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9" r:id="rId7"/>
    <p:sldId id="278" r:id="rId8"/>
    <p:sldId id="262" r:id="rId9"/>
    <p:sldId id="272" r:id="rId10"/>
    <p:sldId id="263" r:id="rId11"/>
    <p:sldId id="264" r:id="rId12"/>
    <p:sldId id="273" r:id="rId13"/>
    <p:sldId id="274" r:id="rId14"/>
    <p:sldId id="275" r:id="rId15"/>
    <p:sldId id="265" r:id="rId16"/>
    <p:sldId id="266" r:id="rId17"/>
    <p:sldId id="270" r:id="rId18"/>
    <p:sldId id="271" r:id="rId19"/>
    <p:sldId id="276" r:id="rId20"/>
    <p:sldId id="268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FFFF66"/>
    <a:srgbClr val="1C1C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3" units="1/cm"/>
          <inkml:channelProperty channel="Y" name="resolution" value="43" units="1/cm"/>
        </inkml:channelProperties>
      </inkml:inkSource>
      <inkml:timestamp xml:id="ts0" timeString="2007-09-20T22:22:56.9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55 36</inkml:trace>
  <inkml:trace contextRef="#ctx0" brushRef="#br0" timeOffset="797">55 36,'0'0,"-18"0,18 0,0 18,0-18,0 19,0-19,0 0,0 0,18 0,-18-19,0 19,0-18,0 18,0-18,-18 18,18-18,-18 18,18 0,-19 0,19 0,0 0,0 18,0-18,0 18,0-18,0 18,0-18,0 19,0-19,0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3" units="1/cm"/>
          <inkml:channelProperty channel="Y" name="resolution" value="43" units="1/cm"/>
        </inkml:channelProperties>
      </inkml:inkSource>
      <inkml:timestamp xml:id="ts0" timeString="2007-09-20T22:23:29.46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40 421,'0'0,"0"36,0 0,0 0,0-17,0 17,0 0,0 0,0 1,0-1,0-18,0 0,0 0,0-18,0 19,0-19,0 36,0-18,0 0,19 18,-19-17,18-1,-18 18,18 0,18 1,0-1,1-18,-1 18,0-18,-18 1,19-1,-19 0,36 0,-17 0,-1 0,0-18,19 18,17-18,-36 0,19 0,-19 0,0 0,-17 0,17 0,0 0,0 0,-17 0,17 0,-18 0,36 0,-35 0,17 0,-18-18,-18 0,0 18,0-36,36-19,-36 1,0 0,0-37,0 55,0-1,0 1,0 18,-18-18,0 17,18-17,0-18,-18 17,18 1,-18 0,18 36,-18-36,18 17,-19 1,19 0,-18 18,18-18,-18-18,0 18,0-1,0 1,-19-18,1 0,18 18,0-1,-18-17,17 18,-35 0,18-18,18 17,-19 1,19-18,0 18,0 0,0 0,18 18,0-19,-37 19,19 0,0-18,0 18,-18 0,-1 0,19 0,0 0,-18 0,0 18,-1 1,19-1,-18 0,0 0,17-18,-17 36,18-36,-18 18,36 1,-18-19,-1 18,19 0,-18 0,18-18,0 0,-18 18,18 0,0 0,0 1,0 17,0-36,0 0,0 18,0-18,0 18,0-18,0 18,0-18,0 0,0 0,0 0,0 0,0 18,0 1,0-19,0 18,0 0,0-18,0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353FE-AD4A-491C-B223-22645DB5B8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5955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4EF29-8EEF-4988-BCDD-8483EE6BC5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4100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83740-24FA-480A-810F-F3777CE113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800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96251-92F5-4E13-9CD1-F234B4DB0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69979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C2C82-9E5A-4A47-8B33-33C768DB6D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11516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70F9-04D6-46A3-B2EB-EFF6D4BD4F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9019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14C4-0D5F-448E-8038-8EB44278D4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9138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80016-DCDA-4CDC-B1D1-C764CE46EE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0620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B6089-CAD5-47D9-94DD-B60D7A9CA9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5914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6002B-B4FE-4289-AA53-AD0114F0A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7844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3AC04-8FA5-4D62-9FFF-2E70EBB95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2784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071D2-D9B6-4E93-9688-0FA9B325A5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2547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2119-3365-42E8-8462-F71E6A6EB3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0983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D9BF-F1DA-4E87-B349-D1C33FEE24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1812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4CCF329-EF10-40FC-A00D-680EB3AF9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Mughal Expansion and Consolidation—17</a:t>
            </a:r>
            <a:r>
              <a:rPr lang="en-US" altLang="en-US" sz="4000" baseline="30000" smtClean="0"/>
              <a:t>th</a:t>
            </a:r>
            <a:r>
              <a:rPr lang="en-US" altLang="en-US" sz="4000" smtClean="0"/>
              <a:t> Century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vijayana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Areas of continuity--Cultural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Patronage of art and architecture in similar lines (see parallels b/w Humayun’s tomb and Taj Mahal)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Mughal art and architectural styles mix indigenous Indian elements with styles from Central Asia and the Middle East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Nobles and employees also patronize artists and craftsmen in towns and villages all over empire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A diverse cultural life emerges from the lavish spending in courts as well as from the support of merchant families—patronage support extended to peasants and craftsmen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Akbar and Shah Jahan’s styles</a:t>
            </a:r>
          </a:p>
        </p:txBody>
      </p:sp>
      <p:pic>
        <p:nvPicPr>
          <p:cNvPr id="12291" name="Picture 7" descr="humtom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95400" y="2084388"/>
            <a:ext cx="2362200" cy="3556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10" descr="Taj%20Mahal%2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8200" y="2516188"/>
            <a:ext cx="4038600" cy="2692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Sites of non-elite cultural synthesis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Sufi and bhakti centers and modes of worship continued to expand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Growing production of texts, songs in vernacular languages, some signs of expanding literacy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Some signs of resistance to religious elite, moving away from orthodox patterns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New faiths connected with these trends—Dadu Panth, Sikhism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Early Sikhism and the context of Peasant/Merchant Prosperity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Founder Guru Nanak contemporary with Babur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Core Beliefs and practices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Akal Purakh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“nam, dan, snan”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Langar and kirtan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Rejects extremes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5</a:t>
            </a:r>
            <a:r>
              <a:rPr lang="en-US" altLang="en-US" sz="2000" baseline="30000" smtClean="0"/>
              <a:t>th</a:t>
            </a:r>
            <a:r>
              <a:rPr lang="en-US" altLang="en-US" sz="2000" smtClean="0"/>
              <a:t> Guru, Arjan Dev strengthens core institutions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Compiles Guru Granth Sahib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Establishes the Harimandir (Golden Temple)</a:t>
            </a:r>
          </a:p>
        </p:txBody>
      </p:sp>
      <p:pic>
        <p:nvPicPr>
          <p:cNvPr id="14340" name="Picture 7" descr="g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1500" y="2324100"/>
            <a:ext cx="3810000" cy="30765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17</a:t>
            </a:r>
            <a:r>
              <a:rPr lang="en-US" altLang="en-US" baseline="30000" smtClean="0"/>
              <a:t>th</a:t>
            </a:r>
            <a:r>
              <a:rPr lang="en-US" altLang="en-US" smtClean="0"/>
              <a:t> C. Developments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Large numbers of a peasant group, the Jats become Sikhs—Why?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Community patters common to both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Appeal of the lack of caste prejudice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Gurus’ inclusion of popular songs, recruitment, and support of peasant groups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Gurus and early followers had been dominated by a merchant/bureaucratic caste called Khatris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During Jahangir’s era, relationship with Sikh Guru’s begins to change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Execution of 5</a:t>
            </a:r>
            <a:r>
              <a:rPr lang="en-US" altLang="en-US" sz="2400" baseline="30000" smtClean="0"/>
              <a:t>th</a:t>
            </a:r>
            <a:r>
              <a:rPr lang="en-US" altLang="en-US" sz="2400" smtClean="0"/>
              <a:t> Guru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Imprisonment and release of 6</a:t>
            </a:r>
            <a:r>
              <a:rPr lang="en-US" altLang="en-US" sz="2400" baseline="30000" smtClean="0"/>
              <a:t>th</a:t>
            </a:r>
            <a:r>
              <a:rPr lang="en-US" altLang="en-US" sz="2400" smtClean="0"/>
              <a:t> Guru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Signs of continuity and strength after Akbar’s death in 1605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Emp. Jahangir (1605-1627) not as involved in administration, but trends of strong imperial control and consolidation continue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stability of the bureaucracy of the empire even through these crisis—also of economy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No economic upheaval in South Asia even as New World silver floods markets throughout 17</a:t>
            </a:r>
            <a:r>
              <a:rPr lang="en-US" altLang="en-US" sz="2800" baseline="30000" smtClean="0"/>
              <a:t>th</a:t>
            </a:r>
            <a:r>
              <a:rPr lang="en-US" altLang="en-US" sz="2800" smtClean="0"/>
              <a:t> century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Jahangir’s ministers and later Shah Jahan quickly learn the importance of balanced action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What does it mean in terms of policy?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For much of this period it is more profitable for smaller kingdoms and their ruling families to join the mansabdari system than fight the Mughals (until Aurangzeb)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For Mughals this means an incentive to continue with policy of inclusion rather than narrow theocratic or political aims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This also has repercussions for the peasants, literate groups in their territories who also see new opportunities (if not directly impacted by war)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Example—Rajput rulers of Amber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Recruited under Akbar, marry daughters to Mughals</a:t>
            </a:r>
          </a:p>
          <a:p>
            <a:pPr eaLnBrk="1" hangingPunct="1"/>
            <a:r>
              <a:rPr lang="en-US" altLang="en-US" sz="2800" smtClean="0"/>
              <a:t>Jahangir and Shah Jahan both have family connections</a:t>
            </a:r>
          </a:p>
          <a:p>
            <a:pPr lvl="1" eaLnBrk="1" hangingPunct="1"/>
            <a:r>
              <a:rPr lang="en-US" altLang="en-US" sz="2400" smtClean="0"/>
              <a:t>Raja Jai Singh</a:t>
            </a:r>
          </a:p>
          <a:p>
            <a:pPr lvl="1" eaLnBrk="1" hangingPunct="1"/>
            <a:r>
              <a:rPr lang="en-US" altLang="en-US" sz="2400" smtClean="0"/>
              <a:t>Employs many kinsmen and Rajasthan peasants</a:t>
            </a:r>
          </a:p>
        </p:txBody>
      </p:sp>
      <p:pic>
        <p:nvPicPr>
          <p:cNvPr id="18436" name="Picture 6" descr="india elev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9619"/>
          <a:stretch>
            <a:fillRect/>
          </a:stretch>
        </p:blipFill>
        <p:spPr>
          <a:xfrm>
            <a:off x="4800600" y="2286000"/>
            <a:ext cx="5235575" cy="33321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6477000" y="3276600"/>
            <a:ext cx="4841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/>
              <a:t>Amber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2560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4488" y="3429000"/>
              <a:ext cx="20637" cy="26988"/>
            </p14:xfrm>
          </p:contentPart>
        </mc:Choice>
        <mc:Fallback>
          <p:pic>
            <p:nvPicPr>
              <p:cNvPr id="2560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5971" y="3419518"/>
                <a:ext cx="37671" cy="4595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jahangir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17850" y="660400"/>
            <a:ext cx="2908300" cy="5080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276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1150" y="2208213"/>
              <a:ext cx="419100" cy="463550"/>
            </p14:xfrm>
          </p:contentPart>
        </mc:Choice>
        <mc:Fallback>
          <p:pic>
            <p:nvPicPr>
              <p:cNvPr id="276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3628" y="2190808"/>
                <a:ext cx="454144" cy="49836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Lessons in PR?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Even emperors such as Jahangir realized the value of forming connections with varied groups</a:t>
            </a:r>
          </a:p>
          <a:p>
            <a:pPr eaLnBrk="1" hangingPunct="1"/>
            <a:r>
              <a:rPr lang="en-US" altLang="en-US" smtClean="0"/>
              <a:t>Patronage of sufis, but also Hindu and Jain groups</a:t>
            </a:r>
          </a:p>
          <a:p>
            <a:pPr lvl="1" eaLnBrk="1" hangingPunct="1"/>
            <a:r>
              <a:rPr lang="en-US" altLang="en-US" smtClean="0"/>
              <a:t>Public visits with Jadrup</a:t>
            </a:r>
          </a:p>
          <a:p>
            <a:pPr lvl="1" eaLnBrk="1" hangingPunct="1"/>
            <a:r>
              <a:rPr lang="en-US" altLang="en-US" smtClean="0"/>
              <a:t>Public works of charity—weighing ceremony, building of carvanserais, digging of wells and canals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babur-invasio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57413" y="274638"/>
            <a:ext cx="4829175" cy="58515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jadru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71800" y="990600"/>
            <a:ext cx="3046413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Some Problems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Problem of Succession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Old nobility or “Khanzads” often Central Asia, Persian, Rajput v. new nobility usually regional ethnic groups— ‘spurious Rajputs” or middle-level castes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Sulh-i kul policy not uniformly applied, sp. Under Jahangir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Upward mobility of peasants also a problem—why?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map23mu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6000" y="274638"/>
            <a:ext cx="4572000" cy="58515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Consolidation after Akbar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Jahangir (1605-27), Shah Jahan(1628-58), and Aurangzeb (1658-1708) would continue to expand out—toward Deccan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Each area was surveyed and added to the mansabdari system (process slowed down under Aurangzeb)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Newly conquered ruling elite become mansabdars—following Akbar’s pattern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Economy continued to boom due to productive crops, growing trade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Who benefits from this system?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Khud Kasht peasants-enjoy greater share of profit from agriculture, become richer peasants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Merchants and traders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Those in Mansabdari system and those employed by the Mansabdars (soldiers, servants, craftsmen, clerks, bureaucrats)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Some nomadic tribes—banjaras, Afghans in horse trade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Who does not benefit?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Landless peasants, especially those with no craft or martial skills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Nomadic tribes w/o connections to trade or settled agriculture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Elite groups and zamindars who resist Mughal expansion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In the early part of the empire their numbers are far fewer, and there are “release valves”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Expanding agriculture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Expanding military frontier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Local rivals of the elite groups who rebel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india elevatio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52600" y="1371600"/>
            <a:ext cx="5248275" cy="3933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3810000" y="1790700"/>
            <a:ext cx="814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66"/>
                </a:solidFill>
              </a:rPr>
              <a:t>Nomadic</a:t>
            </a:r>
            <a:r>
              <a:rPr lang="en-US" altLang="en-US" sz="900">
                <a:solidFill>
                  <a:srgbClr val="FFFF66"/>
                </a:solidFill>
              </a:rPr>
              <a:t> </a:t>
            </a:r>
          </a:p>
          <a:p>
            <a:pPr eaLnBrk="1" hangingPunct="1"/>
            <a:r>
              <a:rPr lang="en-US" altLang="en-US">
                <a:solidFill>
                  <a:srgbClr val="FFFF66"/>
                </a:solidFill>
              </a:rPr>
              <a:t>Tribes</a:t>
            </a: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 rot="1891623">
            <a:off x="4387850" y="2447925"/>
            <a:ext cx="14255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33FF"/>
                </a:solidFill>
              </a:rPr>
              <a:t>Ind. Hill kingdoms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4114800" y="27432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Forests</a:t>
            </a: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5410200" y="2590800"/>
            <a:ext cx="150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Swamps and</a:t>
            </a:r>
          </a:p>
          <a:p>
            <a:pPr eaLnBrk="1" hangingPunct="1"/>
            <a:r>
              <a:rPr lang="en-US" altLang="en-US" sz="1800"/>
              <a:t>Forests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What are the limits of this expansion?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Geographical limits make Deccan the only logical point of expansion by the 1660s, also make this area hard to conquer</a:t>
            </a:r>
          </a:p>
          <a:p>
            <a:pPr eaLnBrk="1" hangingPunct="1"/>
            <a:r>
              <a:rPr lang="en-US" altLang="en-US" sz="2800" smtClean="0"/>
              <a:t>Economy works only as long as merchants and traders feel secure</a:t>
            </a:r>
          </a:p>
          <a:p>
            <a:pPr eaLnBrk="1" hangingPunct="1"/>
            <a:r>
              <a:rPr lang="en-US" altLang="en-US" sz="2800" smtClean="0"/>
              <a:t>Fine balance and supervisions needed to rule:</a:t>
            </a:r>
          </a:p>
          <a:p>
            <a:pPr lvl="1" eaLnBrk="1" hangingPunct="1"/>
            <a:r>
              <a:rPr lang="en-US" altLang="en-US" sz="2400" smtClean="0"/>
              <a:t>taxing peasants-overburdening them</a:t>
            </a:r>
          </a:p>
          <a:p>
            <a:pPr lvl="1" eaLnBrk="1" hangingPunct="1"/>
            <a:r>
              <a:rPr lang="en-US" altLang="en-US" sz="2400" smtClean="0"/>
              <a:t>employing as soldiers v. negative impact in agricultural zone of war front</a:t>
            </a:r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Life in the Countryside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Most peasants were now part of a monetary economy—with its booms and busts (mostly booms in the 17</a:t>
            </a:r>
            <a:r>
              <a:rPr lang="en-US" altLang="en-US" sz="2800" baseline="30000" smtClean="0"/>
              <a:t>th</a:t>
            </a:r>
            <a:r>
              <a:rPr lang="en-US" altLang="en-US" sz="2800" smtClean="0"/>
              <a:t> c)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Commodity production meant food stuffs were cheaper, goods produced for a commercial market, included food grains, textiles, and guns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Most local zamindars had links with the administration—however the category of “zor-talb” or rebellious peasants/zamindars did not go away.  Why?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878</Words>
  <Application>Microsoft Office PowerPoint</Application>
  <PresentationFormat>On-screen Show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Mughal Expansion and Consolidation—17th Century</vt:lpstr>
      <vt:lpstr>Slide 2</vt:lpstr>
      <vt:lpstr>Slide 3</vt:lpstr>
      <vt:lpstr>Consolidation after Akbar</vt:lpstr>
      <vt:lpstr>Who benefits from this system? </vt:lpstr>
      <vt:lpstr>Who does not benefit?</vt:lpstr>
      <vt:lpstr>Slide 7</vt:lpstr>
      <vt:lpstr>What are the limits of this expansion?</vt:lpstr>
      <vt:lpstr>Life in the Countryside</vt:lpstr>
      <vt:lpstr>Areas of continuity--Cultural</vt:lpstr>
      <vt:lpstr>Akbar and Shah Jahan’s styles</vt:lpstr>
      <vt:lpstr>Sites of non-elite cultural synthesis</vt:lpstr>
      <vt:lpstr>Early Sikhism and the context of Peasant/Merchant Prosperity</vt:lpstr>
      <vt:lpstr>17th C. Developments</vt:lpstr>
      <vt:lpstr>Signs of continuity and strength after Akbar’s death in 1605</vt:lpstr>
      <vt:lpstr>What does it mean in terms of policy?</vt:lpstr>
      <vt:lpstr>Example—Rajput rulers of Amber</vt:lpstr>
      <vt:lpstr>Slide 18</vt:lpstr>
      <vt:lpstr>Lessons in PR?</vt:lpstr>
      <vt:lpstr>Slide 20</vt:lpstr>
      <vt:lpstr>Some Problems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Mughal Expansion and Consolidation—17th Century</dc:title>
  <dc:creator>Purnima Dhavan</dc:creator>
  <cp:lastModifiedBy>Marlyne</cp:lastModifiedBy>
  <cp:revision>12</cp:revision>
  <dcterms:created xsi:type="dcterms:W3CDTF">2007-04-03T04:25:38Z</dcterms:created>
  <dcterms:modified xsi:type="dcterms:W3CDTF">2018-02-26T16:48:36Z</dcterms:modified>
</cp:coreProperties>
</file>