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20"/>
  </p:notesMasterIdLst>
  <p:sldIdLst>
    <p:sldId id="256" r:id="rId2"/>
    <p:sldId id="258" r:id="rId3"/>
    <p:sldId id="259" r:id="rId4"/>
    <p:sldId id="269" r:id="rId5"/>
    <p:sldId id="268" r:id="rId6"/>
    <p:sldId id="260" r:id="rId7"/>
    <p:sldId id="265" r:id="rId8"/>
    <p:sldId id="266" r:id="rId9"/>
    <p:sldId id="267" r:id="rId10"/>
    <p:sldId id="261" r:id="rId11"/>
    <p:sldId id="264" r:id="rId12"/>
    <p:sldId id="263" r:id="rId13"/>
    <p:sldId id="272" r:id="rId14"/>
    <p:sldId id="274" r:id="rId15"/>
    <p:sldId id="275" r:id="rId16"/>
    <p:sldId id="270"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666"/>
    <p:restoredTop sz="82377"/>
  </p:normalViewPr>
  <p:slideViewPr>
    <p:cSldViewPr snapToGrid="0" snapToObjects="1">
      <p:cViewPr varScale="1">
        <p:scale>
          <a:sx n="60" d="100"/>
          <a:sy n="60" d="100"/>
        </p:scale>
        <p:origin x="-396" y="-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7BB33-7243-0C42-84DB-4E4C59BCFAD0}" type="datetimeFigureOut">
              <a:rPr lang="en-US" smtClean="0"/>
              <a:pPr/>
              <a:t>12/16/2017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C4EA5-E7D8-3847-95E3-55FC9C7D31C3}" type="slidenum">
              <a:rPr lang="en-US" smtClean="0"/>
              <a:pPr/>
              <a:t>‹#›</a:t>
            </a:fld>
            <a:endParaRPr lang="en-US"/>
          </a:p>
        </p:txBody>
      </p:sp>
    </p:spTree>
    <p:extLst>
      <p:ext uri="{BB962C8B-B14F-4D97-AF65-F5344CB8AC3E}">
        <p14:creationId xmlns:p14="http://schemas.microsoft.com/office/powerpoint/2010/main" xmlns="" val="73906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Announcement:</a:t>
            </a:r>
            <a:r>
              <a:rPr lang="en-US" baseline="0" dirty="0" smtClean="0"/>
              <a:t>  We know that some people have been having trouble getting the Drexler book (it is backordered on Amazon), so we are planning to push back the readings a bit (instead of reading it over three weeks, read it over two weeks—first half by Jan. 24</a:t>
            </a:r>
            <a:r>
              <a:rPr lang="en-US" baseline="30000" dirty="0" smtClean="0"/>
              <a:t>th</a:t>
            </a:r>
            <a:r>
              <a:rPr lang="en-US" baseline="0" dirty="0" smtClean="0"/>
              <a:t>, second half by Jan. 31</a:t>
            </a:r>
            <a:r>
              <a:rPr lang="en-US" baseline="30000" dirty="0" smtClean="0"/>
              <a:t>st</a:t>
            </a:r>
            <a:r>
              <a:rPr lang="en-US" baseline="0" dirty="0" smtClean="0"/>
              <a:t>) and there will likely be an online article or two assigned for next week, so keep an eye on the canvas site.  </a:t>
            </a:r>
            <a:endParaRPr lang="en-US" dirty="0"/>
          </a:p>
        </p:txBody>
      </p:sp>
      <p:sp>
        <p:nvSpPr>
          <p:cNvPr id="4" name="Slide Number Placeholder 3"/>
          <p:cNvSpPr>
            <a:spLocks noGrp="1"/>
          </p:cNvSpPr>
          <p:nvPr>
            <p:ph type="sldNum" sz="quarter" idx="10"/>
          </p:nvPr>
        </p:nvSpPr>
        <p:spPr/>
        <p:txBody>
          <a:bodyPr/>
          <a:lstStyle/>
          <a:p>
            <a:fld id="{474C4EA5-E7D8-3847-95E3-55FC9C7D31C3}" type="slidenum">
              <a:rPr lang="en-US" smtClean="0"/>
              <a:pPr/>
              <a:t>1</a:t>
            </a:fld>
            <a:endParaRPr lang="en-US"/>
          </a:p>
        </p:txBody>
      </p:sp>
    </p:spTree>
    <p:extLst>
      <p:ext uri="{BB962C8B-B14F-4D97-AF65-F5344CB8AC3E}">
        <p14:creationId xmlns:p14="http://schemas.microsoft.com/office/powerpoint/2010/main" xmlns="" val="172037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of the connections between the three</a:t>
            </a:r>
            <a:r>
              <a:rPr lang="en-US" baseline="0" dirty="0" smtClean="0"/>
              <a:t> corners of the triangle?</a:t>
            </a:r>
          </a:p>
          <a:p>
            <a:r>
              <a:rPr lang="en-US" baseline="0" dirty="0" smtClean="0"/>
              <a:t>Examples:</a:t>
            </a:r>
          </a:p>
          <a:p>
            <a:r>
              <a:rPr lang="en-US" baseline="0" dirty="0" smtClean="0"/>
              <a:t>-gender roles:  population (gender breakdown) and behavior (societal roles)</a:t>
            </a:r>
          </a:p>
          <a:p>
            <a:r>
              <a:rPr lang="en-US" baseline="0" dirty="0" smtClean="0"/>
              <a:t>-environmental degradation:  habitat (natural/built environment) and behavior (where people want to live, what people want to use land for) and population (population growth often contributes)</a:t>
            </a:r>
          </a:p>
          <a:p>
            <a:r>
              <a:rPr lang="en-US" baseline="0" dirty="0" smtClean="0"/>
              <a:t>-epigenetics:  there is growing attention that the environments in which we live effect our genes (habitat and population)</a:t>
            </a:r>
          </a:p>
          <a:p>
            <a:r>
              <a:rPr lang="en-US" baseline="0" dirty="0" smtClean="0"/>
              <a:t>There are many, many others!</a:t>
            </a:r>
            <a:endParaRPr lang="en-US" dirty="0"/>
          </a:p>
        </p:txBody>
      </p:sp>
      <p:sp>
        <p:nvSpPr>
          <p:cNvPr id="4" name="Slide Number Placeholder 3"/>
          <p:cNvSpPr>
            <a:spLocks noGrp="1"/>
          </p:cNvSpPr>
          <p:nvPr>
            <p:ph type="sldNum" sz="quarter" idx="10"/>
          </p:nvPr>
        </p:nvSpPr>
        <p:spPr/>
        <p:txBody>
          <a:bodyPr/>
          <a:lstStyle/>
          <a:p>
            <a:fld id="{474C4EA5-E7D8-3847-95E3-55FC9C7D31C3}" type="slidenum">
              <a:rPr lang="en-US" smtClean="0"/>
              <a:pPr/>
              <a:t>13</a:t>
            </a:fld>
            <a:endParaRPr lang="en-US"/>
          </a:p>
        </p:txBody>
      </p:sp>
    </p:spTree>
    <p:extLst>
      <p:ext uri="{BB962C8B-B14F-4D97-AF65-F5344CB8AC3E}">
        <p14:creationId xmlns:p14="http://schemas.microsoft.com/office/powerpoint/2010/main" xmlns="" val="191450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think about the disease in the film Contagion.</a:t>
            </a:r>
            <a:r>
              <a:rPr lang="en-US" baseline="0" dirty="0" smtClean="0"/>
              <a:t>  How would we fit it into this model?</a:t>
            </a:r>
          </a:p>
          <a:p>
            <a:endParaRPr lang="en-US" baseline="0" dirty="0" smtClean="0"/>
          </a:p>
          <a:p>
            <a:r>
              <a:rPr lang="en-US" baseline="0" dirty="0" smtClean="0"/>
              <a:t>(whiteboard)</a:t>
            </a:r>
            <a:endParaRPr lang="en-US" dirty="0"/>
          </a:p>
        </p:txBody>
      </p:sp>
      <p:sp>
        <p:nvSpPr>
          <p:cNvPr id="4" name="Slide Number Placeholder 3"/>
          <p:cNvSpPr>
            <a:spLocks noGrp="1"/>
          </p:cNvSpPr>
          <p:nvPr>
            <p:ph type="sldNum" sz="quarter" idx="10"/>
          </p:nvPr>
        </p:nvSpPr>
        <p:spPr/>
        <p:txBody>
          <a:bodyPr/>
          <a:lstStyle/>
          <a:p>
            <a:fld id="{474C4EA5-E7D8-3847-95E3-55FC9C7D31C3}" type="slidenum">
              <a:rPr lang="en-US" smtClean="0"/>
              <a:pPr/>
              <a:t>14</a:t>
            </a:fld>
            <a:endParaRPr lang="en-US"/>
          </a:p>
        </p:txBody>
      </p:sp>
    </p:spTree>
    <p:extLst>
      <p:ext uri="{BB962C8B-B14F-4D97-AF65-F5344CB8AC3E}">
        <p14:creationId xmlns:p14="http://schemas.microsoft.com/office/powerpoint/2010/main" xmlns="" val="2057541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added after lecture of white board depiction of the class modeling MEV (the disease from Contagion) using </a:t>
            </a:r>
            <a:r>
              <a:rPr lang="en-US" baseline="0" smtClean="0"/>
              <a:t>a disease ecology framework.</a:t>
            </a:r>
            <a:endParaRPr lang="en-US"/>
          </a:p>
        </p:txBody>
      </p:sp>
      <p:sp>
        <p:nvSpPr>
          <p:cNvPr id="4" name="Slide Number Placeholder 3"/>
          <p:cNvSpPr>
            <a:spLocks noGrp="1"/>
          </p:cNvSpPr>
          <p:nvPr>
            <p:ph type="sldNum" sz="quarter" idx="10"/>
          </p:nvPr>
        </p:nvSpPr>
        <p:spPr/>
        <p:txBody>
          <a:bodyPr/>
          <a:lstStyle/>
          <a:p>
            <a:fld id="{474C4EA5-E7D8-3847-95E3-55FC9C7D31C3}" type="slidenum">
              <a:rPr lang="en-US" smtClean="0"/>
              <a:pPr/>
              <a:t>15</a:t>
            </a:fld>
            <a:endParaRPr lang="en-US"/>
          </a:p>
        </p:txBody>
      </p:sp>
    </p:spTree>
    <p:extLst>
      <p:ext uri="{BB962C8B-B14F-4D97-AF65-F5344CB8AC3E}">
        <p14:creationId xmlns:p14="http://schemas.microsoft.com/office/powerpoint/2010/main" xmlns="" val="1319159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Growing research considering </a:t>
            </a:r>
            <a:r>
              <a:rPr lang="en-US" b="1" baseline="0" dirty="0" smtClean="0"/>
              <a:t>apparently non-infectious diseases</a:t>
            </a:r>
            <a:r>
              <a:rPr lang="en-US" baseline="0" dirty="0" smtClean="0"/>
              <a:t> (why apparently? Because we often don’t know; many examples of diseases we thought were non-communicable, but actually were caused by infectious agents—Examples?: HPV causing cervical cancer) from a disease ecology model.  Non-infectious diseases are also the product of population, habitat and behavior (ex. Heart disease—genetic predispositions, diet (dependent on habitat and behavior), exercise (dependent on habitat and behavior), etc.).</a:t>
            </a:r>
          </a:p>
        </p:txBody>
      </p:sp>
      <p:sp>
        <p:nvSpPr>
          <p:cNvPr id="4" name="Slide Number Placeholder 3"/>
          <p:cNvSpPr>
            <a:spLocks noGrp="1"/>
          </p:cNvSpPr>
          <p:nvPr>
            <p:ph type="sldNum" sz="quarter" idx="10"/>
          </p:nvPr>
        </p:nvSpPr>
        <p:spPr/>
        <p:txBody>
          <a:bodyPr/>
          <a:lstStyle/>
          <a:p>
            <a:fld id="{474C4EA5-E7D8-3847-95E3-55FC9C7D31C3}" type="slidenum">
              <a:rPr lang="en-US" smtClean="0"/>
              <a:pPr/>
              <a:t>16</a:t>
            </a:fld>
            <a:endParaRPr lang="en-US"/>
          </a:p>
        </p:txBody>
      </p:sp>
    </p:spTree>
    <p:extLst>
      <p:ext uri="{BB962C8B-B14F-4D97-AF65-F5344CB8AC3E}">
        <p14:creationId xmlns:p14="http://schemas.microsoft.com/office/powerpoint/2010/main" xmlns="" val="138897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Early critiques suggest that politics/power not considered—you probably saw the term </a:t>
            </a:r>
            <a:r>
              <a:rPr lang="en-US" b="1" baseline="0" dirty="0" smtClean="0"/>
              <a:t>political ecology of disease </a:t>
            </a:r>
            <a:r>
              <a:rPr lang="en-US" baseline="0" dirty="0" smtClean="0"/>
              <a:t>in Dr. Mayer’s article—political ecology of disease was a response to this critique that emphasized the political sources, conditions and ramifications of environmental change and the linkages between power/politics/culture and the environment, in particular stressing the fact that the environmental conditions that produce/enable disease are often human-made or human-mediated.  Power and politics are now relatively well encompassed in disease ecology in part because of the writing of Dr. Mayer.</a:t>
            </a:r>
          </a:p>
        </p:txBody>
      </p:sp>
      <p:sp>
        <p:nvSpPr>
          <p:cNvPr id="4" name="Slide Number Placeholder 3"/>
          <p:cNvSpPr>
            <a:spLocks noGrp="1"/>
          </p:cNvSpPr>
          <p:nvPr>
            <p:ph type="sldNum" sz="quarter" idx="10"/>
          </p:nvPr>
        </p:nvSpPr>
        <p:spPr/>
        <p:txBody>
          <a:bodyPr/>
          <a:lstStyle/>
          <a:p>
            <a:fld id="{474C4EA5-E7D8-3847-95E3-55FC9C7D31C3}" type="slidenum">
              <a:rPr lang="en-US" smtClean="0"/>
              <a:pPr/>
              <a:t>17</a:t>
            </a:fld>
            <a:endParaRPr lang="en-US"/>
          </a:p>
        </p:txBody>
      </p:sp>
    </p:spTree>
    <p:extLst>
      <p:ext uri="{BB962C8B-B14F-4D97-AF65-F5344CB8AC3E}">
        <p14:creationId xmlns:p14="http://schemas.microsoft.com/office/powerpoint/2010/main" xmlns="" val="195639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essentially</a:t>
            </a:r>
            <a:r>
              <a:rPr lang="en-US" baseline="0" dirty="0" smtClean="0"/>
              <a:t> what you will be doing in Assignment 1—mapping out the disease ecology of a disease of your choice, so start thinking about what disease interests you.</a:t>
            </a:r>
            <a:endParaRPr lang="en-US" dirty="0"/>
          </a:p>
        </p:txBody>
      </p:sp>
      <p:sp>
        <p:nvSpPr>
          <p:cNvPr id="4" name="Slide Number Placeholder 3"/>
          <p:cNvSpPr>
            <a:spLocks noGrp="1"/>
          </p:cNvSpPr>
          <p:nvPr>
            <p:ph type="sldNum" sz="quarter" idx="10"/>
          </p:nvPr>
        </p:nvSpPr>
        <p:spPr/>
        <p:txBody>
          <a:bodyPr/>
          <a:lstStyle/>
          <a:p>
            <a:fld id="{474C4EA5-E7D8-3847-95E3-55FC9C7D31C3}" type="slidenum">
              <a:rPr lang="en-US" smtClean="0"/>
              <a:pPr/>
              <a:t>18</a:t>
            </a:fld>
            <a:endParaRPr lang="en-US"/>
          </a:p>
        </p:txBody>
      </p:sp>
    </p:spTree>
    <p:extLst>
      <p:ext uri="{BB962C8B-B14F-4D97-AF65-F5344CB8AC3E}">
        <p14:creationId xmlns:p14="http://schemas.microsoft.com/office/powerpoint/2010/main" xmlns="" val="59866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a conceptual framework for understanding the underlying causes of a disease.</a:t>
            </a:r>
          </a:p>
          <a:p>
            <a:pPr marL="171450" indent="-171450">
              <a:buFont typeface="Arial" charset="0"/>
              <a:buChar char="•"/>
            </a:pPr>
            <a:r>
              <a:rPr lang="en-US" baseline="0" dirty="0" smtClean="0"/>
              <a:t>Not only about the root causes for a disease, but also what causes its uneven geographic distribution and the variation in disease experience across space</a:t>
            </a:r>
          </a:p>
          <a:p>
            <a:pPr marL="171450" indent="-171450">
              <a:buFont typeface="Arial" charset="0"/>
              <a:buChar char="•"/>
            </a:pPr>
            <a:r>
              <a:rPr lang="en-US" baseline="0" dirty="0" smtClean="0"/>
              <a:t>Transcends scale—can be used to look at disease at any </a:t>
            </a:r>
            <a:r>
              <a:rPr lang="en-US" b="1" baseline="0" dirty="0" smtClean="0"/>
              <a:t>scale—What is scale?</a:t>
            </a:r>
          </a:p>
          <a:p>
            <a:pPr marL="0" indent="0">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474C4EA5-E7D8-3847-95E3-55FC9C7D31C3}" type="slidenum">
              <a:rPr lang="en-US" smtClean="0"/>
              <a:pPr/>
              <a:t>3</a:t>
            </a:fld>
            <a:endParaRPr lang="en-US"/>
          </a:p>
        </p:txBody>
      </p:sp>
    </p:spTree>
    <p:extLst>
      <p:ext uri="{BB962C8B-B14F-4D97-AF65-F5344CB8AC3E}">
        <p14:creationId xmlns:p14="http://schemas.microsoft.com/office/powerpoint/2010/main" xmlns="" val="37588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474C4EA5-E7D8-3847-95E3-55FC9C7D31C3}" type="slidenum">
              <a:rPr lang="en-US" smtClean="0"/>
              <a:pPr/>
              <a:t>4</a:t>
            </a:fld>
            <a:endParaRPr lang="en-US"/>
          </a:p>
        </p:txBody>
      </p:sp>
    </p:spTree>
    <p:extLst>
      <p:ext uri="{BB962C8B-B14F-4D97-AF65-F5344CB8AC3E}">
        <p14:creationId xmlns:p14="http://schemas.microsoft.com/office/powerpoint/2010/main" xmlns="" val="136282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a conceptual framework for understanding the underlying causes of a disease.</a:t>
            </a:r>
          </a:p>
          <a:p>
            <a:pPr marL="171450" indent="-171450">
              <a:buFont typeface="Arial" charset="0"/>
              <a:buChar char="•"/>
            </a:pPr>
            <a:r>
              <a:rPr lang="en-US" baseline="0" dirty="0" smtClean="0"/>
              <a:t>Not only about the root causes for a disease, but also what causes its uneven geographic distribution and the variation in disease experience across space</a:t>
            </a:r>
          </a:p>
          <a:p>
            <a:pPr marL="171450" indent="-171450">
              <a:buFont typeface="Arial" charset="0"/>
              <a:buChar char="•"/>
            </a:pPr>
            <a:r>
              <a:rPr lang="en-US" baseline="0" dirty="0" smtClean="0"/>
              <a:t>Transcends scale—can be used to look at disease at any scale</a:t>
            </a:r>
          </a:p>
          <a:p>
            <a:pPr marL="0" indent="0">
              <a:buFont typeface="Arial" charset="0"/>
              <a:buNone/>
            </a:pPr>
            <a:endParaRPr lang="en-US" baseline="0" dirty="0" smtClean="0"/>
          </a:p>
          <a:p>
            <a:pPr marL="0" indent="0">
              <a:buFont typeface="Arial" charset="0"/>
              <a:buNone/>
            </a:pPr>
            <a:r>
              <a:rPr lang="en-US" baseline="0" dirty="0" smtClean="0"/>
              <a:t>So, what are the three factors or corners of the triangle of human ecology (also called the triangle of disease ecology)?</a:t>
            </a:r>
          </a:p>
        </p:txBody>
      </p:sp>
      <p:sp>
        <p:nvSpPr>
          <p:cNvPr id="4" name="Slide Number Placeholder 3"/>
          <p:cNvSpPr>
            <a:spLocks noGrp="1"/>
          </p:cNvSpPr>
          <p:nvPr>
            <p:ph type="sldNum" sz="quarter" idx="10"/>
          </p:nvPr>
        </p:nvSpPr>
        <p:spPr/>
        <p:txBody>
          <a:bodyPr/>
          <a:lstStyle/>
          <a:p>
            <a:fld id="{474C4EA5-E7D8-3847-95E3-55FC9C7D31C3}" type="slidenum">
              <a:rPr lang="en-US" smtClean="0"/>
              <a:pPr/>
              <a:t>5</a:t>
            </a:fld>
            <a:endParaRPr lang="en-US"/>
          </a:p>
        </p:txBody>
      </p:sp>
    </p:spTree>
    <p:extLst>
      <p:ext uri="{BB962C8B-B14F-4D97-AF65-F5344CB8AC3E}">
        <p14:creationId xmlns:p14="http://schemas.microsoft.com/office/powerpoint/2010/main" xmlns="" val="103294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C4EA5-E7D8-3847-95E3-55FC9C7D31C3}" type="slidenum">
              <a:rPr lang="en-US" smtClean="0"/>
              <a:pPr/>
              <a:t>8</a:t>
            </a:fld>
            <a:endParaRPr lang="en-US"/>
          </a:p>
        </p:txBody>
      </p:sp>
    </p:spTree>
    <p:extLst>
      <p:ext uri="{BB962C8B-B14F-4D97-AF65-F5344CB8AC3E}">
        <p14:creationId xmlns:p14="http://schemas.microsoft.com/office/powerpoint/2010/main" xmlns="" val="56972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Behavior</a:t>
            </a:r>
            <a:r>
              <a:rPr lang="en-US" baseline="0" dirty="0" smtClean="0"/>
              <a:t> isn’t just about how one individual comports themselves, but about how society structures human interaction.</a:t>
            </a:r>
            <a:endParaRPr lang="en-US" dirty="0"/>
          </a:p>
        </p:txBody>
      </p:sp>
      <p:sp>
        <p:nvSpPr>
          <p:cNvPr id="4" name="Slide Number Placeholder 3"/>
          <p:cNvSpPr>
            <a:spLocks noGrp="1"/>
          </p:cNvSpPr>
          <p:nvPr>
            <p:ph type="sldNum" sz="quarter" idx="10"/>
          </p:nvPr>
        </p:nvSpPr>
        <p:spPr/>
        <p:txBody>
          <a:bodyPr/>
          <a:lstStyle/>
          <a:p>
            <a:fld id="{474C4EA5-E7D8-3847-95E3-55FC9C7D31C3}" type="slidenum">
              <a:rPr lang="en-US" smtClean="0"/>
              <a:pPr/>
              <a:t>9</a:t>
            </a:fld>
            <a:endParaRPr lang="en-US"/>
          </a:p>
        </p:txBody>
      </p:sp>
    </p:spTree>
    <p:extLst>
      <p:ext uri="{BB962C8B-B14F-4D97-AF65-F5344CB8AC3E}">
        <p14:creationId xmlns:p14="http://schemas.microsoft.com/office/powerpoint/2010/main" xmlns="" val="1428903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a:t>
            </a:r>
            <a:r>
              <a:rPr lang="en-US" baseline="0" dirty="0" smtClean="0"/>
              <a:t> some of the factors we might consider?  Examples of each?</a:t>
            </a:r>
          </a:p>
          <a:p>
            <a:pPr marL="171450" indent="-171450">
              <a:buFont typeface="Arial" charset="0"/>
              <a:buChar char="•"/>
            </a:pPr>
            <a:r>
              <a:rPr lang="en-US" baseline="0" dirty="0" smtClean="0"/>
              <a:t>Genetic susceptibility/resistance (ex. any time a family history puts you at risk, there is likely some genetic susceptibility)</a:t>
            </a:r>
          </a:p>
          <a:p>
            <a:pPr marL="171450" indent="-171450">
              <a:buFont typeface="Arial" charset="0"/>
              <a:buChar char="•"/>
            </a:pPr>
            <a:r>
              <a:rPr lang="en-US" baseline="0" dirty="0" smtClean="0"/>
              <a:t>Nutritional status (ex. The body is better able to fend off pathogens when nutrition is high—hookworm is very dangerous for children who are malnourished, but usually not for adults with healthy diets)</a:t>
            </a:r>
          </a:p>
          <a:p>
            <a:pPr marL="171450" indent="-171450">
              <a:buFont typeface="Arial" charset="0"/>
              <a:buChar char="•"/>
            </a:pPr>
            <a:r>
              <a:rPr lang="en-US" baseline="0" dirty="0" smtClean="0"/>
              <a:t>Immunological status (ex. families in the US—and even neighbors, friends—would often intentionally expose their kids to chicken pox if one kid gets it so that they deal with it all at once and then never again)</a:t>
            </a:r>
          </a:p>
          <a:p>
            <a:pPr marL="171450" indent="-171450">
              <a:buFont typeface="Arial" charset="0"/>
              <a:buChar char="•"/>
            </a:pPr>
            <a:r>
              <a:rPr lang="en-US" baseline="0" dirty="0" smtClean="0"/>
              <a:t>Physiological status (the chemical/electrical systems of the body—Ex. When the body is under stress—cortisol hormone is high—the body is less able to fend off pathogens)</a:t>
            </a:r>
          </a:p>
          <a:p>
            <a:pPr marL="171450" indent="-171450">
              <a:buFont typeface="Arial" charset="0"/>
              <a:buChar char="•"/>
            </a:pPr>
            <a:r>
              <a:rPr lang="en-US" baseline="0" dirty="0" smtClean="0"/>
              <a:t>Age and sex structure (ex. a top heavy population pyramid—a population with a lot of old people compared with the rest of the population—is usually more susceptible to disease)</a:t>
            </a:r>
            <a:endParaRPr lang="en-US" dirty="0"/>
          </a:p>
        </p:txBody>
      </p:sp>
      <p:sp>
        <p:nvSpPr>
          <p:cNvPr id="4" name="Slide Number Placeholder 3"/>
          <p:cNvSpPr>
            <a:spLocks noGrp="1"/>
          </p:cNvSpPr>
          <p:nvPr>
            <p:ph type="sldNum" sz="quarter" idx="10"/>
          </p:nvPr>
        </p:nvSpPr>
        <p:spPr/>
        <p:txBody>
          <a:bodyPr/>
          <a:lstStyle/>
          <a:p>
            <a:fld id="{474C4EA5-E7D8-3847-95E3-55FC9C7D31C3}" type="slidenum">
              <a:rPr lang="en-US" smtClean="0"/>
              <a:pPr/>
              <a:t>10</a:t>
            </a:fld>
            <a:endParaRPr lang="en-US"/>
          </a:p>
        </p:txBody>
      </p:sp>
    </p:spTree>
    <p:extLst>
      <p:ext uri="{BB962C8B-B14F-4D97-AF65-F5344CB8AC3E}">
        <p14:creationId xmlns:p14="http://schemas.microsoft.com/office/powerpoint/2010/main" xmlns="" val="1536688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of the factors we might consider?  Examples of each?</a:t>
            </a:r>
          </a:p>
          <a:p>
            <a:pPr marL="171450" indent="-171450">
              <a:buFont typeface="Arial" charset="0"/>
              <a:buChar char="•"/>
            </a:pPr>
            <a:r>
              <a:rPr lang="en-US" dirty="0" smtClean="0"/>
              <a:t>Built environment:</a:t>
            </a:r>
            <a:r>
              <a:rPr lang="en-US" baseline="0" dirty="0" smtClean="0"/>
              <a:t>  types of houses, pets, windows, central air/heating, how towns are laid out, etc. (ex. If no windows or mosquito nets, people may be at risk for Malaria)</a:t>
            </a:r>
          </a:p>
          <a:p>
            <a:pPr marL="171450" indent="-171450">
              <a:buFont typeface="Arial" charset="0"/>
              <a:buChar char="•"/>
            </a:pPr>
            <a:r>
              <a:rPr lang="en-US" baseline="0" dirty="0" smtClean="0"/>
              <a:t>Social environment:  Groups, relations, societies.  How is society organized? (Ex. Research suggests people at the bottom of the social hierarchy more at risk for disease)</a:t>
            </a:r>
          </a:p>
          <a:p>
            <a:pPr marL="171450" indent="-171450">
              <a:buFont typeface="Arial" charset="0"/>
              <a:buChar char="•"/>
            </a:pPr>
            <a:r>
              <a:rPr lang="en-US" baseline="0" dirty="0" smtClean="0"/>
              <a:t>Natural environment:  Temperature, vegetation, mosquito breeding grounds, etc. (why don’t we have malaria in Seattle—too cold, mosquitoes not here year round, etc.)</a:t>
            </a:r>
          </a:p>
        </p:txBody>
      </p:sp>
      <p:sp>
        <p:nvSpPr>
          <p:cNvPr id="4" name="Slide Number Placeholder 3"/>
          <p:cNvSpPr>
            <a:spLocks noGrp="1"/>
          </p:cNvSpPr>
          <p:nvPr>
            <p:ph type="sldNum" sz="quarter" idx="10"/>
          </p:nvPr>
        </p:nvSpPr>
        <p:spPr/>
        <p:txBody>
          <a:bodyPr/>
          <a:lstStyle/>
          <a:p>
            <a:fld id="{474C4EA5-E7D8-3847-95E3-55FC9C7D31C3}" type="slidenum">
              <a:rPr lang="en-US" smtClean="0"/>
              <a:pPr/>
              <a:t>11</a:t>
            </a:fld>
            <a:endParaRPr lang="en-US"/>
          </a:p>
        </p:txBody>
      </p:sp>
    </p:spTree>
    <p:extLst>
      <p:ext uri="{BB962C8B-B14F-4D97-AF65-F5344CB8AC3E}">
        <p14:creationId xmlns:p14="http://schemas.microsoft.com/office/powerpoint/2010/main" xmlns="" val="187220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of the factors we might consider? Examples</a:t>
            </a:r>
            <a:r>
              <a:rPr lang="en-US" baseline="0" dirty="0" smtClean="0"/>
              <a:t> of each?</a:t>
            </a:r>
          </a:p>
          <a:p>
            <a:pPr marL="171450" indent="-171450">
              <a:buFont typeface="Arial" charset="0"/>
              <a:buChar char="•"/>
            </a:pPr>
            <a:r>
              <a:rPr lang="en-US" baseline="0" dirty="0" smtClean="0"/>
              <a:t>Beliefs</a:t>
            </a:r>
          </a:p>
          <a:p>
            <a:pPr marL="628650" lvl="1" indent="-171450">
              <a:buFont typeface="Arial" charset="0"/>
              <a:buChar char="•"/>
            </a:pPr>
            <a:r>
              <a:rPr lang="en-US" baseline="0" dirty="0" smtClean="0"/>
              <a:t>Discourse (how we talk about things and the communal/societal meaning behind what we say—some discourses become normalized/mainstream and are generally considered fact; ex. Think about probiotics—prior to their rise in the early 2000s, there was little understanding of the importance of healthy bacteria—all bacteria was believed to be bad and killed)</a:t>
            </a:r>
          </a:p>
          <a:p>
            <a:pPr marL="628650" lvl="1" indent="-171450">
              <a:buFont typeface="Arial" charset="0"/>
              <a:buChar char="•"/>
            </a:pPr>
            <a:r>
              <a:rPr lang="en-US" baseline="0" dirty="0" smtClean="0"/>
              <a:t>Perceptions (what we think; in the 1990s there was a perception that only gay people had HIV which lead to a huge increase in the number of people contracting the disease from heterosexual sex)</a:t>
            </a:r>
          </a:p>
          <a:p>
            <a:pPr marL="628650" lvl="1" indent="-171450">
              <a:buFont typeface="Arial" charset="0"/>
              <a:buChar char="•"/>
            </a:pPr>
            <a:r>
              <a:rPr lang="en-US" baseline="0" dirty="0" smtClean="0"/>
              <a:t>Ideals (what we value; ex. in parts of the US, drug use is frowned upon, but within particular social circles, it is a barrier to entry)</a:t>
            </a:r>
          </a:p>
          <a:p>
            <a:pPr marL="628650" lvl="1" indent="-171450">
              <a:buFont typeface="Arial" charset="0"/>
              <a:buChar char="•"/>
            </a:pPr>
            <a:r>
              <a:rPr lang="en-US" baseline="0" dirty="0" smtClean="0"/>
              <a:t>Norms (what we define as normal; ex. shaking hands in the US is normal, so we do it even though it often increases our risk of contracting disease)</a:t>
            </a:r>
          </a:p>
          <a:p>
            <a:pPr marL="171450" lvl="0" indent="-171450">
              <a:buFont typeface="Arial" charset="0"/>
              <a:buChar char="•"/>
            </a:pPr>
            <a:r>
              <a:rPr lang="en-US" baseline="0" dirty="0" smtClean="0"/>
              <a:t>Economic constraints (ex. Low income people are more likely to  live near hazardous waste sites)</a:t>
            </a:r>
          </a:p>
          <a:p>
            <a:pPr marL="171450" lvl="0" indent="-171450">
              <a:buFont typeface="Arial" charset="0"/>
              <a:buChar char="•"/>
            </a:pPr>
            <a:r>
              <a:rPr lang="en-US" baseline="0" dirty="0" smtClean="0"/>
              <a:t>Mobility (Our ability to move around means that we are exposed to more things through travel, but also that we may not live in the place our parents’ lived and thus may not have generational knowledge about health in that particular context.  Ex. If I grew up keeping my windows open in the summer and I move to a malarial zone, unless I use a bed net, I am increasing my risk of contracting malaria)</a:t>
            </a:r>
          </a:p>
          <a:p>
            <a:pPr marL="171450" lvl="0" indent="-171450">
              <a:buFont typeface="Arial" charset="0"/>
              <a:buChar char="•"/>
            </a:pPr>
            <a:r>
              <a:rPr lang="en-US" baseline="0" dirty="0" smtClean="0"/>
              <a:t>Roles in society</a:t>
            </a:r>
            <a:r>
              <a:rPr lang="en-US" baseline="0" dirty="0" smtClean="0">
                <a:sym typeface="Wingdings"/>
              </a:rPr>
              <a:t> (ex. If tradition is that women gather water at the river, they are going to be more at risk for diseases that are geographically clustered around running water, for example, river blindness)</a:t>
            </a:r>
          </a:p>
          <a:p>
            <a:pPr marL="171450" lvl="0" indent="-171450">
              <a:buFont typeface="Arial" charset="0"/>
              <a:buChar char="•"/>
            </a:pPr>
            <a:r>
              <a:rPr lang="en-US" baseline="0" dirty="0" smtClean="0"/>
              <a:t>Cultural practices (ex. In China, tea is drunken because water often needs to be boiled to protect from disease)</a:t>
            </a:r>
          </a:p>
          <a:p>
            <a:pPr marL="171450" lvl="0" indent="-171450">
              <a:buFont typeface="Arial" charset="0"/>
              <a:buChar char="•"/>
            </a:pPr>
            <a:r>
              <a:rPr lang="en-US" baseline="0" dirty="0" smtClean="0"/>
              <a:t>Technological interventions (ex. Pacemakers and other medical technologies, but also non-medical technologies (ex. Sponges in the kitchen can spread disease; dishwashers that reach a particular temperature serve to limit the spread of disease))</a:t>
            </a:r>
          </a:p>
          <a:p>
            <a:pPr marL="171450" lvl="0" indent="-171450">
              <a:buFont typeface="Arial" charset="0"/>
              <a:buChar char="•"/>
            </a:pPr>
            <a:r>
              <a:rPr lang="en-US" baseline="0" dirty="0" smtClean="0"/>
              <a:t>Education (ex. In general, the more people know about disease risk factors, the more they can protect themselves)</a:t>
            </a:r>
          </a:p>
          <a:p>
            <a:pPr marL="171450" lvl="0" indent="-171450">
              <a:buFont typeface="Arial" charset="0"/>
              <a:buChar char="•"/>
            </a:pPr>
            <a:r>
              <a:rPr lang="en-US" baseline="0" dirty="0" smtClean="0"/>
              <a:t>Politics (ex. Access to contraception)</a:t>
            </a:r>
          </a:p>
          <a:p>
            <a:pPr marL="171450" lvl="0" indent="-171450">
              <a:buFont typeface="Arial" charset="0"/>
              <a:buChar char="•"/>
            </a:pPr>
            <a:endParaRPr lang="en-US" baseline="0" dirty="0" smtClean="0"/>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74C4EA5-E7D8-3847-95E3-55FC9C7D31C3}" type="slidenum">
              <a:rPr lang="en-US" smtClean="0"/>
              <a:pPr/>
              <a:t>12</a:t>
            </a:fld>
            <a:endParaRPr lang="en-US"/>
          </a:p>
        </p:txBody>
      </p:sp>
    </p:spTree>
    <p:extLst>
      <p:ext uri="{BB962C8B-B14F-4D97-AF65-F5344CB8AC3E}">
        <p14:creationId xmlns:p14="http://schemas.microsoft.com/office/powerpoint/2010/main" xmlns="" val="100042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482C6-B952-B74A-BC04-D323769487D1}" type="datetimeFigureOut">
              <a:rPr lang="en-US" smtClean="0"/>
              <a:pPr/>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158BD-3AB3-9140-AB71-C9AA435A9B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359482C6-B952-B74A-BC04-D323769487D1}" type="datetimeFigureOut">
              <a:rPr lang="en-US" smtClean="0"/>
              <a:pPr/>
              <a:t>12/16/2017</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A54158BD-3AB3-9140-AB71-C9AA435A9B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59482C6-B952-B74A-BC04-D323769487D1}" type="datetimeFigureOut">
              <a:rPr lang="en-US" smtClean="0"/>
              <a:pPr/>
              <a:t>12/16/2017</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54158BD-3AB3-9140-AB71-C9AA435A9BC7}" type="slidenum">
              <a:rPr lang="en-US" smtClean="0"/>
              <a:pPr/>
              <a:t>‹#›</a:t>
            </a:fld>
            <a:endParaRPr lang="en-US"/>
          </a:p>
        </p:txBody>
      </p:sp>
    </p:spTree>
    <p:extLst>
      <p:ext uri="{BB962C8B-B14F-4D97-AF65-F5344CB8AC3E}">
        <p14:creationId xmlns:p14="http://schemas.microsoft.com/office/powerpoint/2010/main" xmlns="" val="138394944"/>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0" y="1709738"/>
            <a:ext cx="10515600" cy="3305607"/>
          </a:xfrm>
        </p:spPr>
        <p:txBody>
          <a:bodyPr>
            <a:normAutofit/>
          </a:bodyPr>
          <a:lstStyle/>
          <a:p>
            <a:r>
              <a:rPr lang="en-US" sz="4800" dirty="0" smtClean="0"/>
              <a:t>Human Ecology of Disease</a:t>
            </a:r>
            <a:endParaRPr lang="en-US" sz="4800" dirty="0"/>
          </a:p>
        </p:txBody>
      </p:sp>
      <p:sp>
        <p:nvSpPr>
          <p:cNvPr id="7" name="Text Placeholder 6"/>
          <p:cNvSpPr>
            <a:spLocks noGrp="1"/>
          </p:cNvSpPr>
          <p:nvPr>
            <p:ph type="body" idx="1"/>
          </p:nvPr>
        </p:nvSpPr>
        <p:spPr>
          <a:xfrm>
            <a:off x="831850" y="5015345"/>
            <a:ext cx="10515600" cy="1074305"/>
          </a:xfrm>
        </p:spPr>
        <p:txBody>
          <a:bodyPr>
            <a:noAutofit/>
          </a:bodyPr>
          <a:lstStyle/>
          <a:p>
            <a:r>
              <a:rPr lang="en-US" sz="3600" dirty="0" smtClean="0"/>
              <a:t>GEOG 280</a:t>
            </a:r>
          </a:p>
          <a:p>
            <a:r>
              <a:rPr lang="en-US" sz="3600" dirty="0" smtClean="0"/>
              <a:t>12 January 2017</a:t>
            </a:r>
            <a:endParaRPr lang="en-US" sz="3600" dirty="0"/>
          </a:p>
        </p:txBody>
      </p:sp>
    </p:spTree>
    <p:extLst>
      <p:ext uri="{BB962C8B-B14F-4D97-AF65-F5344CB8AC3E}">
        <p14:creationId xmlns:p14="http://schemas.microsoft.com/office/powerpoint/2010/main" xmlns="" val="2008933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19437" t="-1080" r="15833" b="29086"/>
          <a:stretch/>
        </p:blipFill>
        <p:spPr>
          <a:xfrm>
            <a:off x="3020291" y="0"/>
            <a:ext cx="5954097" cy="662247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l="19437" t="-1080" r="15833" b="29086"/>
          <a:stretch/>
        </p:blipFill>
        <p:spPr>
          <a:xfrm>
            <a:off x="3020290" y="0"/>
            <a:ext cx="5954097" cy="6622473"/>
          </a:xfrm>
          <a:prstGeom prst="rect">
            <a:avLst/>
          </a:prstGeom>
        </p:spPr>
      </p:pic>
    </p:spTree>
    <p:extLst>
      <p:ext uri="{BB962C8B-B14F-4D97-AF65-F5344CB8AC3E}">
        <p14:creationId xmlns:p14="http://schemas.microsoft.com/office/powerpoint/2010/main" xmlns="" val="1366810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l="7387" t="27838" r="1939" b="469"/>
          <a:stretch/>
        </p:blipFill>
        <p:spPr>
          <a:xfrm>
            <a:off x="1690255" y="263236"/>
            <a:ext cx="8340436" cy="6594764"/>
          </a:xfrm>
          <a:prstGeom prst="rect">
            <a:avLst/>
          </a:prstGeom>
        </p:spPr>
      </p:pic>
      <p:sp>
        <p:nvSpPr>
          <p:cNvPr id="2" name="Rectangle 1"/>
          <p:cNvSpPr/>
          <p:nvPr/>
        </p:nvSpPr>
        <p:spPr>
          <a:xfrm>
            <a:off x="5860474" y="4128654"/>
            <a:ext cx="3920836" cy="27293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730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l="7387" t="27838" r="1939" b="469"/>
          <a:stretch/>
        </p:blipFill>
        <p:spPr>
          <a:xfrm>
            <a:off x="1690255" y="263236"/>
            <a:ext cx="8340436" cy="6594764"/>
          </a:xfrm>
          <a:prstGeom prst="rect">
            <a:avLst/>
          </a:prstGeom>
        </p:spPr>
      </p:pic>
      <p:sp>
        <p:nvSpPr>
          <p:cNvPr id="2" name="Rectangle 1"/>
          <p:cNvSpPr/>
          <p:nvPr/>
        </p:nvSpPr>
        <p:spPr>
          <a:xfrm>
            <a:off x="1385455" y="4184073"/>
            <a:ext cx="4211781" cy="2438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40597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l="7387" t="1179" r="1939" b="469"/>
          <a:stretch/>
        </p:blipFill>
        <p:spPr>
          <a:xfrm>
            <a:off x="3020290" y="155392"/>
            <a:ext cx="6179127" cy="6702608"/>
          </a:xfrm>
          <a:prstGeom prst="rect">
            <a:avLst/>
          </a:prstGeom>
        </p:spPr>
      </p:pic>
    </p:spTree>
    <p:extLst>
      <p:ext uri="{BB962C8B-B14F-4D97-AF65-F5344CB8AC3E}">
        <p14:creationId xmlns:p14="http://schemas.microsoft.com/office/powerpoint/2010/main" xmlns="" val="149084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l="7387" t="1179" r="1939" b="469"/>
          <a:stretch/>
        </p:blipFill>
        <p:spPr>
          <a:xfrm>
            <a:off x="3020290" y="155392"/>
            <a:ext cx="6179127" cy="6702608"/>
          </a:xfrm>
          <a:prstGeom prst="rect">
            <a:avLst/>
          </a:prstGeom>
        </p:spPr>
      </p:pic>
    </p:spTree>
    <p:extLst>
      <p:ext uri="{BB962C8B-B14F-4D97-AF65-F5344CB8AC3E}">
        <p14:creationId xmlns:p14="http://schemas.microsoft.com/office/powerpoint/2010/main" xmlns="" val="655343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t="5793" r="3542" b="13611"/>
          <a:stretch/>
        </p:blipFill>
        <p:spPr>
          <a:xfrm>
            <a:off x="5014004" y="1195951"/>
            <a:ext cx="7177996" cy="4498177"/>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xmlns="" val="0"/>
              </a:ext>
            </a:extLst>
          </a:blip>
          <a:srcRect l="3212" t="6069" b="7422"/>
          <a:stretch/>
        </p:blipFill>
        <p:spPr>
          <a:xfrm>
            <a:off x="0" y="1195951"/>
            <a:ext cx="7002431" cy="4498177"/>
          </a:xfrm>
          <a:prstGeom prst="rect">
            <a:avLst/>
          </a:prstGeom>
        </p:spPr>
      </p:pic>
    </p:spTree>
    <p:extLst>
      <p:ext uri="{BB962C8B-B14F-4D97-AF65-F5344CB8AC3E}">
        <p14:creationId xmlns:p14="http://schemas.microsoft.com/office/powerpoint/2010/main" xmlns="" val="1210345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Critiques of the human ecology of disease framework?</a:t>
            </a:r>
            <a:endParaRPr lang="en-US" sz="4400" dirty="0"/>
          </a:p>
        </p:txBody>
      </p:sp>
      <p:sp>
        <p:nvSpPr>
          <p:cNvPr id="3" name="Content Placeholder 2"/>
          <p:cNvSpPr>
            <a:spLocks noGrp="1"/>
          </p:cNvSpPr>
          <p:nvPr>
            <p:ph idx="1"/>
          </p:nvPr>
        </p:nvSpPr>
        <p:spPr/>
        <p:txBody>
          <a:bodyPr>
            <a:normAutofit/>
          </a:bodyPr>
          <a:lstStyle/>
          <a:p>
            <a:r>
              <a:rPr lang="en-US" sz="3600" dirty="0" smtClean="0"/>
              <a:t>Focuses particularly on infectious disease</a:t>
            </a:r>
          </a:p>
        </p:txBody>
      </p:sp>
    </p:spTree>
    <p:extLst>
      <p:ext uri="{BB962C8B-B14F-4D97-AF65-F5344CB8AC3E}">
        <p14:creationId xmlns:p14="http://schemas.microsoft.com/office/powerpoint/2010/main" xmlns="" val="124727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Critiques of the human ecology of disease framework?</a:t>
            </a:r>
            <a:endParaRPr lang="en-US" sz="4400" dirty="0"/>
          </a:p>
        </p:txBody>
      </p:sp>
      <p:sp>
        <p:nvSpPr>
          <p:cNvPr id="3" name="Content Placeholder 2"/>
          <p:cNvSpPr>
            <a:spLocks noGrp="1"/>
          </p:cNvSpPr>
          <p:nvPr>
            <p:ph idx="1"/>
          </p:nvPr>
        </p:nvSpPr>
        <p:spPr/>
        <p:txBody>
          <a:bodyPr>
            <a:normAutofit/>
          </a:bodyPr>
          <a:lstStyle/>
          <a:p>
            <a:r>
              <a:rPr lang="en-US" sz="3600" dirty="0" smtClean="0"/>
              <a:t>Focuses particularly on infectious disease</a:t>
            </a:r>
          </a:p>
          <a:p>
            <a:r>
              <a:rPr lang="en-US" sz="3600" dirty="0" smtClean="0"/>
              <a:t>Doesn't focus enough on underlying power relations or politics</a:t>
            </a:r>
            <a:endParaRPr lang="en-US" sz="2800" dirty="0"/>
          </a:p>
        </p:txBody>
      </p:sp>
    </p:spTree>
    <p:extLst>
      <p:ext uri="{BB962C8B-B14F-4D97-AF65-F5344CB8AC3E}">
        <p14:creationId xmlns:p14="http://schemas.microsoft.com/office/powerpoint/2010/main" xmlns="" val="720373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3" y="3325091"/>
            <a:ext cx="8686800" cy="1452290"/>
          </a:xfrm>
        </p:spPr>
        <p:txBody>
          <a:bodyPr>
            <a:normAutofit/>
          </a:bodyPr>
          <a:lstStyle/>
          <a:p>
            <a:pPr algn="ctr"/>
            <a:r>
              <a:rPr lang="en-US" sz="4400" dirty="0" smtClean="0"/>
              <a:t>Questions?</a:t>
            </a:r>
            <a:endParaRPr lang="en-US" sz="4400" dirty="0"/>
          </a:p>
        </p:txBody>
      </p:sp>
    </p:spTree>
    <p:extLst>
      <p:ext uri="{BB962C8B-B14F-4D97-AF65-F5344CB8AC3E}">
        <p14:creationId xmlns:p14="http://schemas.microsoft.com/office/powerpoint/2010/main" xmlns="" val="52935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What is human ecology of disease?</a:t>
            </a:r>
            <a:endParaRPr lang="en-US" sz="4400" dirty="0"/>
          </a:p>
        </p:txBody>
      </p:sp>
    </p:spTree>
    <p:extLst>
      <p:ext uri="{BB962C8B-B14F-4D97-AF65-F5344CB8AC3E}">
        <p14:creationId xmlns:p14="http://schemas.microsoft.com/office/powerpoint/2010/main" xmlns="" val="69393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What is human ecology of disease?</a:t>
            </a:r>
            <a:endParaRPr lang="en-US" sz="4400" dirty="0"/>
          </a:p>
        </p:txBody>
      </p:sp>
      <p:sp>
        <p:nvSpPr>
          <p:cNvPr id="3" name="Content Placeholder 2"/>
          <p:cNvSpPr>
            <a:spLocks noGrp="1"/>
          </p:cNvSpPr>
          <p:nvPr>
            <p:ph idx="1"/>
          </p:nvPr>
        </p:nvSpPr>
        <p:spPr/>
        <p:txBody>
          <a:bodyPr>
            <a:normAutofit/>
          </a:bodyPr>
          <a:lstStyle/>
          <a:p>
            <a:r>
              <a:rPr lang="en-US" sz="3600" dirty="0" smtClean="0"/>
              <a:t>“concerned with the ways human behavior, in its cultural and socioeconomic contexts, interacts with environmental conditions to produce or prevent disease among susceptible people”	-</a:t>
            </a:r>
            <a:r>
              <a:rPr lang="en-US" sz="2800" dirty="0" smtClean="0"/>
              <a:t>Meade &amp; </a:t>
            </a:r>
            <a:r>
              <a:rPr lang="en-US" sz="2800" dirty="0" err="1" smtClean="0"/>
              <a:t>Emch</a:t>
            </a:r>
            <a:r>
              <a:rPr lang="en-US" sz="2800" dirty="0" smtClean="0"/>
              <a:t> 2010</a:t>
            </a:r>
            <a:endParaRPr lang="en-US" sz="2800" dirty="0"/>
          </a:p>
        </p:txBody>
      </p:sp>
    </p:spTree>
    <p:extLst>
      <p:ext uri="{BB962C8B-B14F-4D97-AF65-F5344CB8AC3E}">
        <p14:creationId xmlns:p14="http://schemas.microsoft.com/office/powerpoint/2010/main" xmlns="" val="5691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Scale</a:t>
            </a:r>
            <a:endParaRPr lang="en-US" sz="4400" dirty="0"/>
          </a:p>
        </p:txBody>
      </p:sp>
      <p:sp>
        <p:nvSpPr>
          <p:cNvPr id="3" name="Content Placeholder 2"/>
          <p:cNvSpPr>
            <a:spLocks noGrp="1"/>
          </p:cNvSpPr>
          <p:nvPr>
            <p:ph idx="1"/>
          </p:nvPr>
        </p:nvSpPr>
        <p:spPr/>
        <p:txBody>
          <a:bodyPr>
            <a:normAutofit lnSpcReduction="10000"/>
          </a:bodyPr>
          <a:lstStyle/>
          <a:p>
            <a:r>
              <a:rPr lang="en-US" sz="3600" dirty="0" smtClean="0"/>
              <a:t>The size/level of detail at which a phenomenon is considered</a:t>
            </a:r>
          </a:p>
          <a:p>
            <a:endParaRPr lang="en-US" sz="3600" dirty="0"/>
          </a:p>
          <a:p>
            <a:r>
              <a:rPr lang="en-US" sz="3600" dirty="0" smtClean="0"/>
              <a:t>Ex.  Body, Classroom, Community, City, State, Nation, Globe</a:t>
            </a:r>
            <a:endParaRPr lang="en-US" sz="2800" dirty="0"/>
          </a:p>
        </p:txBody>
      </p:sp>
    </p:spTree>
    <p:extLst>
      <p:ext uri="{BB962C8B-B14F-4D97-AF65-F5344CB8AC3E}">
        <p14:creationId xmlns:p14="http://schemas.microsoft.com/office/powerpoint/2010/main" xmlns="" val="144366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What is human ecology of disease?</a:t>
            </a:r>
            <a:endParaRPr lang="en-US" sz="4400" dirty="0"/>
          </a:p>
        </p:txBody>
      </p:sp>
      <p:sp>
        <p:nvSpPr>
          <p:cNvPr id="3" name="Content Placeholder 2"/>
          <p:cNvSpPr>
            <a:spLocks noGrp="1"/>
          </p:cNvSpPr>
          <p:nvPr>
            <p:ph idx="1"/>
          </p:nvPr>
        </p:nvSpPr>
        <p:spPr/>
        <p:txBody>
          <a:bodyPr>
            <a:normAutofit/>
          </a:bodyPr>
          <a:lstStyle/>
          <a:p>
            <a:r>
              <a:rPr lang="en-US" sz="3600" dirty="0" smtClean="0"/>
              <a:t>“concerned with the ways human behavior, in its cultural and socioeconomic contexts, interacts with environmental conditions to produce or prevent disease among susceptible people”	-</a:t>
            </a:r>
            <a:r>
              <a:rPr lang="en-US" sz="2800" dirty="0" smtClean="0"/>
              <a:t>Meade &amp; </a:t>
            </a:r>
            <a:r>
              <a:rPr lang="en-US" sz="2800" dirty="0" err="1" smtClean="0"/>
              <a:t>Emch</a:t>
            </a:r>
            <a:r>
              <a:rPr lang="en-US" sz="2800" dirty="0" smtClean="0"/>
              <a:t> 2010</a:t>
            </a:r>
            <a:endParaRPr lang="en-US" sz="2800" dirty="0"/>
          </a:p>
        </p:txBody>
      </p:sp>
    </p:spTree>
    <p:extLst>
      <p:ext uri="{BB962C8B-B14F-4D97-AF65-F5344CB8AC3E}">
        <p14:creationId xmlns:p14="http://schemas.microsoft.com/office/powerpoint/2010/main" xmlns="" val="1699827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19437" t="26925" r="15833" b="29087"/>
          <a:stretch/>
        </p:blipFill>
        <p:spPr>
          <a:xfrm>
            <a:off x="1801091" y="451440"/>
            <a:ext cx="8728363" cy="5931633"/>
          </a:xfrm>
          <a:prstGeom prst="rect">
            <a:avLst/>
          </a:prstGeom>
        </p:spPr>
      </p:pic>
    </p:spTree>
    <p:extLst>
      <p:ext uri="{BB962C8B-B14F-4D97-AF65-F5344CB8AC3E}">
        <p14:creationId xmlns:p14="http://schemas.microsoft.com/office/powerpoint/2010/main" xmlns="" val="32577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19437" t="26925" r="15833" b="29087"/>
          <a:stretch/>
        </p:blipFill>
        <p:spPr>
          <a:xfrm>
            <a:off x="1801091" y="451440"/>
            <a:ext cx="8728363" cy="5931633"/>
          </a:xfrm>
          <a:prstGeom prst="rect">
            <a:avLst/>
          </a:prstGeom>
        </p:spPr>
      </p:pic>
      <p:sp>
        <p:nvSpPr>
          <p:cNvPr id="3" name="TextBox 2"/>
          <p:cNvSpPr txBox="1"/>
          <p:nvPr/>
        </p:nvSpPr>
        <p:spPr>
          <a:xfrm>
            <a:off x="7758545" y="720436"/>
            <a:ext cx="3657600" cy="954107"/>
          </a:xfrm>
          <a:prstGeom prst="rect">
            <a:avLst/>
          </a:prstGeom>
          <a:noFill/>
        </p:spPr>
        <p:txBody>
          <a:bodyPr wrap="square" rtlCol="0">
            <a:spAutoFit/>
          </a:bodyPr>
          <a:lstStyle/>
          <a:p>
            <a:r>
              <a:rPr lang="en-US" sz="2800" b="1" dirty="0" smtClean="0">
                <a:solidFill>
                  <a:schemeClr val="accent1">
                    <a:lumMod val="75000"/>
                  </a:schemeClr>
                </a:solidFill>
              </a:rPr>
              <a:t>Humans as biological organisms</a:t>
            </a:r>
            <a:endParaRPr lang="en-US" sz="2800" b="1" dirty="0">
              <a:solidFill>
                <a:schemeClr val="accent3">
                  <a:lumMod val="75000"/>
                </a:schemeClr>
              </a:solidFill>
            </a:endParaRPr>
          </a:p>
        </p:txBody>
      </p:sp>
    </p:spTree>
    <p:extLst>
      <p:ext uri="{BB962C8B-B14F-4D97-AF65-F5344CB8AC3E}">
        <p14:creationId xmlns:p14="http://schemas.microsoft.com/office/powerpoint/2010/main" xmlns="" val="148293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19437" t="26925" r="15833" b="29087"/>
          <a:stretch/>
        </p:blipFill>
        <p:spPr>
          <a:xfrm>
            <a:off x="1801091" y="451440"/>
            <a:ext cx="8728363" cy="5931633"/>
          </a:xfrm>
          <a:prstGeom prst="rect">
            <a:avLst/>
          </a:prstGeom>
        </p:spPr>
      </p:pic>
      <p:sp>
        <p:nvSpPr>
          <p:cNvPr id="3" name="TextBox 2"/>
          <p:cNvSpPr txBox="1"/>
          <p:nvPr/>
        </p:nvSpPr>
        <p:spPr>
          <a:xfrm>
            <a:off x="7758545" y="720436"/>
            <a:ext cx="3657600" cy="954107"/>
          </a:xfrm>
          <a:prstGeom prst="rect">
            <a:avLst/>
          </a:prstGeom>
          <a:noFill/>
        </p:spPr>
        <p:txBody>
          <a:bodyPr wrap="square" rtlCol="0">
            <a:spAutoFit/>
          </a:bodyPr>
          <a:lstStyle/>
          <a:p>
            <a:r>
              <a:rPr lang="en-US" sz="2800" b="1" dirty="0" smtClean="0">
                <a:solidFill>
                  <a:schemeClr val="accent1">
                    <a:lumMod val="75000"/>
                  </a:schemeClr>
                </a:solidFill>
              </a:rPr>
              <a:t>Humans as biological organisms</a:t>
            </a:r>
            <a:endParaRPr lang="en-US" sz="2800" b="1" dirty="0">
              <a:solidFill>
                <a:schemeClr val="accent3">
                  <a:lumMod val="75000"/>
                </a:schemeClr>
              </a:solidFill>
            </a:endParaRPr>
          </a:p>
        </p:txBody>
      </p:sp>
      <p:sp>
        <p:nvSpPr>
          <p:cNvPr id="4" name="TextBox 3"/>
          <p:cNvSpPr txBox="1"/>
          <p:nvPr/>
        </p:nvSpPr>
        <p:spPr>
          <a:xfrm>
            <a:off x="124830" y="4765964"/>
            <a:ext cx="3352521" cy="954107"/>
          </a:xfrm>
          <a:prstGeom prst="rect">
            <a:avLst/>
          </a:prstGeom>
          <a:noFill/>
        </p:spPr>
        <p:txBody>
          <a:bodyPr wrap="none" rtlCol="0">
            <a:spAutoFit/>
          </a:bodyPr>
          <a:lstStyle/>
          <a:p>
            <a:r>
              <a:rPr lang="en-US" sz="2800" b="1" dirty="0" smtClean="0">
                <a:solidFill>
                  <a:schemeClr val="accent3">
                    <a:lumMod val="75000"/>
                  </a:schemeClr>
                </a:solidFill>
              </a:rPr>
              <a:t>The environments in</a:t>
            </a:r>
          </a:p>
          <a:p>
            <a:r>
              <a:rPr lang="en-US" sz="2800" b="1" dirty="0" smtClean="0">
                <a:solidFill>
                  <a:schemeClr val="accent3">
                    <a:lumMod val="75000"/>
                  </a:schemeClr>
                </a:solidFill>
              </a:rPr>
              <a:t>in which we live</a:t>
            </a:r>
            <a:endParaRPr lang="en-US" sz="2800" b="1" dirty="0">
              <a:solidFill>
                <a:schemeClr val="accent3">
                  <a:lumMod val="75000"/>
                </a:schemeClr>
              </a:solidFill>
            </a:endParaRPr>
          </a:p>
        </p:txBody>
      </p:sp>
    </p:spTree>
    <p:extLst>
      <p:ext uri="{BB962C8B-B14F-4D97-AF65-F5344CB8AC3E}">
        <p14:creationId xmlns:p14="http://schemas.microsoft.com/office/powerpoint/2010/main" xmlns="" val="146875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19437" t="26925" r="15833" b="29087"/>
          <a:stretch/>
        </p:blipFill>
        <p:spPr>
          <a:xfrm>
            <a:off x="1801091" y="451440"/>
            <a:ext cx="8728363" cy="5931633"/>
          </a:xfrm>
          <a:prstGeom prst="rect">
            <a:avLst/>
          </a:prstGeom>
        </p:spPr>
      </p:pic>
      <p:sp>
        <p:nvSpPr>
          <p:cNvPr id="3" name="TextBox 2"/>
          <p:cNvSpPr txBox="1"/>
          <p:nvPr/>
        </p:nvSpPr>
        <p:spPr>
          <a:xfrm>
            <a:off x="7758545" y="720436"/>
            <a:ext cx="3657600" cy="954107"/>
          </a:xfrm>
          <a:prstGeom prst="rect">
            <a:avLst/>
          </a:prstGeom>
          <a:noFill/>
        </p:spPr>
        <p:txBody>
          <a:bodyPr wrap="square" rtlCol="0">
            <a:spAutoFit/>
          </a:bodyPr>
          <a:lstStyle/>
          <a:p>
            <a:r>
              <a:rPr lang="en-US" sz="2800" b="1" dirty="0" smtClean="0">
                <a:solidFill>
                  <a:schemeClr val="accent1">
                    <a:lumMod val="75000"/>
                  </a:schemeClr>
                </a:solidFill>
              </a:rPr>
              <a:t>Humans as biological organisms</a:t>
            </a:r>
            <a:endParaRPr lang="en-US" sz="2800" b="1" dirty="0">
              <a:solidFill>
                <a:schemeClr val="accent3">
                  <a:lumMod val="75000"/>
                </a:schemeClr>
              </a:solidFill>
            </a:endParaRPr>
          </a:p>
        </p:txBody>
      </p:sp>
      <p:sp>
        <p:nvSpPr>
          <p:cNvPr id="4" name="TextBox 3"/>
          <p:cNvSpPr txBox="1"/>
          <p:nvPr/>
        </p:nvSpPr>
        <p:spPr>
          <a:xfrm>
            <a:off x="360357" y="4433455"/>
            <a:ext cx="2673788" cy="1384995"/>
          </a:xfrm>
          <a:prstGeom prst="rect">
            <a:avLst/>
          </a:prstGeom>
          <a:noFill/>
        </p:spPr>
        <p:txBody>
          <a:bodyPr wrap="square" rtlCol="0">
            <a:spAutoFit/>
          </a:bodyPr>
          <a:lstStyle/>
          <a:p>
            <a:r>
              <a:rPr lang="en-US" sz="2800" b="1" dirty="0" smtClean="0">
                <a:solidFill>
                  <a:schemeClr val="accent3">
                    <a:lumMod val="75000"/>
                  </a:schemeClr>
                </a:solidFill>
              </a:rPr>
              <a:t>The </a:t>
            </a:r>
            <a:r>
              <a:rPr lang="en-US" sz="2800" b="1" smtClean="0">
                <a:solidFill>
                  <a:schemeClr val="accent3">
                    <a:lumMod val="75000"/>
                  </a:schemeClr>
                </a:solidFill>
              </a:rPr>
              <a:t>environments in which </a:t>
            </a:r>
            <a:r>
              <a:rPr lang="en-US" sz="2800" b="1" dirty="0" smtClean="0">
                <a:solidFill>
                  <a:schemeClr val="accent3">
                    <a:lumMod val="75000"/>
                  </a:schemeClr>
                </a:solidFill>
              </a:rPr>
              <a:t>we live</a:t>
            </a:r>
            <a:endParaRPr lang="en-US" sz="2800" b="1" dirty="0">
              <a:solidFill>
                <a:schemeClr val="accent3">
                  <a:lumMod val="75000"/>
                </a:schemeClr>
              </a:solidFill>
            </a:endParaRPr>
          </a:p>
        </p:txBody>
      </p:sp>
      <p:sp>
        <p:nvSpPr>
          <p:cNvPr id="6" name="TextBox 5"/>
          <p:cNvSpPr txBox="1"/>
          <p:nvPr/>
        </p:nvSpPr>
        <p:spPr>
          <a:xfrm>
            <a:off x="8922396" y="4836634"/>
            <a:ext cx="3214115" cy="954107"/>
          </a:xfrm>
          <a:prstGeom prst="rect">
            <a:avLst/>
          </a:prstGeom>
          <a:noFill/>
        </p:spPr>
        <p:txBody>
          <a:bodyPr wrap="square" rtlCol="0">
            <a:spAutoFit/>
          </a:bodyPr>
          <a:lstStyle/>
          <a:p>
            <a:r>
              <a:rPr lang="en-US" sz="2800" b="1" dirty="0" smtClean="0">
                <a:solidFill>
                  <a:schemeClr val="accent3">
                    <a:lumMod val="75000"/>
                  </a:schemeClr>
                </a:solidFill>
              </a:rPr>
              <a:t>The observable aspects </a:t>
            </a:r>
            <a:r>
              <a:rPr lang="en-US" sz="2800" b="1" smtClean="0">
                <a:solidFill>
                  <a:schemeClr val="accent3">
                    <a:lumMod val="75000"/>
                  </a:schemeClr>
                </a:solidFill>
              </a:rPr>
              <a:t>of culture</a:t>
            </a:r>
            <a:endParaRPr lang="en-US" sz="2800" b="1" dirty="0">
              <a:solidFill>
                <a:schemeClr val="accent3">
                  <a:lumMod val="75000"/>
                </a:schemeClr>
              </a:solidFill>
            </a:endParaRPr>
          </a:p>
        </p:txBody>
      </p:sp>
    </p:spTree>
    <p:extLst>
      <p:ext uri="{BB962C8B-B14F-4D97-AF65-F5344CB8AC3E}">
        <p14:creationId xmlns:p14="http://schemas.microsoft.com/office/powerpoint/2010/main" xmlns="" val="676471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651</TotalTime>
  <Words>1470</Words>
  <Application>Microsoft Office PowerPoint</Application>
  <PresentationFormat>Custom</PresentationFormat>
  <Paragraphs>86</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Mesh</vt:lpstr>
      <vt:lpstr>Human Ecology of Disease</vt:lpstr>
      <vt:lpstr>What is human ecology of disease?</vt:lpstr>
      <vt:lpstr>What is human ecology of disease?</vt:lpstr>
      <vt:lpstr>Scale</vt:lpstr>
      <vt:lpstr>What is human ecology of disease?</vt:lpstr>
      <vt:lpstr>Slide 6</vt:lpstr>
      <vt:lpstr>Slide 7</vt:lpstr>
      <vt:lpstr>Slide 8</vt:lpstr>
      <vt:lpstr>Slide 9</vt:lpstr>
      <vt:lpstr>Slide 10</vt:lpstr>
      <vt:lpstr>Slide 11</vt:lpstr>
      <vt:lpstr>Slide 12</vt:lpstr>
      <vt:lpstr>Slide 13</vt:lpstr>
      <vt:lpstr>Slide 14</vt:lpstr>
      <vt:lpstr>Slide 15</vt:lpstr>
      <vt:lpstr>Critiques of the human ecology of disease framework?</vt:lpstr>
      <vt:lpstr>Critiques of the human ecology of disease framework?</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human ecology of disease is concerned with the ways human behavior, in its cultural and socioeconomic contexts, interacts with environmental conditions to produce or prevent disease among susceptible people.</dc:title>
  <dc:creator>Skye Naslund</dc:creator>
  <cp:lastModifiedBy>Kyeni</cp:lastModifiedBy>
  <cp:revision>16</cp:revision>
  <dcterms:created xsi:type="dcterms:W3CDTF">2017-01-12T08:24:05Z</dcterms:created>
  <dcterms:modified xsi:type="dcterms:W3CDTF">2017-12-16T02:36:39Z</dcterms:modified>
</cp:coreProperties>
</file>