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p:cViewPr varScale="1">
        <p:scale>
          <a:sx n="21" d="100"/>
          <a:sy n="21" d="100"/>
        </p:scale>
        <p:origin x="750"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2E2E71-2276-435E-BC72-D0BDED3A376A}" type="datetimeFigureOut">
              <a:rPr lang="en-US" smtClean="0"/>
              <a:t>10/5/2018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D812BE-C412-489E-90AD-B63EA6A6008D}" type="slidenum">
              <a:rPr lang="en-US" smtClean="0"/>
              <a:t>‹#›</a:t>
            </a:fld>
            <a:endParaRPr lang="en-US" dirty="0"/>
          </a:p>
        </p:txBody>
      </p:sp>
    </p:spTree>
    <p:extLst>
      <p:ext uri="{BB962C8B-B14F-4D97-AF65-F5344CB8AC3E}">
        <p14:creationId xmlns:p14="http://schemas.microsoft.com/office/powerpoint/2010/main" val="9091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used the</a:t>
            </a:r>
            <a:r>
              <a:rPr lang="en-US" baseline="0" dirty="0" smtClean="0"/>
              <a:t> Starbuck website.</a:t>
            </a:r>
            <a:endParaRPr lang="en-US" dirty="0"/>
          </a:p>
        </p:txBody>
      </p:sp>
      <p:sp>
        <p:nvSpPr>
          <p:cNvPr id="4" name="Slide Number Placeholder 3"/>
          <p:cNvSpPr>
            <a:spLocks noGrp="1"/>
          </p:cNvSpPr>
          <p:nvPr>
            <p:ph type="sldNum" sz="quarter" idx="10"/>
          </p:nvPr>
        </p:nvSpPr>
        <p:spPr/>
        <p:txBody>
          <a:bodyPr/>
          <a:lstStyle/>
          <a:p>
            <a:fld id="{F0D812BE-C412-489E-90AD-B63EA6A6008D}" type="slidenum">
              <a:rPr lang="en-US" smtClean="0"/>
              <a:t>2</a:t>
            </a:fld>
            <a:endParaRPr lang="en-US" dirty="0"/>
          </a:p>
        </p:txBody>
      </p:sp>
    </p:spTree>
    <p:extLst>
      <p:ext uri="{BB962C8B-B14F-4D97-AF65-F5344CB8AC3E}">
        <p14:creationId xmlns:p14="http://schemas.microsoft.com/office/powerpoint/2010/main" val="4212905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language</a:t>
            </a:r>
            <a:r>
              <a:rPr lang="en-US" baseline="0" dirty="0" smtClean="0"/>
              <a:t> being used in this website is the php scripting language.</a:t>
            </a:r>
            <a:endParaRPr lang="en-US" dirty="0"/>
          </a:p>
        </p:txBody>
      </p:sp>
      <p:sp>
        <p:nvSpPr>
          <p:cNvPr id="4" name="Slide Number Placeholder 3"/>
          <p:cNvSpPr>
            <a:spLocks noGrp="1"/>
          </p:cNvSpPr>
          <p:nvPr>
            <p:ph type="sldNum" sz="quarter" idx="10"/>
          </p:nvPr>
        </p:nvSpPr>
        <p:spPr/>
        <p:txBody>
          <a:bodyPr/>
          <a:lstStyle/>
          <a:p>
            <a:fld id="{F0D812BE-C412-489E-90AD-B63EA6A6008D}" type="slidenum">
              <a:rPr lang="en-US" smtClean="0"/>
              <a:t>3</a:t>
            </a:fld>
            <a:endParaRPr lang="en-US" dirty="0"/>
          </a:p>
        </p:txBody>
      </p:sp>
    </p:spTree>
    <p:extLst>
      <p:ext uri="{BB962C8B-B14F-4D97-AF65-F5344CB8AC3E}">
        <p14:creationId xmlns:p14="http://schemas.microsoft.com/office/powerpoint/2010/main" val="3729933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behavior was normal.</a:t>
            </a:r>
            <a:endParaRPr lang="en-US" dirty="0"/>
          </a:p>
        </p:txBody>
      </p:sp>
      <p:sp>
        <p:nvSpPr>
          <p:cNvPr id="4" name="Slide Number Placeholder 3"/>
          <p:cNvSpPr>
            <a:spLocks noGrp="1"/>
          </p:cNvSpPr>
          <p:nvPr>
            <p:ph type="sldNum" sz="quarter" idx="10"/>
          </p:nvPr>
        </p:nvSpPr>
        <p:spPr/>
        <p:txBody>
          <a:bodyPr/>
          <a:lstStyle/>
          <a:p>
            <a:fld id="{F0D812BE-C412-489E-90AD-B63EA6A6008D}" type="slidenum">
              <a:rPr lang="en-US" smtClean="0"/>
              <a:t>4</a:t>
            </a:fld>
            <a:endParaRPr lang="en-US" dirty="0"/>
          </a:p>
        </p:txBody>
      </p:sp>
    </p:spTree>
    <p:extLst>
      <p:ext uri="{BB962C8B-B14F-4D97-AF65-F5344CB8AC3E}">
        <p14:creationId xmlns:p14="http://schemas.microsoft.com/office/powerpoint/2010/main" val="1517279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impact will be positive.</a:t>
            </a:r>
            <a:endParaRPr lang="en-US" dirty="0"/>
          </a:p>
        </p:txBody>
      </p:sp>
      <p:sp>
        <p:nvSpPr>
          <p:cNvPr id="4" name="Slide Number Placeholder 3"/>
          <p:cNvSpPr>
            <a:spLocks noGrp="1"/>
          </p:cNvSpPr>
          <p:nvPr>
            <p:ph type="sldNum" sz="quarter" idx="10"/>
          </p:nvPr>
        </p:nvSpPr>
        <p:spPr/>
        <p:txBody>
          <a:bodyPr/>
          <a:lstStyle/>
          <a:p>
            <a:fld id="{F0D812BE-C412-489E-90AD-B63EA6A6008D}" type="slidenum">
              <a:rPr lang="en-US" smtClean="0"/>
              <a:t>5</a:t>
            </a:fld>
            <a:endParaRPr lang="en-US" dirty="0"/>
          </a:p>
        </p:txBody>
      </p:sp>
    </p:spTree>
    <p:extLst>
      <p:ext uri="{BB962C8B-B14F-4D97-AF65-F5344CB8AC3E}">
        <p14:creationId xmlns:p14="http://schemas.microsoft.com/office/powerpoint/2010/main" val="3407654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Predictable behavior may definitely influence a customer in a positive way or a negative way.</a:t>
            </a:r>
            <a:endParaRPr lang="en-US" dirty="0"/>
          </a:p>
        </p:txBody>
      </p:sp>
      <p:sp>
        <p:nvSpPr>
          <p:cNvPr id="4" name="Slide Number Placeholder 3"/>
          <p:cNvSpPr>
            <a:spLocks noGrp="1"/>
          </p:cNvSpPr>
          <p:nvPr>
            <p:ph type="sldNum" sz="quarter" idx="10"/>
          </p:nvPr>
        </p:nvSpPr>
        <p:spPr/>
        <p:txBody>
          <a:bodyPr/>
          <a:lstStyle/>
          <a:p>
            <a:fld id="{F0D812BE-C412-489E-90AD-B63EA6A6008D}" type="slidenum">
              <a:rPr lang="en-US" smtClean="0"/>
              <a:t>6</a:t>
            </a:fld>
            <a:endParaRPr lang="en-US" dirty="0"/>
          </a:p>
        </p:txBody>
      </p:sp>
    </p:spTree>
    <p:extLst>
      <p:ext uri="{BB962C8B-B14F-4D97-AF65-F5344CB8AC3E}">
        <p14:creationId xmlns:p14="http://schemas.microsoft.com/office/powerpoint/2010/main" val="3372455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2A92906B-ECA6-45CE-AE8F-1F6B9F0F62E2}" type="datetimeFigureOut">
              <a:rPr lang="en-US" smtClean="0"/>
              <a:t>10/5/2018</a:t>
            </a:fld>
            <a:endParaRPr lang="en-US" dirty="0"/>
          </a:p>
        </p:txBody>
      </p:sp>
      <p:sp>
        <p:nvSpPr>
          <p:cNvPr id="16" name="Slide Number Placeholder 15"/>
          <p:cNvSpPr>
            <a:spLocks noGrp="1"/>
          </p:cNvSpPr>
          <p:nvPr>
            <p:ph type="sldNum" sz="quarter" idx="11"/>
          </p:nvPr>
        </p:nvSpPr>
        <p:spPr/>
        <p:txBody>
          <a:bodyPr/>
          <a:lstStyle/>
          <a:p>
            <a:fld id="{7217A2B0-685D-4A6B-B767-03BDCEFD25C3}"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92906B-ECA6-45CE-AE8F-1F6B9F0F62E2}" type="datetimeFigureOut">
              <a:rPr lang="en-US" smtClean="0"/>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17A2B0-685D-4A6B-B767-03BDCEFD25C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92906B-ECA6-45CE-AE8F-1F6B9F0F62E2}" type="datetimeFigureOut">
              <a:rPr lang="en-US" smtClean="0"/>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17A2B0-685D-4A6B-B767-03BDCEFD25C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2A92906B-ECA6-45CE-AE8F-1F6B9F0F62E2}" type="datetimeFigureOut">
              <a:rPr lang="en-US" smtClean="0"/>
              <a:t>10/5/2018</a:t>
            </a:fld>
            <a:endParaRPr lang="en-US" dirty="0"/>
          </a:p>
        </p:txBody>
      </p:sp>
      <p:sp>
        <p:nvSpPr>
          <p:cNvPr id="15" name="Slide Number Placeholder 14"/>
          <p:cNvSpPr>
            <a:spLocks noGrp="1"/>
          </p:cNvSpPr>
          <p:nvPr>
            <p:ph type="sldNum" sz="quarter" idx="15"/>
          </p:nvPr>
        </p:nvSpPr>
        <p:spPr/>
        <p:txBody>
          <a:bodyPr/>
          <a:lstStyle>
            <a:lvl1pPr algn="ctr">
              <a:defRPr/>
            </a:lvl1pPr>
          </a:lstStyle>
          <a:p>
            <a:fld id="{7217A2B0-685D-4A6B-B767-03BDCEFD25C3}" type="slidenum">
              <a:rPr lang="en-US" smtClean="0"/>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92906B-ECA6-45CE-AE8F-1F6B9F0F62E2}" type="datetimeFigureOut">
              <a:rPr lang="en-US" smtClean="0"/>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17A2B0-685D-4A6B-B767-03BDCEFD25C3}" type="slidenum">
              <a:rPr lang="en-US" smtClean="0"/>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A92906B-ECA6-45CE-AE8F-1F6B9F0F62E2}" type="datetimeFigureOut">
              <a:rPr lang="en-US" smtClean="0"/>
              <a:t>10/5/2018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17A2B0-685D-4A6B-B767-03BDCEFD25C3}" type="slidenum">
              <a:rPr lang="en-US" smtClean="0"/>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217A2B0-685D-4A6B-B767-03BDCEFD25C3}" type="slidenum">
              <a:rPr lang="en-US" smtClean="0"/>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2A92906B-ECA6-45CE-AE8F-1F6B9F0F62E2}" type="datetimeFigureOut">
              <a:rPr lang="en-US" smtClean="0"/>
              <a:t>10/5/2018</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A92906B-ECA6-45CE-AE8F-1F6B9F0F62E2}" type="datetimeFigureOut">
              <a:rPr lang="en-US" smtClean="0"/>
              <a:t>10/5/2018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17A2B0-685D-4A6B-B767-03BDCEFD25C3}" type="slidenum">
              <a:rPr lang="en-US" smtClean="0"/>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2906B-ECA6-45CE-AE8F-1F6B9F0F62E2}" type="datetimeFigureOut">
              <a:rPr lang="en-US" smtClean="0"/>
              <a:t>10/5/2018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17A2B0-685D-4A6B-B767-03BDCEFD25C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2A92906B-ECA6-45CE-AE8F-1F6B9F0F62E2}" type="datetimeFigureOut">
              <a:rPr lang="en-US" smtClean="0"/>
              <a:t>10/5/2018</a:t>
            </a:fld>
            <a:endParaRPr lang="en-US" dirty="0"/>
          </a:p>
        </p:txBody>
      </p:sp>
      <p:sp>
        <p:nvSpPr>
          <p:cNvPr id="9" name="Slide Number Placeholder 8"/>
          <p:cNvSpPr>
            <a:spLocks noGrp="1"/>
          </p:cNvSpPr>
          <p:nvPr>
            <p:ph type="sldNum" sz="quarter" idx="15"/>
          </p:nvPr>
        </p:nvSpPr>
        <p:spPr/>
        <p:txBody>
          <a:bodyPr/>
          <a:lstStyle/>
          <a:p>
            <a:fld id="{7217A2B0-685D-4A6B-B767-03BDCEFD25C3}" type="slidenum">
              <a:rPr lang="en-US" smtClean="0"/>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2A92906B-ECA6-45CE-AE8F-1F6B9F0F62E2}" type="datetimeFigureOut">
              <a:rPr lang="en-US" smtClean="0"/>
              <a:t>10/5/2018</a:t>
            </a:fld>
            <a:endParaRPr lang="en-US" dirty="0"/>
          </a:p>
        </p:txBody>
      </p:sp>
      <p:sp>
        <p:nvSpPr>
          <p:cNvPr id="9" name="Slide Number Placeholder 8"/>
          <p:cNvSpPr>
            <a:spLocks noGrp="1"/>
          </p:cNvSpPr>
          <p:nvPr>
            <p:ph type="sldNum" sz="quarter" idx="11"/>
          </p:nvPr>
        </p:nvSpPr>
        <p:spPr/>
        <p:txBody>
          <a:bodyPr/>
          <a:lstStyle/>
          <a:p>
            <a:fld id="{7217A2B0-685D-4A6B-B767-03BDCEFD25C3}"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A92906B-ECA6-45CE-AE8F-1F6B9F0F62E2}" type="datetimeFigureOut">
              <a:rPr lang="en-US" smtClean="0"/>
              <a:t>10/5/2018</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17A2B0-685D-4A6B-B767-03BDCEFD25C3}" type="slidenum">
              <a:rPr lang="en-US" smtClean="0"/>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latin typeface="Times New Roman" pitchFamily="18" charset="0"/>
                <a:cs typeface="Times New Roman" pitchFamily="18" charset="0"/>
              </a:rPr>
              <a:t>Starbucks</a:t>
            </a:r>
            <a:endParaRPr lang="en-US" dirty="0"/>
          </a:p>
        </p:txBody>
      </p:sp>
      <p:sp>
        <p:nvSpPr>
          <p:cNvPr id="2" name="Title 1"/>
          <p:cNvSpPr>
            <a:spLocks noGrp="1"/>
          </p:cNvSpPr>
          <p:nvPr>
            <p:ph type="ctrTitle"/>
          </p:nvPr>
        </p:nvSpPr>
        <p:spPr/>
        <p:txBody>
          <a:bodyPr/>
          <a:lstStyle/>
          <a:p>
            <a:r>
              <a:rPr lang="en-US" dirty="0" smtClean="0">
                <a:latin typeface="Times New Roman" pitchFamily="18" charset="0"/>
                <a:cs typeface="Times New Roman" pitchFamily="18" charset="0"/>
              </a:rPr>
              <a:t>Starbucks</a:t>
            </a:r>
            <a:endParaRPr lang="en-US" dirty="0">
              <a:latin typeface="Times New Roman" pitchFamily="18" charset="0"/>
              <a:cs typeface="Times New Roman" pitchFamily="18" charset="0"/>
            </a:endParaRPr>
          </a:p>
        </p:txBody>
      </p:sp>
      <p:pic>
        <p:nvPicPr>
          <p:cNvPr id="7" name="slide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58200" y="6096000"/>
            <a:ext cx="609600" cy="609600"/>
          </a:xfrm>
          <a:prstGeom prst="rect">
            <a:avLst/>
          </a:prstGeom>
        </p:spPr>
      </p:pic>
    </p:spTree>
  </p:cSld>
  <p:clrMapOvr>
    <a:masterClrMapping/>
  </p:clrMapOvr>
  <p:transition advTm="53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4545"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200000"/>
              </a:lnSpc>
            </a:pPr>
            <a:r>
              <a:rPr lang="en-US" sz="1500" dirty="0">
                <a:latin typeface="Times New Roman" pitchFamily="18" charset="0"/>
                <a:cs typeface="Times New Roman" pitchFamily="18" charset="0"/>
              </a:rPr>
              <a:t>For this assignment, I visited the Starbucks website and all in all what I observed in this website is that they only used pictures of the female employees at work and not the male employees. The female employees seemed to be happy and welcoming at the same time because the smile they had put on their faces (Hassan </a:t>
            </a:r>
            <a:r>
              <a:rPr lang="en-US" sz="1500" i="1" dirty="0">
                <a:latin typeface="Times New Roman" pitchFamily="18" charset="0"/>
                <a:cs typeface="Times New Roman" pitchFamily="18" charset="0"/>
              </a:rPr>
              <a:t>et al.</a:t>
            </a:r>
            <a:r>
              <a:rPr lang="en-US" sz="1500" dirty="0">
                <a:latin typeface="Times New Roman" pitchFamily="18" charset="0"/>
                <a:cs typeface="Times New Roman" pitchFamily="18" charset="0"/>
              </a:rPr>
              <a:t>, 2017). For me, I believe this is the main reason as to why they used photos of the female employee because they are most likely to put a smile on their faces than the male employees. This is actually a marketing strategy that they are using. On the other hand, the products placed on this website seem to be great and perfect but on the other hand, they do not really look like real foodstuffs.</a:t>
            </a:r>
          </a:p>
          <a:p>
            <a:endParaRPr lang="en-US" dirty="0"/>
          </a:p>
        </p:txBody>
      </p:sp>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Starbucks</a:t>
            </a:r>
            <a:endParaRPr lang="en-US" dirty="0"/>
          </a:p>
        </p:txBody>
      </p:sp>
      <p:pic>
        <p:nvPicPr>
          <p:cNvPr id="5" name="Slide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127845"/>
            <a:ext cx="609600" cy="609600"/>
          </a:xfrm>
          <a:prstGeom prst="rect">
            <a:avLst/>
          </a:prstGeom>
        </p:spPr>
      </p:pic>
    </p:spTree>
  </p:cSld>
  <p:clrMapOvr>
    <a:masterClrMapping/>
  </p:clrMapOvr>
  <p:transition advTm="82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8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200000"/>
              </a:lnSpc>
            </a:pPr>
            <a:r>
              <a:rPr lang="en-US" sz="1200" dirty="0">
                <a:latin typeface="Times New Roman" pitchFamily="18" charset="0"/>
                <a:cs typeface="Times New Roman" pitchFamily="18" charset="0"/>
              </a:rPr>
              <a:t>I believe that the language being used in this website is the PHP script language and the main reason for this is because I simply checked from the URL of the website.</a:t>
            </a:r>
          </a:p>
          <a:p>
            <a:endParaRPr lang="en-US" dirty="0"/>
          </a:p>
        </p:txBody>
      </p:sp>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Starbucks</a:t>
            </a:r>
            <a:endParaRPr lang="en-US" dirty="0"/>
          </a:p>
        </p:txBody>
      </p:sp>
      <p:pic>
        <p:nvPicPr>
          <p:cNvPr id="4" name="Picture 3" descr="C:\Users\ELVIS\Documents\Di4FSzBVAAEgTkE.jpg"/>
          <p:cNvPicPr>
            <a:picLocks noChangeAspect="1" noChangeArrowheads="1"/>
          </p:cNvPicPr>
          <p:nvPr/>
        </p:nvPicPr>
        <p:blipFill>
          <a:blip r:embed="rId5"/>
          <a:srcRect/>
          <a:stretch>
            <a:fillRect/>
          </a:stretch>
        </p:blipFill>
        <p:spPr bwMode="auto">
          <a:xfrm>
            <a:off x="3276600" y="2895600"/>
            <a:ext cx="3124200" cy="1676400"/>
          </a:xfrm>
          <a:prstGeom prst="rect">
            <a:avLst/>
          </a:prstGeom>
          <a:noFill/>
        </p:spPr>
      </p:pic>
      <p:pic>
        <p:nvPicPr>
          <p:cNvPr id="6" name="slide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210869"/>
            <a:ext cx="609600" cy="609600"/>
          </a:xfrm>
          <a:prstGeom prst="rect">
            <a:avLst/>
          </a:prstGeom>
          <a:effectLst>
            <a:outerShdw blurRad="50800" dist="50800" dir="5400000" algn="ctr" rotWithShape="0">
              <a:schemeClr val="accent3">
                <a:lumMod val="75000"/>
              </a:schemeClr>
            </a:outerShdw>
          </a:effectLst>
        </p:spPr>
      </p:pic>
    </p:spTree>
  </p:cSld>
  <p:clrMapOvr>
    <a:masterClrMapping/>
  </p:clrMapOvr>
  <p:transition advTm="8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21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728" y="1524000"/>
            <a:ext cx="8229600" cy="4572000"/>
          </a:xfrm>
        </p:spPr>
        <p:txBody>
          <a:bodyPr/>
          <a:lstStyle/>
          <a:p>
            <a:pPr>
              <a:lnSpc>
                <a:spcPct val="200000"/>
              </a:lnSpc>
            </a:pPr>
            <a:r>
              <a:rPr lang="en-US" sz="1200" dirty="0">
                <a:latin typeface="Times New Roman" pitchFamily="18" charset="0"/>
                <a:cs typeface="Times New Roman" pitchFamily="18" charset="0"/>
              </a:rPr>
              <a:t>I was just normal in terms of my behavior with the respect to their products and the reason for this is because am used to visiting their fast food stored and actually I know and understand how they prepare their food which is usually good</a:t>
            </a:r>
            <a:r>
              <a:rPr lang="en-US" sz="1200" dirty="0" smtClean="0">
                <a:latin typeface="Times New Roman" pitchFamily="18" charset="0"/>
                <a:cs typeface="Times New Roman" pitchFamily="18" charset="0"/>
              </a:rPr>
              <a:t>.</a:t>
            </a:r>
          </a:p>
          <a:p>
            <a:pPr>
              <a:lnSpc>
                <a:spcPct val="200000"/>
              </a:lnSpc>
              <a:buNone/>
            </a:pPr>
            <a:endParaRPr lang="en-US" sz="1200"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Starbucks</a:t>
            </a:r>
            <a:endParaRPr lang="en-US" dirty="0"/>
          </a:p>
        </p:txBody>
      </p:sp>
      <p:pic>
        <p:nvPicPr>
          <p:cNvPr id="4" name="Picture 2" descr="C:\Users\ELVIS\Documents\DiQsllOVQAAWSwB.jpg"/>
          <p:cNvPicPr>
            <a:picLocks noChangeAspect="1" noChangeArrowheads="1"/>
          </p:cNvPicPr>
          <p:nvPr/>
        </p:nvPicPr>
        <p:blipFill>
          <a:blip r:embed="rId5"/>
          <a:srcRect/>
          <a:stretch>
            <a:fillRect/>
          </a:stretch>
        </p:blipFill>
        <p:spPr bwMode="auto">
          <a:xfrm>
            <a:off x="2209800" y="2895600"/>
            <a:ext cx="3048000" cy="2034381"/>
          </a:xfrm>
          <a:prstGeom prst="rect">
            <a:avLst/>
          </a:prstGeom>
          <a:noFill/>
        </p:spPr>
      </p:pic>
      <p:pic>
        <p:nvPicPr>
          <p:cNvPr id="6" name="slide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77803"/>
            <a:ext cx="609600" cy="609600"/>
          </a:xfrm>
          <a:prstGeom prst="rect">
            <a:avLst/>
          </a:prstGeom>
        </p:spPr>
      </p:pic>
    </p:spTree>
  </p:cSld>
  <p:clrMapOvr>
    <a:masterClrMapping/>
  </p:clrMapOvr>
  <p:transition advTm="4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5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200000"/>
              </a:lnSpc>
            </a:pPr>
            <a:r>
              <a:rPr lang="en-US" sz="1200" dirty="0">
                <a:latin typeface="Times New Roman" pitchFamily="18" charset="0"/>
                <a:cs typeface="Times New Roman" pitchFamily="18" charset="0"/>
              </a:rPr>
              <a:t>With this kind of advertisement being used on their websites, I think it will definitely attract a lot of customers because of how they organize their advertisements on their websites (Nicolis, 2017). So, for me, I believe the impact will definitely be positive.</a:t>
            </a:r>
          </a:p>
          <a:p>
            <a:endParaRPr lang="en-US" dirty="0"/>
          </a:p>
        </p:txBody>
      </p:sp>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Starbucks</a:t>
            </a:r>
            <a:endParaRPr lang="en-US" dirty="0"/>
          </a:p>
        </p:txBody>
      </p:sp>
      <p:pic>
        <p:nvPicPr>
          <p:cNvPr id="4" name="Picture 2" descr="C:\Users\ELVIS\Documents\Dh6YOmaVQAEzUVq.jpg"/>
          <p:cNvPicPr>
            <a:picLocks noChangeAspect="1" noChangeArrowheads="1"/>
          </p:cNvPicPr>
          <p:nvPr/>
        </p:nvPicPr>
        <p:blipFill>
          <a:blip r:embed="rId5"/>
          <a:srcRect/>
          <a:stretch>
            <a:fillRect/>
          </a:stretch>
        </p:blipFill>
        <p:spPr bwMode="auto">
          <a:xfrm>
            <a:off x="2667000" y="2971800"/>
            <a:ext cx="2720182" cy="2667001"/>
          </a:xfrm>
          <a:prstGeom prst="rect">
            <a:avLst/>
          </a:prstGeom>
          <a:noFill/>
        </p:spPr>
      </p:pic>
      <p:pic>
        <p:nvPicPr>
          <p:cNvPr id="6" name="slide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p:transition advTm="4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0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200000"/>
              </a:lnSpc>
            </a:pPr>
            <a:r>
              <a:rPr lang="en-US" sz="1300" dirty="0" smtClean="0">
                <a:latin typeface="Times New Roman" pitchFamily="18" charset="0"/>
                <a:cs typeface="Times New Roman" pitchFamily="18" charset="0"/>
              </a:rPr>
              <a:t>Predictable behavior </a:t>
            </a:r>
            <a:r>
              <a:rPr lang="en-US" sz="1300" dirty="0">
                <a:latin typeface="Times New Roman" pitchFamily="18" charset="0"/>
                <a:cs typeface="Times New Roman" pitchFamily="18" charset="0"/>
              </a:rPr>
              <a:t>may definitely influence a customer in a positive way or a negative way. I usually just depend on how the customer feels about something. For this reason, it might have a bigger impact on the customers than the employees because the employees are just there to work and provide services while on the other hand, the customers are the ones who will consume the product.</a:t>
            </a:r>
          </a:p>
          <a:p>
            <a:pPr>
              <a:lnSpc>
                <a:spcPct val="200000"/>
              </a:lnSpc>
            </a:pPr>
            <a:r>
              <a:rPr lang="en-US" sz="1300" dirty="0">
                <a:latin typeface="Times New Roman" pitchFamily="18" charset="0"/>
                <a:cs typeface="Times New Roman" pitchFamily="18" charset="0"/>
              </a:rPr>
              <a:t> </a:t>
            </a:r>
          </a:p>
          <a:p>
            <a:endParaRPr lang="en-US" dirty="0"/>
          </a:p>
        </p:txBody>
      </p:sp>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Starbucks</a:t>
            </a:r>
            <a:endParaRPr lang="en-US" dirty="0"/>
          </a:p>
        </p:txBody>
      </p:sp>
      <p:pic>
        <p:nvPicPr>
          <p:cNvPr id="4" name="Picture 3" descr="C:\Users\ELVIS\Documents\DgEerMVVQAA7fv2.jpg"/>
          <p:cNvPicPr>
            <a:picLocks noChangeAspect="1" noChangeArrowheads="1"/>
          </p:cNvPicPr>
          <p:nvPr/>
        </p:nvPicPr>
        <p:blipFill>
          <a:blip r:embed="rId5" cstate="print"/>
          <a:srcRect/>
          <a:stretch>
            <a:fillRect/>
          </a:stretch>
        </p:blipFill>
        <p:spPr bwMode="auto">
          <a:xfrm>
            <a:off x="2309019" y="3733800"/>
            <a:ext cx="2948782" cy="2392363"/>
          </a:xfrm>
          <a:prstGeom prst="rect">
            <a:avLst/>
          </a:prstGeom>
          <a:noFill/>
        </p:spPr>
      </p:pic>
      <p:pic>
        <p:nvPicPr>
          <p:cNvPr id="6" name="slide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126163"/>
            <a:ext cx="609600" cy="609600"/>
          </a:xfrm>
          <a:prstGeom prst="rect">
            <a:avLst/>
          </a:prstGeom>
        </p:spPr>
      </p:pic>
    </p:spTree>
  </p:cSld>
  <p:clrMapOvr>
    <a:masterClrMapping/>
  </p:clrMapOvr>
  <p:transition advTm="5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32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200000"/>
              </a:lnSpc>
            </a:pPr>
            <a:r>
              <a:rPr lang="en-US" sz="1200" dirty="0">
                <a:latin typeface="Times New Roman" pitchFamily="18" charset="0"/>
                <a:cs typeface="Times New Roman" pitchFamily="18" charset="0"/>
              </a:rPr>
              <a:t>Hassan, M., Kaushik, A. M., &amp; Patel, H. (2017, April). Predictable cache coherence for multi-core real-time systems. In </a:t>
            </a:r>
            <a:r>
              <a:rPr lang="en-US" sz="1200" i="1" dirty="0">
                <a:latin typeface="Times New Roman" pitchFamily="18" charset="0"/>
                <a:cs typeface="Times New Roman" pitchFamily="18" charset="0"/>
              </a:rPr>
              <a:t>Real-Time and Embedded Technology and Applications Symposium (RTAS), 2017 IEEE</a:t>
            </a:r>
            <a:r>
              <a:rPr lang="en-US" sz="1200" dirty="0">
                <a:latin typeface="Times New Roman" pitchFamily="18" charset="0"/>
                <a:cs typeface="Times New Roman" pitchFamily="18" charset="0"/>
              </a:rPr>
              <a:t> (pp. 235-246). IEEE.</a:t>
            </a:r>
          </a:p>
          <a:p>
            <a:pPr>
              <a:lnSpc>
                <a:spcPct val="200000"/>
              </a:lnSpc>
            </a:pPr>
            <a:r>
              <a:rPr lang="en-US" sz="1200" dirty="0">
                <a:latin typeface="Times New Roman" pitchFamily="18" charset="0"/>
                <a:cs typeface="Times New Roman" pitchFamily="18" charset="0"/>
              </a:rPr>
              <a:t>Nicolis, C. (2017). Self-oscillations and predictability in climate dynamics-periodic forcing and phase locking.</a:t>
            </a:r>
          </a:p>
          <a:p>
            <a:pPr>
              <a:lnSpc>
                <a:spcPct val="200000"/>
              </a:lnSpc>
            </a:pPr>
            <a:endParaRPr lang="en-US" sz="1200" dirty="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References</a:t>
            </a:r>
            <a:r>
              <a:rPr lang="en-US" dirty="0"/>
              <a:t/>
            </a:r>
            <a:br>
              <a:rPr lang="en-US" dirty="0"/>
            </a:br>
            <a:endParaRPr lang="en-US" dirty="0"/>
          </a:p>
        </p:txBody>
      </p:sp>
      <p:pic>
        <p:nvPicPr>
          <p:cNvPr id="5" name="Slide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7137"/>
            <a:ext cx="609600" cy="609600"/>
          </a:xfrm>
          <a:prstGeom prst="rect">
            <a:avLst/>
          </a:prstGeom>
        </p:spPr>
      </p:pic>
    </p:spTree>
  </p:cSld>
  <p:clrMapOvr>
    <a:masterClrMapping/>
  </p:clrMapOvr>
  <p:transition advTm="7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2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99</TotalTime>
  <Words>435</Words>
  <Application>Microsoft Office PowerPoint</Application>
  <PresentationFormat>On-screen Show (4:3)</PresentationFormat>
  <Paragraphs>26</Paragraphs>
  <Slides>7</Slides>
  <Notes>5</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Constantia</vt:lpstr>
      <vt:lpstr>Times New Roman</vt:lpstr>
      <vt:lpstr>Wingdings 2</vt:lpstr>
      <vt:lpstr>Paper</vt:lpstr>
      <vt:lpstr>Starbucks</vt:lpstr>
      <vt:lpstr>Starbucks</vt:lpstr>
      <vt:lpstr>Starbucks</vt:lpstr>
      <vt:lpstr>Starbucks</vt:lpstr>
      <vt:lpstr>Starbucks</vt:lpstr>
      <vt:lpstr>Starbucks</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Augustus kimeu</cp:lastModifiedBy>
  <cp:revision>11</cp:revision>
  <dcterms:created xsi:type="dcterms:W3CDTF">2018-07-29T22:07:56Z</dcterms:created>
  <dcterms:modified xsi:type="dcterms:W3CDTF">2018-10-05T03:33:40Z</dcterms:modified>
</cp:coreProperties>
</file>