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7" r:id="rId2"/>
    <p:sldId id="260" r:id="rId3"/>
    <p:sldId id="261" r:id="rId4"/>
    <p:sldId id="265" r:id="rId5"/>
    <p:sldId id="262" r:id="rId6"/>
    <p:sldId id="263" r:id="rId7"/>
    <p:sldId id="266" r:id="rId8"/>
    <p:sldId id="268" r:id="rId9"/>
    <p:sldId id="270" r:id="rId10"/>
    <p:sldId id="271"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95" d="100"/>
          <a:sy n="95" d="100"/>
        </p:scale>
        <p:origin x="13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18339-BB68-4DB4-9598-ACE721057C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F556A90-0B6B-418F-99FB-85E49C14FC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EEE352-620F-47BE-8C78-E747E1753AC7}"/>
              </a:ext>
            </a:extLst>
          </p:cNvPr>
          <p:cNvSpPr>
            <a:spLocks noGrp="1"/>
          </p:cNvSpPr>
          <p:nvPr>
            <p:ph type="dt" sz="half" idx="10"/>
          </p:nvPr>
        </p:nvSpPr>
        <p:spPr/>
        <p:txBody>
          <a:bodyPr/>
          <a:lstStyle/>
          <a:p>
            <a:fld id="{78ABE3C1-DBE1-495D-B57B-2849774B866A}" type="datetimeFigureOut">
              <a:rPr lang="en-US" smtClean="0"/>
              <a:t>2/3/2019</a:t>
            </a:fld>
            <a:endParaRPr lang="en-US" dirty="0"/>
          </a:p>
        </p:txBody>
      </p:sp>
      <p:sp>
        <p:nvSpPr>
          <p:cNvPr id="5" name="Footer Placeholder 4">
            <a:extLst>
              <a:ext uri="{FF2B5EF4-FFF2-40B4-BE49-F238E27FC236}">
                <a16:creationId xmlns:a16="http://schemas.microsoft.com/office/drawing/2014/main" id="{37EC9F83-D097-4B01-B064-3D945E36EC2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395E90-1A93-49FD-B2A9-D024EC9C5C49}"/>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83041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76520-63EC-4360-BE1B-6E00128C97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0CDBAA-25F4-4795-B487-B12414E1819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078E7-A43C-46CF-B425-BE3A703DBA13}"/>
              </a:ext>
            </a:extLst>
          </p:cNvPr>
          <p:cNvSpPr>
            <a:spLocks noGrp="1"/>
          </p:cNvSpPr>
          <p:nvPr>
            <p:ph type="dt" sz="half" idx="10"/>
          </p:nvPr>
        </p:nvSpPr>
        <p:spPr/>
        <p:txBody>
          <a:bodyPr/>
          <a:lstStyle/>
          <a:p>
            <a:fld id="{1FA3F48C-C7C6-4055-9F49-3777875E72AE}" type="datetimeFigureOut">
              <a:rPr lang="en-US" smtClean="0"/>
              <a:t>2/3/2019</a:t>
            </a:fld>
            <a:endParaRPr lang="en-US" dirty="0"/>
          </a:p>
        </p:txBody>
      </p:sp>
      <p:sp>
        <p:nvSpPr>
          <p:cNvPr id="5" name="Footer Placeholder 4">
            <a:extLst>
              <a:ext uri="{FF2B5EF4-FFF2-40B4-BE49-F238E27FC236}">
                <a16:creationId xmlns:a16="http://schemas.microsoft.com/office/drawing/2014/main" id="{0C137DE4-1658-490D-9E0A-6BFC168E1F5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C91B0C-8688-47AB-AD5F-1855AF0F1AB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99003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8EC2D4-846B-4DB0-B8AD-01159E61AE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C6B73B-06A5-4639-97EB-94394ADB127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4635A0-E7A1-4E25-AFEE-08AA5DFA0173}"/>
              </a:ext>
            </a:extLst>
          </p:cNvPr>
          <p:cNvSpPr>
            <a:spLocks noGrp="1"/>
          </p:cNvSpPr>
          <p:nvPr>
            <p:ph type="dt" sz="half" idx="10"/>
          </p:nvPr>
        </p:nvSpPr>
        <p:spPr/>
        <p:txBody>
          <a:bodyPr/>
          <a:lstStyle/>
          <a:p>
            <a:fld id="{6178E61D-D431-422C-9764-11DAFE33AB63}" type="datetimeFigureOut">
              <a:rPr lang="en-US" smtClean="0"/>
              <a:t>2/3/2019</a:t>
            </a:fld>
            <a:endParaRPr lang="en-US" dirty="0"/>
          </a:p>
        </p:txBody>
      </p:sp>
      <p:sp>
        <p:nvSpPr>
          <p:cNvPr id="5" name="Footer Placeholder 4">
            <a:extLst>
              <a:ext uri="{FF2B5EF4-FFF2-40B4-BE49-F238E27FC236}">
                <a16:creationId xmlns:a16="http://schemas.microsoft.com/office/drawing/2014/main" id="{52FEA9FE-A9DC-40D7-89C8-F41A7C05B3D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9CC1525-1AF7-4B8C-8199-27003BD0C755}"/>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2268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A1E15-88DF-45A5-8043-AC40A5C547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98E625-D793-4494-A80C-3A5073315F2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E09628-1C31-4D31-959D-219ED323E0C3}"/>
              </a:ext>
            </a:extLst>
          </p:cNvPr>
          <p:cNvSpPr>
            <a:spLocks noGrp="1"/>
          </p:cNvSpPr>
          <p:nvPr>
            <p:ph type="dt" sz="half" idx="10"/>
          </p:nvPr>
        </p:nvSpPr>
        <p:spPr/>
        <p:txBody>
          <a:bodyPr/>
          <a:lstStyle/>
          <a:p>
            <a:fld id="{12DE42F4-6EEF-4EF7-8ED4-2208F0F89A08}" type="datetimeFigureOut">
              <a:rPr lang="en-US" smtClean="0"/>
              <a:t>2/3/2019</a:t>
            </a:fld>
            <a:endParaRPr lang="en-US" dirty="0"/>
          </a:p>
        </p:txBody>
      </p:sp>
      <p:sp>
        <p:nvSpPr>
          <p:cNvPr id="5" name="Footer Placeholder 4">
            <a:extLst>
              <a:ext uri="{FF2B5EF4-FFF2-40B4-BE49-F238E27FC236}">
                <a16:creationId xmlns:a16="http://schemas.microsoft.com/office/drawing/2014/main" id="{BDA41B8D-0EDC-4328-9118-87E7FA7AAB9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FE0F34-619B-4BB0-8228-D3F54CC2108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995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5987D-D3A8-49BE-A93B-35B844D24C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1632657-16AA-4362-A200-4B5D237866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B9F71F6-FC0E-43E1-ACEF-38B534863624}"/>
              </a:ext>
            </a:extLst>
          </p:cNvPr>
          <p:cNvSpPr>
            <a:spLocks noGrp="1"/>
          </p:cNvSpPr>
          <p:nvPr>
            <p:ph type="dt" sz="half" idx="10"/>
          </p:nvPr>
        </p:nvSpPr>
        <p:spPr/>
        <p:txBody>
          <a:bodyPr/>
          <a:lstStyle/>
          <a:p>
            <a:fld id="{30578ACC-22D6-47C1-A373-4FD133E34F3C}" type="datetimeFigureOut">
              <a:rPr lang="en-US" smtClean="0"/>
              <a:t>2/3/2019</a:t>
            </a:fld>
            <a:endParaRPr lang="en-US" dirty="0"/>
          </a:p>
        </p:txBody>
      </p:sp>
      <p:sp>
        <p:nvSpPr>
          <p:cNvPr id="5" name="Footer Placeholder 4">
            <a:extLst>
              <a:ext uri="{FF2B5EF4-FFF2-40B4-BE49-F238E27FC236}">
                <a16:creationId xmlns:a16="http://schemas.microsoft.com/office/drawing/2014/main" id="{C71B83C3-60CE-41E1-AC81-2101FE88428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7C97E6E-8D2E-4257-9778-0159D1A6415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21978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C7453-5953-48BD-AB0D-504E8F1A33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E5C008-1959-4AD3-9C63-DBF750D64D8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D825DB-E87F-4AE6-B6C7-FBD8FE77206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09B5E6-A0A5-4AF1-8F93-064330C18F2E}"/>
              </a:ext>
            </a:extLst>
          </p:cNvPr>
          <p:cNvSpPr>
            <a:spLocks noGrp="1"/>
          </p:cNvSpPr>
          <p:nvPr>
            <p:ph type="dt" sz="half" idx="10"/>
          </p:nvPr>
        </p:nvSpPr>
        <p:spPr/>
        <p:txBody>
          <a:bodyPr/>
          <a:lstStyle/>
          <a:p>
            <a:fld id="{4E5A6C69-6797-4E8A-BF37-F2C3751466E9}" type="datetimeFigureOut">
              <a:rPr lang="en-US" smtClean="0"/>
              <a:t>2/3/2019</a:t>
            </a:fld>
            <a:endParaRPr lang="en-US" dirty="0"/>
          </a:p>
        </p:txBody>
      </p:sp>
      <p:sp>
        <p:nvSpPr>
          <p:cNvPr id="6" name="Footer Placeholder 5">
            <a:extLst>
              <a:ext uri="{FF2B5EF4-FFF2-40B4-BE49-F238E27FC236}">
                <a16:creationId xmlns:a16="http://schemas.microsoft.com/office/drawing/2014/main" id="{5AD9D6C3-5E90-49BE-A18F-F13EBE7C455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46BA0F0-6E8C-44FA-82B2-75792C4B1A0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8820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1A2D0-20FE-4EA6-BF17-90677C639B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C06B7A-E532-48A2-9F76-2C84A18EC7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8324E72-1607-4264-8833-1F069E7D2A5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F0FE567-D9F6-4BE7-BC4C-CB0E888B40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C99243A-0575-427F-A0B0-79F3A4A67CA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34662C-EA27-4A7C-9207-19949C0570BD}"/>
              </a:ext>
            </a:extLst>
          </p:cNvPr>
          <p:cNvSpPr>
            <a:spLocks noGrp="1"/>
          </p:cNvSpPr>
          <p:nvPr>
            <p:ph type="dt" sz="half" idx="10"/>
          </p:nvPr>
        </p:nvSpPr>
        <p:spPr/>
        <p:txBody>
          <a:bodyPr/>
          <a:lstStyle/>
          <a:p>
            <a:fld id="{D82014A1-A632-4878-A0D3-F52BA7563730}" type="datetimeFigureOut">
              <a:rPr lang="en-US" smtClean="0"/>
              <a:t>2/3/2019</a:t>
            </a:fld>
            <a:endParaRPr lang="en-US" dirty="0"/>
          </a:p>
        </p:txBody>
      </p:sp>
      <p:sp>
        <p:nvSpPr>
          <p:cNvPr id="8" name="Footer Placeholder 7">
            <a:extLst>
              <a:ext uri="{FF2B5EF4-FFF2-40B4-BE49-F238E27FC236}">
                <a16:creationId xmlns:a16="http://schemas.microsoft.com/office/drawing/2014/main" id="{C77E7F42-7B2A-4E7C-8453-CD3B82E6370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51E3750-FA26-495F-BD63-DA4D090CAA81}"/>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26580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6F920-50D9-4D74-8013-7F104D8FBE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062E39-18E9-4B60-9948-6E8F7D5AAE97}"/>
              </a:ext>
            </a:extLst>
          </p:cNvPr>
          <p:cNvSpPr>
            <a:spLocks noGrp="1"/>
          </p:cNvSpPr>
          <p:nvPr>
            <p:ph type="dt" sz="half" idx="10"/>
          </p:nvPr>
        </p:nvSpPr>
        <p:spPr/>
        <p:txBody>
          <a:bodyPr/>
          <a:lstStyle/>
          <a:p>
            <a:fld id="{CE99F462-093F-4566-844B-4C71F2739DA5}" type="datetimeFigureOut">
              <a:rPr lang="en-US" smtClean="0"/>
              <a:t>2/3/2019</a:t>
            </a:fld>
            <a:endParaRPr lang="en-US" dirty="0"/>
          </a:p>
        </p:txBody>
      </p:sp>
      <p:sp>
        <p:nvSpPr>
          <p:cNvPr id="4" name="Footer Placeholder 3">
            <a:extLst>
              <a:ext uri="{FF2B5EF4-FFF2-40B4-BE49-F238E27FC236}">
                <a16:creationId xmlns:a16="http://schemas.microsoft.com/office/drawing/2014/main" id="{485EACA2-E01C-4BF0-8962-939E3CF803D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046BD97-A5D8-4FA2-BC63-10C1B125035E}"/>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3494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814574-BBDF-4F9A-8991-990C33573339}"/>
              </a:ext>
            </a:extLst>
          </p:cNvPr>
          <p:cNvSpPr>
            <a:spLocks noGrp="1"/>
          </p:cNvSpPr>
          <p:nvPr>
            <p:ph type="dt" sz="half" idx="10"/>
          </p:nvPr>
        </p:nvSpPr>
        <p:spPr/>
        <p:txBody>
          <a:bodyPr/>
          <a:lstStyle/>
          <a:p>
            <a:fld id="{3D24A7AC-904D-4781-85BA-7D10C17ED021}" type="datetimeFigureOut">
              <a:rPr lang="en-US" smtClean="0"/>
              <a:t>2/3/2019</a:t>
            </a:fld>
            <a:endParaRPr lang="en-US" dirty="0"/>
          </a:p>
        </p:txBody>
      </p:sp>
      <p:sp>
        <p:nvSpPr>
          <p:cNvPr id="3" name="Footer Placeholder 2">
            <a:extLst>
              <a:ext uri="{FF2B5EF4-FFF2-40B4-BE49-F238E27FC236}">
                <a16:creationId xmlns:a16="http://schemas.microsoft.com/office/drawing/2014/main" id="{6B039624-FE74-4755-9F09-54F6C7EFE51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DAFEDF2-E7C3-4930-9FC6-4E0E8A7E8A12}"/>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67358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8CC8D-D6A6-4D35-BD04-E39C1F6F92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C08D11-1BCF-4C57-BC26-CA31D06E87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4044BA-79C1-470D-836D-010D816647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BF11BB9-F383-4203-8B5C-299FB792769B}"/>
              </a:ext>
            </a:extLst>
          </p:cNvPr>
          <p:cNvSpPr>
            <a:spLocks noGrp="1"/>
          </p:cNvSpPr>
          <p:nvPr>
            <p:ph type="dt" sz="half" idx="10"/>
          </p:nvPr>
        </p:nvSpPr>
        <p:spPr/>
        <p:txBody>
          <a:bodyPr/>
          <a:lstStyle/>
          <a:p>
            <a:fld id="{E331444B-B92B-4E27-8C94-BB93EAF5CB18}" type="datetimeFigureOut">
              <a:rPr lang="en-US" smtClean="0"/>
              <a:t>2/3/2019</a:t>
            </a:fld>
            <a:endParaRPr lang="en-US" dirty="0"/>
          </a:p>
        </p:txBody>
      </p:sp>
      <p:sp>
        <p:nvSpPr>
          <p:cNvPr id="6" name="Footer Placeholder 5">
            <a:extLst>
              <a:ext uri="{FF2B5EF4-FFF2-40B4-BE49-F238E27FC236}">
                <a16:creationId xmlns:a16="http://schemas.microsoft.com/office/drawing/2014/main" id="{50BDE4A0-7734-4896-A517-E203F60AE36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A9C86D7-A274-497B-A05E-C382BA5BAE3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1712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E2B42-C752-4953-92FE-82ABFB9B2C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EC7E9D-75D3-4347-83FE-B64609D170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040906-5241-4C63-BD8C-EFF52C2D26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8A2A6D-73FD-45F9-AF32-9EEAC358E21E}"/>
              </a:ext>
            </a:extLst>
          </p:cNvPr>
          <p:cNvSpPr>
            <a:spLocks noGrp="1"/>
          </p:cNvSpPr>
          <p:nvPr>
            <p:ph type="dt" sz="half" idx="10"/>
          </p:nvPr>
        </p:nvSpPr>
        <p:spPr/>
        <p:txBody>
          <a:bodyPr/>
          <a:lstStyle/>
          <a:p>
            <a:fld id="{363EFA5E-FA76-400D-B3DC-F0BA90E6D107}" type="datetimeFigureOut">
              <a:rPr lang="en-US" smtClean="0"/>
              <a:t>2/3/2019</a:t>
            </a:fld>
            <a:endParaRPr lang="en-US" dirty="0"/>
          </a:p>
        </p:txBody>
      </p:sp>
      <p:sp>
        <p:nvSpPr>
          <p:cNvPr id="6" name="Footer Placeholder 5">
            <a:extLst>
              <a:ext uri="{FF2B5EF4-FFF2-40B4-BE49-F238E27FC236}">
                <a16:creationId xmlns:a16="http://schemas.microsoft.com/office/drawing/2014/main" id="{24237326-A4C7-4EB4-AB27-64B2975828F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9201355-0F5C-47A6-A48A-9D5016A1F96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08116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10EE6-4896-4250-B39D-2D412EBE96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89F261-C0DC-4581-8E44-61498E92E2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766F1-936D-4939-9052-1E7940897B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6E9DEC-419B-4CC5-A080-3B06BD5A8291}" type="datetimeFigureOut">
              <a:rPr lang="en-US" smtClean="0"/>
              <a:t>2/3/2019</a:t>
            </a:fld>
            <a:endParaRPr lang="en-US" dirty="0"/>
          </a:p>
        </p:txBody>
      </p:sp>
      <p:sp>
        <p:nvSpPr>
          <p:cNvPr id="5" name="Footer Placeholder 4">
            <a:extLst>
              <a:ext uri="{FF2B5EF4-FFF2-40B4-BE49-F238E27FC236}">
                <a16:creationId xmlns:a16="http://schemas.microsoft.com/office/drawing/2014/main" id="{7817989B-9E11-4FE1-9968-A36F0053B7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31BAC0D-5843-43C6-9969-019A4D8762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47254809"/>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erdwallet.com/blog/loans/how-to-buy-a-car/" TargetMode="External"/><Relationship Id="rId2" Type="http://schemas.openxmlformats.org/officeDocument/2006/relationships/hyperlink" Target="http://www.realcartips.com/newcars/223-factors-when-choosing-car.s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600" b="1" dirty="0"/>
              <a:t>Research Paper </a:t>
            </a:r>
          </a:p>
        </p:txBody>
      </p:sp>
      <p:sp>
        <p:nvSpPr>
          <p:cNvPr id="4" name="Rectangle 1"/>
          <p:cNvSpPr>
            <a:spLocks noGrp="1" noChangeArrowheads="1"/>
          </p:cNvSpPr>
          <p:nvPr>
            <p:ph idx="1"/>
          </p:nvPr>
        </p:nvSpPr>
        <p:spPr bwMode="auto">
          <a:xfrm>
            <a:off x="488104" y="1288588"/>
            <a:ext cx="11011595" cy="526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48" tIns="0" rIns="2088492" bIns="157113"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0000"/>
              </a:lnSpc>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Start with an Overview Paragraph</a:t>
            </a:r>
          </a:p>
          <a:p>
            <a:pPr lvl="1">
              <a:lnSpc>
                <a:spcPct val="100000"/>
              </a:lnSpc>
            </a:pPr>
            <a:r>
              <a:rPr lang="en-US" altLang="en-US" sz="2000" dirty="0">
                <a:solidFill>
                  <a:srgbClr val="000000"/>
                </a:solidFill>
                <a:ea typeface="Goudy Old Style" panose="02020502050305020303" pitchFamily="18" charset="0"/>
                <a:cs typeface="Goudy Old Style" panose="02020502050305020303" pitchFamily="18" charset="0"/>
              </a:rPr>
              <a:t>Written after the rest of the document is finished</a:t>
            </a:r>
          </a:p>
          <a:p>
            <a:pPr lvl="1">
              <a:lnSpc>
                <a:spcPct val="100000"/>
              </a:lnSpc>
            </a:pPr>
            <a:r>
              <a:rPr lang="en-US" altLang="en-US" sz="2000" dirty="0">
                <a:solidFill>
                  <a:srgbClr val="000000"/>
                </a:solidFill>
                <a:ea typeface="Goudy Old Style" panose="02020502050305020303" pitchFamily="18" charset="0"/>
                <a:cs typeface="Goudy Old Style" panose="02020502050305020303" pitchFamily="18" charset="0"/>
              </a:rPr>
              <a:t>Summarizes the content of the rest of the document</a:t>
            </a:r>
          </a:p>
          <a:p>
            <a:pPr lvl="1">
              <a:lnSpc>
                <a:spcPct val="100000"/>
              </a:lnSpc>
            </a:pPr>
            <a:r>
              <a:rPr kumimoji="0" lang="en-US" altLang="en-US" sz="20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Include the Hypothesis (a statement you will be attempting to prove) at the end of this paragraph</a:t>
            </a:r>
          </a:p>
          <a:p>
            <a:pPr>
              <a:lnSpc>
                <a:spcPct val="100000"/>
              </a:lnSpc>
            </a:pPr>
            <a:r>
              <a:rPr lang="en-US" altLang="en-US" sz="2400" dirty="0">
                <a:solidFill>
                  <a:srgbClr val="000000"/>
                </a:solidFill>
                <a:ea typeface="Goudy Old Style" panose="02020502050305020303" pitchFamily="18" charset="0"/>
                <a:cs typeface="Goudy Old Style" panose="02020502050305020303" pitchFamily="18" charset="0"/>
              </a:rPr>
              <a:t>Create Paragraphs for each Main Topic using the M.E.A.L. plan</a:t>
            </a:r>
          </a:p>
          <a:p>
            <a:pPr lvl="1">
              <a:lnSpc>
                <a:spcPct val="100000"/>
              </a:lnSpc>
            </a:pPr>
            <a:r>
              <a:rPr lang="en-US" altLang="en-US" sz="2000" dirty="0">
                <a:solidFill>
                  <a:srgbClr val="000000"/>
                </a:solidFill>
                <a:ea typeface="Goudy Old Style" panose="02020502050305020303" pitchFamily="18" charset="0"/>
                <a:cs typeface="Goudy Old Style" panose="02020502050305020303" pitchFamily="18" charset="0"/>
              </a:rPr>
              <a:t>Start with a </a:t>
            </a:r>
            <a:r>
              <a:rPr lang="en-US" altLang="en-US" sz="2000" b="1" dirty="0">
                <a:solidFill>
                  <a:srgbClr val="000000"/>
                </a:solidFill>
                <a:ea typeface="Goudy Old Style" panose="02020502050305020303" pitchFamily="18" charset="0"/>
                <a:cs typeface="Goudy Old Style" panose="02020502050305020303" pitchFamily="18" charset="0"/>
              </a:rPr>
              <a:t>Main</a:t>
            </a:r>
            <a:r>
              <a:rPr lang="en-US" altLang="en-US" sz="2000" dirty="0">
                <a:solidFill>
                  <a:srgbClr val="000000"/>
                </a:solidFill>
                <a:ea typeface="Goudy Old Style" panose="02020502050305020303" pitchFamily="18" charset="0"/>
                <a:cs typeface="Goudy Old Style" panose="02020502050305020303" pitchFamily="18" charset="0"/>
              </a:rPr>
              <a:t> Idea for the paragraph</a:t>
            </a:r>
          </a:p>
          <a:p>
            <a:pPr lvl="1">
              <a:lnSpc>
                <a:spcPct val="100000"/>
              </a:lnSpc>
            </a:pPr>
            <a:r>
              <a:rPr lang="en-US" altLang="en-US" sz="2000" dirty="0">
                <a:solidFill>
                  <a:srgbClr val="000000"/>
                </a:solidFill>
              </a:rPr>
              <a:t>Provide </a:t>
            </a:r>
            <a:r>
              <a:rPr lang="en-US" altLang="en-US" sz="2000" b="1" dirty="0">
                <a:solidFill>
                  <a:srgbClr val="000000"/>
                </a:solidFill>
              </a:rPr>
              <a:t>Evidence </a:t>
            </a:r>
            <a:r>
              <a:rPr lang="en-US" altLang="en-US" sz="2000" dirty="0">
                <a:solidFill>
                  <a:srgbClr val="000000"/>
                </a:solidFill>
              </a:rPr>
              <a:t>from your research  </a:t>
            </a:r>
          </a:p>
          <a:p>
            <a:pPr lvl="2">
              <a:lnSpc>
                <a:spcPct val="100000"/>
              </a:lnSpc>
            </a:pPr>
            <a:r>
              <a:rPr lang="en-US" altLang="en-US" dirty="0">
                <a:solidFill>
                  <a:srgbClr val="000000"/>
                </a:solidFill>
              </a:rPr>
              <a:t>Link the Evidence to the Hypothesis</a:t>
            </a:r>
          </a:p>
          <a:p>
            <a:pPr lvl="1">
              <a:lnSpc>
                <a:spcPct val="100000"/>
              </a:lnSpc>
            </a:pPr>
            <a:r>
              <a:rPr lang="en-US" altLang="en-US" sz="2000" dirty="0">
                <a:solidFill>
                  <a:srgbClr val="000000"/>
                </a:solidFill>
              </a:rPr>
              <a:t>Provide </a:t>
            </a:r>
            <a:r>
              <a:rPr lang="en-US" altLang="en-US" sz="2000" b="1" dirty="0">
                <a:solidFill>
                  <a:srgbClr val="000000"/>
                </a:solidFill>
              </a:rPr>
              <a:t>Analysis </a:t>
            </a:r>
            <a:r>
              <a:rPr lang="en-US" altLang="en-US" sz="2000" dirty="0">
                <a:solidFill>
                  <a:srgbClr val="000000"/>
                </a:solidFill>
              </a:rPr>
              <a:t>to explain and expand on the evidence</a:t>
            </a:r>
          </a:p>
          <a:p>
            <a:pPr lvl="1">
              <a:lnSpc>
                <a:spcPct val="100000"/>
              </a:lnSpc>
            </a:pPr>
            <a:r>
              <a:rPr lang="en-US" altLang="en-US" sz="2000" b="1" dirty="0">
                <a:solidFill>
                  <a:srgbClr val="000000"/>
                </a:solidFill>
              </a:rPr>
              <a:t>Link</a:t>
            </a:r>
            <a:r>
              <a:rPr lang="en-US" altLang="en-US" sz="2000" dirty="0">
                <a:solidFill>
                  <a:srgbClr val="000000"/>
                </a:solidFill>
              </a:rPr>
              <a:t> this paragraph to the Main Topic, any Hypothesis and to the next Paragraph</a:t>
            </a:r>
            <a:endParaRPr lang="en-US" altLang="en-US" sz="1400" dirty="0"/>
          </a:p>
          <a:p>
            <a:pPr>
              <a:lnSpc>
                <a:spcPct val="100000"/>
              </a:lnSpc>
            </a:pPr>
            <a:r>
              <a:rPr lang="en-US" altLang="en-US" sz="2400" dirty="0">
                <a:solidFill>
                  <a:srgbClr val="000000"/>
                </a:solidFill>
              </a:rPr>
              <a:t>Provide a Concluding Paragraph</a:t>
            </a:r>
          </a:p>
          <a:p>
            <a:pPr lvl="1">
              <a:lnSpc>
                <a:spcPct val="100000"/>
              </a:lnSpc>
            </a:pPr>
            <a:r>
              <a:rPr lang="en-US" altLang="en-US" sz="2000" dirty="0">
                <a:solidFill>
                  <a:srgbClr val="000000"/>
                </a:solidFill>
              </a:rPr>
              <a:t>Summarizes what the paper covered and how the paper supported the Hypothesis</a:t>
            </a:r>
          </a:p>
          <a:p>
            <a:pPr lvl="1">
              <a:lnSpc>
                <a:spcPct val="100000"/>
              </a:lnSpc>
            </a:pPr>
            <a:r>
              <a:rPr lang="en-US" altLang="en-US" sz="2000" dirty="0">
                <a:solidFill>
                  <a:srgbClr val="000000"/>
                </a:solidFill>
              </a:rPr>
              <a:t>Restate the Hypothesis so the reader can put everything together </a:t>
            </a:r>
          </a:p>
        </p:txBody>
      </p:sp>
    </p:spTree>
    <p:extLst>
      <p:ext uri="{BB962C8B-B14F-4D97-AF65-F5344CB8AC3E}">
        <p14:creationId xmlns:p14="http://schemas.microsoft.com/office/powerpoint/2010/main" val="2668597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0" y="1996214"/>
            <a:ext cx="9613861" cy="3081112"/>
          </a:xfrm>
        </p:spPr>
        <p:txBody>
          <a:bodyPr>
            <a:normAutofit fontScale="32500" lnSpcReduction="20000"/>
          </a:bodyPr>
          <a:lstStyle/>
          <a:p>
            <a:pPr marL="0" indent="0">
              <a:lnSpc>
                <a:spcPct val="170000"/>
              </a:lnSpc>
              <a:buNone/>
            </a:pPr>
            <a:r>
              <a:rPr lang="en-US" sz="7200" dirty="0"/>
              <a:t>The LINK may say:</a:t>
            </a:r>
          </a:p>
          <a:p>
            <a:pPr marL="0" indent="0">
              <a:lnSpc>
                <a:spcPct val="170000"/>
              </a:lnSpc>
              <a:buNone/>
            </a:pPr>
            <a:r>
              <a:rPr lang="en-US" sz="7200" dirty="0"/>
              <a:t>Quality, Cost-of-Ownership and Reliability are all important factors in buying a new car.  </a:t>
            </a:r>
            <a:r>
              <a:rPr lang="en-US" sz="7200" dirty="0" err="1"/>
              <a:t>Fiden</a:t>
            </a:r>
            <a:r>
              <a:rPr lang="en-US" sz="7200" dirty="0"/>
              <a:t> (2019) concludes that Quality is the most critical factor in the car’s purchase.  In the next paragraph, Finance will be discussed as another factor in the purchase of a new car.</a:t>
            </a:r>
          </a:p>
          <a:p>
            <a:endParaRPr lang="en-US" dirty="0"/>
          </a:p>
        </p:txBody>
      </p:sp>
    </p:spTree>
    <p:extLst>
      <p:ext uri="{BB962C8B-B14F-4D97-AF65-F5344CB8AC3E}">
        <p14:creationId xmlns:p14="http://schemas.microsoft.com/office/powerpoint/2010/main" val="1125648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82414"/>
          </a:xfrm>
        </p:spPr>
        <p:txBody>
          <a:bodyPr>
            <a:noAutofit/>
          </a:bodyPr>
          <a:lstStyle/>
          <a:p>
            <a:pPr algn="ctr"/>
            <a:r>
              <a:rPr lang="en-US" sz="6600" b="1" dirty="0"/>
              <a:t>Buying a New Car (example)</a:t>
            </a:r>
          </a:p>
        </p:txBody>
      </p:sp>
      <p:sp>
        <p:nvSpPr>
          <p:cNvPr id="4" name="Rectangle 1"/>
          <p:cNvSpPr>
            <a:spLocks noGrp="1" noChangeArrowheads="1"/>
          </p:cNvSpPr>
          <p:nvPr>
            <p:ph idx="1"/>
          </p:nvPr>
        </p:nvSpPr>
        <p:spPr bwMode="auto">
          <a:xfrm>
            <a:off x="200315" y="1182415"/>
            <a:ext cx="11011595" cy="5532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48" tIns="0" rIns="2088492" bIns="157113"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lnSpc>
                <a:spcPct val="100000"/>
              </a:lnSpc>
              <a:buNone/>
            </a:pPr>
            <a:r>
              <a:rPr lang="en-US" altLang="en-US" sz="1200" b="1" dirty="0">
                <a:solidFill>
                  <a:srgbClr val="000000"/>
                </a:solidFill>
                <a:ea typeface="Goudy Old Style" panose="02020502050305020303" pitchFamily="18" charset="0"/>
                <a:cs typeface="Goudy Old Style" panose="02020502050305020303" pitchFamily="18" charset="0"/>
              </a:rPr>
              <a:t>Overview</a:t>
            </a:r>
          </a:p>
          <a:p>
            <a:pPr marL="0" indent="0">
              <a:buNone/>
            </a:pPr>
            <a:r>
              <a:rPr lang="en-US" sz="1200" dirty="0"/>
              <a:t>     There are a number of …</a:t>
            </a:r>
          </a:p>
          <a:p>
            <a:pPr marL="0" indent="0">
              <a:buNone/>
            </a:pPr>
            <a:r>
              <a:rPr lang="en-US" sz="1200" dirty="0"/>
              <a:t>     Hypothesis: </a:t>
            </a:r>
            <a:r>
              <a:rPr lang="en-US" sz="1200" b="1" dirty="0"/>
              <a:t>Quality is the most important aspect in buying a new car</a:t>
            </a:r>
            <a:endParaRPr lang="en-US" sz="1200" dirty="0"/>
          </a:p>
          <a:p>
            <a:endParaRPr lang="en-US" sz="1200" dirty="0"/>
          </a:p>
          <a:p>
            <a:pPr marL="0" indent="0">
              <a:buNone/>
            </a:pPr>
            <a:r>
              <a:rPr lang="en-US" sz="1200" b="1" dirty="0"/>
              <a:t>Set Budget</a:t>
            </a:r>
          </a:p>
          <a:p>
            <a:pPr marL="0" indent="0">
              <a:buNone/>
            </a:pPr>
            <a:r>
              <a:rPr lang="en-US" sz="1200" b="1" dirty="0"/>
              <a:t>     M.E.A.L.</a:t>
            </a:r>
          </a:p>
          <a:p>
            <a:pPr marL="0" indent="0">
              <a:buNone/>
            </a:pPr>
            <a:endParaRPr lang="en-US" sz="1200" dirty="0"/>
          </a:p>
          <a:p>
            <a:pPr marL="0" indent="0">
              <a:buNone/>
            </a:pPr>
            <a:r>
              <a:rPr lang="en-US" sz="1200" b="1" dirty="0"/>
              <a:t>Choose Right Car</a:t>
            </a:r>
          </a:p>
          <a:p>
            <a:pPr marL="0" indent="0">
              <a:buNone/>
            </a:pPr>
            <a:r>
              <a:rPr lang="en-US" sz="1200" b="1" dirty="0"/>
              <a:t>     M.E.A.L.</a:t>
            </a:r>
          </a:p>
          <a:p>
            <a:pPr marL="0" indent="0">
              <a:buNone/>
            </a:pPr>
            <a:endParaRPr lang="en-US" sz="1200" b="1" dirty="0"/>
          </a:p>
          <a:p>
            <a:pPr marL="0" indent="0">
              <a:buNone/>
            </a:pPr>
            <a:r>
              <a:rPr lang="en-US" sz="1200" b="1" dirty="0"/>
              <a:t>Check Quality, Cost-of-Ownership and Reliability</a:t>
            </a:r>
          </a:p>
          <a:p>
            <a:pPr marL="0" indent="0">
              <a:buNone/>
            </a:pPr>
            <a:r>
              <a:rPr lang="en-US" sz="1200" dirty="0"/>
              <a:t>    Main Idea: </a:t>
            </a:r>
            <a:r>
              <a:rPr lang="en-US" sz="1200" b="1" dirty="0"/>
              <a:t>Quality, Cost-of-Ownership and Reliability are critical factors in buying a car.  </a:t>
            </a:r>
            <a:endParaRPr lang="en-US" sz="1200" dirty="0"/>
          </a:p>
          <a:p>
            <a:pPr marL="0" indent="0">
              <a:buNone/>
            </a:pPr>
            <a:r>
              <a:rPr lang="en-US" sz="1200" dirty="0"/>
              <a:t>    Evidence: According to </a:t>
            </a:r>
            <a:r>
              <a:rPr lang="en-US" sz="1200" dirty="0" err="1"/>
              <a:t>Fiden</a:t>
            </a:r>
            <a:r>
              <a:rPr lang="en-US" sz="1200" dirty="0"/>
              <a:t> (2019), Quality is the most important factor </a:t>
            </a:r>
            <a:r>
              <a:rPr lang="en-US" sz="1200"/>
              <a:t>in buying a new car.</a:t>
            </a:r>
            <a:endParaRPr lang="en-US" sz="1200" dirty="0"/>
          </a:p>
          <a:p>
            <a:pPr marL="0" indent="0">
              <a:buNone/>
            </a:pPr>
            <a:r>
              <a:rPr lang="en-US" sz="1200" dirty="0"/>
              <a:t>    Analysis: …..</a:t>
            </a:r>
          </a:p>
          <a:p>
            <a:pPr marL="0" indent="0">
              <a:buNone/>
            </a:pPr>
            <a:r>
              <a:rPr lang="en-US" sz="1200" dirty="0"/>
              <a:t>    Link to next Main Idea</a:t>
            </a:r>
            <a:endParaRPr lang="en-US" sz="1200" b="1" dirty="0"/>
          </a:p>
          <a:p>
            <a:pPr marL="0" indent="0">
              <a:buNone/>
            </a:pPr>
            <a:endParaRPr lang="en-US" sz="1200" dirty="0"/>
          </a:p>
          <a:p>
            <a:pPr marL="0" indent="0">
              <a:buNone/>
            </a:pPr>
            <a:r>
              <a:rPr lang="en-US" sz="1200" b="1" dirty="0"/>
              <a:t>Test-drive Car</a:t>
            </a:r>
          </a:p>
          <a:p>
            <a:pPr marL="0" indent="0">
              <a:buNone/>
            </a:pPr>
            <a:r>
              <a:rPr lang="en-US" sz="1200" b="1" dirty="0"/>
              <a:t>     M.E.A.L.</a:t>
            </a:r>
          </a:p>
          <a:p>
            <a:pPr marL="0" indent="0">
              <a:buNone/>
            </a:pPr>
            <a:endParaRPr lang="en-US" sz="1200" dirty="0"/>
          </a:p>
          <a:p>
            <a:pPr marL="0" indent="0">
              <a:buNone/>
            </a:pPr>
            <a:r>
              <a:rPr lang="en-US" sz="1200" dirty="0"/>
              <a:t>Locate C</a:t>
            </a:r>
            <a:r>
              <a:rPr lang="en-US" sz="1200" b="1" dirty="0"/>
              <a:t>ar</a:t>
            </a:r>
          </a:p>
          <a:p>
            <a:pPr marL="0" indent="0">
              <a:buNone/>
            </a:pPr>
            <a:r>
              <a:rPr lang="en-US" sz="1200" b="1" dirty="0"/>
              <a:t>     M.E.A.L.</a:t>
            </a:r>
            <a:endParaRPr lang="en-US" sz="1200" dirty="0"/>
          </a:p>
          <a:p>
            <a:pPr marL="0" indent="0">
              <a:buNone/>
            </a:pPr>
            <a:endParaRPr lang="en-US" sz="1200" dirty="0"/>
          </a:p>
          <a:p>
            <a:pPr marL="0" indent="0">
              <a:buNone/>
            </a:pPr>
            <a:r>
              <a:rPr lang="en-US" sz="1200" dirty="0"/>
              <a:t>Find Right Price</a:t>
            </a:r>
          </a:p>
          <a:p>
            <a:pPr marL="0" indent="0">
              <a:buNone/>
            </a:pPr>
            <a:r>
              <a:rPr lang="en-US" sz="1200" b="1" dirty="0"/>
              <a:t>     M.E.A.L.</a:t>
            </a:r>
            <a:endParaRPr lang="en-US" sz="1200" dirty="0"/>
          </a:p>
          <a:p>
            <a:pPr marL="0" indent="0">
              <a:buNone/>
            </a:pPr>
            <a:endParaRPr lang="en-US" sz="1200" dirty="0"/>
          </a:p>
          <a:p>
            <a:pPr marL="0" indent="0">
              <a:buNone/>
            </a:pPr>
            <a:r>
              <a:rPr lang="en-US" sz="1200" dirty="0"/>
              <a:t>Get Dealer Quotes</a:t>
            </a:r>
          </a:p>
          <a:p>
            <a:pPr marL="0" indent="0">
              <a:buNone/>
            </a:pPr>
            <a:r>
              <a:rPr lang="en-US" sz="1200" b="1" dirty="0"/>
              <a:t>     M.E.A.L.</a:t>
            </a:r>
            <a:endParaRPr lang="en-US" sz="1200" dirty="0"/>
          </a:p>
          <a:p>
            <a:pPr marL="0" indent="0">
              <a:buNone/>
            </a:pPr>
            <a:endParaRPr lang="en-US" sz="1200" dirty="0"/>
          </a:p>
          <a:p>
            <a:pPr marL="0" indent="0">
              <a:buNone/>
            </a:pPr>
            <a:r>
              <a:rPr lang="en-US" sz="1200" dirty="0"/>
              <a:t>Maximize Trade-in Value</a:t>
            </a:r>
          </a:p>
          <a:p>
            <a:pPr marL="0" indent="0">
              <a:buNone/>
            </a:pPr>
            <a:r>
              <a:rPr lang="en-US" sz="1200" b="1" dirty="0"/>
              <a:t>     M.E.A.L.</a:t>
            </a:r>
            <a:endParaRPr lang="en-US" sz="1200" dirty="0"/>
          </a:p>
          <a:p>
            <a:pPr>
              <a:lnSpc>
                <a:spcPct val="100000"/>
              </a:lnSpc>
            </a:pPr>
            <a:endParaRPr lang="en-US" altLang="en-US" sz="1200" dirty="0">
              <a:solidFill>
                <a:srgbClr val="000000"/>
              </a:solidFill>
            </a:endParaRPr>
          </a:p>
          <a:p>
            <a:pPr marL="0" indent="0">
              <a:lnSpc>
                <a:spcPct val="100000"/>
              </a:lnSpc>
              <a:buNone/>
            </a:pPr>
            <a:r>
              <a:rPr lang="en-US" altLang="en-US" sz="1200" dirty="0">
                <a:solidFill>
                  <a:srgbClr val="000000"/>
                </a:solidFill>
              </a:rPr>
              <a:t>Summary</a:t>
            </a:r>
          </a:p>
        </p:txBody>
      </p:sp>
    </p:spTree>
    <p:extLst>
      <p:ext uri="{BB962C8B-B14F-4D97-AF65-F5344CB8AC3E}">
        <p14:creationId xmlns:p14="http://schemas.microsoft.com/office/powerpoint/2010/main" val="4202754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M.E.A.L Plan</a:t>
            </a:r>
            <a:br>
              <a:rPr lang="en-US" b="1" dirty="0"/>
            </a:br>
            <a:endParaRPr lang="en-US" dirty="0"/>
          </a:p>
        </p:txBody>
      </p:sp>
      <p:sp>
        <p:nvSpPr>
          <p:cNvPr id="4" name="Rectangle 1"/>
          <p:cNvSpPr>
            <a:spLocks noGrp="1" noChangeArrowheads="1"/>
          </p:cNvSpPr>
          <p:nvPr>
            <p:ph idx="1"/>
          </p:nvPr>
        </p:nvSpPr>
        <p:spPr bwMode="auto">
          <a:xfrm>
            <a:off x="751457" y="1690689"/>
            <a:ext cx="10515601" cy="390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M is for the MAIN IDEA or Topic Sentence </a:t>
            </a:r>
            <a:endParaRPr kumimoji="0" lang="en-US" altLang="en-US" sz="400" b="0" i="0" u="none" strike="noStrike" cap="none" normalizeH="0" baseline="0" dirty="0">
              <a:ln>
                <a:noFill/>
              </a:ln>
              <a:solidFill>
                <a:schemeClr val="tx1"/>
              </a:solidFill>
              <a:effectLst/>
              <a:latin typeface="Arial" panose="020B0604020202020204" pitchFamily="34" charset="0"/>
            </a:endParaRPr>
          </a:p>
          <a:p>
            <a:pPr>
              <a:lnSpc>
                <a:spcPct val="150000"/>
              </a:lnSpc>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The topic sentence starts the paragraph and serves as the most important sentence in the paragraph because it tells the reader exactly what the subject of the paragraph will be.   </a:t>
            </a:r>
            <a:endParaRPr kumimoji="0" lang="en-US" altLang="en-US" sz="400" b="0" i="0" u="none" strike="noStrike" cap="none" normalizeH="0" baseline="0" dirty="0">
              <a:ln>
                <a:noFill/>
              </a:ln>
              <a:solidFill>
                <a:schemeClr val="tx1"/>
              </a:solidFill>
              <a:effectLst/>
              <a:latin typeface="Arial" panose="020B0604020202020204" pitchFamily="34" charset="0"/>
            </a:endParaRPr>
          </a:p>
          <a:p>
            <a:pPr>
              <a:lnSpc>
                <a:spcPct val="150000"/>
              </a:lnSpc>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This is especially important in an essay, because these paragraphs will support the most important sentence of an essay: the Hypothesis/Thesis statement or main argument.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48747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593125" y="2068606"/>
            <a:ext cx="9035571" cy="3347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1pPr>
            <a:lvl2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2pPr>
            <a:lvl3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3pPr>
            <a:lvl4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4pPr>
            <a:lvl5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5pPr>
            <a:lvl6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6pPr>
            <a:lvl7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7pPr>
            <a:lvl8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8pPr>
            <a:lvl9pPr eaLnBrk="0" fontAlgn="base" hangingPunct="0">
              <a:spcBef>
                <a:spcPct val="0"/>
              </a:spcBef>
              <a:spcAft>
                <a:spcPct val="0"/>
              </a:spcAft>
              <a:tabLst>
                <a:tab pos="1008063" algn="ctr"/>
                <a:tab pos="3835400" algn="ct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tab pos="1008063" algn="ctr"/>
                <a:tab pos="3835400" algn="ctr"/>
              </a:tabLst>
            </a:pPr>
            <a:r>
              <a:rPr lang="en-US" altLang="en-US" sz="2400" dirty="0">
                <a:solidFill>
                  <a:srgbClr val="000000"/>
                </a:solidFill>
                <a:ea typeface="Goudy Old Style" panose="02020502050305020303" pitchFamily="18" charset="0"/>
                <a:cs typeface="Goudy Old Style" panose="02020502050305020303" pitchFamily="18" charset="0"/>
              </a:rPr>
              <a:t>After the Main Topic sentence, you can add supporting sentences that help explain the Main Idea or Topic.  </a:t>
            </a:r>
          </a:p>
          <a:p>
            <a:pPr marL="0" marR="0" lvl="0" indent="0" algn="l" defTabSz="914400" rtl="0" eaLnBrk="0" fontAlgn="base" latinLnBrk="0" hangingPunct="0">
              <a:lnSpc>
                <a:spcPct val="150000"/>
              </a:lnSpc>
              <a:spcBef>
                <a:spcPct val="0"/>
              </a:spcBef>
              <a:spcAft>
                <a:spcPct val="0"/>
              </a:spcAft>
              <a:buClrTx/>
              <a:buSzTx/>
              <a:buFontTx/>
              <a:buNone/>
              <a:tabLst>
                <a:tab pos="1008063" algn="ctr"/>
                <a:tab pos="3835400" algn="ctr"/>
              </a:tabLst>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Remember paragraphs include at least 5 to 8 sentences</a:t>
            </a:r>
          </a:p>
          <a:p>
            <a:pPr marL="0" marR="0" lvl="0" indent="0" algn="l" defTabSz="914400" rtl="0" eaLnBrk="0" fontAlgn="base" latinLnBrk="0" hangingPunct="0">
              <a:lnSpc>
                <a:spcPct val="150000"/>
              </a:lnSpc>
              <a:spcBef>
                <a:spcPct val="0"/>
              </a:spcBef>
              <a:spcAft>
                <a:spcPct val="0"/>
              </a:spcAft>
              <a:buClrTx/>
              <a:buSzTx/>
              <a:buFontTx/>
              <a:buNone/>
              <a:tabLst>
                <a:tab pos="1008063" algn="ctr"/>
                <a:tab pos="3835400" algn="ctr"/>
              </a:tabLst>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Supporting sentences often come before you provide Evidence (the E in M.E.A.L.)</a:t>
            </a:r>
            <a:b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br>
            <a:endParaRPr lang="en-US" altLang="en-US" sz="2400" dirty="0">
              <a:solidFill>
                <a:srgbClr val="000000"/>
              </a:solidFill>
            </a:endParaRPr>
          </a:p>
        </p:txBody>
      </p:sp>
      <p:sp>
        <p:nvSpPr>
          <p:cNvPr id="5" name="Title 1">
            <a:extLst>
              <a:ext uri="{FF2B5EF4-FFF2-40B4-BE49-F238E27FC236}">
                <a16:creationId xmlns:a16="http://schemas.microsoft.com/office/drawing/2014/main" id="{615EB354-D376-414B-9019-8B4452B152BB}"/>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M.E.A.L Plan</a:t>
            </a:r>
            <a:br>
              <a:rPr lang="en-US" b="1" dirty="0"/>
            </a:br>
            <a:endParaRPr lang="en-US" dirty="0"/>
          </a:p>
        </p:txBody>
      </p:sp>
    </p:spTree>
    <p:extLst>
      <p:ext uri="{BB962C8B-B14F-4D97-AF65-F5344CB8AC3E}">
        <p14:creationId xmlns:p14="http://schemas.microsoft.com/office/powerpoint/2010/main" val="3964747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617187" y="1604026"/>
            <a:ext cx="9820446" cy="2239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1pPr>
            <a:lvl2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2pPr>
            <a:lvl3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3pPr>
            <a:lvl4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4pPr>
            <a:lvl5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5pPr>
            <a:lvl6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6pPr>
            <a:lvl7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7pPr>
            <a:lvl8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8pPr>
            <a:lvl9pPr eaLnBrk="0" fontAlgn="base" hangingPunct="0">
              <a:spcBef>
                <a:spcPct val="0"/>
              </a:spcBef>
              <a:spcAft>
                <a:spcPct val="0"/>
              </a:spcAft>
              <a:tabLst>
                <a:tab pos="1406525" algn="ctr"/>
                <a:tab pos="4198938" algn="ct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tab pos="1406525" algn="ctr"/>
                <a:tab pos="4198938" algn="ctr"/>
              </a:tabLst>
            </a:pPr>
            <a:r>
              <a:rPr lang="en-US" altLang="en-US" sz="2400" dirty="0">
                <a:solidFill>
                  <a:srgbClr val="000000"/>
                </a:solidFill>
                <a:ea typeface="Goudy Old Style" panose="02020502050305020303" pitchFamily="18" charset="0"/>
                <a:cs typeface="Goudy Old Style" panose="02020502050305020303" pitchFamily="18" charset="0"/>
              </a:rPr>
              <a:t>E is for EVIDENCE or Proof that was found in the research.  </a:t>
            </a: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 </a:t>
            </a:r>
            <a:endParaRPr kumimoji="0" lang="en-US" altLang="en-US" sz="400" b="0" i="0" u="none" strike="noStrike" cap="none" normalizeH="0" baseline="0" dirty="0">
              <a:ln>
                <a:noFill/>
              </a:ln>
              <a:solidFill>
                <a:schemeClr val="tx1"/>
              </a:solidFill>
              <a:effectLst/>
              <a:latin typeface="Arial" panose="020B0604020202020204" pitchFamily="34" charset="0"/>
            </a:endParaRPr>
          </a:p>
          <a:p>
            <a:pPr marL="0" indent="0">
              <a:lnSpc>
                <a:spcPct val="150000"/>
              </a:lnSpc>
              <a:buNone/>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This would be an opportunity to use quotes or point out examples from the text you are reading to support your claim.  Don’t forget to CITE these sources and add them to the Reference page.   </a:t>
            </a:r>
            <a:endParaRPr kumimoji="0" lang="en-US" altLang="en-US" sz="400" b="0" i="0" u="none" strike="noStrike" cap="none" normalizeH="0" baseline="0" dirty="0">
              <a:ln>
                <a:noFill/>
              </a:ln>
              <a:solidFill>
                <a:schemeClr val="tx1"/>
              </a:solidFill>
              <a:effectLst/>
              <a:latin typeface="Arial" panose="020B0604020202020204" pitchFamily="34" charset="0"/>
            </a:endParaRPr>
          </a:p>
        </p:txBody>
      </p:sp>
      <p:sp>
        <p:nvSpPr>
          <p:cNvPr id="5" name="Title 1">
            <a:extLst>
              <a:ext uri="{FF2B5EF4-FFF2-40B4-BE49-F238E27FC236}">
                <a16:creationId xmlns:a16="http://schemas.microsoft.com/office/drawing/2014/main" id="{27C0D90A-78CA-4D1D-920B-501F17610A77}"/>
              </a:ext>
            </a:extLst>
          </p:cNvPr>
          <p:cNvSpPr txBox="1">
            <a:spLocks/>
          </p:cNvSpPr>
          <p:nvPr/>
        </p:nvSpPr>
        <p:spPr>
          <a:xfrm>
            <a:off x="996079"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M.E.A.L Plan</a:t>
            </a:r>
            <a:endParaRPr lang="en-US" dirty="0"/>
          </a:p>
        </p:txBody>
      </p:sp>
    </p:spTree>
    <p:extLst>
      <p:ext uri="{BB962C8B-B14F-4D97-AF65-F5344CB8AC3E}">
        <p14:creationId xmlns:p14="http://schemas.microsoft.com/office/powerpoint/2010/main" val="548650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M.E.A.L Plan</a:t>
            </a:r>
            <a:br>
              <a:rPr lang="en-US" b="1" dirty="0"/>
            </a:br>
            <a:endParaRPr lang="en-US" dirty="0"/>
          </a:p>
        </p:txBody>
      </p:sp>
      <p:sp>
        <p:nvSpPr>
          <p:cNvPr id="4" name="Rectangle 1"/>
          <p:cNvSpPr>
            <a:spLocks noGrp="1" noChangeArrowheads="1"/>
          </p:cNvSpPr>
          <p:nvPr>
            <p:ph idx="1"/>
          </p:nvPr>
        </p:nvSpPr>
        <p:spPr bwMode="auto">
          <a:xfrm>
            <a:off x="680177" y="1576654"/>
            <a:ext cx="10673623" cy="2793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A is for ANALYSIS which explain </a:t>
            </a:r>
            <a:r>
              <a:rPr kumimoji="0" lang="en-US" altLang="en-US" sz="2400" b="1" i="0" u="sng"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How</a:t>
            </a: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 the Evidence you provided </a:t>
            </a:r>
            <a:r>
              <a:rPr kumimoji="0" lang="en-US" altLang="en-US" sz="2400" b="1" i="0" u="sng"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Proves the Main Idea.</a:t>
            </a:r>
            <a:r>
              <a:rPr kumimoji="0" lang="en-US" altLang="en-US" sz="2400" b="1"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  </a:t>
            </a:r>
            <a:endParaRPr kumimoji="0" lang="en-US" altLang="en-US" sz="400" b="0" i="0" u="none" strike="noStrike" cap="none" normalizeH="0" baseline="0" dirty="0">
              <a:ln>
                <a:noFill/>
              </a:ln>
              <a:solidFill>
                <a:schemeClr val="tx1"/>
              </a:solidFill>
              <a:effectLst/>
              <a:latin typeface="Arial" panose="020B0604020202020204" pitchFamily="34" charset="0"/>
            </a:endParaRPr>
          </a:p>
          <a:p>
            <a:pPr marL="0" indent="0">
              <a:lnSpc>
                <a:spcPct val="150000"/>
              </a:lnSpc>
              <a:buNone/>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Analysis is the </a:t>
            </a:r>
            <a:r>
              <a:rPr kumimoji="0" lang="en-US" altLang="en-US" sz="2400" b="1"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trickiest</a:t>
            </a: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 part of the MEAL paragraph</a:t>
            </a:r>
            <a:r>
              <a:rPr lang="en-US" altLang="en-US" sz="2400" dirty="0">
                <a:solidFill>
                  <a:srgbClr val="000000"/>
                </a:solidFill>
                <a:ea typeface="Goudy Old Style" panose="02020502050305020303" pitchFamily="18" charset="0"/>
                <a:cs typeface="Goudy Old Style" panose="02020502050305020303" pitchFamily="18" charset="0"/>
              </a:rPr>
              <a:t> </a:t>
            </a: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because you need to </a:t>
            </a:r>
            <a:b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b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explain very carefully how each piece of evidence you provide supports </a:t>
            </a:r>
            <a:r>
              <a:rPr lang="en-US" altLang="en-US" sz="2400" dirty="0">
                <a:solidFill>
                  <a:srgbClr val="000000"/>
                </a:solidFill>
                <a:ea typeface="Goudy Old Style" panose="02020502050305020303" pitchFamily="18" charset="0"/>
                <a:cs typeface="Goudy Old Style" panose="02020502050305020303" pitchFamily="18" charset="0"/>
              </a:rPr>
              <a:t>the</a:t>
            </a:r>
            <a:br>
              <a:rPr lang="en-US" altLang="en-US" sz="2400" dirty="0">
                <a:solidFill>
                  <a:srgbClr val="000000"/>
                </a:solidFill>
                <a:ea typeface="Goudy Old Style" panose="02020502050305020303" pitchFamily="18" charset="0"/>
                <a:cs typeface="Goudy Old Style" panose="02020502050305020303" pitchFamily="18" charset="0"/>
              </a:rPr>
            </a:br>
            <a:r>
              <a:rPr lang="en-US" altLang="en-US" sz="2400" dirty="0">
                <a:solidFill>
                  <a:srgbClr val="000000"/>
                </a:solidFill>
                <a:ea typeface="Goudy Old Style" panose="02020502050305020303" pitchFamily="18" charset="0"/>
                <a:cs typeface="Goudy Old Style" panose="02020502050305020303" pitchFamily="18" charset="0"/>
              </a:rPr>
              <a:t>Evidence</a:t>
            </a: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32724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M.E.A.L Plan  </a:t>
            </a:r>
            <a:br>
              <a:rPr lang="en-US" b="1" dirty="0"/>
            </a:br>
            <a:endParaRPr lang="en-US" dirty="0"/>
          </a:p>
        </p:txBody>
      </p:sp>
      <p:sp>
        <p:nvSpPr>
          <p:cNvPr id="4" name="Rectangle 1"/>
          <p:cNvSpPr>
            <a:spLocks noGrp="1" noChangeArrowheads="1"/>
          </p:cNvSpPr>
          <p:nvPr>
            <p:ph idx="1"/>
          </p:nvPr>
        </p:nvSpPr>
        <p:spPr bwMode="auto">
          <a:xfrm>
            <a:off x="664556" y="1690688"/>
            <a:ext cx="10200421" cy="1685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50000"/>
              </a:lnSpc>
            </a:pPr>
            <a:r>
              <a:rPr kumimoji="0" lang="en-US" altLang="en-US" sz="2400" b="0" i="0" u="none" strike="noStrike" cap="none" normalizeH="0" baseline="0" dirty="0">
                <a:ln>
                  <a:noFill/>
                </a:ln>
                <a:solidFill>
                  <a:srgbClr val="000000"/>
                </a:solidFill>
                <a:effectLst/>
                <a:latin typeface="Arial" panose="020B0604020202020204" pitchFamily="34" charset="0"/>
                <a:ea typeface="Goudy Old Style" panose="02020502050305020303" pitchFamily="18" charset="0"/>
                <a:cs typeface="Goudy Old Style" panose="02020502050305020303" pitchFamily="18" charset="0"/>
              </a:rPr>
              <a:t>L is for LINK.  It Links the paragraph back to </a:t>
            </a:r>
            <a:r>
              <a:rPr lang="en-US" altLang="en-US" sz="2400" dirty="0">
                <a:solidFill>
                  <a:srgbClr val="000000"/>
                </a:solidFill>
              </a:rPr>
              <a:t>the Main Idea or Topic and </a:t>
            </a:r>
            <a:br>
              <a:rPr lang="en-US" altLang="en-US" sz="2400" dirty="0">
                <a:solidFill>
                  <a:srgbClr val="000000"/>
                </a:solidFill>
              </a:rPr>
            </a:br>
            <a:r>
              <a:rPr lang="en-US" altLang="en-US" sz="2400" dirty="0">
                <a:solidFill>
                  <a:srgbClr val="000000"/>
                </a:solidFill>
              </a:rPr>
              <a:t>it Links the paragraph to the Hypothesis/Thesis (where applicable) and</a:t>
            </a:r>
            <a:br>
              <a:rPr lang="en-US" altLang="en-US" sz="2400" dirty="0">
                <a:solidFill>
                  <a:srgbClr val="000000"/>
                </a:solidFill>
              </a:rPr>
            </a:br>
            <a:r>
              <a:rPr lang="en-US" altLang="en-US" sz="2400" dirty="0">
                <a:solidFill>
                  <a:srgbClr val="000000"/>
                </a:solidFill>
              </a:rPr>
              <a:t>it Links the paragraph to the next Paragraph in the paper.</a:t>
            </a:r>
          </a:p>
        </p:txBody>
      </p:sp>
    </p:spTree>
    <p:extLst>
      <p:ext uri="{BB962C8B-B14F-4D97-AF65-F5344CB8AC3E}">
        <p14:creationId xmlns:p14="http://schemas.microsoft.com/office/powerpoint/2010/main" val="316133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INSTANCE.  If we did research on how to buy a new car: </a:t>
            </a:r>
          </a:p>
        </p:txBody>
      </p:sp>
      <p:sp>
        <p:nvSpPr>
          <p:cNvPr id="3" name="Content Placeholder 2"/>
          <p:cNvSpPr>
            <a:spLocks noGrp="1"/>
          </p:cNvSpPr>
          <p:nvPr>
            <p:ph idx="1"/>
          </p:nvPr>
        </p:nvSpPr>
        <p:spPr/>
        <p:txBody>
          <a:bodyPr/>
          <a:lstStyle/>
          <a:p>
            <a:pPr marL="0" indent="0">
              <a:lnSpc>
                <a:spcPct val="150000"/>
              </a:lnSpc>
              <a:buNone/>
            </a:pPr>
            <a:r>
              <a:rPr lang="en-US" dirty="0"/>
              <a:t>A MAIN Idea or Topic sentence could say…  </a:t>
            </a:r>
          </a:p>
          <a:p>
            <a:pPr marL="0" lvl="0" indent="0" fontAlgn="base">
              <a:lnSpc>
                <a:spcPct val="150000"/>
              </a:lnSpc>
              <a:buNone/>
            </a:pPr>
            <a:r>
              <a:rPr lang="en-US" b="1" dirty="0"/>
              <a:t>Quality, Cost-of-Ownership and Reliability are some of the factors in buying a new car.  </a:t>
            </a:r>
            <a:endParaRPr lang="en-US" dirty="0"/>
          </a:p>
          <a:p>
            <a:endParaRPr lang="en-US" dirty="0"/>
          </a:p>
        </p:txBody>
      </p:sp>
    </p:spTree>
    <p:extLst>
      <p:ext uri="{BB962C8B-B14F-4D97-AF65-F5344CB8AC3E}">
        <p14:creationId xmlns:p14="http://schemas.microsoft.com/office/powerpoint/2010/main" val="3741482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lvl="0" indent="0" fontAlgn="base">
              <a:buNone/>
            </a:pPr>
            <a:r>
              <a:rPr lang="en-US" dirty="0"/>
              <a:t>EVIDENCE may say.  </a:t>
            </a:r>
          </a:p>
          <a:p>
            <a:pPr marL="0" lvl="0" indent="0" fontAlgn="base">
              <a:buNone/>
            </a:pPr>
            <a:r>
              <a:rPr lang="en-US" dirty="0"/>
              <a:t>There are many factors used to decide when purchasing a car.  According to </a:t>
            </a:r>
            <a:r>
              <a:rPr lang="en-US" dirty="0" err="1"/>
              <a:t>Fiden</a:t>
            </a:r>
            <a:r>
              <a:rPr lang="en-US" dirty="0"/>
              <a:t> (2019), Quality, Cost-of-Ownership and Reliability are 3 important factors in choosing a car.  </a:t>
            </a:r>
          </a:p>
          <a:p>
            <a:pPr marL="0" indent="0">
              <a:buNone/>
            </a:pPr>
            <a:endParaRPr lang="en-US" dirty="0"/>
          </a:p>
          <a:p>
            <a:pPr marL="0" indent="0">
              <a:buNone/>
            </a:pPr>
            <a:r>
              <a:rPr lang="en-US" dirty="0"/>
              <a:t>(below is the Reference for Evidence found in the Research)</a:t>
            </a:r>
          </a:p>
          <a:p>
            <a:pPr marL="0" indent="0">
              <a:buNone/>
            </a:pPr>
            <a:r>
              <a:rPr lang="en-US" dirty="0" err="1"/>
              <a:t>Fiden</a:t>
            </a:r>
            <a:r>
              <a:rPr lang="en-US" dirty="0"/>
              <a:t> G. (2019). </a:t>
            </a:r>
            <a:r>
              <a:rPr lang="en-US" i="1" dirty="0"/>
              <a:t>Three Important Factors to Consider when Choosing a Car.</a:t>
            </a:r>
            <a:r>
              <a:rPr lang="en-US" dirty="0"/>
              <a:t> Retrieved from Real Car Tips: </a:t>
            </a:r>
            <a:r>
              <a:rPr lang="en-US" dirty="0">
                <a:hlinkClick r:id="rId2"/>
              </a:rPr>
              <a:t>http://www.realcartips.com/newcars/223-factors-when-choosing-car.shtml</a:t>
            </a:r>
            <a:endParaRPr lang="en-US" dirty="0"/>
          </a:p>
          <a:p>
            <a:pPr marL="0" indent="0">
              <a:buNone/>
            </a:pPr>
            <a:r>
              <a:rPr lang="en-US" dirty="0"/>
              <a:t>Reed, P. (2016).  </a:t>
            </a:r>
            <a:r>
              <a:rPr lang="en-US" i="1" dirty="0"/>
              <a:t>How to Buy a New Car.  </a:t>
            </a:r>
            <a:r>
              <a:rPr lang="en-US" dirty="0"/>
              <a:t>Retrieved from </a:t>
            </a:r>
            <a:r>
              <a:rPr lang="en-US" dirty="0" err="1"/>
              <a:t>nerdwallet</a:t>
            </a:r>
            <a:r>
              <a:rPr lang="en-US" dirty="0"/>
              <a:t>: </a:t>
            </a:r>
            <a:r>
              <a:rPr lang="en-US" dirty="0">
                <a:hlinkClick r:id="rId3"/>
              </a:rPr>
              <a:t>https://www.nerdwallet.com/blog/loans/how-to-buy-a-car/</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33172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t>ANALYSIS may say:</a:t>
            </a:r>
          </a:p>
          <a:p>
            <a:pPr marL="0" indent="0">
              <a:buNone/>
            </a:pPr>
            <a:r>
              <a:rPr lang="en-US" dirty="0"/>
              <a:t>New cars are built to specific standards and may appear of better quality than others in their class.  However, over time, poor construction standards and cheap parts may affect the car’s durability.</a:t>
            </a:r>
          </a:p>
          <a:p>
            <a:pPr marL="0" indent="0">
              <a:buNone/>
            </a:pPr>
            <a:r>
              <a:rPr lang="en-US" dirty="0"/>
              <a:t>Cost of Ownership (initial price, maintenance, gas consumption and insurance) may very across different cars but most cars are competitive to gain market share.  </a:t>
            </a:r>
          </a:p>
          <a:p>
            <a:pPr marL="0" indent="0">
              <a:buNone/>
            </a:pPr>
            <a:r>
              <a:rPr lang="en-US" dirty="0"/>
              <a:t>In the past, Reliability was a major concern and some manufacturers and product lines have failed due to poor reliability.  However, “most vehicles nowadays are highly reliable.” </a:t>
            </a:r>
            <a:r>
              <a:rPr lang="en-US" dirty="0" err="1"/>
              <a:t>Fiden</a:t>
            </a:r>
            <a:r>
              <a:rPr lang="en-US" dirty="0"/>
              <a:t> (2019)</a:t>
            </a:r>
          </a:p>
        </p:txBody>
      </p:sp>
    </p:spTree>
    <p:extLst>
      <p:ext uri="{BB962C8B-B14F-4D97-AF65-F5344CB8AC3E}">
        <p14:creationId xmlns:p14="http://schemas.microsoft.com/office/powerpoint/2010/main" val="426343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220</TotalTime>
  <Words>867</Words>
  <Application>Microsoft Office PowerPoint</Application>
  <PresentationFormat>Widescreen</PresentationFormat>
  <Paragraphs>78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Research Paper </vt:lpstr>
      <vt:lpstr>M.E.A.L Plan </vt:lpstr>
      <vt:lpstr>PowerPoint Presentation</vt:lpstr>
      <vt:lpstr>PowerPoint Presentation</vt:lpstr>
      <vt:lpstr>M.E.A.L Plan </vt:lpstr>
      <vt:lpstr>M.E.A.L Plan   </vt:lpstr>
      <vt:lpstr>FOR INSTANCE.  If we did research on how to buy a new car: </vt:lpstr>
      <vt:lpstr>PowerPoint Presentation</vt:lpstr>
      <vt:lpstr>PowerPoint Presentation</vt:lpstr>
      <vt:lpstr>PowerPoint Presentation</vt:lpstr>
      <vt:lpstr>Buying a New Car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mmm…MEAL</dc:title>
  <dc:creator>Cornel l. Levy</dc:creator>
  <cp:lastModifiedBy>Gary Cunningham</cp:lastModifiedBy>
  <cp:revision>23</cp:revision>
  <dcterms:created xsi:type="dcterms:W3CDTF">2016-10-12T19:36:57Z</dcterms:created>
  <dcterms:modified xsi:type="dcterms:W3CDTF">2019-02-03T16:49:28Z</dcterms:modified>
</cp:coreProperties>
</file>