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4" r:id="rId2"/>
    <p:sldId id="256" r:id="rId3"/>
    <p:sldId id="259" r:id="rId4"/>
    <p:sldId id="260" r:id="rId5"/>
    <p:sldId id="261" r:id="rId6"/>
    <p:sldId id="262" r:id="rId7"/>
    <p:sldId id="257"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5" r:id="rId22"/>
    <p:sldId id="277" r:id="rId23"/>
    <p:sldId id="278" r:id="rId24"/>
    <p:sldId id="279" r:id="rId25"/>
    <p:sldId id="280" r:id="rId26"/>
    <p:sldId id="281" r:id="rId27"/>
    <p:sldId id="282" r:id="rId28"/>
    <p:sldId id="283" r:id="rId29"/>
    <p:sldId id="284" r:id="rId30"/>
    <p:sldId id="286" r:id="rId31"/>
    <p:sldId id="285" r:id="rId32"/>
    <p:sldId id="287" r:id="rId33"/>
    <p:sldId id="293" r:id="rId34"/>
    <p:sldId id="294" r:id="rId35"/>
    <p:sldId id="295" r:id="rId36"/>
    <p:sldId id="289" r:id="rId37"/>
    <p:sldId id="290" r:id="rId38"/>
    <p:sldId id="296" r:id="rId39"/>
    <p:sldId id="288" r:id="rId40"/>
    <p:sldId id="298" r:id="rId41"/>
    <p:sldId id="299" r:id="rId42"/>
    <p:sldId id="297" r:id="rId43"/>
    <p:sldId id="300" r:id="rId44"/>
    <p:sldId id="301" r:id="rId45"/>
    <p:sldId id="302" r:id="rId46"/>
    <p:sldId id="303"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42607D-0F44-47E0-98B3-E8213B72CCCF}"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E0433-62E1-4619-8A6F-F54EA545A9FA}" type="slidenum">
              <a:rPr lang="en-US" smtClean="0"/>
              <a:t>‹#›</a:t>
            </a:fld>
            <a:endParaRPr lang="en-US"/>
          </a:p>
        </p:txBody>
      </p:sp>
    </p:spTree>
    <p:extLst>
      <p:ext uri="{BB962C8B-B14F-4D97-AF65-F5344CB8AC3E}">
        <p14:creationId xmlns:p14="http://schemas.microsoft.com/office/powerpoint/2010/main" val="1421987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42607D-0F44-47E0-98B3-E8213B72CCCF}"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E0433-62E1-4619-8A6F-F54EA545A9FA}" type="slidenum">
              <a:rPr lang="en-US" smtClean="0"/>
              <a:t>‹#›</a:t>
            </a:fld>
            <a:endParaRPr lang="en-US"/>
          </a:p>
        </p:txBody>
      </p:sp>
    </p:spTree>
    <p:extLst>
      <p:ext uri="{BB962C8B-B14F-4D97-AF65-F5344CB8AC3E}">
        <p14:creationId xmlns:p14="http://schemas.microsoft.com/office/powerpoint/2010/main" val="3947979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42607D-0F44-47E0-98B3-E8213B72CCCF}"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E0433-62E1-4619-8A6F-F54EA545A9FA}" type="slidenum">
              <a:rPr lang="en-US" smtClean="0"/>
              <a:t>‹#›</a:t>
            </a:fld>
            <a:endParaRPr lang="en-US"/>
          </a:p>
        </p:txBody>
      </p:sp>
    </p:spTree>
    <p:extLst>
      <p:ext uri="{BB962C8B-B14F-4D97-AF65-F5344CB8AC3E}">
        <p14:creationId xmlns:p14="http://schemas.microsoft.com/office/powerpoint/2010/main" val="1574911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42607D-0F44-47E0-98B3-E8213B72CCCF}"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E0433-62E1-4619-8A6F-F54EA545A9FA}" type="slidenum">
              <a:rPr lang="en-US" smtClean="0"/>
              <a:t>‹#›</a:t>
            </a:fld>
            <a:endParaRPr lang="en-US"/>
          </a:p>
        </p:txBody>
      </p:sp>
    </p:spTree>
    <p:extLst>
      <p:ext uri="{BB962C8B-B14F-4D97-AF65-F5344CB8AC3E}">
        <p14:creationId xmlns:p14="http://schemas.microsoft.com/office/powerpoint/2010/main" val="2466518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42607D-0F44-47E0-98B3-E8213B72CCCF}" type="datetimeFigureOut">
              <a:rPr lang="en-US" smtClean="0"/>
              <a:t>11/17/2018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E0433-62E1-4619-8A6F-F54EA545A9FA}" type="slidenum">
              <a:rPr lang="en-US" smtClean="0"/>
              <a:t>‹#›</a:t>
            </a:fld>
            <a:endParaRPr lang="en-US"/>
          </a:p>
        </p:txBody>
      </p:sp>
    </p:spTree>
    <p:extLst>
      <p:ext uri="{BB962C8B-B14F-4D97-AF65-F5344CB8AC3E}">
        <p14:creationId xmlns:p14="http://schemas.microsoft.com/office/powerpoint/2010/main" val="859917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42607D-0F44-47E0-98B3-E8213B72CCCF}" type="datetimeFigureOut">
              <a:rPr lang="en-US" smtClean="0"/>
              <a:t>11/17/2018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E0433-62E1-4619-8A6F-F54EA545A9FA}" type="slidenum">
              <a:rPr lang="en-US" smtClean="0"/>
              <a:t>‹#›</a:t>
            </a:fld>
            <a:endParaRPr lang="en-US"/>
          </a:p>
        </p:txBody>
      </p:sp>
    </p:spTree>
    <p:extLst>
      <p:ext uri="{BB962C8B-B14F-4D97-AF65-F5344CB8AC3E}">
        <p14:creationId xmlns:p14="http://schemas.microsoft.com/office/powerpoint/2010/main" val="216154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42607D-0F44-47E0-98B3-E8213B72CCCF}" type="datetimeFigureOut">
              <a:rPr lang="en-US" smtClean="0"/>
              <a:t>11/17/2018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AE0433-62E1-4619-8A6F-F54EA545A9FA}" type="slidenum">
              <a:rPr lang="en-US" smtClean="0"/>
              <a:t>‹#›</a:t>
            </a:fld>
            <a:endParaRPr lang="en-US"/>
          </a:p>
        </p:txBody>
      </p:sp>
    </p:spTree>
    <p:extLst>
      <p:ext uri="{BB962C8B-B14F-4D97-AF65-F5344CB8AC3E}">
        <p14:creationId xmlns:p14="http://schemas.microsoft.com/office/powerpoint/2010/main" val="3504224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42607D-0F44-47E0-98B3-E8213B72CCCF}" type="datetimeFigureOut">
              <a:rPr lang="en-US" smtClean="0"/>
              <a:t>11/17/2018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AE0433-62E1-4619-8A6F-F54EA545A9FA}" type="slidenum">
              <a:rPr lang="en-US" smtClean="0"/>
              <a:t>‹#›</a:t>
            </a:fld>
            <a:endParaRPr lang="en-US"/>
          </a:p>
        </p:txBody>
      </p:sp>
    </p:spTree>
    <p:extLst>
      <p:ext uri="{BB962C8B-B14F-4D97-AF65-F5344CB8AC3E}">
        <p14:creationId xmlns:p14="http://schemas.microsoft.com/office/powerpoint/2010/main" val="225009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2607D-0F44-47E0-98B3-E8213B72CCCF}" type="datetimeFigureOut">
              <a:rPr lang="en-US" smtClean="0"/>
              <a:t>11/17/2018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AE0433-62E1-4619-8A6F-F54EA545A9FA}" type="slidenum">
              <a:rPr lang="en-US" smtClean="0"/>
              <a:t>‹#›</a:t>
            </a:fld>
            <a:endParaRPr lang="en-US"/>
          </a:p>
        </p:txBody>
      </p:sp>
    </p:spTree>
    <p:extLst>
      <p:ext uri="{BB962C8B-B14F-4D97-AF65-F5344CB8AC3E}">
        <p14:creationId xmlns:p14="http://schemas.microsoft.com/office/powerpoint/2010/main" val="4088546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42607D-0F44-47E0-98B3-E8213B72CCCF}" type="datetimeFigureOut">
              <a:rPr lang="en-US" smtClean="0"/>
              <a:t>11/17/2018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E0433-62E1-4619-8A6F-F54EA545A9FA}" type="slidenum">
              <a:rPr lang="en-US" smtClean="0"/>
              <a:t>‹#›</a:t>
            </a:fld>
            <a:endParaRPr lang="en-US"/>
          </a:p>
        </p:txBody>
      </p:sp>
    </p:spTree>
    <p:extLst>
      <p:ext uri="{BB962C8B-B14F-4D97-AF65-F5344CB8AC3E}">
        <p14:creationId xmlns:p14="http://schemas.microsoft.com/office/powerpoint/2010/main" val="3335981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42607D-0F44-47E0-98B3-E8213B72CCCF}" type="datetimeFigureOut">
              <a:rPr lang="en-US" smtClean="0"/>
              <a:t>11/17/2018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E0433-62E1-4619-8A6F-F54EA545A9FA}" type="slidenum">
              <a:rPr lang="en-US" smtClean="0"/>
              <a:t>‹#›</a:t>
            </a:fld>
            <a:endParaRPr lang="en-US"/>
          </a:p>
        </p:txBody>
      </p:sp>
    </p:spTree>
    <p:extLst>
      <p:ext uri="{BB962C8B-B14F-4D97-AF65-F5344CB8AC3E}">
        <p14:creationId xmlns:p14="http://schemas.microsoft.com/office/powerpoint/2010/main" val="2929141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42607D-0F44-47E0-98B3-E8213B72CCCF}" type="datetimeFigureOut">
              <a:rPr lang="en-US" smtClean="0"/>
              <a:t>11/17/2018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AE0433-62E1-4619-8A6F-F54EA545A9FA}" type="slidenum">
              <a:rPr lang="en-US" smtClean="0"/>
              <a:t>‹#›</a:t>
            </a:fld>
            <a:endParaRPr lang="en-US"/>
          </a:p>
        </p:txBody>
      </p:sp>
    </p:spTree>
    <p:extLst>
      <p:ext uri="{BB962C8B-B14F-4D97-AF65-F5344CB8AC3E}">
        <p14:creationId xmlns:p14="http://schemas.microsoft.com/office/powerpoint/2010/main" val="1688851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ncbi.nlm.nih.gov/pubmed"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cochrane.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Module 4: The policy analysis process</a:t>
            </a:r>
            <a:endParaRPr lang="en-US" dirty="0"/>
          </a:p>
        </p:txBody>
      </p:sp>
      <p:sp>
        <p:nvSpPr>
          <p:cNvPr id="3" name="Subtitle 2"/>
          <p:cNvSpPr>
            <a:spLocks noGrp="1"/>
          </p:cNvSpPr>
          <p:nvPr>
            <p:ph type="subTitle" idx="1"/>
          </p:nvPr>
        </p:nvSpPr>
        <p:spPr/>
        <p:txBody>
          <a:bodyPr>
            <a:normAutofit fontScale="92500" lnSpcReduction="10000"/>
          </a:bodyPr>
          <a:lstStyle/>
          <a:p>
            <a:r>
              <a:rPr lang="en-US" i="1" dirty="0" smtClean="0"/>
              <a:t>Learning objective: </a:t>
            </a:r>
            <a:r>
              <a:rPr lang="en-US" i="1" dirty="0"/>
              <a:t>Apply the policy analysis process to find equitable, efficient, and feasible solutions to problems</a:t>
            </a:r>
          </a:p>
        </p:txBody>
      </p:sp>
    </p:spTree>
    <p:extLst>
      <p:ext uri="{BB962C8B-B14F-4D97-AF65-F5344CB8AC3E}">
        <p14:creationId xmlns:p14="http://schemas.microsoft.com/office/powerpoint/2010/main" val="3710729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Pitfalls in Problem Definition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06990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Pitfalls in Problem Definition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Defining the solution into the problem</a:t>
            </a:r>
          </a:p>
          <a:p>
            <a:pPr lvl="1"/>
            <a:r>
              <a:rPr lang="en-US" dirty="0" smtClean="0"/>
              <a:t>“There aren’t enough parking spaces”</a:t>
            </a:r>
          </a:p>
          <a:p>
            <a:pPr lvl="2"/>
            <a:r>
              <a:rPr lang="en-US" dirty="0" smtClean="0"/>
              <a:t>Suggests only one solution- build more parking spaces</a:t>
            </a:r>
          </a:p>
          <a:p>
            <a:r>
              <a:rPr lang="en-US" dirty="0" smtClean="0"/>
              <a:t>Other options</a:t>
            </a:r>
          </a:p>
          <a:p>
            <a:pPr lvl="1"/>
            <a:r>
              <a:rPr lang="en-US" dirty="0" smtClean="0"/>
              <a:t>“It takes too long to find a parking spot”</a:t>
            </a:r>
          </a:p>
          <a:p>
            <a:pPr lvl="1"/>
            <a:r>
              <a:rPr lang="en-US" dirty="0" smtClean="0"/>
              <a:t>“Students are 15 minutes late to class on average”</a:t>
            </a:r>
          </a:p>
          <a:p>
            <a:r>
              <a:rPr lang="en-US" dirty="0" smtClean="0"/>
              <a:t>Accepting false causal claims</a:t>
            </a:r>
          </a:p>
          <a:p>
            <a:pPr lvl="1"/>
            <a:r>
              <a:rPr lang="en-US" dirty="0" smtClean="0"/>
              <a:t>Solving a problem requires understanding the conditions that cause the problem</a:t>
            </a:r>
          </a:p>
          <a:p>
            <a:pPr lvl="2"/>
            <a:r>
              <a:rPr lang="en-US" dirty="0" err="1" smtClean="0"/>
              <a:t>Eg</a:t>
            </a:r>
            <a:r>
              <a:rPr lang="en-US" dirty="0" smtClean="0"/>
              <a:t>, health disparities</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651385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Databases for Gathering Evidence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55195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Google Scholar</a:t>
            </a:r>
            <a:endParaRPr lang="en-US" dirty="0"/>
          </a:p>
        </p:txBody>
      </p:sp>
      <p:sp>
        <p:nvSpPr>
          <p:cNvPr id="3" name="Content Placeholder 2"/>
          <p:cNvSpPr>
            <a:spLocks noGrp="1"/>
          </p:cNvSpPr>
          <p:nvPr>
            <p:ph idx="1"/>
          </p:nvPr>
        </p:nvSpPr>
        <p:spPr/>
        <p:txBody>
          <a:bodyPr/>
          <a:lstStyle/>
          <a:p>
            <a:r>
              <a:rPr lang="en-US" dirty="0" smtClean="0"/>
              <a:t>Scholar.google.com</a:t>
            </a:r>
          </a:p>
          <a:p>
            <a:pPr lvl="1"/>
            <a:r>
              <a:rPr lang="en-US" dirty="0" smtClean="0"/>
              <a:t>Provides “reverse citations” that show the other papers that cited the paper</a:t>
            </a:r>
          </a:p>
          <a:p>
            <a:pPr lvl="1"/>
            <a:r>
              <a:rPr lang="en-US" dirty="0" smtClean="0"/>
              <a:t>Contains articles and case law rulings</a:t>
            </a:r>
          </a:p>
          <a:p>
            <a:pPr lvl="1"/>
            <a:r>
              <a:rPr lang="en-US" dirty="0" smtClean="0"/>
              <a:t>Searchable by date or relevance</a:t>
            </a:r>
          </a:p>
          <a:p>
            <a:pPr lvl="1"/>
            <a:r>
              <a:rPr lang="en-US" dirty="0" smtClean="0"/>
              <a:t>Can link </a:t>
            </a:r>
            <a:r>
              <a:rPr lang="en-US" dirty="0"/>
              <a:t>d</a:t>
            </a:r>
            <a:r>
              <a:rPr lang="en-US" dirty="0" smtClean="0"/>
              <a:t>irectly to article if accessed from FIU campus network</a:t>
            </a:r>
          </a:p>
          <a:p>
            <a:pPr marL="457200" lvl="1" indent="0">
              <a:buNone/>
            </a:pPr>
            <a:endParaRPr lang="en-US" dirty="0"/>
          </a:p>
        </p:txBody>
      </p:sp>
    </p:spTree>
    <p:extLst>
      <p:ext uri="{BB962C8B-B14F-4D97-AF65-F5344CB8AC3E}">
        <p14:creationId xmlns:p14="http://schemas.microsoft.com/office/powerpoint/2010/main" val="3263142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PubMed Database</a:t>
            </a:r>
            <a:endParaRPr lang="en-US" dirty="0"/>
          </a:p>
        </p:txBody>
      </p:sp>
      <p:sp>
        <p:nvSpPr>
          <p:cNvPr id="3" name="Content Placeholder 2"/>
          <p:cNvSpPr>
            <a:spLocks noGrp="1"/>
          </p:cNvSpPr>
          <p:nvPr>
            <p:ph idx="1"/>
          </p:nvPr>
        </p:nvSpPr>
        <p:spPr/>
        <p:txBody>
          <a:bodyPr/>
          <a:lstStyle/>
          <a:p>
            <a:r>
              <a:rPr lang="en-US" dirty="0" smtClean="0">
                <a:hlinkClick r:id="rId2"/>
              </a:rPr>
              <a:t>http://www.ncbi.nlm.nih.gov/pubmed</a:t>
            </a:r>
            <a:endParaRPr lang="en-US" dirty="0" smtClean="0"/>
          </a:p>
          <a:p>
            <a:r>
              <a:rPr lang="en-US" dirty="0" smtClean="0"/>
              <a:t>PubMed comprises more than 26 million citations for biomedical literature from MEDLINE, life science journals, and online books. Citations may include links to full-text content from PubMed Central and publisher web sites.</a:t>
            </a:r>
            <a:endParaRPr lang="en-US" dirty="0"/>
          </a:p>
        </p:txBody>
      </p:sp>
    </p:spTree>
    <p:extLst>
      <p:ext uri="{BB962C8B-B14F-4D97-AF65-F5344CB8AC3E}">
        <p14:creationId xmlns:p14="http://schemas.microsoft.com/office/powerpoint/2010/main" val="1771426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Cochrane Database</a:t>
            </a:r>
            <a:endParaRPr lang="en-US" dirty="0"/>
          </a:p>
        </p:txBody>
      </p:sp>
      <p:sp>
        <p:nvSpPr>
          <p:cNvPr id="3" name="Content Placeholder 2"/>
          <p:cNvSpPr>
            <a:spLocks noGrp="1"/>
          </p:cNvSpPr>
          <p:nvPr>
            <p:ph idx="1"/>
          </p:nvPr>
        </p:nvSpPr>
        <p:spPr/>
        <p:txBody>
          <a:bodyPr>
            <a:normAutofit/>
          </a:bodyPr>
          <a:lstStyle/>
          <a:p>
            <a:r>
              <a:rPr lang="en-US" dirty="0" smtClean="0">
                <a:hlinkClick r:id="rId2"/>
              </a:rPr>
              <a:t>www.cochrane.org</a:t>
            </a:r>
            <a:endParaRPr lang="en-US" dirty="0" smtClean="0"/>
          </a:p>
          <a:p>
            <a:r>
              <a:rPr lang="en-US" dirty="0" smtClean="0"/>
              <a:t>Database of systematic review articles</a:t>
            </a:r>
          </a:p>
          <a:p>
            <a:r>
              <a:rPr lang="en-US" dirty="0" smtClean="0"/>
              <a:t>“During the past 20 years, Cochrane has helped to transform the way health decisions are made. We gather and summarize the best evidence from research to help you make informed choices about treatment”</a:t>
            </a:r>
          </a:p>
          <a:p>
            <a:endParaRPr lang="en-US" dirty="0"/>
          </a:p>
        </p:txBody>
      </p:sp>
    </p:spTree>
    <p:extLst>
      <p:ext uri="{BB962C8B-B14F-4D97-AF65-F5344CB8AC3E}">
        <p14:creationId xmlns:p14="http://schemas.microsoft.com/office/powerpoint/2010/main" val="3693767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Types of Information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02696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Journal Articles</a:t>
            </a:r>
            <a:endParaRPr lang="en-US" dirty="0"/>
          </a:p>
        </p:txBody>
      </p:sp>
      <p:sp>
        <p:nvSpPr>
          <p:cNvPr id="3" name="Content Placeholder 2"/>
          <p:cNvSpPr>
            <a:spLocks noGrp="1"/>
          </p:cNvSpPr>
          <p:nvPr>
            <p:ph idx="1"/>
          </p:nvPr>
        </p:nvSpPr>
        <p:spPr/>
        <p:txBody>
          <a:bodyPr/>
          <a:lstStyle/>
          <a:p>
            <a:r>
              <a:rPr lang="en-US" dirty="0" smtClean="0"/>
              <a:t>Articles in academic journals are “peer-reviewed”</a:t>
            </a:r>
          </a:p>
          <a:p>
            <a:pPr lvl="1"/>
            <a:r>
              <a:rPr lang="en-US" dirty="0" smtClean="0"/>
              <a:t>Prior to publication, the article is sent to experts in the field to assess its quality</a:t>
            </a:r>
          </a:p>
          <a:p>
            <a:pPr lvl="1"/>
            <a:r>
              <a:rPr lang="en-US" dirty="0" smtClean="0"/>
              <a:t>If it is not of high quality, the reviewers will deny its publication</a:t>
            </a:r>
          </a:p>
          <a:p>
            <a:r>
              <a:rPr lang="en-US" dirty="0" smtClean="0"/>
              <a:t>Peer-reviewed journal articles are the most credible source of information available</a:t>
            </a:r>
          </a:p>
          <a:p>
            <a:pPr lvl="1"/>
            <a:endParaRPr lang="en-US" dirty="0"/>
          </a:p>
        </p:txBody>
      </p:sp>
    </p:spTree>
    <p:extLst>
      <p:ext uri="{BB962C8B-B14F-4D97-AF65-F5344CB8AC3E}">
        <p14:creationId xmlns:p14="http://schemas.microsoft.com/office/powerpoint/2010/main" val="4064529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Reports</a:t>
            </a:r>
            <a:endParaRPr lang="en-US" dirty="0"/>
          </a:p>
        </p:txBody>
      </p:sp>
      <p:sp>
        <p:nvSpPr>
          <p:cNvPr id="3" name="Content Placeholder 2"/>
          <p:cNvSpPr>
            <a:spLocks noGrp="1"/>
          </p:cNvSpPr>
          <p:nvPr>
            <p:ph idx="1"/>
          </p:nvPr>
        </p:nvSpPr>
        <p:spPr/>
        <p:txBody>
          <a:bodyPr>
            <a:normAutofit lnSpcReduction="10000"/>
          </a:bodyPr>
          <a:lstStyle/>
          <a:p>
            <a:r>
              <a:rPr lang="en-US" dirty="0" smtClean="0"/>
              <a:t>Many organizations produce research reports</a:t>
            </a:r>
          </a:p>
          <a:p>
            <a:pPr lvl="1"/>
            <a:r>
              <a:rPr lang="en-US" dirty="0" smtClean="0"/>
              <a:t>Generally credible, but not peer reviewed</a:t>
            </a:r>
          </a:p>
          <a:p>
            <a:r>
              <a:rPr lang="en-US" dirty="0" smtClean="0"/>
              <a:t>Examples of organizations that produce research reports</a:t>
            </a:r>
          </a:p>
          <a:p>
            <a:pPr lvl="1"/>
            <a:r>
              <a:rPr lang="en-US" dirty="0" smtClean="0"/>
              <a:t>CDC</a:t>
            </a:r>
          </a:p>
          <a:p>
            <a:pPr lvl="1"/>
            <a:r>
              <a:rPr lang="en-US" dirty="0" smtClean="0"/>
              <a:t>RAND Corporation</a:t>
            </a:r>
          </a:p>
          <a:p>
            <a:pPr lvl="1"/>
            <a:r>
              <a:rPr lang="en-US" dirty="0" smtClean="0"/>
              <a:t>WHO</a:t>
            </a:r>
          </a:p>
          <a:p>
            <a:pPr lvl="1"/>
            <a:r>
              <a:rPr lang="en-US" dirty="0" smtClean="0"/>
              <a:t>Kaiser Family Foundation</a:t>
            </a:r>
          </a:p>
          <a:p>
            <a:pPr lvl="1"/>
            <a:r>
              <a:rPr lang="en-US" dirty="0" smtClean="0"/>
              <a:t>Commonwealth Fund</a:t>
            </a:r>
          </a:p>
          <a:p>
            <a:endParaRPr lang="en-US" dirty="0"/>
          </a:p>
        </p:txBody>
      </p:sp>
    </p:spTree>
    <p:extLst>
      <p:ext uri="{BB962C8B-B14F-4D97-AF65-F5344CB8AC3E}">
        <p14:creationId xmlns:p14="http://schemas.microsoft.com/office/powerpoint/2010/main" val="1291434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Popular Press</a:t>
            </a:r>
            <a:endParaRPr lang="en-US" dirty="0"/>
          </a:p>
        </p:txBody>
      </p:sp>
      <p:sp>
        <p:nvSpPr>
          <p:cNvPr id="3" name="Content Placeholder 2"/>
          <p:cNvSpPr>
            <a:spLocks noGrp="1"/>
          </p:cNvSpPr>
          <p:nvPr>
            <p:ph idx="1"/>
          </p:nvPr>
        </p:nvSpPr>
        <p:spPr/>
        <p:txBody>
          <a:bodyPr>
            <a:normAutofit lnSpcReduction="10000"/>
          </a:bodyPr>
          <a:lstStyle/>
          <a:p>
            <a:r>
              <a:rPr lang="en-US" dirty="0" smtClean="0"/>
              <a:t>For example, newspaper, magazine, or website articles</a:t>
            </a:r>
          </a:p>
          <a:p>
            <a:pPr lvl="1"/>
            <a:r>
              <a:rPr lang="en-US" dirty="0" smtClean="0"/>
              <a:t>Not peer reviewed</a:t>
            </a:r>
          </a:p>
          <a:p>
            <a:pPr lvl="1"/>
            <a:r>
              <a:rPr lang="en-US" dirty="0" smtClean="0"/>
              <a:t>Not usually scientific</a:t>
            </a:r>
          </a:p>
          <a:p>
            <a:pPr lvl="1"/>
            <a:r>
              <a:rPr lang="en-US" dirty="0" smtClean="0"/>
              <a:t>Contain opinions rather than evidence</a:t>
            </a:r>
          </a:p>
          <a:p>
            <a:r>
              <a:rPr lang="en-US" dirty="0" smtClean="0"/>
              <a:t>Not used to propose policy or analyze policy options</a:t>
            </a:r>
          </a:p>
          <a:p>
            <a:r>
              <a:rPr lang="en-US" dirty="0" smtClean="0"/>
              <a:t>Useful for getting a sense of public sentiment towards problems or solutions</a:t>
            </a:r>
            <a:endParaRPr lang="en-US" dirty="0"/>
          </a:p>
        </p:txBody>
      </p:sp>
    </p:spTree>
    <p:extLst>
      <p:ext uri="{BB962C8B-B14F-4D97-AF65-F5344CB8AC3E}">
        <p14:creationId xmlns:p14="http://schemas.microsoft.com/office/powerpoint/2010/main" val="3035066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Policy Problem Definitions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48454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Constructing alternative policy options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0626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started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Start comprehensive, end focused</a:t>
            </a:r>
          </a:p>
          <a:p>
            <a:r>
              <a:rPr lang="en-US" dirty="0" smtClean="0"/>
              <a:t>Final analysis will have two or three options</a:t>
            </a:r>
          </a:p>
          <a:p>
            <a:r>
              <a:rPr lang="en-US" dirty="0" smtClean="0"/>
              <a:t>Start with “off the shelf” options</a:t>
            </a:r>
          </a:p>
          <a:p>
            <a:r>
              <a:rPr lang="en-US" dirty="0" smtClean="0"/>
              <a:t>Design your own options</a:t>
            </a:r>
          </a:p>
          <a:p>
            <a:r>
              <a:rPr lang="en-US" dirty="0" smtClean="0"/>
              <a:t>“Status quo” is always an option</a:t>
            </a:r>
          </a:p>
          <a:p>
            <a:pPr lvl="1"/>
            <a:r>
              <a:rPr lang="en-US" dirty="0" smtClean="0"/>
              <a:t>Let present trends continue</a:t>
            </a:r>
          </a:p>
          <a:p>
            <a:r>
              <a:rPr lang="en-US" dirty="0" smtClean="0"/>
              <a:t>“Learn more” is always an option</a:t>
            </a:r>
          </a:p>
          <a:p>
            <a:pPr lvl="1"/>
            <a:r>
              <a:rPr lang="en-US" dirty="0" smtClean="0"/>
              <a:t>Depends on whether indecision is more costly than wrong decision</a:t>
            </a:r>
            <a:endParaRPr lang="en-US" dirty="0"/>
          </a:p>
        </p:txBody>
      </p:sp>
    </p:spTree>
    <p:extLst>
      <p:ext uri="{BB962C8B-B14F-4D97-AF65-F5344CB8AC3E}">
        <p14:creationId xmlns:p14="http://schemas.microsoft.com/office/powerpoint/2010/main" val="2075660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Modelling the system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Policies are often </a:t>
            </a:r>
            <a:r>
              <a:rPr lang="en-US" i="1" dirty="0" smtClean="0"/>
              <a:t>interventions</a:t>
            </a:r>
            <a:r>
              <a:rPr lang="en-US" dirty="0" smtClean="0"/>
              <a:t> into a system</a:t>
            </a:r>
          </a:p>
          <a:p>
            <a:pPr lvl="1"/>
            <a:r>
              <a:rPr lang="en-US" dirty="0" smtClean="0"/>
              <a:t>Healthcare</a:t>
            </a:r>
          </a:p>
          <a:p>
            <a:pPr lvl="1"/>
            <a:r>
              <a:rPr lang="en-US" dirty="0" smtClean="0"/>
              <a:t>Free markets</a:t>
            </a:r>
          </a:p>
          <a:p>
            <a:pPr lvl="1"/>
            <a:r>
              <a:rPr lang="en-US" dirty="0" smtClean="0"/>
              <a:t>Production processes</a:t>
            </a:r>
          </a:p>
          <a:p>
            <a:r>
              <a:rPr lang="en-US" dirty="0" smtClean="0"/>
              <a:t>Government has three policy tools</a:t>
            </a:r>
          </a:p>
          <a:p>
            <a:pPr lvl="1"/>
            <a:r>
              <a:rPr lang="en-US" dirty="0" smtClean="0"/>
              <a:t>Regulations (laws)</a:t>
            </a:r>
          </a:p>
          <a:p>
            <a:pPr lvl="1"/>
            <a:r>
              <a:rPr lang="en-US" dirty="0" smtClean="0"/>
              <a:t>Expenditures (Public programs)</a:t>
            </a:r>
          </a:p>
          <a:p>
            <a:pPr lvl="1"/>
            <a:r>
              <a:rPr lang="en-US" dirty="0" smtClean="0"/>
              <a:t>Taxes</a:t>
            </a:r>
          </a:p>
          <a:p>
            <a:r>
              <a:rPr lang="en-US" dirty="0" smtClean="0"/>
              <a:t>Modelling the system helps to identify the proper intervention point and “policy lever”</a:t>
            </a:r>
            <a:endParaRPr lang="en-US" dirty="0"/>
          </a:p>
        </p:txBody>
      </p:sp>
    </p:spTree>
    <p:extLst>
      <p:ext uri="{BB962C8B-B14F-4D97-AF65-F5344CB8AC3E}">
        <p14:creationId xmlns:p14="http://schemas.microsoft.com/office/powerpoint/2010/main" val="1502217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Simplify the list</a:t>
            </a:r>
            <a:endParaRPr lang="en-US" dirty="0"/>
          </a:p>
        </p:txBody>
      </p:sp>
      <p:sp>
        <p:nvSpPr>
          <p:cNvPr id="3" name="Content Placeholder 2"/>
          <p:cNvSpPr>
            <a:spLocks noGrp="1"/>
          </p:cNvSpPr>
          <p:nvPr>
            <p:ph idx="1"/>
          </p:nvPr>
        </p:nvSpPr>
        <p:spPr/>
        <p:txBody>
          <a:bodyPr/>
          <a:lstStyle/>
          <a:p>
            <a:r>
              <a:rPr lang="en-US" dirty="0" smtClean="0"/>
              <a:t>Conceptualize the alternatives</a:t>
            </a:r>
          </a:p>
          <a:p>
            <a:pPr lvl="1"/>
            <a:r>
              <a:rPr lang="en-US" dirty="0" smtClean="0"/>
              <a:t>Do they fall under regulations, expenditures, or taxes?</a:t>
            </a:r>
          </a:p>
          <a:p>
            <a:r>
              <a:rPr lang="en-US" dirty="0" smtClean="0"/>
              <a:t>Strive for two to three different types of strategies</a:t>
            </a:r>
          </a:p>
          <a:p>
            <a:pPr lvl="1"/>
            <a:r>
              <a:rPr lang="en-US" dirty="0" smtClean="0"/>
              <a:t>There can be many variants on an individual strategy</a:t>
            </a:r>
          </a:p>
          <a:p>
            <a:pPr lvl="1"/>
            <a:r>
              <a:rPr lang="en-US" dirty="0" smtClean="0"/>
              <a:t>Final list should contain distinct alternatives</a:t>
            </a:r>
            <a:endParaRPr lang="en-US" dirty="0"/>
          </a:p>
        </p:txBody>
      </p:sp>
    </p:spTree>
    <p:extLst>
      <p:ext uri="{BB962C8B-B14F-4D97-AF65-F5344CB8AC3E}">
        <p14:creationId xmlns:p14="http://schemas.microsoft.com/office/powerpoint/2010/main" val="2973846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Simplify the list</a:t>
            </a:r>
            <a:endParaRPr lang="en-US" dirty="0"/>
          </a:p>
        </p:txBody>
      </p:sp>
      <p:sp>
        <p:nvSpPr>
          <p:cNvPr id="3" name="Content Placeholder 2"/>
          <p:cNvSpPr>
            <a:spLocks noGrp="1"/>
          </p:cNvSpPr>
          <p:nvPr>
            <p:ph idx="1"/>
          </p:nvPr>
        </p:nvSpPr>
        <p:spPr/>
        <p:txBody>
          <a:bodyPr>
            <a:normAutofit lnSpcReduction="10000"/>
          </a:bodyPr>
          <a:lstStyle/>
          <a:p>
            <a:r>
              <a:rPr lang="en-US" dirty="0" smtClean="0"/>
              <a:t>EX: Reducing soda consumption</a:t>
            </a:r>
          </a:p>
          <a:p>
            <a:r>
              <a:rPr lang="en-US" dirty="0" smtClean="0"/>
              <a:t>List should have distinct alternatives</a:t>
            </a:r>
          </a:p>
          <a:p>
            <a:pPr lvl="1"/>
            <a:r>
              <a:rPr lang="en-US" dirty="0" smtClean="0"/>
              <a:t>Soda tax</a:t>
            </a:r>
          </a:p>
          <a:p>
            <a:pPr lvl="1"/>
            <a:r>
              <a:rPr lang="en-US" dirty="0" smtClean="0"/>
              <a:t>Price reductions for healthier drinks</a:t>
            </a:r>
          </a:p>
          <a:p>
            <a:pPr lvl="1"/>
            <a:r>
              <a:rPr lang="en-US" dirty="0" smtClean="0"/>
              <a:t>Marketing campaign </a:t>
            </a:r>
          </a:p>
          <a:p>
            <a:r>
              <a:rPr lang="en-US" dirty="0" smtClean="0"/>
              <a:t>Instead of </a:t>
            </a:r>
          </a:p>
          <a:p>
            <a:pPr lvl="1"/>
            <a:r>
              <a:rPr lang="en-US" dirty="0" smtClean="0"/>
              <a:t>$.05 soda tax</a:t>
            </a:r>
          </a:p>
          <a:p>
            <a:pPr lvl="1"/>
            <a:r>
              <a:rPr lang="en-US" dirty="0" smtClean="0"/>
              <a:t>$0.10 soda tax</a:t>
            </a:r>
          </a:p>
          <a:p>
            <a:pPr lvl="1"/>
            <a:r>
              <a:rPr lang="en-US" dirty="0" smtClean="0"/>
              <a:t>$0.15 soda tax</a:t>
            </a:r>
          </a:p>
          <a:p>
            <a:pPr lvl="1"/>
            <a:endParaRPr lang="en-US" dirty="0"/>
          </a:p>
        </p:txBody>
      </p:sp>
    </p:spTree>
    <p:extLst>
      <p:ext uri="{BB962C8B-B14F-4D97-AF65-F5344CB8AC3E}">
        <p14:creationId xmlns:p14="http://schemas.microsoft.com/office/powerpoint/2010/main" val="42520647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Selecting Criteria</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401214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Selecting criteria</a:t>
            </a:r>
            <a:endParaRPr lang="en-US" dirty="0"/>
          </a:p>
        </p:txBody>
      </p:sp>
      <p:sp>
        <p:nvSpPr>
          <p:cNvPr id="3" name="Content Placeholder 2"/>
          <p:cNvSpPr>
            <a:spLocks noGrp="1"/>
          </p:cNvSpPr>
          <p:nvPr>
            <p:ph idx="1"/>
          </p:nvPr>
        </p:nvSpPr>
        <p:spPr/>
        <p:txBody>
          <a:bodyPr/>
          <a:lstStyle/>
          <a:p>
            <a:r>
              <a:rPr lang="en-US" dirty="0" smtClean="0"/>
              <a:t>Commonly used criteria for evaluating policy options</a:t>
            </a:r>
          </a:p>
          <a:p>
            <a:pPr lvl="1"/>
            <a:r>
              <a:rPr lang="en-US" dirty="0" smtClean="0"/>
              <a:t>Efficiency</a:t>
            </a:r>
          </a:p>
          <a:p>
            <a:pPr lvl="1"/>
            <a:r>
              <a:rPr lang="en-US" dirty="0" smtClean="0"/>
              <a:t>Equity</a:t>
            </a:r>
          </a:p>
          <a:p>
            <a:pPr lvl="1"/>
            <a:r>
              <a:rPr lang="en-US" dirty="0" smtClean="0"/>
              <a:t>Legal and political acceptability</a:t>
            </a:r>
            <a:endParaRPr lang="en-US" dirty="0"/>
          </a:p>
        </p:txBody>
      </p:sp>
    </p:spTree>
    <p:extLst>
      <p:ext uri="{BB962C8B-B14F-4D97-AF65-F5344CB8AC3E}">
        <p14:creationId xmlns:p14="http://schemas.microsoft.com/office/powerpoint/2010/main" val="34817130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Efficiency</a:t>
            </a:r>
            <a:endParaRPr lang="en-US" dirty="0"/>
          </a:p>
        </p:txBody>
      </p:sp>
      <p:sp>
        <p:nvSpPr>
          <p:cNvPr id="3" name="Content Placeholder 2"/>
          <p:cNvSpPr>
            <a:spLocks noGrp="1"/>
          </p:cNvSpPr>
          <p:nvPr>
            <p:ph idx="1"/>
          </p:nvPr>
        </p:nvSpPr>
        <p:spPr/>
        <p:txBody>
          <a:bodyPr/>
          <a:lstStyle/>
          <a:p>
            <a:r>
              <a:rPr lang="en-US" dirty="0" smtClean="0"/>
              <a:t>Achieving the best possible result with the resources used</a:t>
            </a:r>
          </a:p>
          <a:p>
            <a:pPr lvl="1"/>
            <a:r>
              <a:rPr lang="en-US" dirty="0" smtClean="0"/>
              <a:t>Maximizing net benefits (benefits minus costs)</a:t>
            </a:r>
          </a:p>
          <a:p>
            <a:pPr lvl="1"/>
            <a:r>
              <a:rPr lang="en-US" dirty="0" smtClean="0"/>
              <a:t>Using resources without wasting them</a:t>
            </a:r>
          </a:p>
          <a:p>
            <a:pPr lvl="1"/>
            <a:r>
              <a:rPr lang="en-US" dirty="0" smtClean="0"/>
              <a:t>Assessed with cost-benefit or cost-effectiveness analyses</a:t>
            </a:r>
          </a:p>
          <a:p>
            <a:r>
              <a:rPr lang="en-US" dirty="0" smtClean="0"/>
              <a:t>Efficiency does not guarantee that the outcome is fair to everybody</a:t>
            </a:r>
            <a:endParaRPr lang="en-US" dirty="0"/>
          </a:p>
        </p:txBody>
      </p:sp>
    </p:spTree>
    <p:extLst>
      <p:ext uri="{BB962C8B-B14F-4D97-AF65-F5344CB8AC3E}">
        <p14:creationId xmlns:p14="http://schemas.microsoft.com/office/powerpoint/2010/main" val="2348886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Equity</a:t>
            </a:r>
            <a:endParaRPr lang="en-US" dirty="0"/>
          </a:p>
        </p:txBody>
      </p:sp>
      <p:sp>
        <p:nvSpPr>
          <p:cNvPr id="3" name="Content Placeholder 2"/>
          <p:cNvSpPr>
            <a:spLocks noGrp="1"/>
          </p:cNvSpPr>
          <p:nvPr>
            <p:ph idx="1"/>
          </p:nvPr>
        </p:nvSpPr>
        <p:spPr/>
        <p:txBody>
          <a:bodyPr/>
          <a:lstStyle/>
          <a:p>
            <a:r>
              <a:rPr lang="en-US" dirty="0" smtClean="0"/>
              <a:t>Subjective</a:t>
            </a:r>
          </a:p>
          <a:p>
            <a:r>
              <a:rPr lang="en-US" dirty="0" smtClean="0"/>
              <a:t>Requires decision maker to decide whose interests matter</a:t>
            </a:r>
          </a:p>
          <a:p>
            <a:r>
              <a:rPr lang="en-US" dirty="0" smtClean="0"/>
              <a:t>Equity and equality are different</a:t>
            </a:r>
          </a:p>
          <a:p>
            <a:r>
              <a:rPr lang="en-US" dirty="0" smtClean="0"/>
              <a:t>Fairness</a:t>
            </a:r>
          </a:p>
          <a:p>
            <a:r>
              <a:rPr lang="en-US" dirty="0" smtClean="0"/>
              <a:t>Justice</a:t>
            </a:r>
            <a:endParaRPr lang="en-US" dirty="0"/>
          </a:p>
        </p:txBody>
      </p:sp>
    </p:spTree>
    <p:extLst>
      <p:ext uri="{BB962C8B-B14F-4D97-AF65-F5344CB8AC3E}">
        <p14:creationId xmlns:p14="http://schemas.microsoft.com/office/powerpoint/2010/main" val="30580874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and political acceptability</a:t>
            </a:r>
            <a:endParaRPr lang="en-US" dirty="0"/>
          </a:p>
        </p:txBody>
      </p:sp>
      <p:sp>
        <p:nvSpPr>
          <p:cNvPr id="3" name="Content Placeholder 2"/>
          <p:cNvSpPr>
            <a:spLocks noGrp="1"/>
          </p:cNvSpPr>
          <p:nvPr>
            <p:ph idx="1"/>
          </p:nvPr>
        </p:nvSpPr>
        <p:spPr>
          <a:xfrm>
            <a:off x="457200" y="1600200"/>
            <a:ext cx="8229600" cy="4876800"/>
          </a:xfrm>
        </p:spPr>
        <p:txBody>
          <a:bodyPr/>
          <a:lstStyle/>
          <a:p>
            <a:r>
              <a:rPr lang="en-US" dirty="0" smtClean="0"/>
              <a:t>Solutions must be</a:t>
            </a:r>
          </a:p>
          <a:p>
            <a:pPr lvl="1"/>
            <a:r>
              <a:rPr lang="en-US" dirty="0" smtClean="0"/>
              <a:t>Legal</a:t>
            </a:r>
          </a:p>
          <a:p>
            <a:pPr lvl="1"/>
            <a:r>
              <a:rPr lang="en-US" dirty="0" smtClean="0"/>
              <a:t>Able to move through the political system</a:t>
            </a:r>
          </a:p>
          <a:p>
            <a:r>
              <a:rPr lang="en-US" dirty="0" smtClean="0"/>
              <a:t>Legal barriers</a:t>
            </a:r>
          </a:p>
          <a:p>
            <a:pPr lvl="1"/>
            <a:r>
              <a:rPr lang="en-US" dirty="0" smtClean="0"/>
              <a:t>Existing regulations &amp; limitations</a:t>
            </a:r>
          </a:p>
          <a:p>
            <a:r>
              <a:rPr lang="en-US" dirty="0" smtClean="0"/>
              <a:t>Political barriers</a:t>
            </a:r>
          </a:p>
          <a:p>
            <a:pPr lvl="1"/>
            <a:r>
              <a:rPr lang="en-US" dirty="0" smtClean="0"/>
              <a:t>Divided political system</a:t>
            </a:r>
          </a:p>
          <a:p>
            <a:pPr lvl="1"/>
            <a:r>
              <a:rPr lang="en-US" dirty="0" smtClean="0"/>
              <a:t>Bureaucracy</a:t>
            </a:r>
            <a:endParaRPr lang="en-US" dirty="0"/>
          </a:p>
          <a:p>
            <a:pPr lvl="1"/>
            <a:r>
              <a:rPr lang="en-US" dirty="0" smtClean="0"/>
              <a:t>Corporate structures</a:t>
            </a:r>
            <a:endParaRPr lang="en-US" dirty="0"/>
          </a:p>
        </p:txBody>
      </p:sp>
    </p:spTree>
    <p:extLst>
      <p:ext uri="{BB962C8B-B14F-4D97-AF65-F5344CB8AC3E}">
        <p14:creationId xmlns:p14="http://schemas.microsoft.com/office/powerpoint/2010/main" val="98997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Public Policy Issues</a:t>
            </a:r>
            <a:endParaRPr lang="en-US" dirty="0"/>
          </a:p>
        </p:txBody>
      </p:sp>
      <p:sp>
        <p:nvSpPr>
          <p:cNvPr id="3" name="Content Placeholder 2"/>
          <p:cNvSpPr>
            <a:spLocks noGrp="1"/>
          </p:cNvSpPr>
          <p:nvPr>
            <p:ph idx="1"/>
          </p:nvPr>
        </p:nvSpPr>
        <p:spPr/>
        <p:txBody>
          <a:bodyPr/>
          <a:lstStyle/>
          <a:p>
            <a:r>
              <a:rPr lang="en-US" dirty="0" smtClean="0"/>
              <a:t>Reduce domestic violence </a:t>
            </a:r>
          </a:p>
          <a:p>
            <a:r>
              <a:rPr lang="en-US" dirty="0" smtClean="0"/>
              <a:t>Improve the education system </a:t>
            </a:r>
          </a:p>
          <a:p>
            <a:r>
              <a:rPr lang="en-US" dirty="0" smtClean="0"/>
              <a:t>Reduce tobacco </a:t>
            </a:r>
            <a:r>
              <a:rPr lang="en-US" dirty="0"/>
              <a:t>u</a:t>
            </a:r>
            <a:r>
              <a:rPr lang="en-US" dirty="0" smtClean="0"/>
              <a:t>se </a:t>
            </a:r>
          </a:p>
          <a:p>
            <a:r>
              <a:rPr lang="en-US" dirty="0" smtClean="0"/>
              <a:t>Discourage drug use </a:t>
            </a:r>
          </a:p>
          <a:p>
            <a:r>
              <a:rPr lang="en-US" dirty="0" smtClean="0"/>
              <a:t>Improve worker safety </a:t>
            </a:r>
          </a:p>
          <a:p>
            <a:r>
              <a:rPr lang="en-US" dirty="0" smtClean="0"/>
              <a:t>Reduce traffic </a:t>
            </a:r>
          </a:p>
          <a:p>
            <a:r>
              <a:rPr lang="en-US" dirty="0" smtClean="0"/>
              <a:t>Reduce homelessness</a:t>
            </a:r>
            <a:endParaRPr lang="en-US" dirty="0"/>
          </a:p>
        </p:txBody>
      </p:sp>
    </p:spTree>
    <p:extLst>
      <p:ext uri="{BB962C8B-B14F-4D97-AF65-F5344CB8AC3E}">
        <p14:creationId xmlns:p14="http://schemas.microsoft.com/office/powerpoint/2010/main" val="5832795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Constructing an Alternatives-Criteria Matrix</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998471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Constructing an Alternatives-Criteria Matrix</a:t>
            </a:r>
            <a:endParaRPr lang="en-US" dirty="0"/>
          </a:p>
        </p:txBody>
      </p:sp>
      <p:sp>
        <p:nvSpPr>
          <p:cNvPr id="3" name="Content Placeholder 2"/>
          <p:cNvSpPr>
            <a:spLocks noGrp="1"/>
          </p:cNvSpPr>
          <p:nvPr>
            <p:ph idx="1"/>
          </p:nvPr>
        </p:nvSpPr>
        <p:spPr/>
        <p:txBody>
          <a:bodyPr/>
          <a:lstStyle/>
          <a:p>
            <a:r>
              <a:rPr lang="en-US" dirty="0" smtClean="0"/>
              <a:t>At this point, the policy analyst has chosen</a:t>
            </a:r>
          </a:p>
          <a:p>
            <a:pPr lvl="1"/>
            <a:r>
              <a:rPr lang="en-US" dirty="0" smtClean="0"/>
              <a:t>A small list of policy options</a:t>
            </a:r>
          </a:p>
          <a:p>
            <a:pPr lvl="1"/>
            <a:r>
              <a:rPr lang="en-US" dirty="0" smtClean="0"/>
              <a:t>The criteria that will be used to judge the options against each other</a:t>
            </a:r>
          </a:p>
          <a:p>
            <a:r>
              <a:rPr lang="en-US" dirty="0" smtClean="0"/>
              <a:t>Next step is to construct a matrix with both of these</a:t>
            </a:r>
          </a:p>
          <a:p>
            <a:r>
              <a:rPr lang="en-US" dirty="0" smtClean="0"/>
              <a:t>Then, apply weights to the criteria</a:t>
            </a:r>
            <a:endParaRPr lang="en-US" dirty="0"/>
          </a:p>
        </p:txBody>
      </p:sp>
    </p:spTree>
    <p:extLst>
      <p:ext uri="{BB962C8B-B14F-4D97-AF65-F5344CB8AC3E}">
        <p14:creationId xmlns:p14="http://schemas.microsoft.com/office/powerpoint/2010/main" val="4616167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Constructing an Alternatives-Criteria Matrix</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19333969"/>
              </p:ext>
            </p:extLst>
          </p:nvPr>
        </p:nvGraphicFramePr>
        <p:xfrm>
          <a:off x="457200" y="1600200"/>
          <a:ext cx="8229600" cy="185420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endParaRPr lang="en-US" dirty="0"/>
                    </a:p>
                  </a:txBody>
                  <a:tcPr/>
                </a:tc>
                <a:tc>
                  <a:txBody>
                    <a:bodyPr/>
                    <a:lstStyle/>
                    <a:p>
                      <a:r>
                        <a:rPr lang="en-US" dirty="0" smtClean="0"/>
                        <a:t>Criteria</a:t>
                      </a:r>
                      <a:r>
                        <a:rPr lang="en-US" baseline="0" dirty="0" smtClean="0"/>
                        <a:t> 1</a:t>
                      </a:r>
                      <a:endParaRPr lang="en-US" dirty="0"/>
                    </a:p>
                  </a:txBody>
                  <a:tcPr/>
                </a:tc>
                <a:tc>
                  <a:txBody>
                    <a:bodyPr/>
                    <a:lstStyle/>
                    <a:p>
                      <a:r>
                        <a:rPr lang="en-US" dirty="0" smtClean="0"/>
                        <a:t>Criteria 2</a:t>
                      </a:r>
                      <a:endParaRPr lang="en-US" dirty="0"/>
                    </a:p>
                  </a:txBody>
                  <a:tcPr/>
                </a:tc>
                <a:tc>
                  <a:txBody>
                    <a:bodyPr/>
                    <a:lstStyle/>
                    <a:p>
                      <a:r>
                        <a:rPr lang="en-US" dirty="0" smtClean="0"/>
                        <a:t>Criteria 3</a:t>
                      </a:r>
                      <a:endParaRPr lang="en-US" dirty="0"/>
                    </a:p>
                  </a:txBody>
                  <a:tcPr/>
                </a:tc>
                <a:tc>
                  <a:txBody>
                    <a:bodyPr/>
                    <a:lstStyle/>
                    <a:p>
                      <a:r>
                        <a:rPr lang="en-US" dirty="0" smtClean="0"/>
                        <a:t>Criteria 4</a:t>
                      </a:r>
                      <a:endParaRPr lang="en-US" dirty="0"/>
                    </a:p>
                  </a:txBody>
                  <a:tcPr/>
                </a:tc>
              </a:tr>
              <a:tr h="370840">
                <a:tc>
                  <a:txBody>
                    <a:bodyPr/>
                    <a:lstStyle/>
                    <a:p>
                      <a:r>
                        <a:rPr lang="en-US" dirty="0" smtClean="0"/>
                        <a:t>Option 1</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Option 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Option 3</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Option 4</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2300172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weights to the criteria</a:t>
            </a:r>
            <a:endParaRPr lang="en-US" dirty="0"/>
          </a:p>
        </p:txBody>
      </p:sp>
      <p:sp>
        <p:nvSpPr>
          <p:cNvPr id="3" name="Content Placeholder 2"/>
          <p:cNvSpPr>
            <a:spLocks noGrp="1"/>
          </p:cNvSpPr>
          <p:nvPr>
            <p:ph idx="1"/>
          </p:nvPr>
        </p:nvSpPr>
        <p:spPr/>
        <p:txBody>
          <a:bodyPr/>
          <a:lstStyle/>
          <a:p>
            <a:r>
              <a:rPr lang="en-US" dirty="0" smtClean="0"/>
              <a:t>All criteria are important, but might not be equally important</a:t>
            </a:r>
          </a:p>
          <a:p>
            <a:r>
              <a:rPr lang="en-US" dirty="0" smtClean="0"/>
              <a:t>Criteria need to be weighted so the sum of the weights adds up to 100%</a:t>
            </a:r>
          </a:p>
          <a:p>
            <a:pPr lvl="1"/>
            <a:r>
              <a:rPr lang="en-US" dirty="0" smtClean="0"/>
              <a:t>Criteria 1: 50%</a:t>
            </a:r>
          </a:p>
          <a:p>
            <a:pPr lvl="1"/>
            <a:r>
              <a:rPr lang="en-US" dirty="0" smtClean="0"/>
              <a:t>Criteria 2: 20%</a:t>
            </a:r>
          </a:p>
          <a:p>
            <a:pPr lvl="1"/>
            <a:r>
              <a:rPr lang="en-US" dirty="0" smtClean="0"/>
              <a:t>Criteria 3: 15%</a:t>
            </a:r>
          </a:p>
          <a:p>
            <a:pPr lvl="1"/>
            <a:r>
              <a:rPr lang="en-US" dirty="0" smtClean="0"/>
              <a:t>Criteria 4: 15%</a:t>
            </a:r>
          </a:p>
        </p:txBody>
      </p:sp>
    </p:spTree>
    <p:extLst>
      <p:ext uri="{BB962C8B-B14F-4D97-AF65-F5344CB8AC3E}">
        <p14:creationId xmlns:p14="http://schemas.microsoft.com/office/powerpoint/2010/main" val="23257997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Projecting Outcomes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295592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Projecting Outcomes</a:t>
            </a:r>
            <a:endParaRPr lang="en-US" dirty="0"/>
          </a:p>
        </p:txBody>
      </p:sp>
      <p:sp>
        <p:nvSpPr>
          <p:cNvPr id="3" name="Content Placeholder 2"/>
          <p:cNvSpPr>
            <a:spLocks noGrp="1"/>
          </p:cNvSpPr>
          <p:nvPr>
            <p:ph idx="1"/>
          </p:nvPr>
        </p:nvSpPr>
        <p:spPr/>
        <p:txBody>
          <a:bodyPr/>
          <a:lstStyle/>
          <a:p>
            <a:r>
              <a:rPr lang="en-US" dirty="0" smtClean="0"/>
              <a:t>Policies are intended to affect </a:t>
            </a:r>
            <a:r>
              <a:rPr lang="en-US" i="1" dirty="0" smtClean="0"/>
              <a:t>future</a:t>
            </a:r>
            <a:r>
              <a:rPr lang="en-US" dirty="0" smtClean="0"/>
              <a:t> outcomes</a:t>
            </a:r>
          </a:p>
          <a:p>
            <a:r>
              <a:rPr lang="en-US" dirty="0" smtClean="0"/>
              <a:t>Once the options and their criteria are chosen, the future outcomes of each need to be estimated so a decision can be made</a:t>
            </a:r>
          </a:p>
          <a:p>
            <a:pPr lvl="1"/>
            <a:r>
              <a:rPr lang="en-US" dirty="0" smtClean="0"/>
              <a:t>Obtaining magnitude estimates</a:t>
            </a:r>
          </a:p>
          <a:p>
            <a:pPr lvl="1"/>
            <a:r>
              <a:rPr lang="en-US" dirty="0" smtClean="0"/>
              <a:t>Break-even analysis</a:t>
            </a:r>
          </a:p>
          <a:p>
            <a:pPr lvl="1"/>
            <a:r>
              <a:rPr lang="en-US" dirty="0" smtClean="0"/>
              <a:t>Sensitivity analysis</a:t>
            </a:r>
            <a:endParaRPr lang="en-US" dirty="0"/>
          </a:p>
        </p:txBody>
      </p:sp>
    </p:spTree>
    <p:extLst>
      <p:ext uri="{BB962C8B-B14F-4D97-AF65-F5344CB8AC3E}">
        <p14:creationId xmlns:p14="http://schemas.microsoft.com/office/powerpoint/2010/main" val="41248954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Obtaining magnitude estimates</a:t>
            </a:r>
            <a:endParaRPr lang="en-US" dirty="0"/>
          </a:p>
        </p:txBody>
      </p:sp>
      <p:sp>
        <p:nvSpPr>
          <p:cNvPr id="3" name="Content Placeholder 2"/>
          <p:cNvSpPr>
            <a:spLocks noGrp="1"/>
          </p:cNvSpPr>
          <p:nvPr>
            <p:ph idx="1"/>
          </p:nvPr>
        </p:nvSpPr>
        <p:spPr/>
        <p:txBody>
          <a:bodyPr/>
          <a:lstStyle/>
          <a:p>
            <a:r>
              <a:rPr lang="en-US" dirty="0" smtClean="0"/>
              <a:t>Projecting outcomes requires thinking about the direction of an outcome, but magnitude is important</a:t>
            </a:r>
          </a:p>
          <a:p>
            <a:pPr lvl="1"/>
            <a:r>
              <a:rPr lang="en-US" dirty="0" smtClean="0"/>
              <a:t>For example, we know that increasing the price of cigarettes will reduce consumption, but the key question is by how much will consumption be reduced?</a:t>
            </a:r>
            <a:endParaRPr lang="en-US" dirty="0"/>
          </a:p>
        </p:txBody>
      </p:sp>
    </p:spTree>
    <p:extLst>
      <p:ext uri="{BB962C8B-B14F-4D97-AF65-F5344CB8AC3E}">
        <p14:creationId xmlns:p14="http://schemas.microsoft.com/office/powerpoint/2010/main" val="7613159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Break-even analysis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Future outcomes are uncertain</a:t>
            </a:r>
          </a:p>
          <a:p>
            <a:pPr lvl="1"/>
            <a:r>
              <a:rPr lang="en-US" dirty="0" smtClean="0"/>
              <a:t>Identify thresholds for success and determining their likelihood of occurring </a:t>
            </a:r>
          </a:p>
          <a:p>
            <a:r>
              <a:rPr lang="en-US" dirty="0" smtClean="0"/>
              <a:t>Four-step process</a:t>
            </a:r>
          </a:p>
          <a:p>
            <a:pPr lvl="1"/>
            <a:r>
              <a:rPr lang="en-US" dirty="0" smtClean="0"/>
              <a:t>Locate the minimum acceptable effectiveness level</a:t>
            </a:r>
          </a:p>
          <a:p>
            <a:pPr lvl="1"/>
            <a:r>
              <a:rPr lang="en-US" dirty="0" smtClean="0"/>
              <a:t>What processes or changes need to occur to produce this effectiveness level?</a:t>
            </a:r>
          </a:p>
          <a:p>
            <a:pPr lvl="1"/>
            <a:r>
              <a:rPr lang="en-US" dirty="0" smtClean="0"/>
              <a:t>Asses the likelihood of the process achieving the desired effectiveness</a:t>
            </a:r>
          </a:p>
          <a:p>
            <a:pPr lvl="1"/>
            <a:r>
              <a:rPr lang="en-US" dirty="0" smtClean="0"/>
              <a:t>Estimate the probability of failure and the costs of failure</a:t>
            </a:r>
            <a:endParaRPr lang="en-US" dirty="0"/>
          </a:p>
          <a:p>
            <a:pPr marL="457200" lvl="1" indent="0">
              <a:buNone/>
            </a:pPr>
            <a:endParaRPr lang="en-US" dirty="0"/>
          </a:p>
        </p:txBody>
      </p:sp>
    </p:spTree>
    <p:extLst>
      <p:ext uri="{BB962C8B-B14F-4D97-AF65-F5344CB8AC3E}">
        <p14:creationId xmlns:p14="http://schemas.microsoft.com/office/powerpoint/2010/main" val="41493949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Analyses</a:t>
            </a:r>
            <a:endParaRPr lang="en-US" dirty="0"/>
          </a:p>
        </p:txBody>
      </p:sp>
      <p:sp>
        <p:nvSpPr>
          <p:cNvPr id="3" name="Content Placeholder 2"/>
          <p:cNvSpPr>
            <a:spLocks noGrp="1"/>
          </p:cNvSpPr>
          <p:nvPr>
            <p:ph idx="1"/>
          </p:nvPr>
        </p:nvSpPr>
        <p:spPr/>
        <p:txBody>
          <a:bodyPr>
            <a:normAutofit lnSpcReduction="10000"/>
          </a:bodyPr>
          <a:lstStyle/>
          <a:p>
            <a:r>
              <a:rPr lang="en-US" dirty="0" smtClean="0"/>
              <a:t>Sensitivity analysis helps to determine how sensitive your estimates are to variations in your assumptions</a:t>
            </a:r>
          </a:p>
          <a:p>
            <a:pPr lvl="1"/>
            <a:r>
              <a:rPr lang="en-US" dirty="0" smtClean="0"/>
              <a:t>One way: Vary one assumption and determine the impact on your estimate</a:t>
            </a:r>
          </a:p>
          <a:p>
            <a:pPr lvl="1"/>
            <a:r>
              <a:rPr lang="en-US" dirty="0" smtClean="0"/>
              <a:t>Two-way: Vary two assumptions and determine the impact on your estimate</a:t>
            </a:r>
          </a:p>
          <a:p>
            <a:pPr lvl="1"/>
            <a:r>
              <a:rPr lang="en-US" dirty="0" smtClean="0"/>
              <a:t>Probabilistic: Allow all assumptions to vary and determine the probability of achieving the desired outcome</a:t>
            </a:r>
            <a:endParaRPr lang="en-US" dirty="0"/>
          </a:p>
        </p:txBody>
      </p:sp>
    </p:spTree>
    <p:extLst>
      <p:ext uri="{BB962C8B-B14F-4D97-AF65-F5344CB8AC3E}">
        <p14:creationId xmlns:p14="http://schemas.microsoft.com/office/powerpoint/2010/main" val="505718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Constructing an Outcomes Matrix</a:t>
            </a:r>
            <a:endParaRPr lang="en-US" dirty="0"/>
          </a:p>
        </p:txBody>
      </p:sp>
      <p:sp>
        <p:nvSpPr>
          <p:cNvPr id="3" name="Content Placeholder 2"/>
          <p:cNvSpPr>
            <a:spLocks noGrp="1"/>
          </p:cNvSpPr>
          <p:nvPr>
            <p:ph idx="1"/>
          </p:nvPr>
        </p:nvSpPr>
        <p:spPr/>
        <p:txBody>
          <a:bodyPr/>
          <a:lstStyle/>
          <a:p>
            <a:r>
              <a:rPr lang="en-US" dirty="0" smtClean="0"/>
              <a:t>Example- Options to solve the problem of parking on campus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83219418"/>
              </p:ext>
            </p:extLst>
          </p:nvPr>
        </p:nvGraphicFramePr>
        <p:xfrm>
          <a:off x="1295400" y="2819400"/>
          <a:ext cx="7315200" cy="2286000"/>
        </p:xfrm>
        <a:graphic>
          <a:graphicData uri="http://schemas.openxmlformats.org/drawingml/2006/table">
            <a:tbl>
              <a:tblPr firstRow="1" bandRow="1">
                <a:tableStyleId>{5C22544A-7EE6-4342-B048-85BDC9FD1C3A}</a:tableStyleId>
              </a:tblPr>
              <a:tblGrid>
                <a:gridCol w="3352800"/>
                <a:gridCol w="1066800"/>
                <a:gridCol w="1524000"/>
                <a:gridCol w="1371600"/>
              </a:tblGrid>
              <a:tr h="354717">
                <a:tc>
                  <a:txBody>
                    <a:bodyPr/>
                    <a:lstStyle/>
                    <a:p>
                      <a:endParaRPr lang="en-US" dirty="0"/>
                    </a:p>
                  </a:txBody>
                  <a:tcPr/>
                </a:tc>
                <a:tc>
                  <a:txBody>
                    <a:bodyPr/>
                    <a:lstStyle/>
                    <a:p>
                      <a:r>
                        <a:rPr lang="en-US" dirty="0" smtClean="0"/>
                        <a:t>Cost</a:t>
                      </a:r>
                      <a:endParaRPr lang="en-US" dirty="0"/>
                    </a:p>
                  </a:txBody>
                  <a:tcPr/>
                </a:tc>
                <a:tc>
                  <a:txBody>
                    <a:bodyPr/>
                    <a:lstStyle/>
                    <a:p>
                      <a:r>
                        <a:rPr lang="en-US" dirty="0" smtClean="0"/>
                        <a:t>Equitable</a:t>
                      </a:r>
                      <a:endParaRPr lang="en-US" dirty="0"/>
                    </a:p>
                  </a:txBody>
                  <a:tcPr/>
                </a:tc>
                <a:tc>
                  <a:txBody>
                    <a:bodyPr/>
                    <a:lstStyle/>
                    <a:p>
                      <a:r>
                        <a:rPr lang="en-US" dirty="0" smtClean="0"/>
                        <a:t>Feasibility</a:t>
                      </a:r>
                      <a:endParaRPr lang="en-US" dirty="0"/>
                    </a:p>
                  </a:txBody>
                  <a:tcPr/>
                </a:tc>
              </a:tr>
              <a:tr h="624840">
                <a:tc>
                  <a:txBody>
                    <a:bodyPr/>
                    <a:lstStyle/>
                    <a:p>
                      <a:r>
                        <a:rPr lang="en-US" dirty="0" smtClean="0"/>
                        <a:t>Build new garage</a:t>
                      </a:r>
                      <a:endParaRPr lang="en-US" dirty="0"/>
                    </a:p>
                  </a:txBody>
                  <a:tcPr/>
                </a:tc>
                <a:tc>
                  <a:txBody>
                    <a:bodyPr/>
                    <a:lstStyle/>
                    <a:p>
                      <a:r>
                        <a:rPr lang="en-US" dirty="0" smtClean="0"/>
                        <a:t>$2 million</a:t>
                      </a:r>
                      <a:endParaRPr lang="en-US" dirty="0"/>
                    </a:p>
                  </a:txBody>
                  <a:tcPr/>
                </a:tc>
                <a:tc>
                  <a:txBody>
                    <a:bodyPr/>
                    <a:lstStyle/>
                    <a:p>
                      <a:r>
                        <a:rPr lang="en-US" dirty="0" smtClean="0"/>
                        <a:t>Yes</a:t>
                      </a:r>
                      <a:endParaRPr lang="en-US" dirty="0"/>
                    </a:p>
                  </a:txBody>
                  <a:tcPr/>
                </a:tc>
                <a:tc>
                  <a:txBody>
                    <a:bodyPr/>
                    <a:lstStyle/>
                    <a:p>
                      <a:r>
                        <a:rPr lang="en-US" dirty="0" smtClean="0"/>
                        <a:t>5</a:t>
                      </a:r>
                      <a:endParaRPr lang="en-US" dirty="0"/>
                    </a:p>
                  </a:txBody>
                  <a:tcPr/>
                </a:tc>
              </a:tr>
              <a:tr h="354717">
                <a:tc>
                  <a:txBody>
                    <a:bodyPr/>
                    <a:lstStyle/>
                    <a:p>
                      <a:r>
                        <a:rPr lang="en-US" dirty="0" smtClean="0"/>
                        <a:t>Increase the price of parking permits</a:t>
                      </a:r>
                      <a:endParaRPr lang="en-US" dirty="0"/>
                    </a:p>
                  </a:txBody>
                  <a:tcPr/>
                </a:tc>
                <a:tc>
                  <a:txBody>
                    <a:bodyPr/>
                    <a:lstStyle/>
                    <a:p>
                      <a:r>
                        <a:rPr lang="en-US" dirty="0" smtClean="0"/>
                        <a:t>$0</a:t>
                      </a:r>
                      <a:endParaRPr lang="en-US" dirty="0"/>
                    </a:p>
                  </a:txBody>
                  <a:tcPr/>
                </a:tc>
                <a:tc>
                  <a:txBody>
                    <a:bodyPr/>
                    <a:lstStyle/>
                    <a:p>
                      <a:r>
                        <a:rPr lang="en-US" dirty="0" smtClean="0"/>
                        <a:t>No</a:t>
                      </a:r>
                      <a:endParaRPr lang="en-US" dirty="0"/>
                    </a:p>
                  </a:txBody>
                  <a:tcPr/>
                </a:tc>
                <a:tc>
                  <a:txBody>
                    <a:bodyPr/>
                    <a:lstStyle/>
                    <a:p>
                      <a:r>
                        <a:rPr lang="en-US" dirty="0" smtClean="0"/>
                        <a:t>10</a:t>
                      </a:r>
                      <a:endParaRPr lang="en-US" dirty="0"/>
                    </a:p>
                  </a:txBody>
                  <a:tcPr/>
                </a:tc>
              </a:tr>
              <a:tr h="354717">
                <a:tc>
                  <a:txBody>
                    <a:bodyPr/>
                    <a:lstStyle/>
                    <a:p>
                      <a:r>
                        <a:rPr lang="en-US" dirty="0" smtClean="0"/>
                        <a:t>Build public transit system</a:t>
                      </a:r>
                      <a:endParaRPr lang="en-US" dirty="0"/>
                    </a:p>
                  </a:txBody>
                  <a:tcPr/>
                </a:tc>
                <a:tc>
                  <a:txBody>
                    <a:bodyPr/>
                    <a:lstStyle/>
                    <a:p>
                      <a:r>
                        <a:rPr lang="en-US" dirty="0" smtClean="0"/>
                        <a:t>$10 million</a:t>
                      </a:r>
                      <a:endParaRPr lang="en-US" dirty="0"/>
                    </a:p>
                  </a:txBody>
                  <a:tcPr/>
                </a:tc>
                <a:tc>
                  <a:txBody>
                    <a:bodyPr/>
                    <a:lstStyle/>
                    <a:p>
                      <a:r>
                        <a:rPr lang="en-US" dirty="0" smtClean="0"/>
                        <a:t>Yes</a:t>
                      </a:r>
                      <a:endParaRPr lang="en-US" dirty="0"/>
                    </a:p>
                  </a:txBody>
                  <a:tcPr/>
                </a:tc>
                <a:tc>
                  <a:txBody>
                    <a:bodyPr/>
                    <a:lstStyle/>
                    <a:p>
                      <a:r>
                        <a:rPr lang="en-US" dirty="0" smtClean="0"/>
                        <a:t>2</a:t>
                      </a:r>
                      <a:endParaRPr lang="en-US" dirty="0"/>
                    </a:p>
                  </a:txBody>
                  <a:tcPr/>
                </a:tc>
              </a:tr>
            </a:tbl>
          </a:graphicData>
        </a:graphic>
      </p:graphicFrame>
    </p:spTree>
    <p:extLst>
      <p:ext uri="{BB962C8B-B14F-4D97-AF65-F5344CB8AC3E}">
        <p14:creationId xmlns:p14="http://schemas.microsoft.com/office/powerpoint/2010/main" val="3396566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Origins of policy problems </a:t>
            </a:r>
            <a:endParaRPr lang="en-US" dirty="0"/>
          </a:p>
        </p:txBody>
      </p:sp>
      <p:sp>
        <p:nvSpPr>
          <p:cNvPr id="3" name="Content Placeholder 2"/>
          <p:cNvSpPr>
            <a:spLocks noGrp="1"/>
          </p:cNvSpPr>
          <p:nvPr>
            <p:ph idx="1"/>
          </p:nvPr>
        </p:nvSpPr>
        <p:spPr/>
        <p:txBody>
          <a:bodyPr/>
          <a:lstStyle/>
          <a:p>
            <a:r>
              <a:rPr lang="en-US" dirty="0" smtClean="0"/>
              <a:t>Government (legislature, president, government agencies)</a:t>
            </a:r>
          </a:p>
          <a:p>
            <a:r>
              <a:rPr lang="en-US" dirty="0" smtClean="0"/>
              <a:t>Interest groups and individuals </a:t>
            </a:r>
          </a:p>
          <a:p>
            <a:r>
              <a:rPr lang="en-US" dirty="0" smtClean="0"/>
              <a:t>Public opinion/media </a:t>
            </a:r>
          </a:p>
          <a:p>
            <a:r>
              <a:rPr lang="en-US" dirty="0" smtClean="0"/>
              <a:t>Policy researchers</a:t>
            </a:r>
          </a:p>
          <a:p>
            <a:r>
              <a:rPr lang="en-US" dirty="0" smtClean="0"/>
              <a:t>Organizations</a:t>
            </a:r>
          </a:p>
          <a:p>
            <a:r>
              <a:rPr lang="en-US" dirty="0" smtClean="0"/>
              <a:t>Problems are subjective </a:t>
            </a:r>
          </a:p>
        </p:txBody>
      </p:sp>
    </p:spTree>
    <p:extLst>
      <p:ext uri="{BB962C8B-B14F-4D97-AF65-F5344CB8AC3E}">
        <p14:creationId xmlns:p14="http://schemas.microsoft.com/office/powerpoint/2010/main" val="26898201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Making a Decision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866845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 Decision</a:t>
            </a:r>
            <a:endParaRPr lang="en-US" dirty="0"/>
          </a:p>
        </p:txBody>
      </p:sp>
      <p:sp>
        <p:nvSpPr>
          <p:cNvPr id="3" name="Content Placeholder 2"/>
          <p:cNvSpPr>
            <a:spLocks noGrp="1"/>
          </p:cNvSpPr>
          <p:nvPr>
            <p:ph idx="1"/>
          </p:nvPr>
        </p:nvSpPr>
        <p:spPr/>
        <p:txBody>
          <a:bodyPr>
            <a:normAutofit lnSpcReduction="10000"/>
          </a:bodyPr>
          <a:lstStyle/>
          <a:p>
            <a:r>
              <a:rPr lang="en-US" dirty="0" smtClean="0"/>
              <a:t>Suppose we apply the following weights to our criteria</a:t>
            </a:r>
          </a:p>
          <a:p>
            <a:pPr lvl="1"/>
            <a:r>
              <a:rPr lang="en-US" dirty="0" smtClean="0"/>
              <a:t>Cost: 60%</a:t>
            </a:r>
          </a:p>
          <a:p>
            <a:pPr lvl="1"/>
            <a:r>
              <a:rPr lang="en-US" dirty="0" smtClean="0"/>
              <a:t>Equity: 10%</a:t>
            </a:r>
          </a:p>
          <a:p>
            <a:pPr lvl="1"/>
            <a:r>
              <a:rPr lang="en-US" dirty="0" smtClean="0"/>
              <a:t>Feasibility: 30%</a:t>
            </a:r>
          </a:p>
          <a:p>
            <a:r>
              <a:rPr lang="en-US" dirty="0" smtClean="0"/>
              <a:t>Based on these criteria, Increasing the permit price would be the likely choice</a:t>
            </a:r>
          </a:p>
          <a:p>
            <a:pPr lvl="1"/>
            <a:r>
              <a:rPr lang="en-US" dirty="0" smtClean="0"/>
              <a:t>Choice could change if different weights are applied to the criteria</a:t>
            </a:r>
          </a:p>
          <a:p>
            <a:pPr lvl="1"/>
            <a:endParaRPr lang="en-US" dirty="0" smtClean="0"/>
          </a:p>
          <a:p>
            <a:pPr lvl="1"/>
            <a:endParaRPr lang="en-US" dirty="0"/>
          </a:p>
        </p:txBody>
      </p:sp>
    </p:spTree>
    <p:extLst>
      <p:ext uri="{BB962C8B-B14F-4D97-AF65-F5344CB8AC3E}">
        <p14:creationId xmlns:p14="http://schemas.microsoft.com/office/powerpoint/2010/main" val="31081302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 Decision</a:t>
            </a:r>
            <a:endParaRPr lang="en-US" dirty="0"/>
          </a:p>
        </p:txBody>
      </p:sp>
      <p:sp>
        <p:nvSpPr>
          <p:cNvPr id="3" name="Content Placeholder 2"/>
          <p:cNvSpPr>
            <a:spLocks noGrp="1"/>
          </p:cNvSpPr>
          <p:nvPr>
            <p:ph idx="1"/>
          </p:nvPr>
        </p:nvSpPr>
        <p:spPr/>
        <p:txBody>
          <a:bodyPr/>
          <a:lstStyle/>
          <a:p>
            <a:r>
              <a:rPr lang="en-US" dirty="0" smtClean="0"/>
              <a:t>For example, if equity were weighted 60%, cost 30%, and feasibility 10%, building a garage would be the likely choice</a:t>
            </a:r>
          </a:p>
          <a:p>
            <a:endParaRPr lang="en-US" dirty="0" smtClean="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443" y="3352800"/>
            <a:ext cx="7321550" cy="2408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63337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Confront the tradeoffs</a:t>
            </a:r>
            <a:endParaRPr lang="en-US" dirty="0"/>
          </a:p>
        </p:txBody>
      </p:sp>
      <p:sp>
        <p:nvSpPr>
          <p:cNvPr id="3" name="Content Placeholder 2"/>
          <p:cNvSpPr>
            <a:spLocks noGrp="1"/>
          </p:cNvSpPr>
          <p:nvPr>
            <p:ph idx="1"/>
          </p:nvPr>
        </p:nvSpPr>
        <p:spPr/>
        <p:txBody>
          <a:bodyPr>
            <a:normAutofit lnSpcReduction="10000"/>
          </a:bodyPr>
          <a:lstStyle/>
          <a:p>
            <a:r>
              <a:rPr lang="en-US" dirty="0" smtClean="0"/>
              <a:t>If one option produces a better outcome and is less costly, it is called a “dominant” option and no trade-offs exist</a:t>
            </a:r>
          </a:p>
          <a:p>
            <a:r>
              <a:rPr lang="en-US" dirty="0" smtClean="0"/>
              <a:t>If one option is more effective and also more costly, there is a tradeoff between a better outcome and increased cost</a:t>
            </a:r>
          </a:p>
          <a:p>
            <a:r>
              <a:rPr lang="en-US" dirty="0" smtClean="0"/>
              <a:t>If one option is less effective but less costly, there is a tradeoff between a worse outcome and a cost savings</a:t>
            </a:r>
            <a:endParaRPr lang="en-US" dirty="0"/>
          </a:p>
        </p:txBody>
      </p:sp>
    </p:spTree>
    <p:extLst>
      <p:ext uri="{BB962C8B-B14F-4D97-AF65-F5344CB8AC3E}">
        <p14:creationId xmlns:p14="http://schemas.microsoft.com/office/powerpoint/2010/main" val="40869160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Decide</a:t>
            </a:r>
            <a:endParaRPr lang="en-US" dirty="0"/>
          </a:p>
        </p:txBody>
      </p:sp>
      <p:sp>
        <p:nvSpPr>
          <p:cNvPr id="3" name="Content Placeholder 2"/>
          <p:cNvSpPr>
            <a:spLocks noGrp="1"/>
          </p:cNvSpPr>
          <p:nvPr>
            <p:ph idx="1"/>
          </p:nvPr>
        </p:nvSpPr>
        <p:spPr/>
        <p:txBody>
          <a:bodyPr/>
          <a:lstStyle/>
          <a:p>
            <a:r>
              <a:rPr lang="en-US" dirty="0" smtClean="0"/>
              <a:t>Pretend you are the decision maker</a:t>
            </a:r>
          </a:p>
          <a:p>
            <a:pPr lvl="1"/>
            <a:r>
              <a:rPr lang="en-US" dirty="0" smtClean="0"/>
              <a:t>Are you confident in your recommendation?</a:t>
            </a:r>
          </a:p>
          <a:p>
            <a:r>
              <a:rPr lang="en-US" dirty="0" smtClean="0"/>
              <a:t>Apply the twenty-dollar-bill test</a:t>
            </a:r>
          </a:p>
          <a:p>
            <a:pPr lvl="1"/>
            <a:r>
              <a:rPr lang="en-US" dirty="0" smtClean="0"/>
              <a:t>Is your solution too good to be true?</a:t>
            </a:r>
          </a:p>
          <a:p>
            <a:endParaRPr lang="en-US" dirty="0" smtClean="0"/>
          </a:p>
          <a:p>
            <a:endParaRPr lang="en-US" dirty="0"/>
          </a:p>
        </p:txBody>
      </p:sp>
    </p:spTree>
    <p:extLst>
      <p:ext uri="{BB962C8B-B14F-4D97-AF65-F5344CB8AC3E}">
        <p14:creationId xmlns:p14="http://schemas.microsoft.com/office/powerpoint/2010/main" val="22722178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Tell your story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Apply the Grandma Bessie test</a:t>
            </a:r>
          </a:p>
          <a:p>
            <a:pPr lvl="2"/>
            <a:r>
              <a:rPr lang="en-US" dirty="0" smtClean="0"/>
              <a:t>Can you communicate your strategy to someone who is not an expert on the situation?</a:t>
            </a:r>
          </a:p>
          <a:p>
            <a:r>
              <a:rPr lang="en-US" dirty="0" smtClean="0"/>
              <a:t>Gauge your audience</a:t>
            </a:r>
          </a:p>
          <a:p>
            <a:pPr lvl="1"/>
            <a:r>
              <a:rPr lang="en-US" dirty="0" smtClean="0"/>
              <a:t>How should you present your analysis in order to gain support?</a:t>
            </a:r>
          </a:p>
          <a:p>
            <a:r>
              <a:rPr lang="en-US" dirty="0" smtClean="0"/>
              <a:t>Have a one minute, coherent explanation of the problem and solution that anyone can understand</a:t>
            </a:r>
          </a:p>
          <a:p>
            <a:pPr lvl="1"/>
            <a:r>
              <a:rPr lang="en-US" dirty="0" smtClean="0"/>
              <a:t>Give your story a logical narrative flow </a:t>
            </a:r>
          </a:p>
          <a:p>
            <a:pPr lvl="1"/>
            <a:r>
              <a:rPr lang="en-US" dirty="0" smtClean="0"/>
              <a:t>Should have a beginning, middle, and end</a:t>
            </a:r>
          </a:p>
          <a:p>
            <a:endParaRPr lang="en-US" dirty="0"/>
          </a:p>
        </p:txBody>
      </p:sp>
    </p:spTree>
    <p:extLst>
      <p:ext uri="{BB962C8B-B14F-4D97-AF65-F5344CB8AC3E}">
        <p14:creationId xmlns:p14="http://schemas.microsoft.com/office/powerpoint/2010/main" val="19899364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Pitfalls</a:t>
            </a:r>
            <a:endParaRPr lang="en-US" dirty="0"/>
          </a:p>
        </p:txBody>
      </p:sp>
      <p:sp>
        <p:nvSpPr>
          <p:cNvPr id="3" name="Content Placeholder 2"/>
          <p:cNvSpPr>
            <a:spLocks noGrp="1"/>
          </p:cNvSpPr>
          <p:nvPr>
            <p:ph idx="1"/>
          </p:nvPr>
        </p:nvSpPr>
        <p:spPr>
          <a:xfrm>
            <a:off x="457200" y="1371600"/>
            <a:ext cx="8305800" cy="4754563"/>
          </a:xfrm>
        </p:spPr>
        <p:txBody>
          <a:bodyPr>
            <a:normAutofit fontScale="92500" lnSpcReduction="20000"/>
          </a:bodyPr>
          <a:lstStyle/>
          <a:p>
            <a:r>
              <a:rPr lang="en-US" dirty="0" smtClean="0"/>
              <a:t>Following the eightfold path too closely</a:t>
            </a:r>
          </a:p>
          <a:p>
            <a:pPr lvl="1"/>
            <a:r>
              <a:rPr lang="en-US" dirty="0" smtClean="0"/>
              <a:t>The method is meant to provide a structure for thinking about policy analysis</a:t>
            </a:r>
          </a:p>
          <a:p>
            <a:r>
              <a:rPr lang="en-US" dirty="0" smtClean="0"/>
              <a:t>Compulsive qualifying</a:t>
            </a:r>
          </a:p>
          <a:p>
            <a:pPr lvl="1"/>
            <a:r>
              <a:rPr lang="en-US" dirty="0" smtClean="0"/>
              <a:t>Describing every uncertainty or exception to the rule</a:t>
            </a:r>
          </a:p>
          <a:p>
            <a:r>
              <a:rPr lang="en-US" dirty="0" smtClean="0"/>
              <a:t>Showing all of your work</a:t>
            </a:r>
          </a:p>
          <a:p>
            <a:pPr lvl="1"/>
            <a:r>
              <a:rPr lang="en-US" dirty="0" smtClean="0"/>
              <a:t>Stick to what is important</a:t>
            </a:r>
          </a:p>
          <a:p>
            <a:r>
              <a:rPr lang="en-US" dirty="0" smtClean="0"/>
              <a:t>Listing all of your alternatives and criteria</a:t>
            </a:r>
          </a:p>
          <a:p>
            <a:pPr lvl="1"/>
            <a:r>
              <a:rPr lang="en-US" dirty="0" smtClean="0"/>
              <a:t>Only list the important/feasible options</a:t>
            </a:r>
          </a:p>
          <a:p>
            <a:r>
              <a:rPr lang="en-US" dirty="0" smtClean="0"/>
              <a:t>Spinning a mystery yarn</a:t>
            </a:r>
          </a:p>
          <a:p>
            <a:pPr lvl="1"/>
            <a:r>
              <a:rPr lang="en-US" dirty="0" smtClean="0"/>
              <a:t>Start with the conclusion</a:t>
            </a:r>
          </a:p>
          <a:p>
            <a:endParaRPr lang="en-US" dirty="0"/>
          </a:p>
        </p:txBody>
      </p:sp>
    </p:spTree>
    <p:extLst>
      <p:ext uri="{BB962C8B-B14F-4D97-AF65-F5344CB8AC3E}">
        <p14:creationId xmlns:p14="http://schemas.microsoft.com/office/powerpoint/2010/main" val="4084049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Analysis</a:t>
            </a:r>
            <a:endParaRPr lang="en-US" dirty="0"/>
          </a:p>
        </p:txBody>
      </p:sp>
      <p:sp>
        <p:nvSpPr>
          <p:cNvPr id="3" name="Content Placeholder 2"/>
          <p:cNvSpPr>
            <a:spLocks noGrp="1"/>
          </p:cNvSpPr>
          <p:nvPr>
            <p:ph idx="1"/>
          </p:nvPr>
        </p:nvSpPr>
        <p:spPr/>
        <p:txBody>
          <a:bodyPr/>
          <a:lstStyle/>
          <a:p>
            <a:r>
              <a:rPr lang="en-US" dirty="0" smtClean="0"/>
              <a:t>Systematic approach to help policy makers made decisions in the face of uncertainty </a:t>
            </a:r>
          </a:p>
          <a:p>
            <a:pPr marL="0" indent="0">
              <a:buNone/>
            </a:pPr>
            <a:endParaRPr lang="en-US" dirty="0" smtClean="0"/>
          </a:p>
          <a:p>
            <a:r>
              <a:rPr lang="en-US" dirty="0" smtClean="0"/>
              <a:t>Purpose is to assist policy makers in choosing a course of action from among complex alternatives under uncertain conditions</a:t>
            </a:r>
          </a:p>
          <a:p>
            <a:pPr marL="0" indent="0">
              <a:buNone/>
            </a:pPr>
            <a:endParaRPr lang="en-US" dirty="0"/>
          </a:p>
        </p:txBody>
      </p:sp>
    </p:spTree>
    <p:extLst>
      <p:ext uri="{BB962C8B-B14F-4D97-AF65-F5344CB8AC3E}">
        <p14:creationId xmlns:p14="http://schemas.microsoft.com/office/powerpoint/2010/main" val="970015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Eightfold Path </a:t>
            </a:r>
          </a:p>
        </p:txBody>
      </p:sp>
      <p:sp>
        <p:nvSpPr>
          <p:cNvPr id="3" name="Content Placeholder 2"/>
          <p:cNvSpPr>
            <a:spLocks noGrp="1"/>
          </p:cNvSpPr>
          <p:nvPr>
            <p:ph sz="quarter" idx="1"/>
          </p:nvPr>
        </p:nvSpPr>
        <p:spPr>
          <a:xfrm>
            <a:off x="457200" y="1295400"/>
            <a:ext cx="7467600" cy="5178552"/>
          </a:xfrm>
        </p:spPr>
        <p:txBody>
          <a:bodyPr>
            <a:normAutofit/>
          </a:bodyPr>
          <a:lstStyle/>
          <a:p>
            <a:pPr marL="457200" indent="-457200">
              <a:buFont typeface="+mj-lt"/>
              <a:buAutoNum type="arabicPeriod"/>
            </a:pPr>
            <a:r>
              <a:rPr lang="en-US" sz="2800" dirty="0" smtClean="0"/>
              <a:t>Define the problem</a:t>
            </a:r>
          </a:p>
          <a:p>
            <a:pPr marL="457200" indent="-457200">
              <a:buFont typeface="+mj-lt"/>
              <a:buAutoNum type="arabicPeriod"/>
            </a:pPr>
            <a:r>
              <a:rPr lang="en-US" sz="2800" dirty="0" smtClean="0"/>
              <a:t>Assemble some evidence</a:t>
            </a:r>
          </a:p>
          <a:p>
            <a:pPr marL="457200" indent="-457200">
              <a:buFont typeface="+mj-lt"/>
              <a:buAutoNum type="arabicPeriod"/>
            </a:pPr>
            <a:r>
              <a:rPr lang="en-US" sz="2800" dirty="0" smtClean="0"/>
              <a:t>Construct the alternatives</a:t>
            </a:r>
          </a:p>
          <a:p>
            <a:pPr marL="457200" indent="-457200">
              <a:buFont typeface="+mj-lt"/>
              <a:buAutoNum type="arabicPeriod"/>
            </a:pPr>
            <a:r>
              <a:rPr lang="en-US" sz="2800" dirty="0" smtClean="0"/>
              <a:t>Select the criteria</a:t>
            </a:r>
          </a:p>
          <a:p>
            <a:pPr marL="457200" indent="-457200">
              <a:buFont typeface="+mj-lt"/>
              <a:buAutoNum type="arabicPeriod"/>
            </a:pPr>
            <a:r>
              <a:rPr lang="en-US" sz="2800" dirty="0" smtClean="0"/>
              <a:t>Project the outcomes</a:t>
            </a:r>
          </a:p>
          <a:p>
            <a:pPr marL="457200" indent="-457200">
              <a:buFont typeface="+mj-lt"/>
              <a:buAutoNum type="arabicPeriod"/>
            </a:pPr>
            <a:r>
              <a:rPr lang="en-US" sz="2800" dirty="0" smtClean="0"/>
              <a:t>Confront the trade-offs</a:t>
            </a:r>
          </a:p>
          <a:p>
            <a:pPr marL="457200" indent="-457200">
              <a:buFont typeface="+mj-lt"/>
              <a:buAutoNum type="arabicPeriod"/>
            </a:pPr>
            <a:r>
              <a:rPr lang="en-US" sz="2800" dirty="0" smtClean="0"/>
              <a:t>Decide</a:t>
            </a:r>
          </a:p>
          <a:p>
            <a:pPr marL="457200" indent="-457200">
              <a:buFont typeface="+mj-lt"/>
              <a:buAutoNum type="arabicPeriod"/>
            </a:pPr>
            <a:r>
              <a:rPr lang="en-US" sz="2800" dirty="0" smtClean="0"/>
              <a:t>Tell your story</a:t>
            </a:r>
          </a:p>
        </p:txBody>
      </p:sp>
      <p:sp>
        <p:nvSpPr>
          <p:cNvPr id="4" name="Slide Number Placeholder 3"/>
          <p:cNvSpPr>
            <a:spLocks noGrp="1"/>
          </p:cNvSpPr>
          <p:nvPr>
            <p:ph type="sldNum" sz="quarter" idx="4294967295"/>
          </p:nvPr>
        </p:nvSpPr>
        <p:spPr>
          <a:xfrm>
            <a:off x="8129016" y="5734050"/>
            <a:ext cx="609600" cy="521208"/>
          </a:xfrm>
          <a:prstGeom prst="rect">
            <a:avLst/>
          </a:prstGeom>
        </p:spPr>
        <p:txBody>
          <a:bodyPr/>
          <a:lstStyle/>
          <a:p>
            <a:fld id="{0C0EBB89-FB2A-4B1C-9855-D9D5492E4431}" type="slidenum">
              <a:rPr lang="en-US" smtClean="0"/>
              <a:pPr/>
              <a:t>6</a:t>
            </a:fld>
            <a:endParaRPr lang="en-US"/>
          </a:p>
        </p:txBody>
      </p:sp>
    </p:spTree>
    <p:extLst>
      <p:ext uri="{BB962C8B-B14F-4D97-AF65-F5344CB8AC3E}">
        <p14:creationId xmlns:p14="http://schemas.microsoft.com/office/powerpoint/2010/main" val="2216714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Deficit and Excess</a:t>
            </a:r>
            <a:endParaRPr lang="en-US" dirty="0"/>
          </a:p>
        </p:txBody>
      </p:sp>
      <p:sp>
        <p:nvSpPr>
          <p:cNvPr id="3" name="Content Placeholder 2"/>
          <p:cNvSpPr>
            <a:spLocks noGrp="1"/>
          </p:cNvSpPr>
          <p:nvPr>
            <p:ph idx="1"/>
          </p:nvPr>
        </p:nvSpPr>
        <p:spPr/>
        <p:txBody>
          <a:bodyPr/>
          <a:lstStyle/>
          <a:p>
            <a:r>
              <a:rPr lang="en-US" dirty="0" smtClean="0"/>
              <a:t>Express problems as being too much of a bad thing or too little of a good thing</a:t>
            </a:r>
          </a:p>
          <a:p>
            <a:pPr lvl="1"/>
            <a:r>
              <a:rPr lang="en-US" dirty="0" smtClean="0"/>
              <a:t>Too many uninsured</a:t>
            </a:r>
          </a:p>
          <a:p>
            <a:pPr lvl="1"/>
            <a:r>
              <a:rPr lang="en-US" dirty="0" smtClean="0"/>
              <a:t>Not enough affordable healthy food options</a:t>
            </a:r>
          </a:p>
          <a:p>
            <a:pPr lvl="1"/>
            <a:r>
              <a:rPr lang="en-US" dirty="0" smtClean="0"/>
              <a:t>Too much pollution</a:t>
            </a:r>
          </a:p>
          <a:p>
            <a:pPr lvl="1"/>
            <a:r>
              <a:rPr lang="en-US" dirty="0" smtClean="0"/>
              <a:t>Waiting times at the VA are too long</a:t>
            </a:r>
            <a:endParaRPr lang="en-US" dirty="0"/>
          </a:p>
        </p:txBody>
      </p:sp>
    </p:spTree>
    <p:extLst>
      <p:ext uri="{BB962C8B-B14F-4D97-AF65-F5344CB8AC3E}">
        <p14:creationId xmlns:p14="http://schemas.microsoft.com/office/powerpoint/2010/main" val="2951433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Quantify the Problem</a:t>
            </a:r>
            <a:endParaRPr lang="en-US" dirty="0"/>
          </a:p>
        </p:txBody>
      </p:sp>
      <p:sp>
        <p:nvSpPr>
          <p:cNvPr id="3" name="Content Placeholder 2"/>
          <p:cNvSpPr>
            <a:spLocks noGrp="1"/>
          </p:cNvSpPr>
          <p:nvPr>
            <p:ph idx="1"/>
          </p:nvPr>
        </p:nvSpPr>
        <p:spPr/>
        <p:txBody>
          <a:bodyPr/>
          <a:lstStyle/>
          <a:p>
            <a:r>
              <a:rPr lang="en-US" dirty="0" smtClean="0"/>
              <a:t>When possible, quantify the problem</a:t>
            </a:r>
          </a:p>
          <a:p>
            <a:pPr lvl="1"/>
            <a:r>
              <a:rPr lang="en-US" dirty="0" smtClean="0"/>
              <a:t>51 million uninsured</a:t>
            </a:r>
          </a:p>
          <a:p>
            <a:pPr lvl="1"/>
            <a:r>
              <a:rPr lang="en-US" dirty="0" smtClean="0"/>
              <a:t>Healthy foods cost 3-4 times as much as fast food</a:t>
            </a:r>
          </a:p>
          <a:p>
            <a:pPr lvl="1"/>
            <a:r>
              <a:rPr lang="en-US" dirty="0" smtClean="0"/>
              <a:t>The air quality index in the city is #</a:t>
            </a:r>
          </a:p>
          <a:p>
            <a:pPr lvl="1"/>
            <a:r>
              <a:rPr lang="en-US" dirty="0" smtClean="0"/>
              <a:t>On average it takes # weeks to get an appointment at the VA</a:t>
            </a:r>
            <a:endParaRPr lang="en-US" dirty="0"/>
          </a:p>
        </p:txBody>
      </p:sp>
    </p:spTree>
    <p:extLst>
      <p:ext uri="{BB962C8B-B14F-4D97-AF65-F5344CB8AC3E}">
        <p14:creationId xmlns:p14="http://schemas.microsoft.com/office/powerpoint/2010/main" val="1787557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Diagnose problematic conditions</a:t>
            </a:r>
            <a:endParaRPr lang="en-US" dirty="0"/>
          </a:p>
        </p:txBody>
      </p:sp>
      <p:sp>
        <p:nvSpPr>
          <p:cNvPr id="3" name="Content Placeholder 2"/>
          <p:cNvSpPr>
            <a:spLocks noGrp="1"/>
          </p:cNvSpPr>
          <p:nvPr>
            <p:ph idx="1"/>
          </p:nvPr>
        </p:nvSpPr>
        <p:spPr/>
        <p:txBody>
          <a:bodyPr/>
          <a:lstStyle/>
          <a:p>
            <a:r>
              <a:rPr lang="en-US" dirty="0" smtClean="0"/>
              <a:t>Sometimes problems are not experienced; they are perceived</a:t>
            </a:r>
          </a:p>
          <a:p>
            <a:pPr lvl="1"/>
            <a:r>
              <a:rPr lang="en-US" dirty="0" smtClean="0"/>
              <a:t>The bad thing hasn’t happened yet, but conditions are present to cause a potential problem</a:t>
            </a:r>
          </a:p>
          <a:p>
            <a:pPr lvl="1"/>
            <a:r>
              <a:rPr lang="en-US" dirty="0" smtClean="0"/>
              <a:t>“Accident waiting to happen”</a:t>
            </a:r>
          </a:p>
          <a:p>
            <a:r>
              <a:rPr lang="en-US" dirty="0" smtClean="0"/>
              <a:t>Risky conditions exist</a:t>
            </a:r>
          </a:p>
          <a:p>
            <a:pPr lvl="1"/>
            <a:r>
              <a:rPr lang="en-US" dirty="0" smtClean="0"/>
              <a:t>Odds of nuclear reactor accident</a:t>
            </a:r>
          </a:p>
          <a:p>
            <a:pPr lvl="1"/>
            <a:r>
              <a:rPr lang="en-US" dirty="0" smtClean="0"/>
              <a:t>Unsafe infrastructure</a:t>
            </a:r>
          </a:p>
          <a:p>
            <a:pPr lvl="1"/>
            <a:endParaRPr lang="en-US" dirty="0" smtClean="0"/>
          </a:p>
          <a:p>
            <a:endParaRPr lang="en-US" dirty="0"/>
          </a:p>
        </p:txBody>
      </p:sp>
    </p:spTree>
    <p:extLst>
      <p:ext uri="{BB962C8B-B14F-4D97-AF65-F5344CB8AC3E}">
        <p14:creationId xmlns:p14="http://schemas.microsoft.com/office/powerpoint/2010/main" val="3347616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1519</TotalTime>
  <Words>1565</Words>
  <Application>Microsoft Office PowerPoint</Application>
  <PresentationFormat>On-screen Show (4:3)</PresentationFormat>
  <Paragraphs>264</Paragraphs>
  <Slides>46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46</vt:i4>
      </vt:variant>
    </vt:vector>
  </HeadingPairs>
  <TitlesOfParts>
    <vt:vector size="49" baseType="lpstr">
      <vt:lpstr>Arial</vt:lpstr>
      <vt:lpstr>Calibri</vt:lpstr>
      <vt:lpstr>Office Theme</vt:lpstr>
      <vt:lpstr>Module 4: The policy analysis process</vt:lpstr>
      <vt:lpstr>Policy Problem Definitions</vt:lpstr>
      <vt:lpstr>Examples of Public Policy Issues</vt:lpstr>
      <vt:lpstr>Origins of policy problems </vt:lpstr>
      <vt:lpstr>Policy Analysis</vt:lpstr>
      <vt:lpstr>The Eightfold Path </vt:lpstr>
      <vt:lpstr>Deficit and Excess</vt:lpstr>
      <vt:lpstr>Quantify the Problem</vt:lpstr>
      <vt:lpstr>Diagnose problematic conditions</vt:lpstr>
      <vt:lpstr>Pitfalls in Problem Definition</vt:lpstr>
      <vt:lpstr>Pitfalls in Problem Definition</vt:lpstr>
      <vt:lpstr>Databases for Gathering Evidence</vt:lpstr>
      <vt:lpstr>Google Scholar</vt:lpstr>
      <vt:lpstr>PubMed Database</vt:lpstr>
      <vt:lpstr>Cochrane Database</vt:lpstr>
      <vt:lpstr>Types of Information</vt:lpstr>
      <vt:lpstr>Journal Articles</vt:lpstr>
      <vt:lpstr>Research Reports</vt:lpstr>
      <vt:lpstr>Popular Press</vt:lpstr>
      <vt:lpstr>Constructing alternative policy options</vt:lpstr>
      <vt:lpstr>Getting started</vt:lpstr>
      <vt:lpstr>Modelling the system</vt:lpstr>
      <vt:lpstr>Simplify the list</vt:lpstr>
      <vt:lpstr>Simplify the list</vt:lpstr>
      <vt:lpstr>Selecting Criteria</vt:lpstr>
      <vt:lpstr>Selecting criteria</vt:lpstr>
      <vt:lpstr>Efficiency</vt:lpstr>
      <vt:lpstr>Equity</vt:lpstr>
      <vt:lpstr>Legal and political acceptability</vt:lpstr>
      <vt:lpstr>Constructing an Alternatives-Criteria Matrix</vt:lpstr>
      <vt:lpstr>Constructing an Alternatives-Criteria Matrix</vt:lpstr>
      <vt:lpstr>Constructing an Alternatives-Criteria Matrix</vt:lpstr>
      <vt:lpstr>Applying weights to the criteria</vt:lpstr>
      <vt:lpstr>Projecting Outcomes</vt:lpstr>
      <vt:lpstr>Projecting Outcomes</vt:lpstr>
      <vt:lpstr>Obtaining magnitude estimates</vt:lpstr>
      <vt:lpstr>Break-even analysis</vt:lpstr>
      <vt:lpstr>Sensitivity Analyses</vt:lpstr>
      <vt:lpstr>Constructing an Outcomes Matrix</vt:lpstr>
      <vt:lpstr>Making a Decision</vt:lpstr>
      <vt:lpstr>Making a Decision</vt:lpstr>
      <vt:lpstr>Making a Decision</vt:lpstr>
      <vt:lpstr>Confront the tradeoffs</vt:lpstr>
      <vt:lpstr>Decide</vt:lpstr>
      <vt:lpstr>Tell your story</vt:lpstr>
      <vt:lpstr>Common Pitfalls</vt:lpstr>
    </vt:vector>
  </TitlesOfParts>
  <Company>Florida International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Problem Definitions</dc:title>
  <dc:creator>CPHSW Instructor Account</dc:creator>
  <cp:lastModifiedBy>haugh khym</cp:lastModifiedBy>
  <cp:revision>13</cp:revision>
  <dcterms:created xsi:type="dcterms:W3CDTF">2016-06-13T13:41:35Z</dcterms:created>
  <dcterms:modified xsi:type="dcterms:W3CDTF">2018-11-17T08:25:34Z</dcterms:modified>
</cp:coreProperties>
</file>