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53" r:id="rId3"/>
  </p:sldMasterIdLst>
  <p:notesMasterIdLst>
    <p:notesMasterId r:id="rId9"/>
  </p:notesMasterIdLst>
  <p:sldIdLst>
    <p:sldId id="256" r:id="rId4"/>
    <p:sldId id="261" r:id="rId5"/>
    <p:sldId id="299" r:id="rId6"/>
    <p:sldId id="301" r:id="rId7"/>
    <p:sldId id="302" r:id="rId8"/>
  </p:sldIdLst>
  <p:sldSz cx="9144000" cy="5143500" type="screen16x9"/>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93">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2A40D"/>
    <a:srgbClr val="32A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26" autoAdjust="0"/>
    <p:restoredTop sz="85584" autoAdjust="0"/>
  </p:normalViewPr>
  <p:slideViewPr>
    <p:cSldViewPr>
      <p:cViewPr varScale="1">
        <p:scale>
          <a:sx n="127" d="100"/>
          <a:sy n="127" d="100"/>
        </p:scale>
        <p:origin x="642" y="114"/>
      </p:cViewPr>
      <p:guideLst>
        <p:guide orient="horz" pos="1393"/>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0098C-7961-4EED-A08E-FCF16D7AA39B}" type="datetimeFigureOut">
              <a:rPr lang="en-US" smtClean="0"/>
              <a:t>10/13/2018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956E0A-3B89-4C9E-BB77-D0D1E5993F5B}" type="slidenum">
              <a:rPr lang="en-US" smtClean="0"/>
              <a:t>‹#›</a:t>
            </a:fld>
            <a:endParaRPr lang="en-US"/>
          </a:p>
        </p:txBody>
      </p:sp>
    </p:spTree>
    <p:extLst>
      <p:ext uri="{BB962C8B-B14F-4D97-AF65-F5344CB8AC3E}">
        <p14:creationId xmlns:p14="http://schemas.microsoft.com/office/powerpoint/2010/main" val="1130150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kern="1200" dirty="0" smtClean="0">
                <a:solidFill>
                  <a:schemeClr val="tx1"/>
                </a:solidFill>
                <a:latin typeface="+mn-lt"/>
                <a:ea typeface="+mn-ea"/>
                <a:cs typeface="+mn-cs"/>
              </a:rPr>
              <a:t>According to College of Policing (2017), hot spot policy is the strategy of crime prevention which aims at targeting the resources to the areas where crime is most concentrated. This method of crime prevention is based on the assumption or fact that crime in a neighborhood is not spread evenly but rather is spread across specific areas.</a:t>
            </a:r>
          </a:p>
          <a:p>
            <a:pPr>
              <a:buFont typeface="Arial" pitchFamily="34" charset="0"/>
              <a:buChar char="•"/>
            </a:pPr>
            <a:endParaRPr lang="en-US"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The inputs of the hot spot policing are based on the type of crime that is being targeted. </a:t>
            </a:r>
          </a:p>
          <a:p>
            <a:pPr>
              <a:buFont typeface="Arial" pitchFamily="34" charset="0"/>
              <a:buChar char="•"/>
            </a:pPr>
            <a:r>
              <a:rPr lang="en-US" sz="1200" kern="1200" dirty="0" smtClean="0">
                <a:solidFill>
                  <a:schemeClr val="tx1"/>
                </a:solidFill>
                <a:latin typeface="+mn-lt"/>
                <a:ea typeface="+mn-ea"/>
                <a:cs typeface="+mn-cs"/>
              </a:rPr>
              <a:t>The crimes that are related to drug offences will often include the use of drug enforcement agencies as the main input. Other problem-oriented policing (POP) strategies that are non-geographic focused can be used.  </a:t>
            </a:r>
          </a:p>
          <a:p>
            <a:pPr>
              <a:buFont typeface="Arial" pitchFamily="34" charset="0"/>
              <a:buChar char="•"/>
            </a:pPr>
            <a:r>
              <a:rPr lang="en-US" sz="1200" kern="1200" dirty="0" smtClean="0">
                <a:solidFill>
                  <a:schemeClr val="tx1"/>
                </a:solidFill>
                <a:latin typeface="+mn-lt"/>
                <a:ea typeface="+mn-ea"/>
                <a:cs typeface="+mn-cs"/>
              </a:rPr>
              <a:t>POP strategies are more proactive in identifying and approaching crime and crime-related problems that are especially recurring (Crime Solutions, 2018). </a:t>
            </a:r>
            <a:endParaRPr lang="en-US" dirty="0"/>
          </a:p>
        </p:txBody>
      </p:sp>
      <p:sp>
        <p:nvSpPr>
          <p:cNvPr id="4" name="Slide Number Placeholder 3"/>
          <p:cNvSpPr>
            <a:spLocks noGrp="1"/>
          </p:cNvSpPr>
          <p:nvPr>
            <p:ph type="sldNum" sz="quarter" idx="10"/>
          </p:nvPr>
        </p:nvSpPr>
        <p:spPr/>
        <p:txBody>
          <a:bodyPr/>
          <a:lstStyle/>
          <a:p>
            <a:fld id="{45956E0A-3B89-4C9E-BB77-D0D1E5993F5B}" type="slidenum">
              <a:rPr lang="en-US" smtClean="0"/>
              <a:t>2</a:t>
            </a:fld>
            <a:endParaRPr lang="en-US"/>
          </a:p>
        </p:txBody>
      </p:sp>
    </p:spTree>
    <p:extLst>
      <p:ext uri="{BB962C8B-B14F-4D97-AF65-F5344CB8AC3E}">
        <p14:creationId xmlns:p14="http://schemas.microsoft.com/office/powerpoint/2010/main" val="2316534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dirty="0" smtClean="0">
                <a:solidFill>
                  <a:schemeClr val="tx1"/>
                </a:solidFill>
                <a:latin typeface="+mn-lt"/>
                <a:ea typeface="+mn-ea"/>
                <a:cs typeface="+mn-cs"/>
              </a:rPr>
              <a:t>, in the short term there can be immediate disintegration of gangs, reduces drug related offences by reducing members involved in the drug trade and drug-related activities. </a:t>
            </a:r>
          </a:p>
          <a:p>
            <a:pPr>
              <a:buFont typeface="Arial" pitchFamily="34" charset="0"/>
              <a:buChar char="•"/>
            </a:pPr>
            <a:r>
              <a:rPr lang="en-US" sz="1200" kern="1200" dirty="0" smtClean="0">
                <a:solidFill>
                  <a:schemeClr val="tx1"/>
                </a:solidFill>
                <a:latin typeface="+mn-lt"/>
                <a:ea typeface="+mn-ea"/>
                <a:cs typeface="+mn-cs"/>
              </a:rPr>
              <a:t>The attitude of the members of the community will be drawn towards a team committed to making the neighborhood safe by adapting to the hot spot policing control. </a:t>
            </a:r>
          </a:p>
          <a:p>
            <a:pPr>
              <a:buFont typeface="Arial" pitchFamily="34" charset="0"/>
              <a:buChar char="•"/>
            </a:pPr>
            <a:r>
              <a:rPr lang="en-US" sz="1200" kern="1200" dirty="0" smtClean="0">
                <a:solidFill>
                  <a:schemeClr val="tx1"/>
                </a:solidFill>
                <a:latin typeface="+mn-lt"/>
                <a:ea typeface="+mn-ea"/>
                <a:cs typeface="+mn-cs"/>
              </a:rPr>
              <a:t>There will be reduced incidences of burglary reported as the people who are involved in crime will have little opportunities to engage in the activities</a:t>
            </a:r>
            <a:endParaRPr lang="en-US" dirty="0"/>
          </a:p>
        </p:txBody>
      </p:sp>
      <p:sp>
        <p:nvSpPr>
          <p:cNvPr id="4" name="Slide Number Placeholder 3"/>
          <p:cNvSpPr>
            <a:spLocks noGrp="1"/>
          </p:cNvSpPr>
          <p:nvPr>
            <p:ph type="sldNum" sz="quarter" idx="10"/>
          </p:nvPr>
        </p:nvSpPr>
        <p:spPr/>
        <p:txBody>
          <a:bodyPr/>
          <a:lstStyle/>
          <a:p>
            <a:fld id="{45956E0A-3B89-4C9E-BB77-D0D1E5993F5B}" type="slidenum">
              <a:rPr lang="en-US" smtClean="0"/>
              <a:t>3</a:t>
            </a:fld>
            <a:endParaRPr lang="en-US"/>
          </a:p>
        </p:txBody>
      </p:sp>
    </p:spTree>
    <p:extLst>
      <p:ext uri="{BB962C8B-B14F-4D97-AF65-F5344CB8AC3E}">
        <p14:creationId xmlns:p14="http://schemas.microsoft.com/office/powerpoint/2010/main" val="17021853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dirty="0" smtClean="0">
                <a:solidFill>
                  <a:schemeClr val="tx1"/>
                </a:solidFill>
                <a:latin typeface="+mn-lt"/>
                <a:ea typeface="+mn-ea"/>
                <a:cs typeface="+mn-cs"/>
              </a:rPr>
              <a:t>The long-term results of using hot spot policing are that the community will be safe and the conditions will improve to be safer for everyone. </a:t>
            </a:r>
          </a:p>
          <a:p>
            <a:pPr>
              <a:buFont typeface="Arial" pitchFamily="34" charset="0"/>
              <a:buChar char="•"/>
            </a:pPr>
            <a:r>
              <a:rPr lang="en-US" sz="1200" kern="1200" dirty="0" smtClean="0">
                <a:solidFill>
                  <a:schemeClr val="tx1"/>
                </a:solidFill>
                <a:latin typeface="+mn-lt"/>
                <a:ea typeface="+mn-ea"/>
                <a:cs typeface="+mn-cs"/>
              </a:rPr>
              <a:t>As a result of improved security in the area, there will be renewed economic activity in the area. More and more businesses will invest in services and products in the area. This is because there is a directly proportional relationship between good security and an increase in economic activity. </a:t>
            </a:r>
          </a:p>
          <a:p>
            <a:pPr>
              <a:buFont typeface="Arial" pitchFamily="34" charset="0"/>
              <a:buChar char="•"/>
            </a:pPr>
            <a:r>
              <a:rPr lang="en-US" sz="1200" kern="1200" dirty="0" smtClean="0">
                <a:solidFill>
                  <a:schemeClr val="tx1"/>
                </a:solidFill>
                <a:latin typeface="+mn-lt"/>
                <a:ea typeface="+mn-ea"/>
                <a:cs typeface="+mn-cs"/>
              </a:rPr>
              <a:t>The renewed business activity will improve the financial status of the members of the community and therefore, improve the socio-economic status of the community. </a:t>
            </a:r>
            <a:endParaRPr lang="en-US" dirty="0"/>
          </a:p>
        </p:txBody>
      </p:sp>
      <p:sp>
        <p:nvSpPr>
          <p:cNvPr id="4" name="Slide Number Placeholder 3"/>
          <p:cNvSpPr>
            <a:spLocks noGrp="1"/>
          </p:cNvSpPr>
          <p:nvPr>
            <p:ph type="sldNum" sz="quarter" idx="10"/>
          </p:nvPr>
        </p:nvSpPr>
        <p:spPr/>
        <p:txBody>
          <a:bodyPr/>
          <a:lstStyle/>
          <a:p>
            <a:fld id="{45956E0A-3B89-4C9E-BB77-D0D1E5993F5B}" type="slidenum">
              <a:rPr lang="en-US" smtClean="0"/>
              <a:t>4</a:t>
            </a:fld>
            <a:endParaRPr lang="en-US"/>
          </a:p>
        </p:txBody>
      </p:sp>
    </p:spTree>
    <p:extLst>
      <p:ext uri="{BB962C8B-B14F-4D97-AF65-F5344CB8AC3E}">
        <p14:creationId xmlns:p14="http://schemas.microsoft.com/office/powerpoint/2010/main" val="1722528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In the long-term, the community will be safer which will see more</a:t>
            </a:r>
            <a:r>
              <a:rPr lang="en-US" baseline="0" dirty="0" smtClean="0"/>
              <a:t> economic activity taking place. This will help people to increase their income and get more services available locally.</a:t>
            </a:r>
          </a:p>
          <a:p>
            <a:pPr>
              <a:buFont typeface="Arial" pitchFamily="34" charset="0"/>
              <a:buChar char="•"/>
            </a:pPr>
            <a:r>
              <a:rPr lang="en-US" baseline="0" dirty="0" smtClean="0"/>
              <a:t>The improved economic activity will also impact individuals by improving their finances</a:t>
            </a:r>
            <a:endParaRPr lang="en-US" dirty="0"/>
          </a:p>
        </p:txBody>
      </p:sp>
      <p:sp>
        <p:nvSpPr>
          <p:cNvPr id="4" name="Slide Number Placeholder 3"/>
          <p:cNvSpPr>
            <a:spLocks noGrp="1"/>
          </p:cNvSpPr>
          <p:nvPr>
            <p:ph type="sldNum" sz="quarter" idx="10"/>
          </p:nvPr>
        </p:nvSpPr>
        <p:spPr/>
        <p:txBody>
          <a:bodyPr/>
          <a:lstStyle/>
          <a:p>
            <a:fld id="{45956E0A-3B89-4C9E-BB77-D0D1E5993F5B}" type="slidenum">
              <a:rPr lang="en-US" smtClean="0"/>
              <a:t>5</a:t>
            </a:fld>
            <a:endParaRPr lang="en-US"/>
          </a:p>
        </p:txBody>
      </p:sp>
    </p:spTree>
    <p:extLst>
      <p:ext uri="{BB962C8B-B14F-4D97-AF65-F5344CB8AC3E}">
        <p14:creationId xmlns:p14="http://schemas.microsoft.com/office/powerpoint/2010/main" val="39729781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solidFill>
          <a:schemeClr val="accent1"/>
        </a:solidFill>
        <a:effectLst/>
      </p:bgPr>
    </p:bg>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851920" y="1794902"/>
            <a:ext cx="5292080" cy="1080121"/>
          </a:xfrm>
          <a:prstGeom prst="rect">
            <a:avLst/>
          </a:prstGeom>
        </p:spPr>
        <p:txBody>
          <a:bodyPr anchor="ctr"/>
          <a:lstStyle>
            <a:lvl1pPr marL="0" indent="0" algn="l">
              <a:lnSpc>
                <a:spcPct val="100000"/>
              </a:lnSpc>
              <a:buNone/>
              <a:defRPr b="0" baseline="0">
                <a:solidFill>
                  <a:schemeClr val="bg1"/>
                </a:solidFill>
                <a:latin typeface="+mj-lt"/>
                <a:cs typeface="Arial" pitchFamily="34" charset="0"/>
              </a:defRPr>
            </a:lvl1pPr>
          </a:lstStyle>
          <a:p>
            <a:r>
              <a:rPr lang="en-US" altLang="ko-KR" dirty="0">
                <a:ea typeface="맑은 고딕" pitchFamily="50" charset="-127"/>
              </a:rPr>
              <a:t>FREE </a:t>
            </a:r>
          </a:p>
          <a:p>
            <a:r>
              <a:rPr lang="en-US" altLang="ko-KR" dirty="0">
                <a:ea typeface="맑은 고딕" pitchFamily="50" charset="-127"/>
              </a:rPr>
              <a:t>PPT TEMPLATES</a:t>
            </a:r>
            <a:endParaRPr lang="en-US" altLang="ko-KR" dirty="0"/>
          </a:p>
        </p:txBody>
      </p:sp>
      <p:sp>
        <p:nvSpPr>
          <p:cNvPr id="11" name="Text Placeholder 9"/>
          <p:cNvSpPr>
            <a:spLocks noGrp="1"/>
          </p:cNvSpPr>
          <p:nvPr>
            <p:ph type="body" sz="quarter" idx="11" hasCustomPrompt="1"/>
          </p:nvPr>
        </p:nvSpPr>
        <p:spPr>
          <a:xfrm>
            <a:off x="3851772" y="2947030"/>
            <a:ext cx="5292080" cy="488816"/>
          </a:xfrm>
          <a:prstGeom prst="rect">
            <a:avLst/>
          </a:prstGeom>
        </p:spPr>
        <p:txBody>
          <a:bodyPr anchor="ctr"/>
          <a:lstStyle>
            <a:lvl1pPr marL="0" indent="0" algn="l">
              <a:buNone/>
              <a:defRPr sz="1400" b="0" baseline="0">
                <a:solidFill>
                  <a:schemeClr val="bg1"/>
                </a:solidFill>
                <a:latin typeface="+mn-lt"/>
                <a:cs typeface="Arial" pitchFamily="34" charset="0"/>
              </a:defRPr>
            </a:lvl1pPr>
          </a:lstStyle>
          <a:p>
            <a:pPr>
              <a:spcBef>
                <a:spcPts val="0"/>
              </a:spcBef>
              <a:defRPr/>
            </a:pPr>
            <a:r>
              <a:rPr lang="en-US" altLang="ko-KR" b="1" dirty="0"/>
              <a:t>INSERT THE TITLE </a:t>
            </a:r>
          </a:p>
          <a:p>
            <a:pPr>
              <a:spcBef>
                <a:spcPts val="0"/>
              </a:spcBef>
              <a:defRPr/>
            </a:pPr>
            <a:r>
              <a:rPr lang="en-US" altLang="ko-KR" b="1" dirty="0"/>
              <a:t>OF YOUR PRESENTATION HERE</a:t>
            </a:r>
            <a:endParaRPr lang="en-US" altLang="ko-KR" dirty="0"/>
          </a:p>
        </p:txBody>
      </p:sp>
      <p:pic>
        <p:nvPicPr>
          <p:cNvPr id="1026" name="Picture 2" descr="E:\002-KIMS BUSINESS\007-02-Fullslidesppt-Contents\20161228\02-edu\bulb-item.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52640" y="657349"/>
            <a:ext cx="1765300" cy="3917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2736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s and Conten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81632"/>
            <a:ext cx="9144000" cy="576064"/>
          </a:xfrm>
          <a:prstGeom prst="rect">
            <a:avLst/>
          </a:prstGeom>
        </p:spPr>
        <p:txBody>
          <a:bodyPr anchor="ctr"/>
          <a:lstStyle>
            <a:lvl1pPr marL="0" indent="0" algn="ctr">
              <a:buNone/>
              <a:defRPr sz="3600" b="0" baseline="0">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757696"/>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5" name="Rectangle 4"/>
          <p:cNvSpPr/>
          <p:nvPr userDrawn="1"/>
        </p:nvSpPr>
        <p:spPr>
          <a:xfrm>
            <a:off x="0" y="1759754"/>
            <a:ext cx="9144000" cy="22113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pic>
        <p:nvPicPr>
          <p:cNvPr id="6" name="Picture 2" descr="D:\Fullppt\PNG이미지\핸드폰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23208" y="1042230"/>
            <a:ext cx="2869272" cy="3474631"/>
          </a:xfrm>
          <a:prstGeom prst="rect">
            <a:avLst/>
          </a:prstGeom>
          <a:noFill/>
          <a:extLst>
            <a:ext uri="{909E8E84-426E-40DD-AFC4-6F175D3DCCD1}">
              <a14:hiddenFill xmlns:a14="http://schemas.microsoft.com/office/drawing/2010/main">
                <a:solidFill>
                  <a:srgbClr val="FFFFFF"/>
                </a:solidFill>
              </a14:hiddenFill>
            </a:ext>
          </a:extLst>
        </p:spPr>
      </p:pic>
      <p:sp>
        <p:nvSpPr>
          <p:cNvPr id="7" name="Picture Placeholder 2"/>
          <p:cNvSpPr>
            <a:spLocks noGrp="1"/>
          </p:cNvSpPr>
          <p:nvPr>
            <p:ph type="pic" idx="1" hasCustomPrompt="1"/>
          </p:nvPr>
        </p:nvSpPr>
        <p:spPr>
          <a:xfrm>
            <a:off x="7380312" y="1175233"/>
            <a:ext cx="1008112" cy="2556104"/>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Picture Placeholder 2"/>
          <p:cNvSpPr>
            <a:spLocks noGrp="1"/>
          </p:cNvSpPr>
          <p:nvPr>
            <p:ph type="pic" idx="12" hasCustomPrompt="1"/>
          </p:nvPr>
        </p:nvSpPr>
        <p:spPr>
          <a:xfrm>
            <a:off x="5643269" y="1261134"/>
            <a:ext cx="1654766" cy="2556104"/>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700137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Images and Contents Layout">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3059832" cy="514350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2" name="Rectangle 1"/>
          <p:cNvSpPr/>
          <p:nvPr userDrawn="1"/>
        </p:nvSpPr>
        <p:spPr>
          <a:xfrm>
            <a:off x="4860032" y="0"/>
            <a:ext cx="36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 name="Rectangle 2"/>
          <p:cNvSpPr/>
          <p:nvPr userDrawn="1"/>
        </p:nvSpPr>
        <p:spPr>
          <a:xfrm>
            <a:off x="4896032" y="1311750"/>
            <a:ext cx="180000" cy="252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2934402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_Images and Contents Layout">
    <p:bg>
      <p:bgPr>
        <a:solidFill>
          <a:schemeClr val="accent1"/>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0" y="-1"/>
            <a:ext cx="9144000" cy="307657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395063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Images and Conten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131840" y="181632"/>
            <a:ext cx="6012160" cy="576064"/>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3131840" y="757696"/>
            <a:ext cx="6012160"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5" name="Picture Placeholder 2"/>
          <p:cNvSpPr>
            <a:spLocks noGrp="1"/>
          </p:cNvSpPr>
          <p:nvPr>
            <p:ph type="pic" idx="1" hasCustomPrompt="1"/>
          </p:nvPr>
        </p:nvSpPr>
        <p:spPr>
          <a:xfrm>
            <a:off x="0" y="-1"/>
            <a:ext cx="3059832" cy="5143501"/>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2" hasCustomPrompt="1"/>
          </p:nvPr>
        </p:nvSpPr>
        <p:spPr>
          <a:xfrm>
            <a:off x="3146470" y="1131590"/>
            <a:ext cx="3059832" cy="401191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988877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Images and Contents Layout">
    <p:spTree>
      <p:nvGrpSpPr>
        <p:cNvPr id="1" name=""/>
        <p:cNvGrpSpPr/>
        <p:nvPr/>
      </p:nvGrpSpPr>
      <p:grpSpPr>
        <a:xfrm>
          <a:off x="0" y="0"/>
          <a:ext cx="0" cy="0"/>
          <a:chOff x="0" y="0"/>
          <a:chExt cx="0" cy="0"/>
        </a:xfrm>
      </p:grpSpPr>
      <p:sp>
        <p:nvSpPr>
          <p:cNvPr id="5" name="Rectangle 4"/>
          <p:cNvSpPr/>
          <p:nvPr userDrawn="1"/>
        </p:nvSpPr>
        <p:spPr>
          <a:xfrm>
            <a:off x="0" y="411510"/>
            <a:ext cx="6444208" cy="43204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6" name="Picture Placeholder 2"/>
          <p:cNvSpPr>
            <a:spLocks noGrp="1"/>
          </p:cNvSpPr>
          <p:nvPr>
            <p:ph type="pic" idx="1" hasCustomPrompt="1"/>
          </p:nvPr>
        </p:nvSpPr>
        <p:spPr>
          <a:xfrm>
            <a:off x="135622" y="195487"/>
            <a:ext cx="1944216" cy="4752526"/>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0" hasCustomPrompt="1"/>
          </p:nvPr>
        </p:nvSpPr>
        <p:spPr>
          <a:xfrm>
            <a:off x="2223854" y="195487"/>
            <a:ext cx="1944216" cy="4752526"/>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1" hasCustomPrompt="1"/>
          </p:nvPr>
        </p:nvSpPr>
        <p:spPr>
          <a:xfrm>
            <a:off x="4312086" y="195487"/>
            <a:ext cx="1944216" cy="4752526"/>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742137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Images and Contents Layout">
    <p:bg>
      <p:bgPr>
        <a:solidFill>
          <a:schemeClr val="accent1"/>
        </a:solidFill>
        <a:effectLst/>
      </p:bgPr>
    </p:bg>
    <p:spTree>
      <p:nvGrpSpPr>
        <p:cNvPr id="1" name=""/>
        <p:cNvGrpSpPr/>
        <p:nvPr/>
      </p:nvGrpSpPr>
      <p:grpSpPr>
        <a:xfrm>
          <a:off x="0" y="0"/>
          <a:ext cx="0" cy="0"/>
          <a:chOff x="0" y="0"/>
          <a:chExt cx="0" cy="0"/>
        </a:xfrm>
      </p:grpSpPr>
      <p:sp>
        <p:nvSpPr>
          <p:cNvPr id="5" name="Picture Placeholder 2"/>
          <p:cNvSpPr>
            <a:spLocks noGrp="1"/>
          </p:cNvSpPr>
          <p:nvPr>
            <p:ph type="pic" idx="1" hasCustomPrompt="1"/>
          </p:nvPr>
        </p:nvSpPr>
        <p:spPr>
          <a:xfrm>
            <a:off x="6444208" y="267494"/>
            <a:ext cx="2160000" cy="2160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6" name="Picture Placeholder 2"/>
          <p:cNvSpPr>
            <a:spLocks noGrp="1"/>
          </p:cNvSpPr>
          <p:nvPr>
            <p:ph type="pic" idx="10" hasCustomPrompt="1"/>
          </p:nvPr>
        </p:nvSpPr>
        <p:spPr>
          <a:xfrm>
            <a:off x="6444208" y="2715766"/>
            <a:ext cx="2160000" cy="2160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1" hasCustomPrompt="1"/>
          </p:nvPr>
        </p:nvSpPr>
        <p:spPr>
          <a:xfrm>
            <a:off x="3986213" y="267494"/>
            <a:ext cx="2160000" cy="2160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2" hasCustomPrompt="1"/>
          </p:nvPr>
        </p:nvSpPr>
        <p:spPr>
          <a:xfrm>
            <a:off x="3986213" y="2715766"/>
            <a:ext cx="2160000" cy="2160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2093977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8_Images and Conten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395536" y="3291830"/>
            <a:ext cx="8748464" cy="576064"/>
          </a:xfrm>
          <a:prstGeom prst="rect">
            <a:avLst/>
          </a:prstGeom>
        </p:spPr>
        <p:txBody>
          <a:bodyPr anchor="ctr"/>
          <a:lstStyle>
            <a:lvl1pPr marL="0" indent="0" algn="l">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395536" y="3867894"/>
            <a:ext cx="8748464" cy="288032"/>
          </a:xfrm>
          <a:prstGeom prst="rect">
            <a:avLst/>
          </a:prstGeom>
        </p:spPr>
        <p:txBody>
          <a:bodyPr anchor="ctr"/>
          <a:lstStyle>
            <a:lvl1pPr marL="0" indent="0" algn="l">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5" name="Rectangle 4"/>
          <p:cNvSpPr/>
          <p:nvPr userDrawn="1"/>
        </p:nvSpPr>
        <p:spPr>
          <a:xfrm>
            <a:off x="0" y="4963500"/>
            <a:ext cx="9144000" cy="1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Rectangle 5"/>
          <p:cNvSpPr/>
          <p:nvPr userDrawn="1"/>
        </p:nvSpPr>
        <p:spPr>
          <a:xfrm>
            <a:off x="0" y="0"/>
            <a:ext cx="9144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7" name="Picture Placeholder 2"/>
          <p:cNvSpPr>
            <a:spLocks noGrp="1"/>
          </p:cNvSpPr>
          <p:nvPr>
            <p:ph type="pic" idx="12" hasCustomPrompt="1"/>
          </p:nvPr>
        </p:nvSpPr>
        <p:spPr>
          <a:xfrm>
            <a:off x="467544" y="339502"/>
            <a:ext cx="3312128" cy="2808072"/>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3" hasCustomPrompt="1"/>
          </p:nvPr>
        </p:nvSpPr>
        <p:spPr>
          <a:xfrm>
            <a:off x="3995936" y="339502"/>
            <a:ext cx="4680520" cy="1332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Picture Placeholder 2"/>
          <p:cNvSpPr>
            <a:spLocks noGrp="1"/>
          </p:cNvSpPr>
          <p:nvPr>
            <p:ph type="pic" idx="14" hasCustomPrompt="1"/>
          </p:nvPr>
        </p:nvSpPr>
        <p:spPr>
          <a:xfrm>
            <a:off x="3995936" y="1815574"/>
            <a:ext cx="1440000" cy="1332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2" name="Picture Placeholder 2"/>
          <p:cNvSpPr>
            <a:spLocks noGrp="1"/>
          </p:cNvSpPr>
          <p:nvPr>
            <p:ph type="pic" idx="15" hasCustomPrompt="1"/>
          </p:nvPr>
        </p:nvSpPr>
        <p:spPr>
          <a:xfrm>
            <a:off x="5616196" y="1815574"/>
            <a:ext cx="1440000" cy="1332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3" name="Picture Placeholder 2"/>
          <p:cNvSpPr>
            <a:spLocks noGrp="1"/>
          </p:cNvSpPr>
          <p:nvPr>
            <p:ph type="pic" idx="16" hasCustomPrompt="1"/>
          </p:nvPr>
        </p:nvSpPr>
        <p:spPr>
          <a:xfrm>
            <a:off x="7236456" y="1815574"/>
            <a:ext cx="1440000" cy="1332000"/>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36524261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hapes sets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242646" y="92609"/>
            <a:ext cx="8679898" cy="543185"/>
          </a:xfrm>
          <a:prstGeom prst="rect">
            <a:avLst/>
          </a:prstGeom>
        </p:spPr>
        <p:txBody>
          <a:bodyPr anchor="ctr"/>
          <a:lstStyle>
            <a:lvl1pPr marL="0" indent="0" algn="ctr">
              <a:buNone/>
              <a:defRPr sz="4050" b="0" baseline="0">
                <a:solidFill>
                  <a:schemeClr val="tx1">
                    <a:lumMod val="85000"/>
                    <a:lumOff val="15000"/>
                  </a:schemeClr>
                </a:solidFill>
                <a:latin typeface="+mj-lt"/>
                <a:cs typeface="Arial" pitchFamily="34" charset="0"/>
              </a:defRPr>
            </a:lvl1pPr>
          </a:lstStyle>
          <a:p>
            <a:r>
              <a:rPr lang="en-US" altLang="ko-KR" dirty="0"/>
              <a:t>Fully Editable Shapes</a:t>
            </a:r>
          </a:p>
        </p:txBody>
      </p:sp>
    </p:spTree>
    <p:extLst>
      <p:ext uri="{BB962C8B-B14F-4D97-AF65-F5344CB8AC3E}">
        <p14:creationId xmlns:p14="http://schemas.microsoft.com/office/powerpoint/2010/main" val="31069092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con sets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ICON SETS LAYOUT</a:t>
            </a:r>
          </a:p>
        </p:txBody>
      </p:sp>
      <p:sp>
        <p:nvSpPr>
          <p:cNvPr id="11" name="Rounded Rectangle 10"/>
          <p:cNvSpPr/>
          <p:nvPr userDrawn="1"/>
        </p:nvSpPr>
        <p:spPr>
          <a:xfrm>
            <a:off x="354008" y="1131589"/>
            <a:ext cx="2849840" cy="364917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7" name="Rounded Rectangle 16"/>
          <p:cNvSpPr/>
          <p:nvPr userDrawn="1"/>
        </p:nvSpPr>
        <p:spPr>
          <a:xfrm>
            <a:off x="531932" y="1347500"/>
            <a:ext cx="108520" cy="3240473"/>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bg1"/>
              </a:solidFill>
            </a:endParaRPr>
          </a:p>
        </p:txBody>
      </p:sp>
      <p:sp>
        <p:nvSpPr>
          <p:cNvPr id="18" name="Half Frame 17"/>
          <p:cNvSpPr/>
          <p:nvPr userDrawn="1"/>
        </p:nvSpPr>
        <p:spPr>
          <a:xfrm rot="5400000">
            <a:off x="2592642" y="1238201"/>
            <a:ext cx="502331" cy="502331"/>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Tree>
    <p:extLst>
      <p:ext uri="{BB962C8B-B14F-4D97-AF65-F5344CB8AC3E}">
        <p14:creationId xmlns:p14="http://schemas.microsoft.com/office/powerpoint/2010/main" val="7381822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Break Layout">
    <p:spTree>
      <p:nvGrpSpPr>
        <p:cNvPr id="1" name=""/>
        <p:cNvGrpSpPr/>
        <p:nvPr/>
      </p:nvGrpSpPr>
      <p:grpSpPr>
        <a:xfrm>
          <a:off x="0" y="0"/>
          <a:ext cx="0" cy="0"/>
          <a:chOff x="0" y="0"/>
          <a:chExt cx="0" cy="0"/>
        </a:xfrm>
      </p:grpSpPr>
      <p:sp>
        <p:nvSpPr>
          <p:cNvPr id="3" name="Rectangle 2"/>
          <p:cNvSpPr/>
          <p:nvPr userDrawn="1"/>
        </p:nvSpPr>
        <p:spPr>
          <a:xfrm>
            <a:off x="0" y="2571750"/>
            <a:ext cx="9144000" cy="257175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Rectangle 1"/>
          <p:cNvSpPr/>
          <p:nvPr userDrawn="1"/>
        </p:nvSpPr>
        <p:spPr>
          <a:xfrm>
            <a:off x="2116108" y="843558"/>
            <a:ext cx="4896544" cy="34563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5" name="Rectangle 4"/>
          <p:cNvSpPr/>
          <p:nvPr userDrawn="1"/>
        </p:nvSpPr>
        <p:spPr>
          <a:xfrm>
            <a:off x="2116108" y="0"/>
            <a:ext cx="4896544" cy="1954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Rectangle 5"/>
          <p:cNvSpPr/>
          <p:nvPr userDrawn="1"/>
        </p:nvSpPr>
        <p:spPr>
          <a:xfrm>
            <a:off x="2116108" y="4948014"/>
            <a:ext cx="4896544" cy="1954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 Placeholder 9"/>
          <p:cNvSpPr>
            <a:spLocks noGrp="1"/>
          </p:cNvSpPr>
          <p:nvPr>
            <p:ph type="body" sz="quarter" idx="10" hasCustomPrompt="1"/>
          </p:nvPr>
        </p:nvSpPr>
        <p:spPr>
          <a:xfrm>
            <a:off x="2116108" y="3049518"/>
            <a:ext cx="4896544" cy="576064"/>
          </a:xfrm>
          <a:prstGeom prst="rect">
            <a:avLst/>
          </a:prstGeom>
        </p:spPr>
        <p:txBody>
          <a:bodyPr anchor="ctr"/>
          <a:lstStyle>
            <a:lvl1pPr marL="0" indent="0" algn="ctr">
              <a:buNone/>
              <a:defRPr sz="3600" b="0" baseline="0">
                <a:solidFill>
                  <a:schemeClr val="bg1"/>
                </a:solidFill>
                <a:latin typeface="+mj-lt"/>
                <a:cs typeface="Arial" pitchFamily="34" charset="0"/>
              </a:defRPr>
            </a:lvl1pPr>
          </a:lstStyle>
          <a:p>
            <a:pPr lvl="0"/>
            <a:r>
              <a:rPr lang="en-US" altLang="ko-KR" dirty="0"/>
              <a:t>SECTION BREAK</a:t>
            </a:r>
          </a:p>
        </p:txBody>
      </p:sp>
      <p:sp>
        <p:nvSpPr>
          <p:cNvPr id="11" name="Text Placeholder 9"/>
          <p:cNvSpPr>
            <a:spLocks noGrp="1"/>
          </p:cNvSpPr>
          <p:nvPr>
            <p:ph type="body" sz="quarter" idx="11" hasCustomPrompt="1"/>
          </p:nvPr>
        </p:nvSpPr>
        <p:spPr>
          <a:xfrm>
            <a:off x="2116108" y="3625582"/>
            <a:ext cx="4896544" cy="288032"/>
          </a:xfrm>
          <a:prstGeom prst="rect">
            <a:avLst/>
          </a:prstGeom>
        </p:spPr>
        <p:txBody>
          <a:bodyPr anchor="ctr"/>
          <a:lstStyle>
            <a:lvl1pPr marL="0" indent="0" algn="ctr">
              <a:buNone/>
              <a:defRPr sz="1400" b="0" baseline="0">
                <a:solidFill>
                  <a:schemeClr val="bg1"/>
                </a:solidFill>
                <a:latin typeface="+mn-lt"/>
                <a:cs typeface="Arial" pitchFamily="34" charset="0"/>
              </a:defRPr>
            </a:lvl1pPr>
          </a:lstStyle>
          <a:p>
            <a:pPr lvl="0"/>
            <a:r>
              <a:rPr lang="en-US" altLang="ko-KR" dirty="0"/>
              <a:t>Insert the title of your subtitle Here</a:t>
            </a:r>
          </a:p>
        </p:txBody>
      </p:sp>
      <p:pic>
        <p:nvPicPr>
          <p:cNvPr id="2050" name="Picture 2" descr="E:\002-KIMS BUSINESS\007-02-Fullslidesppt-Contents\20161228\02-edu\bulb-item.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flipH="1">
            <a:off x="4155985" y="1156325"/>
            <a:ext cx="816788" cy="18128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23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3572242"/>
            <a:ext cx="9144000" cy="576063"/>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148" y="4148306"/>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Oval 3"/>
          <p:cNvSpPr/>
          <p:nvPr userDrawn="1"/>
        </p:nvSpPr>
        <p:spPr>
          <a:xfrm>
            <a:off x="3311860" y="737642"/>
            <a:ext cx="2520280" cy="25202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Picture 2" descr="E:\002-KIMS BUSINESS\007-02-Fullslidesppt-Contents\20161228\02-edu\bulb-item.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62351" y="1139211"/>
            <a:ext cx="819298" cy="1818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247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Layout">
    <p:spTree>
      <p:nvGrpSpPr>
        <p:cNvPr id="1" name=""/>
        <p:cNvGrpSpPr/>
        <p:nvPr/>
      </p:nvGrpSpPr>
      <p:grpSpPr>
        <a:xfrm>
          <a:off x="0" y="0"/>
          <a:ext cx="0" cy="0"/>
          <a:chOff x="0" y="0"/>
          <a:chExt cx="0" cy="0"/>
        </a:xfrm>
      </p:grpSpPr>
      <p:sp>
        <p:nvSpPr>
          <p:cNvPr id="6" name="Rectangle 5"/>
          <p:cNvSpPr/>
          <p:nvPr userDrawn="1"/>
        </p:nvSpPr>
        <p:spPr>
          <a:xfrm>
            <a:off x="-2604" y="0"/>
            <a:ext cx="158417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3074" name="Picture 2" descr="E:\002-KIMS BUSINESS\007-02-Fullslidesppt-Contents\20161228\02-edu\bulb-item2.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9484" y="938231"/>
            <a:ext cx="1584176" cy="3515958"/>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E:\002-KIMS BUSINESS\007-02-Fullslidesppt-Contents\20161228\02-edu\bulb-item.png"/>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r="50000"/>
          <a:stretch/>
        </p:blipFill>
        <p:spPr bwMode="auto">
          <a:xfrm>
            <a:off x="789484" y="938231"/>
            <a:ext cx="792088" cy="35159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5712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Agenda Layout">
    <p:spTree>
      <p:nvGrpSpPr>
        <p:cNvPr id="1" name=""/>
        <p:cNvGrpSpPr/>
        <p:nvPr/>
      </p:nvGrpSpPr>
      <p:grpSpPr>
        <a:xfrm>
          <a:off x="0" y="0"/>
          <a:ext cx="0" cy="0"/>
          <a:chOff x="0" y="0"/>
          <a:chExt cx="0" cy="0"/>
        </a:xfrm>
      </p:grpSpPr>
      <p:sp>
        <p:nvSpPr>
          <p:cNvPr id="6" name="Rectangle 5"/>
          <p:cNvSpPr/>
          <p:nvPr userDrawn="1"/>
        </p:nvSpPr>
        <p:spPr>
          <a:xfrm>
            <a:off x="-2604" y="0"/>
            <a:ext cx="1584176"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3074" name="Picture 2" descr="E:\002-KIMS BUSINESS\007-02-Fullslidesppt-Contents\20161228\02-edu\bulb-item2.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6735" y="2931790"/>
            <a:ext cx="945499" cy="20984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5998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Basic Layout">
    <p:spTree>
      <p:nvGrpSpPr>
        <p:cNvPr id="1" name=""/>
        <p:cNvGrpSpPr/>
        <p:nvPr/>
      </p:nvGrpSpPr>
      <p:grpSpPr>
        <a:xfrm>
          <a:off x="0" y="0"/>
          <a:ext cx="0" cy="0"/>
          <a:chOff x="0" y="0"/>
          <a:chExt cx="0" cy="0"/>
        </a:xfrm>
      </p:grpSpPr>
      <p:sp>
        <p:nvSpPr>
          <p:cNvPr id="2" name="Rectangle 1"/>
          <p:cNvSpPr/>
          <p:nvPr userDrawn="1"/>
        </p:nvSpPr>
        <p:spPr>
          <a:xfrm>
            <a:off x="0" y="3399842"/>
            <a:ext cx="9144000" cy="174365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Oval 3"/>
          <p:cNvSpPr/>
          <p:nvPr userDrawn="1"/>
        </p:nvSpPr>
        <p:spPr>
          <a:xfrm>
            <a:off x="4043561" y="2859782"/>
            <a:ext cx="1080120" cy="1080120"/>
          </a:xfrm>
          <a:prstGeom prst="ellipse">
            <a:avLst/>
          </a:prstGeom>
          <a:solidFill>
            <a:schemeClr val="accent1"/>
          </a:solidFill>
          <a:ln w="635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Picture 2" descr="E:\002-KIMS BUSINESS\007-02-Fullslidesppt-Contents\20161228\02-edu\bulb-item.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408057" y="3010192"/>
            <a:ext cx="351128" cy="779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686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Rectangle 3"/>
          <p:cNvSpPr/>
          <p:nvPr userDrawn="1"/>
        </p:nvSpPr>
        <p:spPr>
          <a:xfrm>
            <a:off x="0" y="4963500"/>
            <a:ext cx="9144000" cy="1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Rectangle 4"/>
          <p:cNvSpPr/>
          <p:nvPr userDrawn="1"/>
        </p:nvSpPr>
        <p:spPr>
          <a:xfrm>
            <a:off x="0" y="0"/>
            <a:ext cx="914400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312904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Basic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123478"/>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BASIC LAYOUT</a:t>
            </a:r>
          </a:p>
        </p:txBody>
      </p:sp>
      <p:sp>
        <p:nvSpPr>
          <p:cNvPr id="11" name="Text Placeholder 9"/>
          <p:cNvSpPr>
            <a:spLocks noGrp="1"/>
          </p:cNvSpPr>
          <p:nvPr>
            <p:ph type="body" sz="quarter" idx="11" hasCustomPrompt="1"/>
          </p:nvPr>
        </p:nvSpPr>
        <p:spPr>
          <a:xfrm>
            <a:off x="0" y="699542"/>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Tree>
    <p:extLst>
      <p:ext uri="{BB962C8B-B14F-4D97-AF65-F5344CB8AC3E}">
        <p14:creationId xmlns:p14="http://schemas.microsoft.com/office/powerpoint/2010/main" val="196085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s and Contents Layout">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143508" y="92609"/>
            <a:ext cx="8856984" cy="495828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0" name="Text Placeholder 9"/>
          <p:cNvSpPr>
            <a:spLocks noGrp="1"/>
          </p:cNvSpPr>
          <p:nvPr>
            <p:ph type="body" sz="quarter" idx="10" hasCustomPrompt="1"/>
          </p:nvPr>
        </p:nvSpPr>
        <p:spPr>
          <a:xfrm>
            <a:off x="0" y="181632"/>
            <a:ext cx="9144000" cy="576064"/>
          </a:xfrm>
          <a:prstGeom prst="rect">
            <a:avLst/>
          </a:prstGeom>
        </p:spPr>
        <p:txBody>
          <a:bodyPr anchor="ctr"/>
          <a:lstStyle>
            <a:lvl1pPr marL="0" indent="0" algn="ctr">
              <a:buNone/>
              <a:defRPr sz="3600" b="0" baseline="0">
                <a:solidFill>
                  <a:schemeClr val="bg1"/>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757696"/>
            <a:ext cx="9144000" cy="288032"/>
          </a:xfrm>
          <a:prstGeom prst="rect">
            <a:avLst/>
          </a:prstGeom>
        </p:spPr>
        <p:txBody>
          <a:bodyPr anchor="ctr"/>
          <a:lstStyle>
            <a:lvl1pPr marL="0" indent="0" algn="ctr">
              <a:buNone/>
              <a:defRPr sz="1400" b="0" baseline="0">
                <a:solidFill>
                  <a:schemeClr val="bg1"/>
                </a:solidFill>
                <a:latin typeface="+mn-lt"/>
                <a:cs typeface="Arial" pitchFamily="34" charset="0"/>
              </a:defRPr>
            </a:lvl1pPr>
          </a:lstStyle>
          <a:p>
            <a:pPr lvl="0"/>
            <a:r>
              <a:rPr lang="en-US" altLang="ko-KR" dirty="0"/>
              <a:t>Insert the title of your subtitle Here</a:t>
            </a:r>
          </a:p>
        </p:txBody>
      </p:sp>
      <p:sp>
        <p:nvSpPr>
          <p:cNvPr id="6" name="Picture Placeholder 2"/>
          <p:cNvSpPr>
            <a:spLocks noGrp="1"/>
          </p:cNvSpPr>
          <p:nvPr>
            <p:ph type="pic" idx="12" hasCustomPrompt="1"/>
          </p:nvPr>
        </p:nvSpPr>
        <p:spPr>
          <a:xfrm>
            <a:off x="0" y="1347774"/>
            <a:ext cx="2160240" cy="187204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7" name="Picture Placeholder 2"/>
          <p:cNvSpPr>
            <a:spLocks noGrp="1"/>
          </p:cNvSpPr>
          <p:nvPr>
            <p:ph type="pic" idx="13" hasCustomPrompt="1"/>
          </p:nvPr>
        </p:nvSpPr>
        <p:spPr>
          <a:xfrm>
            <a:off x="2327920" y="1347774"/>
            <a:ext cx="2160240" cy="187204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8" name="Picture Placeholder 2"/>
          <p:cNvSpPr>
            <a:spLocks noGrp="1"/>
          </p:cNvSpPr>
          <p:nvPr>
            <p:ph type="pic" idx="14" hasCustomPrompt="1"/>
          </p:nvPr>
        </p:nvSpPr>
        <p:spPr>
          <a:xfrm>
            <a:off x="4655840" y="1347774"/>
            <a:ext cx="2160240" cy="187204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Picture Placeholder 2"/>
          <p:cNvSpPr>
            <a:spLocks noGrp="1"/>
          </p:cNvSpPr>
          <p:nvPr>
            <p:ph type="pic" idx="15" hasCustomPrompt="1"/>
          </p:nvPr>
        </p:nvSpPr>
        <p:spPr>
          <a:xfrm>
            <a:off x="6983760" y="1347774"/>
            <a:ext cx="2160240" cy="1872048"/>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Rectangle 2"/>
          <p:cNvSpPr/>
          <p:nvPr userDrawn="1"/>
        </p:nvSpPr>
        <p:spPr>
          <a:xfrm>
            <a:off x="0" y="3219822"/>
            <a:ext cx="2160000"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p:cNvSpPr/>
          <p:nvPr userDrawn="1"/>
        </p:nvSpPr>
        <p:spPr>
          <a:xfrm>
            <a:off x="2328000" y="3219822"/>
            <a:ext cx="2160000"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Rectangle 12"/>
          <p:cNvSpPr/>
          <p:nvPr userDrawn="1"/>
        </p:nvSpPr>
        <p:spPr>
          <a:xfrm>
            <a:off x="4656000" y="3219822"/>
            <a:ext cx="2160000"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4" name="Rectangle 13"/>
          <p:cNvSpPr/>
          <p:nvPr userDrawn="1"/>
        </p:nvSpPr>
        <p:spPr>
          <a:xfrm>
            <a:off x="6984000" y="3219822"/>
            <a:ext cx="2160000" cy="15841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615967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mages and Contents Layout">
    <p:spTree>
      <p:nvGrpSpPr>
        <p:cNvPr id="1" name=""/>
        <p:cNvGrpSpPr/>
        <p:nvPr/>
      </p:nvGrpSpPr>
      <p:grpSpPr>
        <a:xfrm>
          <a:off x="0" y="0"/>
          <a:ext cx="0" cy="0"/>
          <a:chOff x="0" y="0"/>
          <a:chExt cx="0" cy="0"/>
        </a:xfrm>
      </p:grpSpPr>
      <p:sp>
        <p:nvSpPr>
          <p:cNvPr id="7" name="Rectangle 6"/>
          <p:cNvSpPr/>
          <p:nvPr userDrawn="1"/>
        </p:nvSpPr>
        <p:spPr>
          <a:xfrm>
            <a:off x="0" y="2932113"/>
            <a:ext cx="9144000" cy="22113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sp>
        <p:nvSpPr>
          <p:cNvPr id="10" name="Text Placeholder 9"/>
          <p:cNvSpPr>
            <a:spLocks noGrp="1"/>
          </p:cNvSpPr>
          <p:nvPr>
            <p:ph type="body" sz="quarter" idx="10" hasCustomPrompt="1"/>
          </p:nvPr>
        </p:nvSpPr>
        <p:spPr>
          <a:xfrm>
            <a:off x="0" y="181632"/>
            <a:ext cx="9144000" cy="57606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IMAGES &amp; CONTENTS</a:t>
            </a:r>
          </a:p>
        </p:txBody>
      </p:sp>
      <p:sp>
        <p:nvSpPr>
          <p:cNvPr id="11" name="Text Placeholder 9"/>
          <p:cNvSpPr>
            <a:spLocks noGrp="1"/>
          </p:cNvSpPr>
          <p:nvPr>
            <p:ph type="body" sz="quarter" idx="11" hasCustomPrompt="1"/>
          </p:nvPr>
        </p:nvSpPr>
        <p:spPr>
          <a:xfrm>
            <a:off x="0" y="757696"/>
            <a:ext cx="9144000" cy="288032"/>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pic>
        <p:nvPicPr>
          <p:cNvPr id="5" name="Picture 3" descr="D:\Fullppt\005-PNG이미지\노트북.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55776" y="1131590"/>
            <a:ext cx="7230270" cy="3677432"/>
          </a:xfrm>
          <a:prstGeom prst="rect">
            <a:avLst/>
          </a:prstGeom>
          <a:noFill/>
          <a:extLst>
            <a:ext uri="{909E8E84-426E-40DD-AFC4-6F175D3DCCD1}">
              <a14:hiddenFill xmlns:a14="http://schemas.microsoft.com/office/drawing/2010/main">
                <a:solidFill>
                  <a:srgbClr val="FFFFFF"/>
                </a:solidFill>
              </a14:hiddenFill>
            </a:ext>
          </a:extLst>
        </p:spPr>
      </p:pic>
      <p:sp>
        <p:nvSpPr>
          <p:cNvPr id="6" name="Picture Placeholder 2"/>
          <p:cNvSpPr>
            <a:spLocks noGrp="1"/>
          </p:cNvSpPr>
          <p:nvPr>
            <p:ph type="pic" idx="1" hasCustomPrompt="1"/>
          </p:nvPr>
        </p:nvSpPr>
        <p:spPr>
          <a:xfrm>
            <a:off x="4513480" y="1626257"/>
            <a:ext cx="3465217" cy="2562605"/>
          </a:xfrm>
          <a:prstGeom prst="rect">
            <a:avLst/>
          </a:prstGeom>
          <a:solidFill>
            <a:schemeClr val="bg1">
              <a:lumMod val="95000"/>
            </a:schemeClr>
          </a:solidFill>
        </p:spPr>
        <p:txBody>
          <a:bodyPr anchor="ctr"/>
          <a:lstStyle>
            <a:lvl1pPr marL="0" indent="0" algn="ctr">
              <a:buNone/>
              <a:defRPr sz="1200" baseline="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3" name="Rectangle 2"/>
          <p:cNvSpPr/>
          <p:nvPr userDrawn="1"/>
        </p:nvSpPr>
        <p:spPr>
          <a:xfrm>
            <a:off x="467544" y="3363838"/>
            <a:ext cx="3024336" cy="10081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3260588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theme" Target="../theme/theme2.xml"/><Relationship Id="rId2" Type="http://schemas.openxmlformats.org/officeDocument/2006/relationships/slideLayout" Target="../slideLayouts/slideLayout4.xml"/><Relationship Id="rId16" Type="http://schemas.openxmlformats.org/officeDocument/2006/relationships/slideLayout" Target="../slideLayouts/slideLayout18.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6683050"/>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7555548"/>
      </p:ext>
    </p:extLst>
  </p:cSld>
  <p:clrMap bg1="lt1" tx1="dk1" bg2="lt2" tx2="dk2" accent1="accent1" accent2="accent2" accent3="accent3" accent4="accent4" accent5="accent5" accent6="accent6" hlink="hlink" folHlink="folHlink"/>
  <p:sldLayoutIdLst>
    <p:sldLayoutId id="2147483659" r:id="rId1"/>
    <p:sldLayoutId id="2147483672" r:id="rId2"/>
    <p:sldLayoutId id="2147483670" r:id="rId3"/>
    <p:sldLayoutId id="2147483652" r:id="rId4"/>
    <p:sldLayoutId id="2147483671" r:id="rId5"/>
    <p:sldLayoutId id="2147483655" r:id="rId6"/>
    <p:sldLayoutId id="2147483662" r:id="rId7"/>
    <p:sldLayoutId id="2147483663" r:id="rId8"/>
    <p:sldLayoutId id="2147483665" r:id="rId9"/>
    <p:sldLayoutId id="2147483666" r:id="rId10"/>
    <p:sldLayoutId id="2147483667" r:id="rId11"/>
    <p:sldLayoutId id="2147483664" r:id="rId12"/>
    <p:sldLayoutId id="2147483668" r:id="rId13"/>
    <p:sldLayoutId id="2147483669" r:id="rId14"/>
    <p:sldLayoutId id="2147483673" r:id="rId15"/>
    <p:sldLayoutId id="2147483656" r:id="rId16"/>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710703"/>
      </p:ext>
    </p:extLst>
  </p:cSld>
  <p:clrMap bg1="lt1" tx1="dk1" bg2="lt2" tx2="dk2" accent1="accent1" accent2="accent2" accent3="accent3" accent4="accent4" accent5="accent5" accent6="accent6" hlink="hlink" folHlink="folHlink"/>
  <p:sldLayoutIdLst>
    <p:sldLayoutId id="2147483654" r:id="rId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lstStyle/>
          <a:p>
            <a:r>
              <a:rPr lang="en-US" altLang="ko-KR" sz="3600" dirty="0" smtClean="0">
                <a:ea typeface="맑은 고딕" pitchFamily="50" charset="-127"/>
              </a:rPr>
              <a:t>CRIME PREVENTION PROGRAM</a:t>
            </a:r>
            <a:endParaRPr lang="en-US" altLang="ko-KR" sz="3600" dirty="0"/>
          </a:p>
        </p:txBody>
      </p:sp>
      <p:sp>
        <p:nvSpPr>
          <p:cNvPr id="4" name="Text Placeholder 3"/>
          <p:cNvSpPr>
            <a:spLocks noGrp="1"/>
          </p:cNvSpPr>
          <p:nvPr>
            <p:ph type="body" sz="quarter" idx="11"/>
          </p:nvPr>
        </p:nvSpPr>
        <p:spPr>
          <a:xfrm>
            <a:off x="3851772" y="2947030"/>
            <a:ext cx="5292080" cy="1224920"/>
          </a:xfrm>
        </p:spPr>
        <p:txBody>
          <a:bodyPr/>
          <a:lstStyle/>
          <a:p>
            <a:pPr>
              <a:spcBef>
                <a:spcPts val="0"/>
              </a:spcBef>
              <a:defRPr/>
            </a:pPr>
            <a:r>
              <a:rPr lang="en-US" altLang="ko-KR" b="1" dirty="0" smtClean="0"/>
              <a:t>Name</a:t>
            </a:r>
          </a:p>
          <a:p>
            <a:pPr>
              <a:spcBef>
                <a:spcPts val="0"/>
              </a:spcBef>
              <a:defRPr/>
            </a:pPr>
            <a:r>
              <a:rPr lang="en-US" altLang="ko-KR" b="1" dirty="0" smtClean="0"/>
              <a:t>Professor</a:t>
            </a:r>
          </a:p>
          <a:p>
            <a:pPr>
              <a:spcBef>
                <a:spcPts val="0"/>
              </a:spcBef>
              <a:defRPr/>
            </a:pPr>
            <a:r>
              <a:rPr lang="en-US" altLang="ko-KR" b="1" dirty="0" smtClean="0"/>
              <a:t>Course</a:t>
            </a:r>
          </a:p>
          <a:p>
            <a:pPr>
              <a:spcBef>
                <a:spcPts val="0"/>
              </a:spcBef>
              <a:defRPr/>
            </a:pPr>
            <a:r>
              <a:rPr lang="en-US" altLang="ko-KR" b="1" dirty="0" smtClean="0"/>
              <a:t>Date</a:t>
            </a:r>
            <a:endParaRPr lang="en-US" altLang="ko-KR" dirty="0"/>
          </a:p>
        </p:txBody>
      </p:sp>
    </p:spTree>
    <p:extLst>
      <p:ext uri="{BB962C8B-B14F-4D97-AF65-F5344CB8AC3E}">
        <p14:creationId xmlns:p14="http://schemas.microsoft.com/office/powerpoint/2010/main" val="2971841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2555776" y="339502"/>
            <a:ext cx="6588224" cy="576064"/>
          </a:xfrm>
          <a:prstGeom prst="rect">
            <a:avLst/>
          </a:prstGeom>
        </p:spPr>
        <p:txBody>
          <a:bodyPr anchor="ct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en-US" altLang="ko-KR" sz="3600" dirty="0" smtClean="0">
                <a:ea typeface="맑은 고딕" pitchFamily="50" charset="-127"/>
              </a:rPr>
              <a:t>crime prevention program</a:t>
            </a:r>
            <a:endParaRPr lang="en-US" altLang="ko-KR" sz="3600" dirty="0"/>
          </a:p>
        </p:txBody>
      </p:sp>
      <p:grpSp>
        <p:nvGrpSpPr>
          <p:cNvPr id="6" name="Group 5"/>
          <p:cNvGrpSpPr/>
          <p:nvPr/>
        </p:nvGrpSpPr>
        <p:grpSpPr>
          <a:xfrm>
            <a:off x="3124200" y="895350"/>
            <a:ext cx="5478760" cy="1100256"/>
            <a:chOff x="3131840" y="1491630"/>
            <a:chExt cx="5256584" cy="576064"/>
          </a:xfrm>
        </p:grpSpPr>
        <p:sp>
          <p:nvSpPr>
            <p:cNvPr id="2" name="Rectangle 1"/>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2800" dirty="0" smtClean="0">
                  <a:solidFill>
                    <a:schemeClr val="tx1"/>
                  </a:solidFill>
                  <a:latin typeface="Times New Roman" pitchFamily="18" charset="0"/>
                  <a:cs typeface="Times New Roman" pitchFamily="18" charset="0"/>
                </a:rPr>
                <a:t>	Hot Spot Crime Prevention</a:t>
              </a:r>
              <a:r>
                <a:rPr lang="ko-KR" altLang="en-US" sz="2800" dirty="0" smtClean="0">
                  <a:solidFill>
                    <a:schemeClr val="tx1"/>
                  </a:solidFill>
                  <a:latin typeface="Times New Roman" pitchFamily="18" charset="0"/>
                  <a:cs typeface="Times New Roman" pitchFamily="18" charset="0"/>
                </a:rPr>
                <a:t> </a:t>
              </a:r>
              <a:r>
                <a:rPr lang="en-US" altLang="ko-KR" sz="2800" dirty="0" smtClean="0">
                  <a:solidFill>
                    <a:schemeClr val="tx1"/>
                  </a:solidFill>
                  <a:latin typeface="Times New Roman" pitchFamily="18" charset="0"/>
                  <a:cs typeface="Times New Roman" pitchFamily="18" charset="0"/>
                </a:rPr>
                <a:t>(</a:t>
              </a:r>
              <a:r>
                <a:rPr lang="en-US" sz="2800" dirty="0" smtClean="0">
                  <a:solidFill>
                    <a:schemeClr val="tx1"/>
                  </a:solidFill>
                  <a:latin typeface="Times New Roman" pitchFamily="18" charset="0"/>
                  <a:cs typeface="Times New Roman" pitchFamily="18" charset="0"/>
                </a:rPr>
                <a:t>College of Policing, 2017). </a:t>
              </a:r>
              <a:endParaRPr lang="en-US" altLang="ko-KR" sz="2800" dirty="0" smtClean="0">
                <a:solidFill>
                  <a:schemeClr val="tx1"/>
                </a:solidFill>
                <a:latin typeface="Times New Roman" pitchFamily="18" charset="0"/>
                <a:cs typeface="Times New Roman" pitchFamily="18" charset="0"/>
              </a:endParaRPr>
            </a:p>
          </p:txBody>
        </p:sp>
        <p:sp>
          <p:nvSpPr>
            <p:cNvPr id="5" name="Right Triangle 4"/>
            <p:cNvSpPr/>
            <p:nvPr/>
          </p:nvSpPr>
          <p:spPr>
            <a:xfrm rot="5400000">
              <a:off x="3203840" y="1419630"/>
              <a:ext cx="576000" cy="720000"/>
            </a:xfrm>
            <a:prstGeom prst="rtTriangle">
              <a:avLst/>
            </a:prstGeom>
            <a:solidFill>
              <a:schemeClr val="accent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grpSp>
      <p:sp>
        <p:nvSpPr>
          <p:cNvPr id="26" name="TextBox 25"/>
          <p:cNvSpPr txBox="1"/>
          <p:nvPr/>
        </p:nvSpPr>
        <p:spPr>
          <a:xfrm>
            <a:off x="3124200" y="971550"/>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01</a:t>
            </a:r>
            <a:endParaRPr lang="ko-KR" altLang="en-US" sz="2000" b="1" dirty="0">
              <a:solidFill>
                <a:schemeClr val="bg1"/>
              </a:solidFill>
              <a:cs typeface="Arial" pitchFamily="34" charset="0"/>
            </a:endParaRPr>
          </a:p>
        </p:txBody>
      </p:sp>
      <p:sp>
        <p:nvSpPr>
          <p:cNvPr id="27" name="TextBox 26"/>
          <p:cNvSpPr txBox="1"/>
          <p:nvPr/>
        </p:nvSpPr>
        <p:spPr>
          <a:xfrm>
            <a:off x="3120330" y="2163705"/>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02</a:t>
            </a:r>
            <a:endParaRPr lang="ko-KR" altLang="en-US" sz="2000" b="1" dirty="0">
              <a:solidFill>
                <a:schemeClr val="bg1"/>
              </a:solidFill>
              <a:cs typeface="Arial" pitchFamily="34" charset="0"/>
            </a:endParaRPr>
          </a:p>
        </p:txBody>
      </p:sp>
      <p:sp>
        <p:nvSpPr>
          <p:cNvPr id="28" name="TextBox 27"/>
          <p:cNvSpPr txBox="1"/>
          <p:nvPr/>
        </p:nvSpPr>
        <p:spPr>
          <a:xfrm>
            <a:off x="3108820" y="3051804"/>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03</a:t>
            </a:r>
            <a:endParaRPr lang="ko-KR" altLang="en-US" sz="2000" b="1" dirty="0">
              <a:solidFill>
                <a:schemeClr val="bg1"/>
              </a:solidFill>
              <a:cs typeface="Arial" pitchFamily="34" charset="0"/>
            </a:endParaRPr>
          </a:p>
        </p:txBody>
      </p:sp>
      <p:sp>
        <p:nvSpPr>
          <p:cNvPr id="29" name="TextBox 28"/>
          <p:cNvSpPr txBox="1"/>
          <p:nvPr/>
        </p:nvSpPr>
        <p:spPr>
          <a:xfrm>
            <a:off x="3097310" y="3939903"/>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04</a:t>
            </a:r>
            <a:endParaRPr lang="ko-KR" altLang="en-US" sz="2000" b="1" dirty="0">
              <a:solidFill>
                <a:schemeClr val="bg1"/>
              </a:solidFill>
              <a:cs typeface="Arial" pitchFamily="34" charset="0"/>
            </a:endParaRPr>
          </a:p>
        </p:txBody>
      </p:sp>
      <p:grpSp>
        <p:nvGrpSpPr>
          <p:cNvPr id="32" name="Group 31"/>
          <p:cNvGrpSpPr/>
          <p:nvPr/>
        </p:nvGrpSpPr>
        <p:grpSpPr>
          <a:xfrm>
            <a:off x="3200400" y="2343150"/>
            <a:ext cx="5256584" cy="1828800"/>
            <a:chOff x="3131840" y="1491630"/>
            <a:chExt cx="5256584" cy="576064"/>
          </a:xfrm>
        </p:grpSpPr>
        <p:sp>
          <p:nvSpPr>
            <p:cNvPr id="33" name="Rectangle 32"/>
            <p:cNvSpPr/>
            <p:nvPr/>
          </p:nvSpPr>
          <p:spPr>
            <a:xfrm>
              <a:off x="3131840" y="1491630"/>
              <a:ext cx="5256584" cy="57606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ko-KR" sz="2800" dirty="0" smtClean="0">
                  <a:solidFill>
                    <a:schemeClr val="tx1"/>
                  </a:solidFill>
                  <a:latin typeface="Times New Roman" pitchFamily="18" charset="0"/>
                  <a:cs typeface="Times New Roman" pitchFamily="18" charset="0"/>
                </a:rPr>
                <a:t>INPUTS</a:t>
              </a:r>
            </a:p>
            <a:p>
              <a:pPr algn="ctr">
                <a:buFont typeface="Arial" pitchFamily="34" charset="0"/>
                <a:buChar char="•"/>
              </a:pPr>
              <a:r>
                <a:rPr lang="en-US" altLang="ko-KR" sz="2800" smtClean="0">
                  <a:solidFill>
                    <a:schemeClr val="tx1"/>
                  </a:solidFill>
                  <a:latin typeface="Times New Roman" pitchFamily="18" charset="0"/>
                  <a:cs typeface="Times New Roman" pitchFamily="18" charset="0"/>
                </a:rPr>
                <a:t>Crime-Specific </a:t>
              </a:r>
              <a:r>
                <a:rPr lang="en-US" altLang="ko-KR" sz="2800" dirty="0" smtClean="0">
                  <a:solidFill>
                    <a:schemeClr val="tx1"/>
                  </a:solidFill>
                  <a:latin typeface="Times New Roman" pitchFamily="18" charset="0"/>
                  <a:cs typeface="Times New Roman" pitchFamily="18" charset="0"/>
                </a:rPr>
                <a:t>law enforcers</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Third party</a:t>
              </a:r>
              <a:endParaRPr lang="ko-KR" altLang="en-US" sz="2800" dirty="0">
                <a:solidFill>
                  <a:schemeClr val="tx1"/>
                </a:solidFill>
                <a:latin typeface="Times New Roman" pitchFamily="18" charset="0"/>
                <a:cs typeface="Times New Roman" pitchFamily="18" charset="0"/>
              </a:endParaRPr>
            </a:p>
          </p:txBody>
        </p:sp>
        <p:sp>
          <p:nvSpPr>
            <p:cNvPr id="34" name="Right Triangle 33"/>
            <p:cNvSpPr/>
            <p:nvPr/>
          </p:nvSpPr>
          <p:spPr>
            <a:xfrm rot="5400000">
              <a:off x="3203840" y="1419630"/>
              <a:ext cx="576000" cy="720000"/>
            </a:xfrm>
            <a:prstGeom prst="rtTriangle">
              <a:avLst/>
            </a:prstGeom>
            <a:solidFill>
              <a:schemeClr val="accent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dirty="0"/>
            </a:p>
          </p:txBody>
        </p:sp>
      </p:grpSp>
    </p:spTree>
    <p:extLst>
      <p:ext uri="{BB962C8B-B14F-4D97-AF65-F5344CB8AC3E}">
        <p14:creationId xmlns:p14="http://schemas.microsoft.com/office/powerpoint/2010/main" val="109505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2555776" y="339502"/>
            <a:ext cx="6588224" cy="576064"/>
          </a:xfrm>
          <a:prstGeom prst="rect">
            <a:avLst/>
          </a:prstGeom>
        </p:spPr>
        <p:txBody>
          <a:bodyPr anchor="ct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en-US" altLang="ko-KR" sz="3600" dirty="0" smtClean="0">
                <a:ea typeface="맑은 고딕" pitchFamily="50" charset="-127"/>
              </a:rPr>
              <a:t>crime prevention program</a:t>
            </a:r>
            <a:endParaRPr lang="en-US" altLang="ko-KR" sz="3600" dirty="0"/>
          </a:p>
        </p:txBody>
      </p:sp>
      <p:grpSp>
        <p:nvGrpSpPr>
          <p:cNvPr id="6" name="Group 16"/>
          <p:cNvGrpSpPr/>
          <p:nvPr/>
        </p:nvGrpSpPr>
        <p:grpSpPr>
          <a:xfrm>
            <a:off x="3048000" y="1200150"/>
            <a:ext cx="5256584" cy="3048001"/>
            <a:chOff x="3131840" y="1369696"/>
            <a:chExt cx="5256584" cy="2438672"/>
          </a:xfrm>
        </p:grpSpPr>
        <p:sp>
          <p:nvSpPr>
            <p:cNvPr id="18" name="Rectangle 17"/>
            <p:cNvSpPr/>
            <p:nvPr/>
          </p:nvSpPr>
          <p:spPr>
            <a:xfrm>
              <a:off x="3131840" y="1369696"/>
              <a:ext cx="5256584" cy="2438672"/>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tLang="ko-KR" sz="2800" dirty="0" smtClean="0">
                <a:solidFill>
                  <a:schemeClr val="tx1"/>
                </a:solidFill>
                <a:latin typeface="Times New Roman" pitchFamily="18" charset="0"/>
                <a:cs typeface="Times New Roman" pitchFamily="18" charset="0"/>
              </a:endParaRPr>
            </a:p>
            <a:p>
              <a:pPr algn="ctr"/>
              <a:endParaRPr lang="en-US" altLang="ko-KR" sz="2800" dirty="0" smtClean="0">
                <a:solidFill>
                  <a:schemeClr val="tx1"/>
                </a:solidFill>
                <a:latin typeface="Times New Roman" pitchFamily="18" charset="0"/>
                <a:cs typeface="Times New Roman" pitchFamily="18" charset="0"/>
              </a:endParaRPr>
            </a:p>
            <a:p>
              <a:pPr algn="ctr"/>
              <a:r>
                <a:rPr lang="en-US" altLang="ko-KR" sz="2800" dirty="0" smtClean="0">
                  <a:solidFill>
                    <a:schemeClr val="tx1"/>
                  </a:solidFill>
                  <a:latin typeface="Times New Roman" pitchFamily="18" charset="0"/>
                  <a:cs typeface="Times New Roman" pitchFamily="18" charset="0"/>
                </a:rPr>
                <a:t>OUTPUT – Short Term Results</a:t>
              </a:r>
            </a:p>
            <a:p>
              <a:pPr algn="ctr"/>
              <a:endParaRPr lang="en-US" altLang="ko-KR" sz="2800" dirty="0" smtClean="0">
                <a:solidFill>
                  <a:schemeClr val="tx1"/>
                </a:solidFill>
                <a:latin typeface="Times New Roman" pitchFamily="18" charset="0"/>
                <a:cs typeface="Times New Roman" pitchFamily="18" charset="0"/>
              </a:endParaRP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disintegration of gangs, </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reduced drug related offences</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Change in community attitude </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Reduced burglary</a:t>
              </a:r>
            </a:p>
            <a:p>
              <a:pPr algn="ctr"/>
              <a:endParaRPr lang="en-US" altLang="ko-KR" dirty="0" smtClean="0">
                <a:solidFill>
                  <a:schemeClr val="tx1"/>
                </a:solidFill>
              </a:endParaRPr>
            </a:p>
            <a:p>
              <a:pPr algn="ctr"/>
              <a:endParaRPr lang="en-US" altLang="ko-KR" dirty="0" smtClean="0">
                <a:solidFill>
                  <a:schemeClr val="tx1"/>
                </a:solidFill>
              </a:endParaRPr>
            </a:p>
            <a:p>
              <a:pPr algn="ctr"/>
              <a:endParaRPr lang="en-US" altLang="ko-KR" dirty="0" smtClean="0">
                <a:solidFill>
                  <a:schemeClr val="tx1"/>
                </a:solidFill>
              </a:endParaRPr>
            </a:p>
            <a:p>
              <a:pPr algn="ctr"/>
              <a:endParaRPr lang="ko-KR" altLang="en-US" dirty="0">
                <a:solidFill>
                  <a:schemeClr val="tx1"/>
                </a:solidFill>
              </a:endParaRPr>
            </a:p>
          </p:txBody>
        </p:sp>
        <p:sp>
          <p:nvSpPr>
            <p:cNvPr id="19" name="Right Triangle 18"/>
            <p:cNvSpPr/>
            <p:nvPr/>
          </p:nvSpPr>
          <p:spPr>
            <a:xfrm rot="5400000">
              <a:off x="3131806" y="1369730"/>
              <a:ext cx="609668" cy="609600"/>
            </a:xfrm>
            <a:prstGeom prst="rtTriangl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sp>
        <p:nvSpPr>
          <p:cNvPr id="26" name="TextBox 25"/>
          <p:cNvSpPr txBox="1"/>
          <p:nvPr/>
        </p:nvSpPr>
        <p:spPr>
          <a:xfrm>
            <a:off x="3048000" y="1200150"/>
            <a:ext cx="533164" cy="400110"/>
          </a:xfrm>
          <a:prstGeom prst="rect">
            <a:avLst/>
          </a:prstGeom>
          <a:noFill/>
        </p:spPr>
        <p:txBody>
          <a:bodyPr wrap="square" rtlCol="0">
            <a:spAutoFit/>
          </a:bodyPr>
          <a:lstStyle/>
          <a:p>
            <a:r>
              <a:rPr lang="en-US" altLang="ko-KR" sz="2000" b="1" dirty="0" smtClean="0">
                <a:solidFill>
                  <a:schemeClr val="bg1"/>
                </a:solidFill>
                <a:cs typeface="Arial" pitchFamily="34" charset="0"/>
              </a:rPr>
              <a:t>02</a:t>
            </a:r>
            <a:endParaRPr lang="ko-KR" altLang="en-US" sz="2000" b="1" dirty="0">
              <a:solidFill>
                <a:schemeClr val="bg1"/>
              </a:solidFill>
              <a:cs typeface="Arial" pitchFamily="34" charset="0"/>
            </a:endParaRPr>
          </a:p>
        </p:txBody>
      </p:sp>
      <p:sp>
        <p:nvSpPr>
          <p:cNvPr id="27" name="TextBox 26"/>
          <p:cNvSpPr txBox="1"/>
          <p:nvPr/>
        </p:nvSpPr>
        <p:spPr>
          <a:xfrm>
            <a:off x="3120330" y="2163705"/>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02</a:t>
            </a:r>
            <a:endParaRPr lang="ko-KR" altLang="en-US" sz="2000" b="1" dirty="0">
              <a:solidFill>
                <a:schemeClr val="bg1"/>
              </a:solidFill>
              <a:cs typeface="Arial" pitchFamily="34" charset="0"/>
            </a:endParaRPr>
          </a:p>
        </p:txBody>
      </p:sp>
      <p:sp>
        <p:nvSpPr>
          <p:cNvPr id="28" name="TextBox 27"/>
          <p:cNvSpPr txBox="1"/>
          <p:nvPr/>
        </p:nvSpPr>
        <p:spPr>
          <a:xfrm>
            <a:off x="3108820" y="3051804"/>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03</a:t>
            </a:r>
            <a:endParaRPr lang="ko-KR" altLang="en-US" sz="2000" b="1" dirty="0">
              <a:solidFill>
                <a:schemeClr val="bg1"/>
              </a:solidFill>
              <a:cs typeface="Arial" pitchFamily="34" charset="0"/>
            </a:endParaRPr>
          </a:p>
        </p:txBody>
      </p:sp>
      <p:sp>
        <p:nvSpPr>
          <p:cNvPr id="29" name="TextBox 28"/>
          <p:cNvSpPr txBox="1"/>
          <p:nvPr/>
        </p:nvSpPr>
        <p:spPr>
          <a:xfrm>
            <a:off x="3097310" y="3939903"/>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04</a:t>
            </a:r>
            <a:endParaRPr lang="ko-KR" altLang="en-US" sz="2000" b="1" dirty="0">
              <a:solidFill>
                <a:schemeClr val="bg1"/>
              </a:solidFill>
              <a:cs typeface="Arial" pitchFamily="34" charset="0"/>
            </a:endParaRPr>
          </a:p>
        </p:txBody>
      </p:sp>
      <p:grpSp>
        <p:nvGrpSpPr>
          <p:cNvPr id="10" name="Group 35"/>
          <p:cNvGrpSpPr/>
          <p:nvPr/>
        </p:nvGrpSpPr>
        <p:grpSpPr>
          <a:xfrm>
            <a:off x="3851840" y="2250553"/>
            <a:ext cx="4392568" cy="546224"/>
            <a:chOff x="3851840" y="1356248"/>
            <a:chExt cx="4392568" cy="546224"/>
          </a:xfrm>
        </p:grpSpPr>
        <p:sp>
          <p:nvSpPr>
            <p:cNvPr id="37" name="TextBox 36"/>
            <p:cNvSpPr txBox="1"/>
            <p:nvPr/>
          </p:nvSpPr>
          <p:spPr>
            <a:xfrm>
              <a:off x="3851840" y="1356248"/>
              <a:ext cx="4392567" cy="307777"/>
            </a:xfrm>
            <a:prstGeom prst="rect">
              <a:avLst/>
            </a:prstGeom>
            <a:noFill/>
          </p:spPr>
          <p:txBody>
            <a:bodyPr wrap="square" rtlCol="0">
              <a:spAutoFit/>
            </a:bodyPr>
            <a:lstStyle/>
            <a:p>
              <a:endParaRPr lang="ko-KR" altLang="en-US" sz="1400" b="1" dirty="0">
                <a:solidFill>
                  <a:schemeClr val="tx1">
                    <a:lumMod val="75000"/>
                    <a:lumOff val="25000"/>
                  </a:schemeClr>
                </a:solidFill>
                <a:cs typeface="Arial" pitchFamily="34" charset="0"/>
              </a:endParaRPr>
            </a:p>
          </p:txBody>
        </p:sp>
        <p:sp>
          <p:nvSpPr>
            <p:cNvPr id="38" name="TextBox 37"/>
            <p:cNvSpPr txBox="1"/>
            <p:nvPr/>
          </p:nvSpPr>
          <p:spPr>
            <a:xfrm>
              <a:off x="3851840" y="1625473"/>
              <a:ext cx="4392568" cy="276999"/>
            </a:xfrm>
            <a:prstGeom prst="rect">
              <a:avLst/>
            </a:prstGeom>
            <a:noFill/>
          </p:spPr>
          <p:txBody>
            <a:bodyPr wrap="square" rtlCol="0">
              <a:spAutoFit/>
            </a:bodyPr>
            <a:lstStyle/>
            <a:p>
              <a:r>
                <a:rPr lang="en-US" altLang="ko-KR" sz="1200" dirty="0" smtClean="0">
                  <a:solidFill>
                    <a:schemeClr val="tx1">
                      <a:lumMod val="75000"/>
                      <a:lumOff val="25000"/>
                    </a:schemeClr>
                  </a:solidFill>
                  <a:cs typeface="Arial" pitchFamily="34" charset="0"/>
                </a:rPr>
                <a:t>. </a:t>
              </a:r>
              <a:endParaRPr lang="ko-KR" altLang="en-US" sz="1200" dirty="0">
                <a:solidFill>
                  <a:schemeClr val="tx1">
                    <a:lumMod val="75000"/>
                    <a:lumOff val="25000"/>
                  </a:schemeClr>
                </a:solidFill>
                <a:cs typeface="Arial" pitchFamily="34" charset="0"/>
              </a:endParaRPr>
            </a:p>
          </p:txBody>
        </p:sp>
      </p:grpSp>
    </p:spTree>
    <p:extLst>
      <p:ext uri="{BB962C8B-B14F-4D97-AF65-F5344CB8AC3E}">
        <p14:creationId xmlns:p14="http://schemas.microsoft.com/office/powerpoint/2010/main" val="1095055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2555776" y="339502"/>
            <a:ext cx="6588224" cy="576064"/>
          </a:xfrm>
          <a:prstGeom prst="rect">
            <a:avLst/>
          </a:prstGeom>
        </p:spPr>
        <p:txBody>
          <a:bodyPr anchor="ct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en-US" altLang="ko-KR" sz="3600" dirty="0" smtClean="0">
                <a:ea typeface="맑은 고딕" pitchFamily="50" charset="-127"/>
              </a:rPr>
              <a:t>crime prevention program</a:t>
            </a:r>
            <a:endParaRPr lang="en-US" altLang="ko-KR" sz="3600" dirty="0"/>
          </a:p>
        </p:txBody>
      </p:sp>
      <p:grpSp>
        <p:nvGrpSpPr>
          <p:cNvPr id="2" name="Group 16"/>
          <p:cNvGrpSpPr/>
          <p:nvPr/>
        </p:nvGrpSpPr>
        <p:grpSpPr>
          <a:xfrm>
            <a:off x="3048000" y="1352550"/>
            <a:ext cx="5256584" cy="2514600"/>
            <a:chOff x="3131840" y="1491630"/>
            <a:chExt cx="5256584" cy="2011904"/>
          </a:xfrm>
        </p:grpSpPr>
        <p:sp>
          <p:nvSpPr>
            <p:cNvPr id="18" name="Rectangle 17"/>
            <p:cNvSpPr/>
            <p:nvPr/>
          </p:nvSpPr>
          <p:spPr>
            <a:xfrm>
              <a:off x="3131840" y="1491630"/>
              <a:ext cx="5256584" cy="2011904"/>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tLang="ko-KR" sz="2800" dirty="0" smtClean="0">
                <a:solidFill>
                  <a:schemeClr val="tx1"/>
                </a:solidFill>
                <a:latin typeface="Times New Roman" pitchFamily="18" charset="0"/>
                <a:cs typeface="Times New Roman" pitchFamily="18" charset="0"/>
              </a:endParaRPr>
            </a:p>
            <a:p>
              <a:pPr algn="ctr"/>
              <a:endParaRPr lang="en-US" altLang="ko-KR" sz="2800" dirty="0" smtClean="0">
                <a:solidFill>
                  <a:schemeClr val="tx1"/>
                </a:solidFill>
                <a:latin typeface="Times New Roman" pitchFamily="18" charset="0"/>
                <a:cs typeface="Times New Roman" pitchFamily="18" charset="0"/>
              </a:endParaRPr>
            </a:p>
            <a:p>
              <a:pPr algn="ctr"/>
              <a:r>
                <a:rPr lang="en-US" altLang="ko-KR" sz="2800" dirty="0" smtClean="0">
                  <a:solidFill>
                    <a:schemeClr val="tx1"/>
                  </a:solidFill>
                  <a:latin typeface="Times New Roman" pitchFamily="18" charset="0"/>
                  <a:cs typeface="Times New Roman" pitchFamily="18" charset="0"/>
                </a:rPr>
                <a:t>OUTPUT – Long-Term Results</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Change in the conditions in the community</a:t>
              </a:r>
            </a:p>
            <a:p>
              <a:pPr algn="ctr">
                <a:buFont typeface="Arial" pitchFamily="34" charset="0"/>
                <a:buChar char="•"/>
              </a:pPr>
              <a:r>
                <a:rPr lang="en-US" altLang="ko-KR" sz="2800" dirty="0" smtClean="0">
                  <a:solidFill>
                    <a:schemeClr val="tx1"/>
                  </a:solidFill>
                  <a:latin typeface="Times New Roman" pitchFamily="18" charset="0"/>
                  <a:cs typeface="Times New Roman" pitchFamily="18" charset="0"/>
                </a:rPr>
                <a:t>Improved financial conditions</a:t>
              </a:r>
            </a:p>
            <a:p>
              <a:pPr algn="ctr"/>
              <a:endParaRPr lang="en-US" altLang="ko-KR" dirty="0" smtClean="0">
                <a:solidFill>
                  <a:schemeClr val="tx1"/>
                </a:solidFill>
              </a:endParaRPr>
            </a:p>
            <a:p>
              <a:pPr algn="ctr"/>
              <a:endParaRPr lang="en-US" altLang="ko-KR" dirty="0" smtClean="0">
                <a:solidFill>
                  <a:schemeClr val="tx1"/>
                </a:solidFill>
              </a:endParaRPr>
            </a:p>
            <a:p>
              <a:pPr algn="ctr"/>
              <a:endParaRPr lang="en-US" altLang="ko-KR" dirty="0" smtClean="0">
                <a:solidFill>
                  <a:schemeClr val="tx1"/>
                </a:solidFill>
              </a:endParaRPr>
            </a:p>
            <a:p>
              <a:pPr algn="ctr"/>
              <a:endParaRPr lang="ko-KR" altLang="en-US" dirty="0">
                <a:solidFill>
                  <a:schemeClr val="tx1"/>
                </a:solidFill>
              </a:endParaRPr>
            </a:p>
          </p:txBody>
        </p:sp>
        <p:sp>
          <p:nvSpPr>
            <p:cNvPr id="19" name="Right Triangle 18"/>
            <p:cNvSpPr/>
            <p:nvPr/>
          </p:nvSpPr>
          <p:spPr>
            <a:xfrm rot="5400000">
              <a:off x="3203840" y="1419630"/>
              <a:ext cx="576000" cy="720000"/>
            </a:xfrm>
            <a:prstGeom prst="rtTriangle">
              <a:avLst/>
            </a:prstGeom>
            <a:solidFill>
              <a:schemeClr val="accent3"/>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ko-KR" altLang="en-US"/>
            </a:p>
          </p:txBody>
        </p:sp>
      </p:grpSp>
      <p:sp>
        <p:nvSpPr>
          <p:cNvPr id="26" name="TextBox 25"/>
          <p:cNvSpPr txBox="1"/>
          <p:nvPr/>
        </p:nvSpPr>
        <p:spPr>
          <a:xfrm>
            <a:off x="3131840" y="1275606"/>
            <a:ext cx="533164" cy="400110"/>
          </a:xfrm>
          <a:prstGeom prst="rect">
            <a:avLst/>
          </a:prstGeom>
          <a:noFill/>
        </p:spPr>
        <p:txBody>
          <a:bodyPr wrap="square" rtlCol="0">
            <a:spAutoFit/>
          </a:bodyPr>
          <a:lstStyle/>
          <a:p>
            <a:r>
              <a:rPr lang="en-US" altLang="ko-KR" sz="2000" b="1" dirty="0" smtClean="0">
                <a:solidFill>
                  <a:schemeClr val="bg1"/>
                </a:solidFill>
                <a:cs typeface="Arial" pitchFamily="34" charset="0"/>
              </a:rPr>
              <a:t>02</a:t>
            </a:r>
            <a:endParaRPr lang="ko-KR" altLang="en-US" sz="2000" b="1" dirty="0">
              <a:solidFill>
                <a:schemeClr val="bg1"/>
              </a:solidFill>
              <a:cs typeface="Arial" pitchFamily="34" charset="0"/>
            </a:endParaRPr>
          </a:p>
        </p:txBody>
      </p:sp>
      <p:sp>
        <p:nvSpPr>
          <p:cNvPr id="27" name="TextBox 26"/>
          <p:cNvSpPr txBox="1"/>
          <p:nvPr/>
        </p:nvSpPr>
        <p:spPr>
          <a:xfrm>
            <a:off x="3120330" y="2163705"/>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02</a:t>
            </a:r>
            <a:endParaRPr lang="ko-KR" altLang="en-US" sz="2000" b="1" dirty="0">
              <a:solidFill>
                <a:schemeClr val="bg1"/>
              </a:solidFill>
              <a:cs typeface="Arial" pitchFamily="34" charset="0"/>
            </a:endParaRPr>
          </a:p>
        </p:txBody>
      </p:sp>
      <p:sp>
        <p:nvSpPr>
          <p:cNvPr id="28" name="TextBox 27"/>
          <p:cNvSpPr txBox="1"/>
          <p:nvPr/>
        </p:nvSpPr>
        <p:spPr>
          <a:xfrm>
            <a:off x="3108820" y="3051804"/>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03</a:t>
            </a:r>
            <a:endParaRPr lang="ko-KR" altLang="en-US" sz="2000" b="1" dirty="0">
              <a:solidFill>
                <a:schemeClr val="bg1"/>
              </a:solidFill>
              <a:cs typeface="Arial" pitchFamily="34" charset="0"/>
            </a:endParaRPr>
          </a:p>
        </p:txBody>
      </p:sp>
      <p:sp>
        <p:nvSpPr>
          <p:cNvPr id="29" name="TextBox 28"/>
          <p:cNvSpPr txBox="1"/>
          <p:nvPr/>
        </p:nvSpPr>
        <p:spPr>
          <a:xfrm>
            <a:off x="3097310" y="3939903"/>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04</a:t>
            </a:r>
            <a:endParaRPr lang="ko-KR" altLang="en-US" sz="2000" b="1" dirty="0">
              <a:solidFill>
                <a:schemeClr val="bg1"/>
              </a:solidFill>
              <a:cs typeface="Arial" pitchFamily="34" charset="0"/>
            </a:endParaRPr>
          </a:p>
        </p:txBody>
      </p:sp>
      <p:grpSp>
        <p:nvGrpSpPr>
          <p:cNvPr id="4" name="Group 35"/>
          <p:cNvGrpSpPr/>
          <p:nvPr/>
        </p:nvGrpSpPr>
        <p:grpSpPr>
          <a:xfrm>
            <a:off x="3851840" y="2250553"/>
            <a:ext cx="4392568" cy="546224"/>
            <a:chOff x="3851840" y="1356248"/>
            <a:chExt cx="4392568" cy="546224"/>
          </a:xfrm>
        </p:grpSpPr>
        <p:sp>
          <p:nvSpPr>
            <p:cNvPr id="37" name="TextBox 36"/>
            <p:cNvSpPr txBox="1"/>
            <p:nvPr/>
          </p:nvSpPr>
          <p:spPr>
            <a:xfrm>
              <a:off x="3851840" y="1356248"/>
              <a:ext cx="4392567" cy="307777"/>
            </a:xfrm>
            <a:prstGeom prst="rect">
              <a:avLst/>
            </a:prstGeom>
            <a:noFill/>
          </p:spPr>
          <p:txBody>
            <a:bodyPr wrap="square" rtlCol="0">
              <a:spAutoFit/>
            </a:bodyPr>
            <a:lstStyle/>
            <a:p>
              <a:endParaRPr lang="ko-KR" altLang="en-US" sz="1400" b="1" dirty="0">
                <a:solidFill>
                  <a:schemeClr val="tx1">
                    <a:lumMod val="75000"/>
                    <a:lumOff val="25000"/>
                  </a:schemeClr>
                </a:solidFill>
                <a:cs typeface="Arial" pitchFamily="34" charset="0"/>
              </a:endParaRPr>
            </a:p>
          </p:txBody>
        </p:sp>
        <p:sp>
          <p:nvSpPr>
            <p:cNvPr id="38" name="TextBox 37"/>
            <p:cNvSpPr txBox="1"/>
            <p:nvPr/>
          </p:nvSpPr>
          <p:spPr>
            <a:xfrm>
              <a:off x="3851840" y="1625473"/>
              <a:ext cx="4392568" cy="276999"/>
            </a:xfrm>
            <a:prstGeom prst="rect">
              <a:avLst/>
            </a:prstGeom>
            <a:noFill/>
          </p:spPr>
          <p:txBody>
            <a:bodyPr wrap="square" rtlCol="0">
              <a:spAutoFit/>
            </a:bodyPr>
            <a:lstStyle/>
            <a:p>
              <a:r>
                <a:rPr lang="en-US" altLang="ko-KR" sz="1200" dirty="0" smtClean="0">
                  <a:solidFill>
                    <a:schemeClr val="tx1">
                      <a:lumMod val="75000"/>
                      <a:lumOff val="25000"/>
                    </a:schemeClr>
                  </a:solidFill>
                  <a:cs typeface="Arial" pitchFamily="34" charset="0"/>
                </a:rPr>
                <a:t>. </a:t>
              </a:r>
              <a:endParaRPr lang="ko-KR" altLang="en-US" sz="1200" dirty="0">
                <a:solidFill>
                  <a:schemeClr val="tx1">
                    <a:lumMod val="75000"/>
                    <a:lumOff val="25000"/>
                  </a:schemeClr>
                </a:solidFill>
                <a:cs typeface="Arial" pitchFamily="34" charset="0"/>
              </a:endParaRPr>
            </a:p>
          </p:txBody>
        </p:sp>
      </p:grpSp>
    </p:spTree>
    <p:extLst>
      <p:ext uri="{BB962C8B-B14F-4D97-AF65-F5344CB8AC3E}">
        <p14:creationId xmlns:p14="http://schemas.microsoft.com/office/powerpoint/2010/main" val="1095055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txBox="1">
            <a:spLocks/>
          </p:cNvSpPr>
          <p:nvPr/>
        </p:nvSpPr>
        <p:spPr>
          <a:xfrm>
            <a:off x="2555776" y="339502"/>
            <a:ext cx="6588224" cy="576064"/>
          </a:xfrm>
          <a:prstGeom prst="rect">
            <a:avLst/>
          </a:prstGeom>
        </p:spPr>
        <p:txBody>
          <a:bodyPr anchor="ctr"/>
          <a:lstStyle>
            <a:lvl1pPr algn="ctr" defTabSz="914400" rtl="0" eaLnBrk="1" latinLnBrk="1" hangingPunct="1">
              <a:spcBef>
                <a:spcPct val="0"/>
              </a:spcBef>
              <a:buNone/>
              <a:defRPr sz="4400" kern="1200">
                <a:solidFill>
                  <a:schemeClr val="tx1"/>
                </a:solidFill>
                <a:latin typeface="+mj-lt"/>
                <a:ea typeface="+mj-ea"/>
                <a:cs typeface="+mj-cs"/>
              </a:defRPr>
            </a:lvl1pPr>
          </a:lstStyle>
          <a:p>
            <a:r>
              <a:rPr lang="en-US" altLang="ko-KR" sz="3600" dirty="0" smtClean="0">
                <a:ea typeface="맑은 고딕" pitchFamily="50" charset="-127"/>
              </a:rPr>
              <a:t>crime prevention program</a:t>
            </a:r>
            <a:endParaRPr lang="en-US" altLang="ko-KR" sz="3600" dirty="0"/>
          </a:p>
        </p:txBody>
      </p:sp>
      <p:sp>
        <p:nvSpPr>
          <p:cNvPr id="18" name="Rectangle 17"/>
          <p:cNvSpPr/>
          <p:nvPr/>
        </p:nvSpPr>
        <p:spPr>
          <a:xfrm>
            <a:off x="3048000" y="1352550"/>
            <a:ext cx="5256584" cy="2514600"/>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ltLang="ko-KR" sz="2800" dirty="0" smtClean="0">
              <a:solidFill>
                <a:schemeClr val="tx1"/>
              </a:solidFill>
              <a:latin typeface="Times New Roman" pitchFamily="18" charset="0"/>
              <a:cs typeface="Times New Roman" pitchFamily="18" charset="0"/>
            </a:endParaRPr>
          </a:p>
          <a:p>
            <a:pPr algn="ctr"/>
            <a:endParaRPr lang="en-US" altLang="ko-KR" sz="2800" dirty="0" smtClean="0">
              <a:solidFill>
                <a:schemeClr val="tx1"/>
              </a:solidFill>
              <a:latin typeface="Times New Roman" pitchFamily="18" charset="0"/>
              <a:cs typeface="Times New Roman" pitchFamily="18" charset="0"/>
            </a:endParaRPr>
          </a:p>
          <a:p>
            <a:pPr algn="ctr"/>
            <a:r>
              <a:rPr lang="en-US" altLang="ko-KR" sz="2800" dirty="0" smtClean="0">
                <a:solidFill>
                  <a:schemeClr val="tx1"/>
                </a:solidFill>
                <a:latin typeface="Times New Roman" pitchFamily="18" charset="0"/>
                <a:cs typeface="Times New Roman" pitchFamily="18" charset="0"/>
              </a:rPr>
              <a:t>References</a:t>
            </a:r>
          </a:p>
          <a:p>
            <a:endParaRPr lang="en-US" sz="1600" dirty="0" smtClean="0">
              <a:solidFill>
                <a:schemeClr val="tx1"/>
              </a:solidFill>
              <a:latin typeface="Times New Roman" pitchFamily="18" charset="0"/>
              <a:cs typeface="Times New Roman" pitchFamily="18" charset="0"/>
            </a:endParaRPr>
          </a:p>
          <a:p>
            <a:r>
              <a:rPr lang="en-US" sz="1600" dirty="0" smtClean="0">
                <a:solidFill>
                  <a:schemeClr val="tx1"/>
                </a:solidFill>
                <a:latin typeface="Times New Roman" pitchFamily="18" charset="0"/>
                <a:cs typeface="Times New Roman" pitchFamily="18" charset="0"/>
              </a:rPr>
              <a:t>College of Policing (2017). Hot spots policing. available at &lt;http://whatworks.college.police.uk/toolkit/Pages/Intervention.aspx?InterventionID=46&gt;</a:t>
            </a:r>
          </a:p>
          <a:p>
            <a:r>
              <a:rPr lang="en-US" sz="1600" dirty="0" smtClean="0">
                <a:solidFill>
                  <a:schemeClr val="tx1"/>
                </a:solidFill>
                <a:latin typeface="Times New Roman" pitchFamily="18" charset="0"/>
                <a:cs typeface="Times New Roman" pitchFamily="18" charset="0"/>
              </a:rPr>
              <a:t>Crime Solutions (2018). Problem-Oriented Policing. National Institute of Justice. available at &lt;https://www.crimesolutions.gov/PracticeDetails.aspx?ID=32&gt;</a:t>
            </a:r>
          </a:p>
          <a:p>
            <a:pPr algn="ctr"/>
            <a:endParaRPr lang="en-US" altLang="ko-KR" sz="2800" dirty="0" smtClean="0">
              <a:solidFill>
                <a:schemeClr val="tx1"/>
              </a:solidFill>
              <a:latin typeface="Times New Roman" pitchFamily="18" charset="0"/>
              <a:cs typeface="Times New Roman" pitchFamily="18" charset="0"/>
            </a:endParaRPr>
          </a:p>
          <a:p>
            <a:pPr algn="ctr"/>
            <a:endParaRPr lang="en-US" altLang="ko-KR" dirty="0" smtClean="0">
              <a:solidFill>
                <a:schemeClr val="tx1"/>
              </a:solidFill>
            </a:endParaRPr>
          </a:p>
          <a:p>
            <a:pPr algn="ctr"/>
            <a:endParaRPr lang="en-US" altLang="ko-KR" dirty="0" smtClean="0">
              <a:solidFill>
                <a:schemeClr val="tx1"/>
              </a:solidFill>
            </a:endParaRPr>
          </a:p>
          <a:p>
            <a:pPr algn="ctr"/>
            <a:endParaRPr lang="en-US" altLang="ko-KR" dirty="0" smtClean="0">
              <a:solidFill>
                <a:schemeClr val="tx1"/>
              </a:solidFill>
            </a:endParaRPr>
          </a:p>
          <a:p>
            <a:pPr algn="ctr"/>
            <a:endParaRPr lang="ko-KR" altLang="en-US" dirty="0">
              <a:solidFill>
                <a:schemeClr val="tx1"/>
              </a:solidFill>
            </a:endParaRPr>
          </a:p>
        </p:txBody>
      </p:sp>
      <p:sp>
        <p:nvSpPr>
          <p:cNvPr id="28" name="TextBox 27"/>
          <p:cNvSpPr txBox="1"/>
          <p:nvPr/>
        </p:nvSpPr>
        <p:spPr>
          <a:xfrm>
            <a:off x="3108820" y="3051804"/>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03</a:t>
            </a:r>
            <a:endParaRPr lang="ko-KR" altLang="en-US" sz="2000" b="1" dirty="0">
              <a:solidFill>
                <a:schemeClr val="bg1"/>
              </a:solidFill>
              <a:cs typeface="Arial" pitchFamily="34" charset="0"/>
            </a:endParaRPr>
          </a:p>
        </p:txBody>
      </p:sp>
      <p:sp>
        <p:nvSpPr>
          <p:cNvPr id="29" name="TextBox 28"/>
          <p:cNvSpPr txBox="1"/>
          <p:nvPr/>
        </p:nvSpPr>
        <p:spPr>
          <a:xfrm>
            <a:off x="3097310" y="3939903"/>
            <a:ext cx="533164" cy="400110"/>
          </a:xfrm>
          <a:prstGeom prst="rect">
            <a:avLst/>
          </a:prstGeom>
          <a:noFill/>
        </p:spPr>
        <p:txBody>
          <a:bodyPr wrap="square" rtlCol="0">
            <a:spAutoFit/>
          </a:bodyPr>
          <a:lstStyle/>
          <a:p>
            <a:r>
              <a:rPr lang="en-US" altLang="ko-KR" sz="2000" b="1" dirty="0">
                <a:solidFill>
                  <a:schemeClr val="bg1"/>
                </a:solidFill>
                <a:cs typeface="Arial" pitchFamily="34" charset="0"/>
              </a:rPr>
              <a:t>04</a:t>
            </a:r>
            <a:endParaRPr lang="ko-KR" altLang="en-US" sz="2000" b="1" dirty="0">
              <a:solidFill>
                <a:schemeClr val="bg1"/>
              </a:solidFill>
              <a:cs typeface="Arial" pitchFamily="34" charset="0"/>
            </a:endParaRPr>
          </a:p>
        </p:txBody>
      </p:sp>
      <p:grpSp>
        <p:nvGrpSpPr>
          <p:cNvPr id="4" name="Group 35"/>
          <p:cNvGrpSpPr/>
          <p:nvPr/>
        </p:nvGrpSpPr>
        <p:grpSpPr>
          <a:xfrm>
            <a:off x="3851840" y="2250553"/>
            <a:ext cx="4392568" cy="546224"/>
            <a:chOff x="3851840" y="1356248"/>
            <a:chExt cx="4392568" cy="546224"/>
          </a:xfrm>
        </p:grpSpPr>
        <p:sp>
          <p:nvSpPr>
            <p:cNvPr id="37" name="TextBox 36"/>
            <p:cNvSpPr txBox="1"/>
            <p:nvPr/>
          </p:nvSpPr>
          <p:spPr>
            <a:xfrm>
              <a:off x="3851840" y="1356248"/>
              <a:ext cx="4392567" cy="307777"/>
            </a:xfrm>
            <a:prstGeom prst="rect">
              <a:avLst/>
            </a:prstGeom>
            <a:noFill/>
          </p:spPr>
          <p:txBody>
            <a:bodyPr wrap="square" rtlCol="0">
              <a:spAutoFit/>
            </a:bodyPr>
            <a:lstStyle/>
            <a:p>
              <a:endParaRPr lang="ko-KR" altLang="en-US" sz="1400" b="1" dirty="0">
                <a:solidFill>
                  <a:schemeClr val="tx1">
                    <a:lumMod val="75000"/>
                    <a:lumOff val="25000"/>
                  </a:schemeClr>
                </a:solidFill>
                <a:cs typeface="Arial" pitchFamily="34" charset="0"/>
              </a:endParaRPr>
            </a:p>
          </p:txBody>
        </p:sp>
        <p:sp>
          <p:nvSpPr>
            <p:cNvPr id="38" name="TextBox 37"/>
            <p:cNvSpPr txBox="1"/>
            <p:nvPr/>
          </p:nvSpPr>
          <p:spPr>
            <a:xfrm>
              <a:off x="3851840" y="1625473"/>
              <a:ext cx="4392568" cy="276999"/>
            </a:xfrm>
            <a:prstGeom prst="rect">
              <a:avLst/>
            </a:prstGeom>
            <a:noFill/>
          </p:spPr>
          <p:txBody>
            <a:bodyPr wrap="square" rtlCol="0">
              <a:spAutoFit/>
            </a:bodyPr>
            <a:lstStyle/>
            <a:p>
              <a:r>
                <a:rPr lang="en-US" altLang="ko-KR" sz="1200" dirty="0" smtClean="0">
                  <a:solidFill>
                    <a:schemeClr val="tx1">
                      <a:lumMod val="75000"/>
                      <a:lumOff val="25000"/>
                    </a:schemeClr>
                  </a:solidFill>
                  <a:cs typeface="Arial" pitchFamily="34" charset="0"/>
                </a:rPr>
                <a:t>. </a:t>
              </a:r>
              <a:endParaRPr lang="ko-KR" altLang="en-US" sz="1200" dirty="0">
                <a:solidFill>
                  <a:schemeClr val="tx1">
                    <a:lumMod val="75000"/>
                    <a:lumOff val="25000"/>
                  </a:schemeClr>
                </a:solidFill>
                <a:cs typeface="Arial" pitchFamily="34" charset="0"/>
              </a:endParaRPr>
            </a:p>
          </p:txBody>
        </p:sp>
      </p:grpSp>
    </p:spTree>
    <p:extLst>
      <p:ext uri="{BB962C8B-B14F-4D97-AF65-F5344CB8AC3E}">
        <p14:creationId xmlns:p14="http://schemas.microsoft.com/office/powerpoint/2010/main" val="1095055991"/>
      </p:ext>
    </p:extLst>
  </p:cSld>
  <p:clrMapOvr>
    <a:masterClrMapping/>
  </p:clrMapOvr>
</p:sld>
</file>

<file path=ppt/theme/theme1.xml><?xml version="1.0" encoding="utf-8"?>
<a:theme xmlns:a="http://schemas.openxmlformats.org/drawingml/2006/main" name="Cover and End Slide Master">
  <a:themeElements>
    <a:clrScheme name="ALLPPT-COLOR-A19">
      <a:dk1>
        <a:sysClr val="windowText" lastClr="000000"/>
      </a:dk1>
      <a:lt1>
        <a:sysClr val="window" lastClr="FFFFFF"/>
      </a:lt1>
      <a:dk2>
        <a:srgbClr val="1F497D"/>
      </a:dk2>
      <a:lt2>
        <a:srgbClr val="EEECE1"/>
      </a:lt2>
      <a:accent1>
        <a:srgbClr val="32AEB8"/>
      </a:accent1>
      <a:accent2>
        <a:srgbClr val="F2A40D"/>
      </a:accent2>
      <a:accent3>
        <a:srgbClr val="32AEB8"/>
      </a:accent3>
      <a:accent4>
        <a:srgbClr val="F2A40D"/>
      </a:accent4>
      <a:accent5>
        <a:srgbClr val="32AEB8"/>
      </a:accent5>
      <a:accent6>
        <a:srgbClr val="F2A40D"/>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s Slide Master">
  <a:themeElements>
    <a:clrScheme name="ALLPPT-COLOR-A19">
      <a:dk1>
        <a:sysClr val="windowText" lastClr="000000"/>
      </a:dk1>
      <a:lt1>
        <a:sysClr val="window" lastClr="FFFFFF"/>
      </a:lt1>
      <a:dk2>
        <a:srgbClr val="1F497D"/>
      </a:dk2>
      <a:lt2>
        <a:srgbClr val="EEECE1"/>
      </a:lt2>
      <a:accent1>
        <a:srgbClr val="32AEB8"/>
      </a:accent1>
      <a:accent2>
        <a:srgbClr val="F2A40D"/>
      </a:accent2>
      <a:accent3>
        <a:srgbClr val="32AEB8"/>
      </a:accent3>
      <a:accent4>
        <a:srgbClr val="F2A40D"/>
      </a:accent4>
      <a:accent5>
        <a:srgbClr val="32AEB8"/>
      </a:accent5>
      <a:accent6>
        <a:srgbClr val="F2A40D"/>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2AEB8"/>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Section Break Slide Master">
  <a:themeElements>
    <a:clrScheme name="ALLPPT-COLOR-A19">
      <a:dk1>
        <a:sysClr val="windowText" lastClr="000000"/>
      </a:dk1>
      <a:lt1>
        <a:sysClr val="window" lastClr="FFFFFF"/>
      </a:lt1>
      <a:dk2>
        <a:srgbClr val="1F497D"/>
      </a:dk2>
      <a:lt2>
        <a:srgbClr val="EEECE1"/>
      </a:lt2>
      <a:accent1>
        <a:srgbClr val="32AEB8"/>
      </a:accent1>
      <a:accent2>
        <a:srgbClr val="F2A40D"/>
      </a:accent2>
      <a:accent3>
        <a:srgbClr val="32AEB8"/>
      </a:accent3>
      <a:accent4>
        <a:srgbClr val="F2A40D"/>
      </a:accent4>
      <a:accent5>
        <a:srgbClr val="32AEB8"/>
      </a:accent5>
      <a:accent6>
        <a:srgbClr val="F2A40D"/>
      </a:accent6>
      <a:hlink>
        <a:srgbClr val="3F3F3F"/>
      </a:hlink>
      <a:folHlink>
        <a:srgbClr val="3F3F3F"/>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1749</TotalTime>
  <Words>490</Words>
  <Application>Microsoft Office PowerPoint</Application>
  <PresentationFormat>On-screen Show (16:9)</PresentationFormat>
  <Paragraphs>73</Paragraphs>
  <Slides>5</Slides>
  <Notes>4</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 Unicode MS</vt:lpstr>
      <vt:lpstr>맑은 고딕</vt:lpstr>
      <vt:lpstr>Arial</vt:lpstr>
      <vt:lpstr>Calibri</vt:lpstr>
      <vt:lpstr>Times New Roman</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googleslidesppt.com;allppt.com</dc:creator>
  <cp:lastModifiedBy>haugh khym</cp:lastModifiedBy>
  <cp:revision>89</cp:revision>
  <dcterms:created xsi:type="dcterms:W3CDTF">2016-12-05T23:26:54Z</dcterms:created>
  <dcterms:modified xsi:type="dcterms:W3CDTF">2018-10-13T16:33:34Z</dcterms:modified>
</cp:coreProperties>
</file>