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88" r:id="rId2"/>
    <p:sldId id="289" r:id="rId3"/>
    <p:sldId id="326" r:id="rId4"/>
    <p:sldId id="298" r:id="rId5"/>
    <p:sldId id="260" r:id="rId6"/>
    <p:sldId id="299" r:id="rId7"/>
    <p:sldId id="300" r:id="rId8"/>
    <p:sldId id="301" r:id="rId9"/>
    <p:sldId id="327" r:id="rId10"/>
    <p:sldId id="303" r:id="rId11"/>
    <p:sldId id="292" r:id="rId12"/>
    <p:sldId id="290" r:id="rId13"/>
    <p:sldId id="291" r:id="rId14"/>
    <p:sldId id="328" r:id="rId15"/>
    <p:sldId id="295" r:id="rId16"/>
    <p:sldId id="267" r:id="rId17"/>
    <p:sldId id="296" r:id="rId18"/>
    <p:sldId id="329" r:id="rId19"/>
    <p:sldId id="272" r:id="rId20"/>
    <p:sldId id="273" r:id="rId21"/>
    <p:sldId id="307" r:id="rId22"/>
    <p:sldId id="330" r:id="rId23"/>
    <p:sldId id="325" r:id="rId24"/>
    <p:sldId id="275" r:id="rId25"/>
    <p:sldId id="309" r:id="rId26"/>
    <p:sldId id="320" r:id="rId27"/>
    <p:sldId id="321" r:id="rId28"/>
    <p:sldId id="322" r:id="rId29"/>
  </p:sldIdLst>
  <p:sldSz cx="12192000" cy="6858000"/>
  <p:notesSz cx="6858000" cy="9212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1 Overview" id="{CD11B0A8-B423-4C73-BC78-CFDD813BD91F}">
          <p14:sldIdLst>
            <p14:sldId id="288"/>
            <p14:sldId id="289"/>
          </p14:sldIdLst>
        </p14:section>
        <p14:section name="1a: Value &amp; Strategic Marketing Management" id="{548CACA6-4EB6-470D-B22D-5EA7D8970FA7}">
          <p14:sldIdLst>
            <p14:sldId id="326"/>
            <p14:sldId id="298"/>
            <p14:sldId id="260"/>
            <p14:sldId id="299"/>
            <p14:sldId id="300"/>
            <p14:sldId id="301"/>
          </p14:sldIdLst>
        </p14:section>
        <p14:section name="1b: Role of Marketing in the Strategic Planning Process Within an Organization" id="{20EEA06C-1792-4F27-9085-C6FE54F448E9}">
          <p14:sldIdLst>
            <p14:sldId id="327"/>
            <p14:sldId id="303"/>
            <p14:sldId id="292"/>
            <p14:sldId id="290"/>
            <p14:sldId id="291"/>
          </p14:sldIdLst>
        </p14:section>
        <p14:section name="1c: Marketing Strategy Formation Process" id="{568661D4-320B-4719-AA1D-A4C2A90507B6}">
          <p14:sldIdLst>
            <p14:sldId id="328"/>
            <p14:sldId id="295"/>
            <p14:sldId id="267"/>
            <p14:sldId id="296"/>
          </p14:sldIdLst>
        </p14:section>
        <p14:section name="1d: Aspiration Decisions – Choosing Customer Groups to Pursue" id="{48499D07-3247-448B-963A-E20506C50EEA}">
          <p14:sldIdLst>
            <p14:sldId id="329"/>
            <p14:sldId id="272"/>
            <p14:sldId id="273"/>
            <p14:sldId id="307"/>
          </p14:sldIdLst>
        </p14:section>
        <p14:section name="1e: Action Decisions - Implementation of the Marketing Mix" id="{FFD319CC-EBB0-4743-966B-D063945B5383}">
          <p14:sldIdLst>
            <p14:sldId id="330"/>
            <p14:sldId id="325"/>
            <p14:sldId id="275"/>
            <p14:sldId id="309"/>
            <p14:sldId id="320"/>
            <p14:sldId id="321"/>
            <p14:sldId id="3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9C2"/>
    <a:srgbClr val="3F5D6E"/>
    <a:srgbClr val="E1F4FB"/>
    <a:srgbClr val="FFFFFF"/>
    <a:srgbClr val="9148C8"/>
    <a:srgbClr val="F9E1C0"/>
    <a:srgbClr val="E7B48D"/>
    <a:srgbClr val="FCCB99"/>
    <a:srgbClr val="E85F50"/>
    <a:srgbClr val="A69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2260" autoAdjust="0"/>
  </p:normalViewPr>
  <p:slideViewPr>
    <p:cSldViewPr snapToGrid="0">
      <p:cViewPr varScale="1">
        <p:scale>
          <a:sx n="69" d="100"/>
          <a:sy n="69" d="100"/>
        </p:scale>
        <p:origin x="342"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7" d="100"/>
          <a:sy n="67" d="100"/>
        </p:scale>
        <p:origin x="312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03CFA-ECD0-4C5D-9BE9-BA6E720784B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4926BB25-4600-46EA-B6D4-5C912BFF9D4C}">
      <dgm:prSet phldrT="[Text]" custT="1"/>
      <dgm:spPr/>
      <dgm:t>
        <a:bodyPr/>
        <a:lstStyle/>
        <a:p>
          <a:pPr algn="ctr"/>
          <a:r>
            <a:rPr lang="en-US" altLang="en-US" sz="2800" b="1">
              <a:latin typeface="Arial" panose="020B0604020202020204" pitchFamily="34" charset="0"/>
            </a:rPr>
            <a:t>Business</a:t>
          </a:r>
        </a:p>
        <a:p>
          <a:pPr algn="ctr"/>
          <a:r>
            <a:rPr lang="en-US" altLang="en-US" sz="2800" b="1">
              <a:latin typeface="Arial" panose="020B0604020202020204" pitchFamily="34" charset="0"/>
            </a:rPr>
            <a:t>Vision</a:t>
          </a:r>
          <a:endParaRPr lang="en-US" sz="2800" dirty="0"/>
        </a:p>
      </dgm:t>
    </dgm:pt>
    <dgm:pt modelId="{E616EAF3-D87B-471A-938C-8C8DE2E67850}" type="parTrans" cxnId="{7ED7F11A-90A4-4D3A-B0EB-601DAA5B46B3}">
      <dgm:prSet/>
      <dgm:spPr/>
      <dgm:t>
        <a:bodyPr/>
        <a:lstStyle/>
        <a:p>
          <a:endParaRPr lang="en-US"/>
        </a:p>
      </dgm:t>
    </dgm:pt>
    <dgm:pt modelId="{4C6204EF-D08D-46A6-9624-605BB4FD1EF1}" type="sibTrans" cxnId="{7ED7F11A-90A4-4D3A-B0EB-601DAA5B46B3}">
      <dgm:prSet/>
      <dgm:spPr/>
      <dgm:t>
        <a:bodyPr/>
        <a:lstStyle/>
        <a:p>
          <a:endParaRPr lang="en-US"/>
        </a:p>
      </dgm:t>
    </dgm:pt>
    <dgm:pt modelId="{5445B44C-CA5B-4873-83B3-C005C5297808}">
      <dgm:prSet phldrT="[Text]" custT="1"/>
      <dgm:spPr/>
      <dgm:t>
        <a:bodyPr/>
        <a:lstStyle/>
        <a:p>
          <a:r>
            <a:rPr lang="en-US" altLang="en-US" sz="2800" b="1" dirty="0">
              <a:latin typeface="Arial" panose="020B0604020202020204" pitchFamily="34" charset="0"/>
            </a:rPr>
            <a:t>Core</a:t>
          </a:r>
        </a:p>
        <a:p>
          <a:r>
            <a:rPr lang="en-US" altLang="en-US" sz="2800" b="1" dirty="0">
              <a:latin typeface="Arial" panose="020B0604020202020204" pitchFamily="34" charset="0"/>
            </a:rPr>
            <a:t>Value</a:t>
          </a:r>
          <a:endParaRPr lang="en-US" sz="2800" dirty="0"/>
        </a:p>
      </dgm:t>
    </dgm:pt>
    <dgm:pt modelId="{AD0ED41F-66C0-4578-BF6C-E0A69AD93C3E}" type="parTrans" cxnId="{30C6E9BC-870E-4ECD-A347-6BC704D454FB}">
      <dgm:prSet/>
      <dgm:spPr/>
      <dgm:t>
        <a:bodyPr/>
        <a:lstStyle/>
        <a:p>
          <a:endParaRPr lang="en-US"/>
        </a:p>
      </dgm:t>
    </dgm:pt>
    <dgm:pt modelId="{269CE743-39E4-449D-BF21-4FB46E2EA935}" type="sibTrans" cxnId="{30C6E9BC-870E-4ECD-A347-6BC704D454FB}">
      <dgm:prSet/>
      <dgm:spPr/>
      <dgm:t>
        <a:bodyPr/>
        <a:lstStyle/>
        <a:p>
          <a:endParaRPr lang="en-US"/>
        </a:p>
      </dgm:t>
    </dgm:pt>
    <dgm:pt modelId="{F9C06D61-E67B-44E8-A521-CE0C5E26FD85}">
      <dgm:prSet phldrT="[Text]" custT="1"/>
      <dgm:spPr/>
      <dgm:t>
        <a:bodyPr/>
        <a:lstStyle/>
        <a:p>
          <a:r>
            <a:rPr lang="en-US" altLang="en-US" sz="2800" b="1">
              <a:latin typeface="Arial" panose="020B0604020202020204" pitchFamily="34" charset="0"/>
            </a:rPr>
            <a:t>BHAGs</a:t>
          </a:r>
          <a:endParaRPr lang="en-US" sz="2800" dirty="0"/>
        </a:p>
      </dgm:t>
    </dgm:pt>
    <dgm:pt modelId="{2FB4BE24-F8AF-44F9-BBCD-56C8EB2E4DAE}" type="parTrans" cxnId="{6A56CE31-282B-47B6-AB46-6CE4ADE379A1}">
      <dgm:prSet/>
      <dgm:spPr/>
      <dgm:t>
        <a:bodyPr/>
        <a:lstStyle/>
        <a:p>
          <a:endParaRPr lang="en-US"/>
        </a:p>
      </dgm:t>
    </dgm:pt>
    <dgm:pt modelId="{D655CAAF-81B1-4582-941E-D90BB93F58CF}" type="sibTrans" cxnId="{6A56CE31-282B-47B6-AB46-6CE4ADE379A1}">
      <dgm:prSet/>
      <dgm:spPr/>
      <dgm:t>
        <a:bodyPr/>
        <a:lstStyle/>
        <a:p>
          <a:endParaRPr lang="en-US"/>
        </a:p>
      </dgm:t>
    </dgm:pt>
    <dgm:pt modelId="{BFCF06A5-8E4D-44E7-91A9-C81DDED0B6D2}">
      <dgm:prSet phldrT="[Text]" custT="1"/>
      <dgm:spPr/>
      <dgm:t>
        <a:bodyPr/>
        <a:lstStyle/>
        <a:p>
          <a:r>
            <a:rPr lang="en-US" altLang="en-US" sz="2800" b="1">
              <a:latin typeface="Arial" panose="020B0604020202020204" pitchFamily="34" charset="0"/>
            </a:rPr>
            <a:t>Core</a:t>
          </a:r>
        </a:p>
        <a:p>
          <a:r>
            <a:rPr lang="en-US" altLang="en-US" sz="2800" b="1">
              <a:latin typeface="Arial" panose="020B0604020202020204" pitchFamily="34" charset="0"/>
            </a:rPr>
            <a:t>Purpose</a:t>
          </a:r>
          <a:endParaRPr lang="en-US" sz="2800" dirty="0"/>
        </a:p>
      </dgm:t>
    </dgm:pt>
    <dgm:pt modelId="{82C2F817-CEF9-4CF8-9BF4-52498679754A}" type="parTrans" cxnId="{1AF3A769-51BA-4460-A6C8-273971AACF5E}">
      <dgm:prSet/>
      <dgm:spPr/>
      <dgm:t>
        <a:bodyPr/>
        <a:lstStyle/>
        <a:p>
          <a:endParaRPr lang="en-US"/>
        </a:p>
      </dgm:t>
    </dgm:pt>
    <dgm:pt modelId="{AAAA74D2-FE27-46E5-9C25-4C3F3407B9CC}" type="sibTrans" cxnId="{1AF3A769-51BA-4460-A6C8-273971AACF5E}">
      <dgm:prSet/>
      <dgm:spPr/>
      <dgm:t>
        <a:bodyPr/>
        <a:lstStyle/>
        <a:p>
          <a:endParaRPr lang="en-US"/>
        </a:p>
      </dgm:t>
    </dgm:pt>
    <dgm:pt modelId="{977FD273-75E0-4E22-8251-7E111260DF2F}" type="pres">
      <dgm:prSet presAssocID="{EA303CFA-ECD0-4C5D-9BE9-BA6E720784BC}" presName="cycle" presStyleCnt="0">
        <dgm:presLayoutVars>
          <dgm:chMax val="1"/>
          <dgm:dir/>
          <dgm:animLvl val="ctr"/>
          <dgm:resizeHandles val="exact"/>
        </dgm:presLayoutVars>
      </dgm:prSet>
      <dgm:spPr/>
      <dgm:t>
        <a:bodyPr/>
        <a:lstStyle/>
        <a:p>
          <a:endParaRPr lang="en-US"/>
        </a:p>
      </dgm:t>
    </dgm:pt>
    <dgm:pt modelId="{9867402B-6C6B-4DD0-8522-9BC31DF4B12F}" type="pres">
      <dgm:prSet presAssocID="{4926BB25-4600-46EA-B6D4-5C912BFF9D4C}" presName="centerShape" presStyleLbl="node0" presStyleIdx="0" presStyleCnt="1" custLinFactNeighborX="1258" custLinFactNeighborY="606"/>
      <dgm:spPr/>
      <dgm:t>
        <a:bodyPr/>
        <a:lstStyle/>
        <a:p>
          <a:endParaRPr lang="en-US"/>
        </a:p>
      </dgm:t>
    </dgm:pt>
    <dgm:pt modelId="{B523C0F4-31B7-471F-AEC7-C429D94FBA41}" type="pres">
      <dgm:prSet presAssocID="{AD0ED41F-66C0-4578-BF6C-E0A69AD93C3E}" presName="parTrans" presStyleLbl="bgSibTrans2D1" presStyleIdx="0" presStyleCnt="3"/>
      <dgm:spPr/>
      <dgm:t>
        <a:bodyPr/>
        <a:lstStyle/>
        <a:p>
          <a:endParaRPr lang="en-US"/>
        </a:p>
      </dgm:t>
    </dgm:pt>
    <dgm:pt modelId="{D50EF632-4818-4EB5-8AF4-EB77FEFC3157}" type="pres">
      <dgm:prSet presAssocID="{5445B44C-CA5B-4873-83B3-C005C5297808}" presName="node" presStyleLbl="node1" presStyleIdx="0" presStyleCnt="3">
        <dgm:presLayoutVars>
          <dgm:bulletEnabled val="1"/>
        </dgm:presLayoutVars>
      </dgm:prSet>
      <dgm:spPr/>
      <dgm:t>
        <a:bodyPr/>
        <a:lstStyle/>
        <a:p>
          <a:endParaRPr lang="en-US"/>
        </a:p>
      </dgm:t>
    </dgm:pt>
    <dgm:pt modelId="{23D8D74F-9253-41D6-BC22-6A1E1BC955B8}" type="pres">
      <dgm:prSet presAssocID="{2FB4BE24-F8AF-44F9-BBCD-56C8EB2E4DAE}" presName="parTrans" presStyleLbl="bgSibTrans2D1" presStyleIdx="1" presStyleCnt="3" custAng="86427"/>
      <dgm:spPr/>
      <dgm:t>
        <a:bodyPr/>
        <a:lstStyle/>
        <a:p>
          <a:endParaRPr lang="en-US"/>
        </a:p>
      </dgm:t>
    </dgm:pt>
    <dgm:pt modelId="{5BD7C454-8785-4706-9799-97DE3D928F7B}" type="pres">
      <dgm:prSet presAssocID="{F9C06D61-E67B-44E8-A521-CE0C5E26FD85}" presName="node" presStyleLbl="node1" presStyleIdx="1" presStyleCnt="3">
        <dgm:presLayoutVars>
          <dgm:bulletEnabled val="1"/>
        </dgm:presLayoutVars>
      </dgm:prSet>
      <dgm:spPr/>
      <dgm:t>
        <a:bodyPr/>
        <a:lstStyle/>
        <a:p>
          <a:endParaRPr lang="en-US"/>
        </a:p>
      </dgm:t>
    </dgm:pt>
    <dgm:pt modelId="{613828E7-A583-4F9E-962D-8B1179797E13}" type="pres">
      <dgm:prSet presAssocID="{82C2F817-CEF9-4CF8-9BF4-52498679754A}" presName="parTrans" presStyleLbl="bgSibTrans2D1" presStyleIdx="2" presStyleCnt="3"/>
      <dgm:spPr/>
      <dgm:t>
        <a:bodyPr/>
        <a:lstStyle/>
        <a:p>
          <a:endParaRPr lang="en-US"/>
        </a:p>
      </dgm:t>
    </dgm:pt>
    <dgm:pt modelId="{7D6DD71A-6F86-4EC1-9928-A22B3C7741E5}" type="pres">
      <dgm:prSet presAssocID="{BFCF06A5-8E4D-44E7-91A9-C81DDED0B6D2}" presName="node" presStyleLbl="node1" presStyleIdx="2" presStyleCnt="3">
        <dgm:presLayoutVars>
          <dgm:bulletEnabled val="1"/>
        </dgm:presLayoutVars>
      </dgm:prSet>
      <dgm:spPr/>
      <dgm:t>
        <a:bodyPr/>
        <a:lstStyle/>
        <a:p>
          <a:endParaRPr lang="en-US"/>
        </a:p>
      </dgm:t>
    </dgm:pt>
  </dgm:ptLst>
  <dgm:cxnLst>
    <dgm:cxn modelId="{7ED7F11A-90A4-4D3A-B0EB-601DAA5B46B3}" srcId="{EA303CFA-ECD0-4C5D-9BE9-BA6E720784BC}" destId="{4926BB25-4600-46EA-B6D4-5C912BFF9D4C}" srcOrd="0" destOrd="0" parTransId="{E616EAF3-D87B-471A-938C-8C8DE2E67850}" sibTransId="{4C6204EF-D08D-46A6-9624-605BB4FD1EF1}"/>
    <dgm:cxn modelId="{F2E149E8-8289-48D2-9B1B-B6C668C4C050}" type="presOf" srcId="{2FB4BE24-F8AF-44F9-BBCD-56C8EB2E4DAE}" destId="{23D8D74F-9253-41D6-BC22-6A1E1BC955B8}" srcOrd="0" destOrd="0" presId="urn:microsoft.com/office/officeart/2005/8/layout/radial4"/>
    <dgm:cxn modelId="{30C6E9BC-870E-4ECD-A347-6BC704D454FB}" srcId="{4926BB25-4600-46EA-B6D4-5C912BFF9D4C}" destId="{5445B44C-CA5B-4873-83B3-C005C5297808}" srcOrd="0" destOrd="0" parTransId="{AD0ED41F-66C0-4578-BF6C-E0A69AD93C3E}" sibTransId="{269CE743-39E4-449D-BF21-4FB46E2EA935}"/>
    <dgm:cxn modelId="{1AF3A769-51BA-4460-A6C8-273971AACF5E}" srcId="{4926BB25-4600-46EA-B6D4-5C912BFF9D4C}" destId="{BFCF06A5-8E4D-44E7-91A9-C81DDED0B6D2}" srcOrd="2" destOrd="0" parTransId="{82C2F817-CEF9-4CF8-9BF4-52498679754A}" sibTransId="{AAAA74D2-FE27-46E5-9C25-4C3F3407B9CC}"/>
    <dgm:cxn modelId="{6A56CE31-282B-47B6-AB46-6CE4ADE379A1}" srcId="{4926BB25-4600-46EA-B6D4-5C912BFF9D4C}" destId="{F9C06D61-E67B-44E8-A521-CE0C5E26FD85}" srcOrd="1" destOrd="0" parTransId="{2FB4BE24-F8AF-44F9-BBCD-56C8EB2E4DAE}" sibTransId="{D655CAAF-81B1-4582-941E-D90BB93F58CF}"/>
    <dgm:cxn modelId="{8ECED88F-37A4-4F60-B853-1A9CEAFA0CEC}" type="presOf" srcId="{5445B44C-CA5B-4873-83B3-C005C5297808}" destId="{D50EF632-4818-4EB5-8AF4-EB77FEFC3157}" srcOrd="0" destOrd="0" presId="urn:microsoft.com/office/officeart/2005/8/layout/radial4"/>
    <dgm:cxn modelId="{A6D9AC86-0F00-4818-AC66-10A3D643B9AD}" type="presOf" srcId="{BFCF06A5-8E4D-44E7-91A9-C81DDED0B6D2}" destId="{7D6DD71A-6F86-4EC1-9928-A22B3C7741E5}" srcOrd="0" destOrd="0" presId="urn:microsoft.com/office/officeart/2005/8/layout/radial4"/>
    <dgm:cxn modelId="{43A71945-8C8C-463F-A8BB-75553DECA940}" type="presOf" srcId="{4926BB25-4600-46EA-B6D4-5C912BFF9D4C}" destId="{9867402B-6C6B-4DD0-8522-9BC31DF4B12F}" srcOrd="0" destOrd="0" presId="urn:microsoft.com/office/officeart/2005/8/layout/radial4"/>
    <dgm:cxn modelId="{18EA50FF-1CD1-4B0F-9586-BDC3060E7D21}" type="presOf" srcId="{EA303CFA-ECD0-4C5D-9BE9-BA6E720784BC}" destId="{977FD273-75E0-4E22-8251-7E111260DF2F}" srcOrd="0" destOrd="0" presId="urn:microsoft.com/office/officeart/2005/8/layout/radial4"/>
    <dgm:cxn modelId="{A670D67C-3967-44CB-96F9-60749310A783}" type="presOf" srcId="{F9C06D61-E67B-44E8-A521-CE0C5E26FD85}" destId="{5BD7C454-8785-4706-9799-97DE3D928F7B}" srcOrd="0" destOrd="0" presId="urn:microsoft.com/office/officeart/2005/8/layout/radial4"/>
    <dgm:cxn modelId="{8B9FA13E-FE3C-4237-BFC8-F6D1A0D2FC98}" type="presOf" srcId="{AD0ED41F-66C0-4578-BF6C-E0A69AD93C3E}" destId="{B523C0F4-31B7-471F-AEC7-C429D94FBA41}" srcOrd="0" destOrd="0" presId="urn:microsoft.com/office/officeart/2005/8/layout/radial4"/>
    <dgm:cxn modelId="{EA19A22E-C52C-452F-B7D1-0F9BB497574F}" type="presOf" srcId="{82C2F817-CEF9-4CF8-9BF4-52498679754A}" destId="{613828E7-A583-4F9E-962D-8B1179797E13}" srcOrd="0" destOrd="0" presId="urn:microsoft.com/office/officeart/2005/8/layout/radial4"/>
    <dgm:cxn modelId="{60E73130-8538-4F78-9784-8CBE7850DF43}" type="presParOf" srcId="{977FD273-75E0-4E22-8251-7E111260DF2F}" destId="{9867402B-6C6B-4DD0-8522-9BC31DF4B12F}" srcOrd="0" destOrd="0" presId="urn:microsoft.com/office/officeart/2005/8/layout/radial4"/>
    <dgm:cxn modelId="{76863300-3C34-4761-8EEA-B76A58C14034}" type="presParOf" srcId="{977FD273-75E0-4E22-8251-7E111260DF2F}" destId="{B523C0F4-31B7-471F-AEC7-C429D94FBA41}" srcOrd="1" destOrd="0" presId="urn:microsoft.com/office/officeart/2005/8/layout/radial4"/>
    <dgm:cxn modelId="{BC7C5807-DBB2-422C-AAE1-47F0D68E5543}" type="presParOf" srcId="{977FD273-75E0-4E22-8251-7E111260DF2F}" destId="{D50EF632-4818-4EB5-8AF4-EB77FEFC3157}" srcOrd="2" destOrd="0" presId="urn:microsoft.com/office/officeart/2005/8/layout/radial4"/>
    <dgm:cxn modelId="{754BF47C-29BB-4DC3-8983-7A35C494D722}" type="presParOf" srcId="{977FD273-75E0-4E22-8251-7E111260DF2F}" destId="{23D8D74F-9253-41D6-BC22-6A1E1BC955B8}" srcOrd="3" destOrd="0" presId="urn:microsoft.com/office/officeart/2005/8/layout/radial4"/>
    <dgm:cxn modelId="{1B4182D0-9D73-4837-B345-B0105B9DD9B0}" type="presParOf" srcId="{977FD273-75E0-4E22-8251-7E111260DF2F}" destId="{5BD7C454-8785-4706-9799-97DE3D928F7B}" srcOrd="4" destOrd="0" presId="urn:microsoft.com/office/officeart/2005/8/layout/radial4"/>
    <dgm:cxn modelId="{37860277-6C55-4447-835A-73BAE94117CA}" type="presParOf" srcId="{977FD273-75E0-4E22-8251-7E111260DF2F}" destId="{613828E7-A583-4F9E-962D-8B1179797E13}" srcOrd="5" destOrd="0" presId="urn:microsoft.com/office/officeart/2005/8/layout/radial4"/>
    <dgm:cxn modelId="{1F6D68B5-540B-454A-AAC6-D867B1414185}" type="presParOf" srcId="{977FD273-75E0-4E22-8251-7E111260DF2F}" destId="{7D6DD71A-6F86-4EC1-9928-A22B3C7741E5}"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95BB4C-15F9-4F42-8D0B-ADAA46B40FE7}" type="doc">
      <dgm:prSet loTypeId="urn:microsoft.com/office/officeart/2005/8/layout/default#10" loCatId="list" qsTypeId="urn:microsoft.com/office/officeart/2005/8/quickstyle/simple3" qsCatId="simple" csTypeId="urn:microsoft.com/office/officeart/2005/8/colors/colorful1" csCatId="colorful" phldr="1"/>
      <dgm:spPr/>
      <dgm:t>
        <a:bodyPr/>
        <a:lstStyle/>
        <a:p>
          <a:endParaRPr lang="en-US"/>
        </a:p>
      </dgm:t>
    </dgm:pt>
    <dgm:pt modelId="{F243BAAA-409F-4107-B886-676A24B11827}">
      <dgm:prSet phldrT="[Text]"/>
      <dgm:spPr>
        <a:solidFill>
          <a:srgbClr val="E85F50"/>
        </a:solidFill>
      </dgm:spPr>
      <dgm:t>
        <a:bodyPr/>
        <a:lstStyle/>
        <a:p>
          <a:pPr>
            <a:lnSpc>
              <a:spcPct val="100000"/>
            </a:lnSpc>
            <a:spcBef>
              <a:spcPts val="0"/>
            </a:spcBef>
            <a:spcAft>
              <a:spcPts val="0"/>
            </a:spcAft>
          </a:pPr>
          <a:r>
            <a:rPr lang="en-US" b="0" dirty="0"/>
            <a:t>Product </a:t>
          </a:r>
        </a:p>
        <a:p>
          <a:pPr>
            <a:lnSpc>
              <a:spcPct val="100000"/>
            </a:lnSpc>
            <a:spcBef>
              <a:spcPts val="0"/>
            </a:spcBef>
            <a:spcAft>
              <a:spcPts val="0"/>
            </a:spcAft>
          </a:pPr>
          <a:r>
            <a:rPr lang="en-US" b="0" dirty="0"/>
            <a:t>Value Creation</a:t>
          </a:r>
        </a:p>
      </dgm:t>
    </dgm:pt>
    <dgm:pt modelId="{2AD6B9EF-AD51-48AE-9339-25B5D12C9FBD}" type="parTrans" cxnId="{65B1EC1F-BC8C-434D-9B9D-9D2B530CAB62}">
      <dgm:prSet/>
      <dgm:spPr/>
      <dgm:t>
        <a:bodyPr/>
        <a:lstStyle/>
        <a:p>
          <a:pPr>
            <a:lnSpc>
              <a:spcPct val="100000"/>
            </a:lnSpc>
            <a:spcBef>
              <a:spcPts val="0"/>
            </a:spcBef>
            <a:spcAft>
              <a:spcPts val="0"/>
            </a:spcAft>
          </a:pPr>
          <a:endParaRPr lang="en-US" b="1">
            <a:solidFill>
              <a:schemeClr val="tx1"/>
            </a:solidFill>
          </a:endParaRPr>
        </a:p>
      </dgm:t>
    </dgm:pt>
    <dgm:pt modelId="{08084FBF-85C7-47D8-8770-CBD2B8145FF4}" type="sibTrans" cxnId="{65B1EC1F-BC8C-434D-9B9D-9D2B530CAB62}">
      <dgm:prSet/>
      <dgm:spPr/>
      <dgm:t>
        <a:bodyPr/>
        <a:lstStyle/>
        <a:p>
          <a:pPr>
            <a:lnSpc>
              <a:spcPct val="100000"/>
            </a:lnSpc>
            <a:spcBef>
              <a:spcPts val="0"/>
            </a:spcBef>
            <a:spcAft>
              <a:spcPts val="0"/>
            </a:spcAft>
          </a:pPr>
          <a:endParaRPr lang="en-US" b="1">
            <a:solidFill>
              <a:schemeClr val="tx1"/>
            </a:solidFill>
          </a:endParaRPr>
        </a:p>
      </dgm:t>
    </dgm:pt>
    <dgm:pt modelId="{C3B2BF4F-4137-494C-A9DA-D9C13B2701CF}">
      <dgm:prSet phldrT="[Text]"/>
      <dgm:spPr>
        <a:solidFill>
          <a:srgbClr val="A69399"/>
        </a:solidFill>
      </dgm:spPr>
      <dgm:t>
        <a:bodyPr/>
        <a:lstStyle/>
        <a:p>
          <a:pPr>
            <a:lnSpc>
              <a:spcPct val="100000"/>
            </a:lnSpc>
            <a:spcBef>
              <a:spcPts val="0"/>
            </a:spcBef>
            <a:spcAft>
              <a:spcPts val="0"/>
            </a:spcAft>
          </a:pPr>
          <a:r>
            <a:rPr lang="en-US" b="0" dirty="0"/>
            <a:t>Price </a:t>
          </a:r>
        </a:p>
        <a:p>
          <a:pPr>
            <a:lnSpc>
              <a:spcPct val="100000"/>
            </a:lnSpc>
            <a:spcBef>
              <a:spcPts val="0"/>
            </a:spcBef>
            <a:spcAft>
              <a:spcPts val="0"/>
            </a:spcAft>
          </a:pPr>
          <a:r>
            <a:rPr lang="en-US" b="0" dirty="0"/>
            <a:t>Value Capture</a:t>
          </a:r>
        </a:p>
      </dgm:t>
    </dgm:pt>
    <dgm:pt modelId="{C43621F1-B52A-4F41-9941-57C1C7CCA129}" type="parTrans" cxnId="{D871BA8A-EA73-482A-B01A-E784D78048B5}">
      <dgm:prSet/>
      <dgm:spPr/>
      <dgm:t>
        <a:bodyPr/>
        <a:lstStyle/>
        <a:p>
          <a:pPr>
            <a:lnSpc>
              <a:spcPct val="100000"/>
            </a:lnSpc>
            <a:spcBef>
              <a:spcPts val="0"/>
            </a:spcBef>
            <a:spcAft>
              <a:spcPts val="0"/>
            </a:spcAft>
          </a:pPr>
          <a:endParaRPr lang="en-US" b="1">
            <a:solidFill>
              <a:schemeClr val="tx1"/>
            </a:solidFill>
          </a:endParaRPr>
        </a:p>
      </dgm:t>
    </dgm:pt>
    <dgm:pt modelId="{CB804FA3-2102-490A-89E5-579F2028698C}" type="sibTrans" cxnId="{D871BA8A-EA73-482A-B01A-E784D78048B5}">
      <dgm:prSet/>
      <dgm:spPr/>
      <dgm:t>
        <a:bodyPr/>
        <a:lstStyle/>
        <a:p>
          <a:pPr>
            <a:lnSpc>
              <a:spcPct val="100000"/>
            </a:lnSpc>
            <a:spcBef>
              <a:spcPts val="0"/>
            </a:spcBef>
            <a:spcAft>
              <a:spcPts val="0"/>
            </a:spcAft>
          </a:pPr>
          <a:endParaRPr lang="en-US" b="1">
            <a:solidFill>
              <a:schemeClr val="tx1"/>
            </a:solidFill>
          </a:endParaRPr>
        </a:p>
      </dgm:t>
    </dgm:pt>
    <dgm:pt modelId="{68AE01D9-05FB-4D17-8442-B2CC1AEA73EF}">
      <dgm:prSet phldrT="[Text]"/>
      <dgm:spPr>
        <a:solidFill>
          <a:srgbClr val="F9E1C0"/>
        </a:solidFill>
      </dgm:spPr>
      <dgm:t>
        <a:bodyPr/>
        <a:lstStyle/>
        <a:p>
          <a:pPr>
            <a:lnSpc>
              <a:spcPct val="100000"/>
            </a:lnSpc>
            <a:spcBef>
              <a:spcPts val="0"/>
            </a:spcBef>
            <a:spcAft>
              <a:spcPts val="0"/>
            </a:spcAft>
          </a:pPr>
          <a:r>
            <a:rPr lang="en-US" b="0" dirty="0"/>
            <a:t>Place </a:t>
          </a:r>
        </a:p>
        <a:p>
          <a:pPr>
            <a:lnSpc>
              <a:spcPct val="100000"/>
            </a:lnSpc>
            <a:spcBef>
              <a:spcPts val="0"/>
            </a:spcBef>
            <a:spcAft>
              <a:spcPts val="0"/>
            </a:spcAft>
          </a:pPr>
          <a:r>
            <a:rPr lang="en-US" b="0" dirty="0"/>
            <a:t>Value Delivery</a:t>
          </a:r>
        </a:p>
      </dgm:t>
    </dgm:pt>
    <dgm:pt modelId="{BEDB1CF0-FB8D-4A01-B402-7A177A89FE5E}" type="parTrans" cxnId="{2B3E5C38-8E87-43E3-B3DA-AFF0CE19E64A}">
      <dgm:prSet/>
      <dgm:spPr/>
      <dgm:t>
        <a:bodyPr/>
        <a:lstStyle/>
        <a:p>
          <a:pPr>
            <a:lnSpc>
              <a:spcPct val="100000"/>
            </a:lnSpc>
            <a:spcBef>
              <a:spcPts val="0"/>
            </a:spcBef>
            <a:spcAft>
              <a:spcPts val="0"/>
            </a:spcAft>
          </a:pPr>
          <a:endParaRPr lang="en-US" b="1">
            <a:solidFill>
              <a:schemeClr val="tx1"/>
            </a:solidFill>
          </a:endParaRPr>
        </a:p>
      </dgm:t>
    </dgm:pt>
    <dgm:pt modelId="{A9F4C50A-558F-4AA6-A286-1E6B81EF62D1}" type="sibTrans" cxnId="{2B3E5C38-8E87-43E3-B3DA-AFF0CE19E64A}">
      <dgm:prSet/>
      <dgm:spPr/>
      <dgm:t>
        <a:bodyPr/>
        <a:lstStyle/>
        <a:p>
          <a:pPr>
            <a:lnSpc>
              <a:spcPct val="100000"/>
            </a:lnSpc>
            <a:spcBef>
              <a:spcPts val="0"/>
            </a:spcBef>
            <a:spcAft>
              <a:spcPts val="0"/>
            </a:spcAft>
          </a:pPr>
          <a:endParaRPr lang="en-US" b="1">
            <a:solidFill>
              <a:schemeClr val="tx1"/>
            </a:solidFill>
          </a:endParaRPr>
        </a:p>
      </dgm:t>
    </dgm:pt>
    <dgm:pt modelId="{AFD37662-0625-48AC-9111-34954EE9C0CF}">
      <dgm:prSet phldrT="[Text]"/>
      <dgm:spPr>
        <a:solidFill>
          <a:srgbClr val="BEB3D6"/>
        </a:solidFill>
      </dgm:spPr>
      <dgm:t>
        <a:bodyPr/>
        <a:lstStyle/>
        <a:p>
          <a:pPr>
            <a:lnSpc>
              <a:spcPct val="100000"/>
            </a:lnSpc>
            <a:spcBef>
              <a:spcPts val="0"/>
            </a:spcBef>
            <a:spcAft>
              <a:spcPts val="0"/>
            </a:spcAft>
          </a:pPr>
          <a:r>
            <a:rPr lang="en-US" b="0" dirty="0"/>
            <a:t>Promotion Value Communication</a:t>
          </a:r>
        </a:p>
      </dgm:t>
    </dgm:pt>
    <dgm:pt modelId="{4B3E3D6F-845A-447C-AE9E-BDF73996C31A}" type="parTrans" cxnId="{0A787601-AC53-4E0A-9624-A944B390227E}">
      <dgm:prSet/>
      <dgm:spPr/>
      <dgm:t>
        <a:bodyPr/>
        <a:lstStyle/>
        <a:p>
          <a:pPr>
            <a:lnSpc>
              <a:spcPct val="100000"/>
            </a:lnSpc>
            <a:spcBef>
              <a:spcPts val="0"/>
            </a:spcBef>
            <a:spcAft>
              <a:spcPts val="0"/>
            </a:spcAft>
          </a:pPr>
          <a:endParaRPr lang="en-US" b="1">
            <a:solidFill>
              <a:schemeClr val="tx1"/>
            </a:solidFill>
          </a:endParaRPr>
        </a:p>
      </dgm:t>
    </dgm:pt>
    <dgm:pt modelId="{6A0F2130-B04A-4BBF-827E-D00D40F4ABB8}" type="sibTrans" cxnId="{0A787601-AC53-4E0A-9624-A944B390227E}">
      <dgm:prSet/>
      <dgm:spPr/>
      <dgm:t>
        <a:bodyPr/>
        <a:lstStyle/>
        <a:p>
          <a:pPr>
            <a:lnSpc>
              <a:spcPct val="100000"/>
            </a:lnSpc>
            <a:spcBef>
              <a:spcPts val="0"/>
            </a:spcBef>
            <a:spcAft>
              <a:spcPts val="0"/>
            </a:spcAft>
          </a:pPr>
          <a:endParaRPr lang="en-US" b="1">
            <a:solidFill>
              <a:schemeClr val="tx1"/>
            </a:solidFill>
          </a:endParaRPr>
        </a:p>
      </dgm:t>
    </dgm:pt>
    <dgm:pt modelId="{0EF2A12B-E20A-4CD3-A1CB-7EF0301A216A}" type="pres">
      <dgm:prSet presAssocID="{5195BB4C-15F9-4F42-8D0B-ADAA46B40FE7}" presName="diagram" presStyleCnt="0">
        <dgm:presLayoutVars>
          <dgm:dir/>
          <dgm:resizeHandles val="exact"/>
        </dgm:presLayoutVars>
      </dgm:prSet>
      <dgm:spPr/>
      <dgm:t>
        <a:bodyPr/>
        <a:lstStyle/>
        <a:p>
          <a:endParaRPr lang="en-US"/>
        </a:p>
      </dgm:t>
    </dgm:pt>
    <dgm:pt modelId="{A7BBD025-96D1-4D28-AA94-37E5EC5467C2}" type="pres">
      <dgm:prSet presAssocID="{F243BAAA-409F-4107-B886-676A24B11827}" presName="node" presStyleLbl="node1" presStyleIdx="0" presStyleCnt="4">
        <dgm:presLayoutVars>
          <dgm:bulletEnabled val="1"/>
        </dgm:presLayoutVars>
      </dgm:prSet>
      <dgm:spPr/>
      <dgm:t>
        <a:bodyPr/>
        <a:lstStyle/>
        <a:p>
          <a:endParaRPr lang="en-US"/>
        </a:p>
      </dgm:t>
    </dgm:pt>
    <dgm:pt modelId="{9DA0EA01-EE54-4D7F-A99A-A74ACEC85DA2}" type="pres">
      <dgm:prSet presAssocID="{08084FBF-85C7-47D8-8770-CBD2B8145FF4}" presName="sibTrans" presStyleCnt="0"/>
      <dgm:spPr/>
    </dgm:pt>
    <dgm:pt modelId="{E0418A80-8F79-4851-A591-0950392E937A}" type="pres">
      <dgm:prSet presAssocID="{C3B2BF4F-4137-494C-A9DA-D9C13B2701CF}" presName="node" presStyleLbl="node1" presStyleIdx="1" presStyleCnt="4">
        <dgm:presLayoutVars>
          <dgm:bulletEnabled val="1"/>
        </dgm:presLayoutVars>
      </dgm:prSet>
      <dgm:spPr/>
      <dgm:t>
        <a:bodyPr/>
        <a:lstStyle/>
        <a:p>
          <a:endParaRPr lang="en-US"/>
        </a:p>
      </dgm:t>
    </dgm:pt>
    <dgm:pt modelId="{6465C1A4-5278-4138-A9DC-50953BEEFF42}" type="pres">
      <dgm:prSet presAssocID="{CB804FA3-2102-490A-89E5-579F2028698C}" presName="sibTrans" presStyleCnt="0"/>
      <dgm:spPr/>
    </dgm:pt>
    <dgm:pt modelId="{6ED43B3B-6FE0-4F6F-9D7B-0E51D1874A6C}" type="pres">
      <dgm:prSet presAssocID="{68AE01D9-05FB-4D17-8442-B2CC1AEA73EF}" presName="node" presStyleLbl="node1" presStyleIdx="2" presStyleCnt="4">
        <dgm:presLayoutVars>
          <dgm:bulletEnabled val="1"/>
        </dgm:presLayoutVars>
      </dgm:prSet>
      <dgm:spPr/>
      <dgm:t>
        <a:bodyPr/>
        <a:lstStyle/>
        <a:p>
          <a:endParaRPr lang="en-US"/>
        </a:p>
      </dgm:t>
    </dgm:pt>
    <dgm:pt modelId="{214885BD-6F38-4F78-8704-E0CE43A834A7}" type="pres">
      <dgm:prSet presAssocID="{A9F4C50A-558F-4AA6-A286-1E6B81EF62D1}" presName="sibTrans" presStyleCnt="0"/>
      <dgm:spPr/>
    </dgm:pt>
    <dgm:pt modelId="{946326EB-3F5C-48D5-BA9A-450F991127E9}" type="pres">
      <dgm:prSet presAssocID="{AFD37662-0625-48AC-9111-34954EE9C0CF}" presName="node" presStyleLbl="node1" presStyleIdx="3" presStyleCnt="4">
        <dgm:presLayoutVars>
          <dgm:bulletEnabled val="1"/>
        </dgm:presLayoutVars>
      </dgm:prSet>
      <dgm:spPr/>
      <dgm:t>
        <a:bodyPr/>
        <a:lstStyle/>
        <a:p>
          <a:endParaRPr lang="en-US"/>
        </a:p>
      </dgm:t>
    </dgm:pt>
  </dgm:ptLst>
  <dgm:cxnLst>
    <dgm:cxn modelId="{0A787601-AC53-4E0A-9624-A944B390227E}" srcId="{5195BB4C-15F9-4F42-8D0B-ADAA46B40FE7}" destId="{AFD37662-0625-48AC-9111-34954EE9C0CF}" srcOrd="3" destOrd="0" parTransId="{4B3E3D6F-845A-447C-AE9E-BDF73996C31A}" sibTransId="{6A0F2130-B04A-4BBF-827E-D00D40F4ABB8}"/>
    <dgm:cxn modelId="{D871BA8A-EA73-482A-B01A-E784D78048B5}" srcId="{5195BB4C-15F9-4F42-8D0B-ADAA46B40FE7}" destId="{C3B2BF4F-4137-494C-A9DA-D9C13B2701CF}" srcOrd="1" destOrd="0" parTransId="{C43621F1-B52A-4F41-9941-57C1C7CCA129}" sibTransId="{CB804FA3-2102-490A-89E5-579F2028698C}"/>
    <dgm:cxn modelId="{2B3E5C38-8E87-43E3-B3DA-AFF0CE19E64A}" srcId="{5195BB4C-15F9-4F42-8D0B-ADAA46B40FE7}" destId="{68AE01D9-05FB-4D17-8442-B2CC1AEA73EF}" srcOrd="2" destOrd="0" parTransId="{BEDB1CF0-FB8D-4A01-B402-7A177A89FE5E}" sibTransId="{A9F4C50A-558F-4AA6-A286-1E6B81EF62D1}"/>
    <dgm:cxn modelId="{C977BB47-BFDB-4C6D-B2AC-A72F30EA158C}" type="presOf" srcId="{F243BAAA-409F-4107-B886-676A24B11827}" destId="{A7BBD025-96D1-4D28-AA94-37E5EC5467C2}" srcOrd="0" destOrd="0" presId="urn:microsoft.com/office/officeart/2005/8/layout/default#10"/>
    <dgm:cxn modelId="{65B1EC1F-BC8C-434D-9B9D-9D2B530CAB62}" srcId="{5195BB4C-15F9-4F42-8D0B-ADAA46B40FE7}" destId="{F243BAAA-409F-4107-B886-676A24B11827}" srcOrd="0" destOrd="0" parTransId="{2AD6B9EF-AD51-48AE-9339-25B5D12C9FBD}" sibTransId="{08084FBF-85C7-47D8-8770-CBD2B8145FF4}"/>
    <dgm:cxn modelId="{749BF613-48E4-4423-AF91-F18E7560F442}" type="presOf" srcId="{68AE01D9-05FB-4D17-8442-B2CC1AEA73EF}" destId="{6ED43B3B-6FE0-4F6F-9D7B-0E51D1874A6C}" srcOrd="0" destOrd="0" presId="urn:microsoft.com/office/officeart/2005/8/layout/default#10"/>
    <dgm:cxn modelId="{AD0AFBB4-83C2-4015-8222-98FCFB700AF9}" type="presOf" srcId="{AFD37662-0625-48AC-9111-34954EE9C0CF}" destId="{946326EB-3F5C-48D5-BA9A-450F991127E9}" srcOrd="0" destOrd="0" presId="urn:microsoft.com/office/officeart/2005/8/layout/default#10"/>
    <dgm:cxn modelId="{B04F7585-94C3-4FFB-B588-44611109741C}" type="presOf" srcId="{C3B2BF4F-4137-494C-A9DA-D9C13B2701CF}" destId="{E0418A80-8F79-4851-A591-0950392E937A}" srcOrd="0" destOrd="0" presId="urn:microsoft.com/office/officeart/2005/8/layout/default#10"/>
    <dgm:cxn modelId="{DF65C3A5-EB83-46E8-9F74-36901B836E9A}" type="presOf" srcId="{5195BB4C-15F9-4F42-8D0B-ADAA46B40FE7}" destId="{0EF2A12B-E20A-4CD3-A1CB-7EF0301A216A}" srcOrd="0" destOrd="0" presId="urn:microsoft.com/office/officeart/2005/8/layout/default#10"/>
    <dgm:cxn modelId="{A0BFD59F-D896-4E6B-B472-2D866024DC4E}" type="presParOf" srcId="{0EF2A12B-E20A-4CD3-A1CB-7EF0301A216A}" destId="{A7BBD025-96D1-4D28-AA94-37E5EC5467C2}" srcOrd="0" destOrd="0" presId="urn:microsoft.com/office/officeart/2005/8/layout/default#10"/>
    <dgm:cxn modelId="{5A09C9F7-E7DB-449F-910F-E85658779A72}" type="presParOf" srcId="{0EF2A12B-E20A-4CD3-A1CB-7EF0301A216A}" destId="{9DA0EA01-EE54-4D7F-A99A-A74ACEC85DA2}" srcOrd="1" destOrd="0" presId="urn:microsoft.com/office/officeart/2005/8/layout/default#10"/>
    <dgm:cxn modelId="{EF1A16EE-88FD-4B8A-9319-7A89745C7E7B}" type="presParOf" srcId="{0EF2A12B-E20A-4CD3-A1CB-7EF0301A216A}" destId="{E0418A80-8F79-4851-A591-0950392E937A}" srcOrd="2" destOrd="0" presId="urn:microsoft.com/office/officeart/2005/8/layout/default#10"/>
    <dgm:cxn modelId="{C32D0FE5-7C07-40BE-AAC8-F949A984272E}" type="presParOf" srcId="{0EF2A12B-E20A-4CD3-A1CB-7EF0301A216A}" destId="{6465C1A4-5278-4138-A9DC-50953BEEFF42}" srcOrd="3" destOrd="0" presId="urn:microsoft.com/office/officeart/2005/8/layout/default#10"/>
    <dgm:cxn modelId="{93EDAB42-DD93-473B-83F8-8B6FEA9DFE64}" type="presParOf" srcId="{0EF2A12B-E20A-4CD3-A1CB-7EF0301A216A}" destId="{6ED43B3B-6FE0-4F6F-9D7B-0E51D1874A6C}" srcOrd="4" destOrd="0" presId="urn:microsoft.com/office/officeart/2005/8/layout/default#10"/>
    <dgm:cxn modelId="{97568571-D795-494F-84C6-08376FFFE527}" type="presParOf" srcId="{0EF2A12B-E20A-4CD3-A1CB-7EF0301A216A}" destId="{214885BD-6F38-4F78-8704-E0CE43A834A7}" srcOrd="5" destOrd="0" presId="urn:microsoft.com/office/officeart/2005/8/layout/default#10"/>
    <dgm:cxn modelId="{365C9C77-FA29-4110-B37A-EE79E0AD3D11}" type="presParOf" srcId="{0EF2A12B-E20A-4CD3-A1CB-7EF0301A216A}" destId="{946326EB-3F5C-48D5-BA9A-450F991127E9}" srcOrd="6" destOrd="0" presId="urn:microsoft.com/office/officeart/2005/8/layout/default#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2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2213"/>
          </a:xfrm>
          <a:prstGeom prst="rect">
            <a:avLst/>
          </a:prstGeom>
        </p:spPr>
        <p:txBody>
          <a:bodyPr vert="horz" lIns="91440" tIns="45720" rIns="91440" bIns="45720" rtlCol="0"/>
          <a:lstStyle>
            <a:lvl1pPr algn="r">
              <a:defRPr sz="1200"/>
            </a:lvl1pPr>
          </a:lstStyle>
          <a:p>
            <a:fld id="{C6D37C1E-C556-4698-8D5C-F0D63827084A}" type="datetimeFigureOut">
              <a:rPr lang="en-US" smtClean="0"/>
              <a:t>8/18/2018</a:t>
            </a:fld>
            <a:endParaRPr lang="en-US"/>
          </a:p>
        </p:txBody>
      </p:sp>
      <p:sp>
        <p:nvSpPr>
          <p:cNvPr id="4" name="Footer Placeholder 3"/>
          <p:cNvSpPr>
            <a:spLocks noGrp="1"/>
          </p:cNvSpPr>
          <p:nvPr>
            <p:ph type="ftr" sz="quarter" idx="2"/>
          </p:nvPr>
        </p:nvSpPr>
        <p:spPr>
          <a:xfrm>
            <a:off x="0" y="8750052"/>
            <a:ext cx="2971800" cy="4622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0052"/>
            <a:ext cx="2971800" cy="462212"/>
          </a:xfrm>
          <a:prstGeom prst="rect">
            <a:avLst/>
          </a:prstGeom>
        </p:spPr>
        <p:txBody>
          <a:bodyPr vert="horz" lIns="91440" tIns="45720" rIns="91440" bIns="45720" rtlCol="0" anchor="b"/>
          <a:lstStyle>
            <a:lvl1pPr algn="r">
              <a:defRPr sz="1200"/>
            </a:lvl1pPr>
          </a:lstStyle>
          <a:p>
            <a:fld id="{71A3F7CE-CF91-4622-8DB5-93785D8B949C}" type="slidenum">
              <a:rPr lang="en-US" smtClean="0"/>
              <a:t>‹#›</a:t>
            </a:fld>
            <a:endParaRPr lang="en-US"/>
          </a:p>
        </p:txBody>
      </p:sp>
    </p:spTree>
    <p:extLst>
      <p:ext uri="{BB962C8B-B14F-4D97-AF65-F5344CB8AC3E}">
        <p14:creationId xmlns:p14="http://schemas.microsoft.com/office/powerpoint/2010/main" val="2397922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2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2213"/>
          </a:xfrm>
          <a:prstGeom prst="rect">
            <a:avLst/>
          </a:prstGeom>
        </p:spPr>
        <p:txBody>
          <a:bodyPr vert="horz" lIns="91440" tIns="45720" rIns="91440" bIns="45720" rtlCol="0"/>
          <a:lstStyle>
            <a:lvl1pPr algn="r">
              <a:defRPr sz="1200"/>
            </a:lvl1pPr>
          </a:lstStyle>
          <a:p>
            <a:fld id="{CE280780-6814-4DEE-AC90-F4ABC64D4A21}" type="datetimeFigureOut">
              <a:rPr lang="en-US" smtClean="0"/>
              <a:t>8/18/2018</a:t>
            </a:fld>
            <a:endParaRPr lang="en-US"/>
          </a:p>
        </p:txBody>
      </p:sp>
      <p:sp>
        <p:nvSpPr>
          <p:cNvPr id="4" name="Slide Image Placeholder 3"/>
          <p:cNvSpPr>
            <a:spLocks noGrp="1" noRot="1" noChangeAspect="1"/>
          </p:cNvSpPr>
          <p:nvPr>
            <p:ph type="sldImg" idx="2"/>
          </p:nvPr>
        </p:nvSpPr>
        <p:spPr>
          <a:xfrm>
            <a:off x="665163" y="1150938"/>
            <a:ext cx="5527675" cy="31099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33401"/>
            <a:ext cx="5486400" cy="362732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0052"/>
            <a:ext cx="2971800" cy="4622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0052"/>
            <a:ext cx="2971800" cy="462212"/>
          </a:xfrm>
          <a:prstGeom prst="rect">
            <a:avLst/>
          </a:prstGeom>
        </p:spPr>
        <p:txBody>
          <a:bodyPr vert="horz" lIns="91440" tIns="45720" rIns="91440" bIns="45720" rtlCol="0" anchor="b"/>
          <a:lstStyle>
            <a:lvl1pPr algn="r">
              <a:defRPr sz="1200"/>
            </a:lvl1pPr>
          </a:lstStyle>
          <a:p>
            <a:fld id="{7B676D9D-194F-4E03-A451-A25C291EA5FA}" type="slidenum">
              <a:rPr lang="en-US" smtClean="0"/>
              <a:t>‹#›</a:t>
            </a:fld>
            <a:endParaRPr lang="en-US"/>
          </a:p>
        </p:txBody>
      </p:sp>
    </p:spTree>
    <p:extLst>
      <p:ext uri="{BB962C8B-B14F-4D97-AF65-F5344CB8AC3E}">
        <p14:creationId xmlns:p14="http://schemas.microsoft.com/office/powerpoint/2010/main" val="8404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James_C._Collin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en.wikipedia.org/w/index.php?title=Team_spirit&amp;action=edit&amp;redlink=1" TargetMode="External"/><Relationship Id="rId4" Type="http://schemas.openxmlformats.org/officeDocument/2006/relationships/hyperlink" Target="http://en.wikipedia.org/wiki/Jerry_Porra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76D9D-194F-4E03-A451-A25C291EA5FA}" type="slidenum">
              <a:rPr lang="en-US" smtClean="0"/>
              <a:t>1</a:t>
            </a:fld>
            <a:endParaRPr lang="en-US" dirty="0"/>
          </a:p>
        </p:txBody>
      </p:sp>
    </p:spTree>
    <p:extLst>
      <p:ext uri="{BB962C8B-B14F-4D97-AF65-F5344CB8AC3E}">
        <p14:creationId xmlns:p14="http://schemas.microsoft.com/office/powerpoint/2010/main" val="2880198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676D9D-194F-4E03-A451-A25C291EA5FA}" type="slidenum">
              <a:rPr lang="en-US" smtClean="0"/>
              <a:t>10</a:t>
            </a:fld>
            <a:endParaRPr lang="en-US"/>
          </a:p>
        </p:txBody>
      </p:sp>
    </p:spTree>
    <p:extLst>
      <p:ext uri="{BB962C8B-B14F-4D97-AF65-F5344CB8AC3E}">
        <p14:creationId xmlns:p14="http://schemas.microsoft.com/office/powerpoint/2010/main" val="3596827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569AF2-0C08-4927-8C02-28CD777E0B9E}" type="slidenum">
              <a:rPr lang="en-US" altLang="en-US"/>
              <a:pPr>
                <a:spcBef>
                  <a:spcPct val="0"/>
                </a:spcBef>
              </a:pPr>
              <a:t>11</a:t>
            </a:fld>
            <a:endParaRPr lang="en-US" altLang="en-US"/>
          </a:p>
        </p:txBody>
      </p:sp>
      <p:sp>
        <p:nvSpPr>
          <p:cNvPr id="22531" name="Rectangle 2"/>
          <p:cNvSpPr>
            <a:spLocks noGrp="1" noRot="1" noChangeAspect="1" noChangeArrowheads="1" noTextEdit="1"/>
          </p:cNvSpPr>
          <p:nvPr>
            <p:ph type="sldImg"/>
          </p:nvPr>
        </p:nvSpPr>
        <p:spPr>
          <a:xfrm>
            <a:off x="349250" y="693738"/>
            <a:ext cx="6162675" cy="3467100"/>
          </a:xfrm>
          <a:ln/>
        </p:spPr>
      </p:sp>
      <p:sp>
        <p:nvSpPr>
          <p:cNvPr id="22532" name="Rectangle 3"/>
          <p:cNvSpPr>
            <a:spLocks noGrp="1" noChangeArrowheads="1"/>
          </p:cNvSpPr>
          <p:nvPr>
            <p:ph type="body" idx="1"/>
          </p:nvPr>
        </p:nvSpPr>
        <p:spPr>
          <a:xfrm>
            <a:off x="0" y="4393419"/>
            <a:ext cx="6629400" cy="4161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cs typeface="Arial" panose="020B0604020202020204" pitchFamily="34" charset="0"/>
              </a:rPr>
              <a:t>Creating a Vision for the Business</a:t>
            </a:r>
            <a:r>
              <a:rPr lang="en-US" altLang="en-US">
                <a:latin typeface="Arial" panose="020B0604020202020204" pitchFamily="34" charset="0"/>
                <a:cs typeface="Arial" panose="020B0604020202020204" pitchFamily="34" charset="0"/>
              </a:rPr>
              <a:t> </a:t>
            </a:r>
            <a:endParaRPr lang="en-US" altLang="en-US">
              <a:latin typeface="Helvetica" panose="020B0604020202020204" pitchFamily="34" charset="0"/>
              <a:cs typeface="Times New Roman" panose="02020603050405020304" pitchFamily="18" charset="0"/>
            </a:endParaRP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Core Values – usually three to five, are the timeless, passionately held guiding principles of an organization.</a:t>
            </a:r>
            <a:endParaRPr lang="en-US" altLang="en-US">
              <a:latin typeface="Helvetica" panose="020B0604020202020204" pitchFamily="34" charset="0"/>
              <a:cs typeface="Times New Roman" panose="02020603050405020304" pitchFamily="18" charset="0"/>
            </a:endParaRP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Core Purpose – which should last for one hundred years is the organization’s reason for being, beyond the current products and services.</a:t>
            </a:r>
            <a:endParaRPr lang="en-US" altLang="en-US">
              <a:latin typeface="Helvetica" panose="020B0604020202020204" pitchFamily="34" charset="0"/>
              <a:cs typeface="Times New Roman" panose="02020603050405020304" pitchFamily="18" charset="0"/>
            </a:endParaRP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BHAGs – Big, Hairy, Audacious Goals.</a:t>
            </a:r>
          </a:p>
          <a:p>
            <a:r>
              <a:rPr lang="en-US" altLang="en-US"/>
              <a:t>Many businesses set goals that describe what they hope to accomplish over the coming days, months or years. These goals help align employees of the business to work together more effectively. Often these goals are very tactical, such as "achieve 10% revenue growth in the next 3 months."</a:t>
            </a:r>
          </a:p>
          <a:p>
            <a:r>
              <a:rPr lang="en-US" altLang="en-US"/>
              <a:t>The term </a:t>
            </a:r>
            <a:r>
              <a:rPr lang="en-US" altLang="en-US" b="1"/>
              <a:t>Big Hairy Audacious Goal</a:t>
            </a:r>
            <a:r>
              <a:rPr lang="en-US" altLang="en-US"/>
              <a:t> ("</a:t>
            </a:r>
            <a:r>
              <a:rPr lang="en-US" altLang="en-US" b="1"/>
              <a:t>BHAG</a:t>
            </a:r>
            <a:r>
              <a:rPr lang="en-US" altLang="en-US"/>
              <a:t>") was proposed by </a:t>
            </a:r>
            <a:r>
              <a:rPr lang="en-US" altLang="en-US">
                <a:hlinkClick r:id="rId3" action="ppaction://hlinkfile" tooltip="James C. Collins"/>
              </a:rPr>
              <a:t>James Collins</a:t>
            </a:r>
            <a:r>
              <a:rPr lang="en-US" altLang="en-US"/>
              <a:t> and </a:t>
            </a:r>
            <a:r>
              <a:rPr lang="en-US" altLang="en-US">
                <a:hlinkClick r:id="rId4" action="ppaction://hlinkfile" tooltip="Jerry Porras"/>
              </a:rPr>
              <a:t>Jerry Porras</a:t>
            </a:r>
            <a:r>
              <a:rPr lang="en-US" altLang="en-US"/>
              <a:t> in their 1996 article entitled </a:t>
            </a:r>
            <a:r>
              <a:rPr lang="en-US" altLang="en-US" i="1"/>
              <a:t>Building Your Company's Vision</a:t>
            </a:r>
            <a:r>
              <a:rPr lang="en-US" altLang="en-US"/>
              <a:t>. A BHAG encourages companies to define visionary goals that are more strategic and emotionally compelling.</a:t>
            </a:r>
          </a:p>
          <a:p>
            <a:r>
              <a:rPr lang="en-US" altLang="en-US"/>
              <a:t>In the article, the authors define a BHAG (pronounced BEE-hag) as a form of vision statement "...an audacious 10-to-30-year goal to progress towards an envisioned future."</a:t>
            </a:r>
          </a:p>
          <a:p>
            <a:r>
              <a:rPr lang="en-US" altLang="en-US"/>
              <a:t>A true BHAG is clear and compelling, serves as unifying focal point of effort, and acts as a clear catalyst for </a:t>
            </a:r>
            <a:r>
              <a:rPr lang="en-US" altLang="en-US">
                <a:hlinkClick r:id="rId5" action="ppaction://hlinkfile" tooltip="Team spirit (page does not exist)"/>
              </a:rPr>
              <a:t>team spirit</a:t>
            </a:r>
            <a:r>
              <a:rPr lang="en-US" altLang="en-US"/>
              <a:t>. It has a clear finish line, so the organization can know when it has achieved the goal; people like to shoot for finish lines.</a:t>
            </a:r>
          </a:p>
          <a:p>
            <a:r>
              <a:rPr lang="en-US" altLang="en-US"/>
              <a:t>—Collins and Porras, 1996</a:t>
            </a:r>
          </a:p>
          <a:p>
            <a:r>
              <a:rPr lang="en-US" altLang="en-US"/>
              <a:t>Collins and Porras also used this concept in their book </a:t>
            </a:r>
            <a:r>
              <a:rPr lang="en-US" altLang="en-US" i="1"/>
              <a:t>Built to Last: Successful Habits of Visionary Companies</a:t>
            </a:r>
            <a:r>
              <a:rPr lang="en-US" altLang="en-US"/>
              <a:t>.</a:t>
            </a:r>
          </a:p>
          <a:p>
            <a:r>
              <a:rPr lang="en-US" altLang="en-US"/>
              <a:t>In this book they have taken 18 visionary companies and studied them, and also studied 18 comparison companies. Collins is also the author of </a:t>
            </a:r>
            <a:r>
              <a:rPr lang="en-US" altLang="en-US" i="1"/>
              <a:t>Good to Great: Why Some Companies Make the Leap... and Others Don't</a:t>
            </a:r>
            <a:r>
              <a:rPr lang="en-US" altLang="en-US"/>
              <a:t> a management book that aims to describe how some companies transition from good to great and why others fail to make the transition.</a:t>
            </a:r>
          </a:p>
          <a:p>
            <a:endParaRPr lang="en-US" altLang="en-US">
              <a:latin typeface="Helvetica" panose="020B0604020202020204" pitchFamily="34" charset="0"/>
              <a:cs typeface="Times New Roman" panose="02020603050405020304" pitchFamily="18" charset="0"/>
            </a:endParaRPr>
          </a:p>
          <a:p>
            <a:endParaRPr lang="en-US" altLang="en-US"/>
          </a:p>
        </p:txBody>
      </p:sp>
    </p:spTree>
    <p:extLst>
      <p:ext uri="{BB962C8B-B14F-4D97-AF65-F5344CB8AC3E}">
        <p14:creationId xmlns:p14="http://schemas.microsoft.com/office/powerpoint/2010/main" val="187199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66781E-84E1-4E63-8492-7BD91D8C1ABF}" type="slidenum">
              <a:rPr lang="en-US" altLang="en-US"/>
              <a:pPr>
                <a:spcBef>
                  <a:spcPct val="0"/>
                </a:spcBef>
              </a:pPr>
              <a:t>12</a:t>
            </a:fld>
            <a:endParaRPr lang="en-US" altLang="en-US"/>
          </a:p>
        </p:txBody>
      </p:sp>
      <p:sp>
        <p:nvSpPr>
          <p:cNvPr id="13315" name="Rectangle 2"/>
          <p:cNvSpPr>
            <a:spLocks noGrp="1" noRot="1" noChangeAspect="1" noChangeArrowheads="1" noTextEdit="1"/>
          </p:cNvSpPr>
          <p:nvPr>
            <p:ph type="sldImg"/>
          </p:nvPr>
        </p:nvSpPr>
        <p:spPr>
          <a:xfrm>
            <a:off x="349250" y="693738"/>
            <a:ext cx="6162675" cy="346710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cs typeface="Times New Roman" panose="02020603050405020304" pitchFamily="18" charset="0"/>
              </a:rPr>
              <a:t>External Analysis</a:t>
            </a:r>
            <a:endParaRPr lang="en-US" altLang="en-US">
              <a:latin typeface="Arial" panose="020B0604020202020204" pitchFamily="34" charset="0"/>
              <a:cs typeface="Times New Roman" panose="02020603050405020304" pitchFamily="18" charset="0"/>
            </a:endParaRP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b="1">
                <a:latin typeface="Arial" panose="020B0604020202020204" pitchFamily="34" charset="0"/>
                <a:cs typeface="Times New Roman" panose="02020603050405020304" pitchFamily="18" charset="0"/>
              </a:rPr>
              <a:t>Customer Analysis</a:t>
            </a: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Times New Roman" panose="02020603050405020304" pitchFamily="18" charset="0"/>
              </a:rPr>
              <a:t>Segments</a:t>
            </a: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Times New Roman" panose="02020603050405020304" pitchFamily="18" charset="0"/>
              </a:rPr>
              <a:t>Motivations</a:t>
            </a: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Times New Roman" panose="02020603050405020304" pitchFamily="18" charset="0"/>
              </a:rPr>
              <a:t>Unmet Needs</a:t>
            </a:r>
          </a:p>
          <a:p>
            <a:r>
              <a:rPr lang="en-US" altLang="en-US">
                <a:latin typeface="Symbol" panose="05050102010706020507" pitchFamily="18" charset="2"/>
                <a:cs typeface="Arial" panose="020B0604020202020204" pitchFamily="34" charset="0"/>
              </a:rPr>
              <a:t>·</a:t>
            </a:r>
            <a:r>
              <a:rPr lang="en-US" altLang="en-US">
                <a:cs typeface="Times New Roman" panose="02020603050405020304" pitchFamily="18" charset="0"/>
              </a:rPr>
              <a:t>      </a:t>
            </a:r>
            <a:r>
              <a:rPr lang="en-US" altLang="en-US" b="1">
                <a:cs typeface="Times New Roman" panose="02020603050405020304" pitchFamily="18" charset="0"/>
              </a:rPr>
              <a:t>  </a:t>
            </a:r>
            <a:r>
              <a:rPr lang="en-US" altLang="en-US" b="1">
                <a:latin typeface="Arial" panose="020B0604020202020204" pitchFamily="34" charset="0"/>
                <a:cs typeface="Arial" panose="020B0604020202020204" pitchFamily="34" charset="0"/>
              </a:rPr>
              <a:t>Environmental Analysis</a:t>
            </a: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Technological</a:t>
            </a:r>
            <a:endParaRPr lang="en-US" altLang="en-US">
              <a:latin typeface="Helvetica" panose="020B0604020202020204" pitchFamily="34" charset="0"/>
              <a:cs typeface="Times New Roman" panose="02020603050405020304" pitchFamily="18" charset="0"/>
            </a:endParaRP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Governmental</a:t>
            </a:r>
            <a:endParaRPr lang="en-US" altLang="en-US">
              <a:latin typeface="Helvetica" panose="020B0604020202020204" pitchFamily="34" charset="0"/>
              <a:cs typeface="Times New Roman" panose="02020603050405020304" pitchFamily="18" charset="0"/>
            </a:endParaRP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Economic</a:t>
            </a:r>
            <a:endParaRPr lang="en-US" altLang="en-US">
              <a:latin typeface="Helvetica" panose="020B0604020202020204" pitchFamily="34" charset="0"/>
              <a:cs typeface="Times New Roman" panose="02020603050405020304" pitchFamily="18" charset="0"/>
            </a:endParaRP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Cultural</a:t>
            </a:r>
            <a:endParaRPr lang="en-US" altLang="en-US">
              <a:latin typeface="Helvetica" panose="020B0604020202020204" pitchFamily="34" charset="0"/>
              <a:cs typeface="Times New Roman" panose="02020603050405020304" pitchFamily="18" charset="0"/>
            </a:endParaRP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Demographic</a:t>
            </a:r>
            <a:endParaRPr lang="en-US" altLang="en-US">
              <a:latin typeface="Helvetica" panose="020B0604020202020204" pitchFamily="34" charset="0"/>
              <a:cs typeface="Times New Roman" panose="02020603050405020304" pitchFamily="18" charset="0"/>
            </a:endParaRP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Scenarios</a:t>
            </a:r>
            <a:endParaRPr lang="en-US" altLang="en-US">
              <a:latin typeface="Helvetica" panose="020B0604020202020204" pitchFamily="34" charset="0"/>
              <a:cs typeface="Times New Roman" panose="02020603050405020304" pitchFamily="18" charset="0"/>
            </a:endParaRP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Information-need areas</a:t>
            </a:r>
            <a:endParaRPr lang="en-US" altLang="en-US">
              <a:latin typeface="Helvetica" panose="020B0604020202020204" pitchFamily="34" charset="0"/>
              <a:cs typeface="Times New Roman" panose="02020603050405020304" pitchFamily="18" charset="0"/>
            </a:endParaRPr>
          </a:p>
          <a:p>
            <a:r>
              <a:rPr lang="en-US" altLang="en-US">
                <a:latin typeface="Symbol" panose="05050102010706020507" pitchFamily="18" charset="2"/>
                <a:cs typeface="Arial" panose="020B0604020202020204" pitchFamily="34" charset="0"/>
              </a:rPr>
              <a:t>·</a:t>
            </a:r>
            <a:r>
              <a:rPr lang="en-US" altLang="en-US">
                <a:cs typeface="Times New Roman" panose="02020603050405020304" pitchFamily="18" charset="0"/>
              </a:rPr>
              <a:t>        </a:t>
            </a:r>
            <a:r>
              <a:rPr lang="en-US" altLang="en-US" b="1">
                <a:latin typeface="Arial" panose="020B0604020202020204" pitchFamily="34" charset="0"/>
                <a:cs typeface="Arial" panose="020B0604020202020204" pitchFamily="34" charset="0"/>
              </a:rPr>
              <a:t>Internal Analysis</a:t>
            </a:r>
            <a:endParaRPr lang="en-US" altLang="en-US">
              <a:latin typeface="Arial" panose="020B0604020202020204" pitchFamily="34" charset="0"/>
              <a:cs typeface="Arial" panose="020B0604020202020204" pitchFamily="34" charset="0"/>
            </a:endParaRPr>
          </a:p>
          <a:p>
            <a:r>
              <a:rPr lang="en-US" altLang="en-US">
                <a:latin typeface="Symbol" panose="05050102010706020507" pitchFamily="18" charset="2"/>
                <a:cs typeface="Arial" panose="020B0604020202020204" pitchFamily="34"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Determinants of Strategic Options</a:t>
            </a:r>
          </a:p>
          <a:p>
            <a:r>
              <a:rPr lang="en-US" altLang="en-US">
                <a:latin typeface="Symbol" panose="05050102010706020507" pitchFamily="18" charset="2"/>
                <a:cs typeface="Times New Roman" panose="02020603050405020304" pitchFamily="18"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Past and Current Strategies</a:t>
            </a:r>
            <a:endParaRPr lang="en-US" altLang="en-US">
              <a:latin typeface="Helvetica" panose="020B0604020202020204" pitchFamily="34" charset="0"/>
              <a:cs typeface="Times New Roman" panose="02020603050405020304" pitchFamily="18" charset="0"/>
            </a:endParaRPr>
          </a:p>
          <a:p>
            <a:r>
              <a:rPr lang="en-US" altLang="en-US">
                <a:latin typeface="Symbol" panose="05050102010706020507" pitchFamily="18" charset="2"/>
                <a:cs typeface="Arial" panose="020B0604020202020204" pitchFamily="34"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Strategic Problems</a:t>
            </a:r>
          </a:p>
          <a:p>
            <a:r>
              <a:rPr lang="en-US" altLang="en-US">
                <a:latin typeface="Symbol" panose="05050102010706020507" pitchFamily="18" charset="2"/>
                <a:cs typeface="Arial" panose="020B0604020202020204" pitchFamily="34"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Organizational Capabilities and Constraints</a:t>
            </a:r>
          </a:p>
          <a:p>
            <a:r>
              <a:rPr lang="en-US" altLang="en-US">
                <a:latin typeface="Symbol" panose="05050102010706020507" pitchFamily="18" charset="2"/>
                <a:cs typeface="Arial" panose="020B0604020202020204" pitchFamily="34"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Financial Resources and Constraints</a:t>
            </a:r>
          </a:p>
          <a:p>
            <a:r>
              <a:rPr lang="en-US" altLang="en-US">
                <a:latin typeface="Symbol" panose="05050102010706020507" pitchFamily="18" charset="2"/>
                <a:cs typeface="Arial" panose="020B0604020202020204" pitchFamily="34" charset="0"/>
              </a:rPr>
              <a:t>·</a:t>
            </a:r>
            <a:r>
              <a:rPr lang="en-US" altLang="en-US">
                <a:cs typeface="Times New Roman" panose="02020603050405020304" pitchFamily="18" charset="0"/>
              </a:rPr>
              <a:t>        </a:t>
            </a:r>
            <a:r>
              <a:rPr lang="en-US" altLang="en-US">
                <a:latin typeface="Arial" panose="020B0604020202020204" pitchFamily="34" charset="0"/>
                <a:cs typeface="Arial" panose="020B0604020202020204" pitchFamily="34" charset="0"/>
              </a:rPr>
              <a:t>Strengths and Weaknesses</a:t>
            </a:r>
          </a:p>
          <a:p>
            <a:r>
              <a:rPr lang="en-US" altLang="en-US">
                <a:latin typeface="Arial" panose="020B0604020202020204" pitchFamily="34" charset="0"/>
                <a:cs typeface="Arial" panose="020B0604020202020204" pitchFamily="34" charset="0"/>
              </a:rPr>
              <a:t> </a:t>
            </a:r>
            <a:endParaRPr lang="en-US" altLang="en-US">
              <a:latin typeface="Helvetica" panose="020B0604020202020204" pitchFamily="34" charset="0"/>
              <a:cs typeface="Times New Roman" panose="02020603050405020304" pitchFamily="18" charset="0"/>
            </a:endParaRPr>
          </a:p>
          <a:p>
            <a:endParaRPr lang="en-US" altLang="en-US"/>
          </a:p>
        </p:txBody>
      </p:sp>
    </p:spTree>
    <p:extLst>
      <p:ext uri="{BB962C8B-B14F-4D97-AF65-F5344CB8AC3E}">
        <p14:creationId xmlns:p14="http://schemas.microsoft.com/office/powerpoint/2010/main" val="4234536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SECTION</a:t>
            </a:r>
          </a:p>
        </p:txBody>
      </p:sp>
      <p:sp>
        <p:nvSpPr>
          <p:cNvPr id="4" name="Slide Number Placeholder 3"/>
          <p:cNvSpPr>
            <a:spLocks noGrp="1"/>
          </p:cNvSpPr>
          <p:nvPr>
            <p:ph type="sldNum" sz="quarter" idx="10"/>
          </p:nvPr>
        </p:nvSpPr>
        <p:spPr/>
        <p:txBody>
          <a:bodyPr/>
          <a:lstStyle/>
          <a:p>
            <a:fld id="{7B676D9D-194F-4E03-A451-A25C291EA5FA}" type="slidenum">
              <a:rPr lang="en-US" smtClean="0"/>
              <a:t>13</a:t>
            </a:fld>
            <a:endParaRPr lang="en-US"/>
          </a:p>
        </p:txBody>
      </p:sp>
    </p:spTree>
    <p:extLst>
      <p:ext uri="{BB962C8B-B14F-4D97-AF65-F5344CB8AC3E}">
        <p14:creationId xmlns:p14="http://schemas.microsoft.com/office/powerpoint/2010/main" val="516582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676D9D-194F-4E03-A451-A25C291EA5FA}" type="slidenum">
              <a:rPr lang="en-US" smtClean="0"/>
              <a:t>14</a:t>
            </a:fld>
            <a:endParaRPr lang="en-US"/>
          </a:p>
        </p:txBody>
      </p:sp>
    </p:spTree>
    <p:extLst>
      <p:ext uri="{BB962C8B-B14F-4D97-AF65-F5344CB8AC3E}">
        <p14:creationId xmlns:p14="http://schemas.microsoft.com/office/powerpoint/2010/main" val="36521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76D9D-194F-4E03-A451-A25C291EA5FA}" type="slidenum">
              <a:rPr lang="en-US" smtClean="0"/>
              <a:t>15</a:t>
            </a:fld>
            <a:endParaRPr lang="en-US" dirty="0"/>
          </a:p>
        </p:txBody>
      </p:sp>
    </p:spTree>
    <p:extLst>
      <p:ext uri="{BB962C8B-B14F-4D97-AF65-F5344CB8AC3E}">
        <p14:creationId xmlns:p14="http://schemas.microsoft.com/office/powerpoint/2010/main" val="3066055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Explain to students that the marketing plan should be a written plan yet many companies do not write it down</a:t>
            </a:r>
            <a:r>
              <a:rPr lang="en-US" altLang="en-US" b="1" dirty="0">
                <a:latin typeface="Times New Roman" panose="02020603050405020304" pitchFamily="18" charset="0"/>
              </a:rPr>
              <a:t>.  Ask students</a:t>
            </a:r>
            <a:r>
              <a:rPr lang="en-US" altLang="en-US" dirty="0">
                <a:latin typeface="Times New Roman" panose="02020603050405020304" pitchFamily="18" charset="0"/>
              </a:rPr>
              <a:t> why companies tend to not write down marketing plans.   The most likely answer is that they don’t take the time or haven’t organized the strategy.</a:t>
            </a:r>
          </a:p>
          <a:p>
            <a:endParaRPr lang="en-US" altLang="en-US" dirty="0">
              <a:latin typeface="Times New Roman" panose="02020603050405020304" pitchFamily="18" charset="0"/>
            </a:endParaRPr>
          </a:p>
          <a:p>
            <a:r>
              <a:rPr lang="en-US" altLang="en-US" dirty="0">
                <a:latin typeface="Times New Roman" panose="02020603050405020304" pitchFamily="18" charset="0"/>
              </a:rPr>
              <a:t>Marketing Plan</a:t>
            </a:r>
            <a:r>
              <a:rPr lang="en-US" altLang="en-US" baseline="0" dirty="0">
                <a:latin typeface="Times New Roman" panose="02020603050405020304" pitchFamily="18" charset="0"/>
              </a:rPr>
              <a:t> Elements Outline</a:t>
            </a:r>
          </a:p>
          <a:p>
            <a:pPr marL="171450" indent="-171450">
              <a:buFont typeface="Arial" panose="020B0604020202020204" pitchFamily="34" charset="0"/>
              <a:buChar char="•"/>
            </a:pPr>
            <a:r>
              <a:rPr lang="en-US" altLang="en-US" baseline="0" dirty="0">
                <a:latin typeface="Times New Roman" panose="02020603050405020304" pitchFamily="18" charset="0"/>
              </a:rPr>
              <a:t>Planning Phase</a:t>
            </a:r>
          </a:p>
          <a:p>
            <a:pPr marL="628650" lvl="1" indent="-171450">
              <a:buFont typeface="Arial" panose="020B0604020202020204" pitchFamily="34" charset="0"/>
              <a:buChar char="•"/>
            </a:pPr>
            <a:r>
              <a:rPr lang="en-US" altLang="en-US" baseline="0" dirty="0">
                <a:latin typeface="Times New Roman" panose="02020603050405020304" pitchFamily="18" charset="0"/>
              </a:rPr>
              <a:t>Step 1: Business mission &amp; objectives</a:t>
            </a:r>
          </a:p>
          <a:p>
            <a:pPr marL="628650" lvl="1" indent="-171450">
              <a:buFont typeface="Arial" panose="020B0604020202020204" pitchFamily="34" charset="0"/>
              <a:buChar char="•"/>
            </a:pPr>
            <a:r>
              <a:rPr lang="en-US" altLang="en-US" baseline="0" dirty="0">
                <a:latin typeface="Times New Roman" panose="02020603050405020304" pitchFamily="18" charset="0"/>
              </a:rPr>
              <a:t>Step 2: Situation analysis – SWOT</a:t>
            </a:r>
          </a:p>
          <a:p>
            <a:pPr marL="171450" indent="-171450">
              <a:buFont typeface="Arial" panose="020B0604020202020204" pitchFamily="34" charset="0"/>
              <a:buChar char="•"/>
            </a:pPr>
            <a:r>
              <a:rPr lang="en-US" altLang="en-US" baseline="0" dirty="0">
                <a:latin typeface="Times New Roman" panose="02020603050405020304" pitchFamily="18" charset="0"/>
              </a:rPr>
              <a:t>Implementation Phase (Marketing Strategy)</a:t>
            </a:r>
          </a:p>
          <a:p>
            <a:pPr marL="628650" lvl="1" indent="-171450">
              <a:buFont typeface="Arial" panose="020B0604020202020204" pitchFamily="34" charset="0"/>
              <a:buChar char="•"/>
            </a:pPr>
            <a:r>
              <a:rPr lang="en-US" altLang="en-US" baseline="0" dirty="0">
                <a:latin typeface="Times New Roman" panose="02020603050405020304" pitchFamily="18" charset="0"/>
              </a:rPr>
              <a:t>Step 3: Identify opportunities</a:t>
            </a:r>
          </a:p>
          <a:p>
            <a:pPr marL="1085850" lvl="2" indent="-171450">
              <a:buFont typeface="Arial" panose="020B0604020202020204" pitchFamily="34" charset="0"/>
              <a:buChar char="•"/>
            </a:pPr>
            <a:r>
              <a:rPr lang="en-US" altLang="en-US" baseline="0" dirty="0">
                <a:latin typeface="Times New Roman" panose="02020603050405020304" pitchFamily="18" charset="0"/>
              </a:rPr>
              <a:t>Segmentation</a:t>
            </a:r>
          </a:p>
          <a:p>
            <a:pPr marL="1085850" lvl="2" indent="-171450">
              <a:buFont typeface="Arial" panose="020B0604020202020204" pitchFamily="34" charset="0"/>
              <a:buChar char="•"/>
            </a:pPr>
            <a:r>
              <a:rPr lang="en-US" altLang="en-US" baseline="0" dirty="0">
                <a:latin typeface="Times New Roman" panose="02020603050405020304" pitchFamily="18" charset="0"/>
              </a:rPr>
              <a:t>Targeting</a:t>
            </a:r>
          </a:p>
          <a:p>
            <a:pPr marL="1085850" lvl="2" indent="-171450">
              <a:buFont typeface="Arial" panose="020B0604020202020204" pitchFamily="34" charset="0"/>
              <a:buChar char="•"/>
            </a:pPr>
            <a:r>
              <a:rPr lang="en-US" altLang="en-US" baseline="0" dirty="0">
                <a:latin typeface="Times New Roman" panose="02020603050405020304" pitchFamily="18" charset="0"/>
              </a:rPr>
              <a:t>Positioning</a:t>
            </a:r>
          </a:p>
          <a:p>
            <a:pPr marL="628650" lvl="1" indent="-171450">
              <a:buFont typeface="Arial" panose="020B0604020202020204" pitchFamily="34" charset="0"/>
              <a:buChar char="•"/>
            </a:pPr>
            <a:r>
              <a:rPr lang="en-US" altLang="en-US" baseline="0" dirty="0">
                <a:latin typeface="Times New Roman" panose="02020603050405020304" pitchFamily="18" charset="0"/>
              </a:rPr>
              <a:t>Step 4: Implement marketing mix</a:t>
            </a:r>
          </a:p>
          <a:p>
            <a:pPr marL="1085850" lvl="2" indent="-171450">
              <a:buFont typeface="Arial" panose="020B0604020202020204" pitchFamily="34" charset="0"/>
              <a:buChar char="•"/>
            </a:pPr>
            <a:r>
              <a:rPr lang="en-US" altLang="en-US" baseline="0" dirty="0">
                <a:latin typeface="Times New Roman" panose="02020603050405020304" pitchFamily="18" charset="0"/>
              </a:rPr>
              <a:t>Product</a:t>
            </a:r>
          </a:p>
          <a:p>
            <a:pPr marL="1085850" lvl="2" indent="-171450">
              <a:buFont typeface="Arial" panose="020B0604020202020204" pitchFamily="34" charset="0"/>
              <a:buChar char="•"/>
            </a:pPr>
            <a:r>
              <a:rPr lang="en-US" altLang="en-US" baseline="0" dirty="0">
                <a:latin typeface="Times New Roman" panose="02020603050405020304" pitchFamily="18" charset="0"/>
              </a:rPr>
              <a:t>Price</a:t>
            </a:r>
          </a:p>
          <a:p>
            <a:pPr marL="1085850" lvl="2" indent="-171450">
              <a:buFont typeface="Arial" panose="020B0604020202020204" pitchFamily="34" charset="0"/>
              <a:buChar char="•"/>
            </a:pPr>
            <a:r>
              <a:rPr lang="en-US" altLang="en-US" baseline="0" dirty="0">
                <a:latin typeface="Times New Roman" panose="02020603050405020304" pitchFamily="18" charset="0"/>
              </a:rPr>
              <a:t>Place</a:t>
            </a:r>
          </a:p>
          <a:p>
            <a:pPr marL="1085850" lvl="2" indent="-171450">
              <a:buFont typeface="Arial" panose="020B0604020202020204" pitchFamily="34" charset="0"/>
              <a:buChar char="•"/>
            </a:pPr>
            <a:r>
              <a:rPr lang="en-US" altLang="en-US" baseline="0" dirty="0">
                <a:latin typeface="Times New Roman" panose="02020603050405020304" pitchFamily="18" charset="0"/>
              </a:rPr>
              <a:t>Promotion</a:t>
            </a:r>
          </a:p>
          <a:p>
            <a:pPr marL="171450" indent="-171450">
              <a:buFont typeface="Arial" panose="020B0604020202020204" pitchFamily="34" charset="0"/>
              <a:buChar char="•"/>
            </a:pPr>
            <a:r>
              <a:rPr lang="en-US" altLang="en-US" baseline="0" dirty="0">
                <a:latin typeface="Times New Roman" panose="02020603050405020304" pitchFamily="18" charset="0"/>
              </a:rPr>
              <a:t>Control Phase</a:t>
            </a:r>
          </a:p>
          <a:p>
            <a:pPr marL="628650" lvl="1" indent="-171450">
              <a:buFont typeface="Arial" panose="020B0604020202020204" pitchFamily="34" charset="0"/>
              <a:buChar char="•"/>
            </a:pPr>
            <a:r>
              <a:rPr lang="en-US" altLang="en-US" baseline="0" dirty="0">
                <a:latin typeface="Times New Roman" panose="02020603050405020304" pitchFamily="18" charset="0"/>
              </a:rPr>
              <a:t>Step 5: Evaluate performance using marketing metrics</a:t>
            </a:r>
            <a:endParaRPr lang="en-US" altLang="en-US" dirty="0">
              <a:latin typeface="Times New Roman" panose="02020603050405020304" pitchFamily="18" charset="0"/>
            </a:endParaRPr>
          </a:p>
        </p:txBody>
      </p:sp>
      <p:sp>
        <p:nvSpPr>
          <p:cNvPr id="286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200000"/>
              </a:lnSpc>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3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5pPr>
            <a:lvl6pPr marL="25146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6pPr>
            <a:lvl7pPr marL="29718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7pPr>
            <a:lvl8pPr marL="34290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8pPr>
            <a:lvl9pPr marL="38862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9pPr>
          </a:lstStyle>
          <a:p>
            <a:pPr>
              <a:lnSpc>
                <a:spcPct val="102000"/>
              </a:lnSpc>
              <a:spcBef>
                <a:spcPct val="0"/>
              </a:spcBef>
              <a:buSzPct val="45000"/>
              <a:buFont typeface="Wingdings" panose="05000000000000000000" pitchFamily="2" charset="2"/>
              <a:buNone/>
            </a:pPr>
            <a:fld id="{BB4FCFC5-D838-4961-B91D-3055689C7095}" type="slidenum">
              <a:rPr lang="en-US" altLang="en-US" sz="1400"/>
              <a:pPr>
                <a:lnSpc>
                  <a:spcPct val="102000"/>
                </a:lnSpc>
                <a:spcBef>
                  <a:spcPct val="0"/>
                </a:spcBef>
                <a:buSzPct val="45000"/>
                <a:buFont typeface="Wingdings" panose="05000000000000000000" pitchFamily="2" charset="2"/>
                <a:buNone/>
              </a:pPr>
              <a:t>16</a:t>
            </a:fld>
            <a:endParaRPr lang="en-US" altLang="en-US" sz="1400" dirty="0"/>
          </a:p>
        </p:txBody>
      </p:sp>
    </p:spTree>
    <p:extLst>
      <p:ext uri="{BB962C8B-B14F-4D97-AF65-F5344CB8AC3E}">
        <p14:creationId xmlns:p14="http://schemas.microsoft.com/office/powerpoint/2010/main" val="236549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SECTION</a:t>
            </a:r>
          </a:p>
        </p:txBody>
      </p:sp>
      <p:sp>
        <p:nvSpPr>
          <p:cNvPr id="4" name="Slide Number Placeholder 3"/>
          <p:cNvSpPr>
            <a:spLocks noGrp="1"/>
          </p:cNvSpPr>
          <p:nvPr>
            <p:ph type="sldNum" sz="quarter" idx="10"/>
          </p:nvPr>
        </p:nvSpPr>
        <p:spPr/>
        <p:txBody>
          <a:bodyPr/>
          <a:lstStyle/>
          <a:p>
            <a:fld id="{7B676D9D-194F-4E03-A451-A25C291EA5FA}" type="slidenum">
              <a:rPr lang="en-US" smtClean="0"/>
              <a:t>17</a:t>
            </a:fld>
            <a:endParaRPr lang="en-US" dirty="0"/>
          </a:p>
        </p:txBody>
      </p:sp>
    </p:spTree>
    <p:extLst>
      <p:ext uri="{BB962C8B-B14F-4D97-AF65-F5344CB8AC3E}">
        <p14:creationId xmlns:p14="http://schemas.microsoft.com/office/powerpoint/2010/main" val="1488533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76D9D-194F-4E03-A451-A25C291EA5FA}" type="slidenum">
              <a:rPr lang="en-US" smtClean="0"/>
              <a:t>18</a:t>
            </a:fld>
            <a:endParaRPr lang="en-US" dirty="0"/>
          </a:p>
        </p:txBody>
      </p:sp>
    </p:spTree>
    <p:extLst>
      <p:ext uri="{BB962C8B-B14F-4D97-AF65-F5344CB8AC3E}">
        <p14:creationId xmlns:p14="http://schemas.microsoft.com/office/powerpoint/2010/main" val="2637088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200000"/>
              </a:lnSpc>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3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5pPr>
            <a:lvl6pPr marL="25146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6pPr>
            <a:lvl7pPr marL="29718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7pPr>
            <a:lvl8pPr marL="34290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8pPr>
            <a:lvl9pPr marL="38862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9pPr>
          </a:lstStyle>
          <a:p>
            <a:pPr>
              <a:lnSpc>
                <a:spcPct val="102000"/>
              </a:lnSpc>
              <a:spcBef>
                <a:spcPct val="0"/>
              </a:spcBef>
              <a:buSzPct val="45000"/>
              <a:buFont typeface="Wingdings" panose="05000000000000000000" pitchFamily="2" charset="2"/>
              <a:buNone/>
            </a:pPr>
            <a:fld id="{2956E8D8-8F8E-4413-BB2B-705FF80CD338}" type="slidenum">
              <a:rPr lang="en-US" altLang="en-US" sz="1400"/>
              <a:pPr>
                <a:lnSpc>
                  <a:spcPct val="102000"/>
                </a:lnSpc>
                <a:spcBef>
                  <a:spcPct val="0"/>
                </a:spcBef>
                <a:buSzPct val="45000"/>
                <a:buFont typeface="Wingdings" panose="05000000000000000000" pitchFamily="2" charset="2"/>
                <a:buNone/>
              </a:pPr>
              <a:t>19</a:t>
            </a:fld>
            <a:endParaRPr lang="en-US" altLang="en-US" sz="1400" dirty="0"/>
          </a:p>
        </p:txBody>
      </p:sp>
      <p:sp>
        <p:nvSpPr>
          <p:cNvPr id="38915" name="Rectangle 2"/>
          <p:cNvSpPr>
            <a:spLocks noGrp="1" noRot="1" noChangeAspect="1" noChangeArrowheads="1" noTextEdit="1"/>
          </p:cNvSpPr>
          <p:nvPr>
            <p:ph type="sldImg"/>
          </p:nvPr>
        </p:nvSpPr>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After completing the situation audit, the next step is to identify and evaluate opportunities for increasing sales and profits using </a:t>
            </a:r>
            <a:r>
              <a:rPr lang="en-US" altLang="en-US" b="1" dirty="0">
                <a:latin typeface="Times New Roman" panose="02020603050405020304" pitchFamily="18" charset="0"/>
              </a:rPr>
              <a:t>STP (segmentation, targeting, and </a:t>
            </a:r>
            <a:r>
              <a:rPr lang="en-US" altLang="en-US" dirty="0">
                <a:latin typeface="Times New Roman" panose="02020603050405020304" pitchFamily="18" charset="0"/>
              </a:rPr>
              <a:t>positioning). With STP, the firm first divides the marketplace into subgroups or segments, determines which of those segments it should pursue or target, and finally</a:t>
            </a:r>
          </a:p>
          <a:p>
            <a:r>
              <a:rPr lang="en-US" altLang="en-US" dirty="0">
                <a:latin typeface="Times New Roman" panose="02020603050405020304" pitchFamily="18" charset="0"/>
              </a:rPr>
              <a:t>decides how it should position its products and services to best meet the needs of</a:t>
            </a:r>
          </a:p>
          <a:p>
            <a:r>
              <a:rPr lang="en-US" altLang="en-US" dirty="0">
                <a:latin typeface="Times New Roman" panose="02020603050405020304" pitchFamily="18" charset="0"/>
              </a:rPr>
              <a:t>those chosen targets.</a:t>
            </a:r>
          </a:p>
        </p:txBody>
      </p:sp>
    </p:spTree>
    <p:extLst>
      <p:ext uri="{BB962C8B-B14F-4D97-AF65-F5344CB8AC3E}">
        <p14:creationId xmlns:p14="http://schemas.microsoft.com/office/powerpoint/2010/main" val="116890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76D9D-194F-4E03-A451-A25C291EA5FA}" type="slidenum">
              <a:rPr lang="en-US" smtClean="0"/>
              <a:t>2</a:t>
            </a:fld>
            <a:endParaRPr lang="en-US" dirty="0"/>
          </a:p>
        </p:txBody>
      </p:sp>
    </p:spTree>
    <p:extLst>
      <p:ext uri="{BB962C8B-B14F-4D97-AF65-F5344CB8AC3E}">
        <p14:creationId xmlns:p14="http://schemas.microsoft.com/office/powerpoint/2010/main" val="2316526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200000"/>
              </a:lnSpc>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3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5pPr>
            <a:lvl6pPr marL="25146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6pPr>
            <a:lvl7pPr marL="29718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7pPr>
            <a:lvl8pPr marL="34290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8pPr>
            <a:lvl9pPr marL="38862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9pPr>
          </a:lstStyle>
          <a:p>
            <a:pPr>
              <a:lnSpc>
                <a:spcPct val="102000"/>
              </a:lnSpc>
              <a:spcBef>
                <a:spcPct val="0"/>
              </a:spcBef>
              <a:buSzPct val="45000"/>
              <a:buFont typeface="Wingdings" panose="05000000000000000000" pitchFamily="2" charset="2"/>
              <a:buNone/>
            </a:pPr>
            <a:fld id="{74E33A27-E2AD-4C3E-A7E1-9B6E69CAB210}" type="slidenum">
              <a:rPr lang="en-US" altLang="en-US" sz="1400"/>
              <a:pPr>
                <a:lnSpc>
                  <a:spcPct val="102000"/>
                </a:lnSpc>
                <a:spcBef>
                  <a:spcPct val="0"/>
                </a:spcBef>
                <a:buSzPct val="45000"/>
                <a:buFont typeface="Wingdings" panose="05000000000000000000" pitchFamily="2" charset="2"/>
                <a:buNone/>
              </a:pPr>
              <a:t>20</a:t>
            </a:fld>
            <a:endParaRPr lang="en-US" altLang="en-US" sz="1400"/>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Hertz realizes that its primary appeal for the SUV/Minivan collection centers on young families, so the bulk of its marketing efforts for this business is directed toward that group.</a:t>
            </a:r>
          </a:p>
        </p:txBody>
      </p:sp>
    </p:spTree>
    <p:extLst>
      <p:ext uri="{BB962C8B-B14F-4D97-AF65-F5344CB8AC3E}">
        <p14:creationId xmlns:p14="http://schemas.microsoft.com/office/powerpoint/2010/main" val="3137834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fld id="{6FDCEFCF-9B28-4D12-8CF0-DB437FDE52B0}" type="slidenum">
              <a:rPr lang="en-US" altLang="en-US" sz="1200"/>
              <a:pPr eaLnBrk="1" hangingPunct="1"/>
              <a:t>21</a:t>
            </a:fld>
            <a:endParaRPr lang="en-US" altLang="en-US" sz="1200"/>
          </a:p>
        </p:txBody>
      </p:sp>
    </p:spTree>
    <p:extLst>
      <p:ext uri="{BB962C8B-B14F-4D97-AF65-F5344CB8AC3E}">
        <p14:creationId xmlns:p14="http://schemas.microsoft.com/office/powerpoint/2010/main" val="1636064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676D9D-194F-4E03-A451-A25C291EA5FA}" type="slidenum">
              <a:rPr lang="en-US" smtClean="0"/>
              <a:t>22</a:t>
            </a:fld>
            <a:endParaRPr lang="en-US"/>
          </a:p>
        </p:txBody>
      </p:sp>
    </p:spTree>
    <p:extLst>
      <p:ext uri="{BB962C8B-B14F-4D97-AF65-F5344CB8AC3E}">
        <p14:creationId xmlns:p14="http://schemas.microsoft.com/office/powerpoint/2010/main" val="3564633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12" charset="-128"/>
              </a:defRPr>
            </a:lvl1pPr>
            <a:lvl2pPr marL="742950" indent="-285750">
              <a:defRPr sz="2400">
                <a:solidFill>
                  <a:schemeClr val="tx1"/>
                </a:solidFill>
                <a:latin typeface="Arial" panose="020B0604020202020204" pitchFamily="34" charset="0"/>
                <a:ea typeface="ヒラギノ角ゴ Pro W3" pitchFamily="-112" charset="-128"/>
              </a:defRPr>
            </a:lvl2pPr>
            <a:lvl3pPr marL="1143000" indent="-228600">
              <a:defRPr sz="2400">
                <a:solidFill>
                  <a:schemeClr val="tx1"/>
                </a:solidFill>
                <a:latin typeface="Arial" panose="020B0604020202020204" pitchFamily="34" charset="0"/>
                <a:ea typeface="ヒラギノ角ゴ Pro W3" pitchFamily="-112" charset="-128"/>
              </a:defRPr>
            </a:lvl3pPr>
            <a:lvl4pPr marL="1600200" indent="-228600">
              <a:defRPr sz="2400">
                <a:solidFill>
                  <a:schemeClr val="tx1"/>
                </a:solidFill>
                <a:latin typeface="Arial" panose="020B0604020202020204" pitchFamily="34" charset="0"/>
                <a:ea typeface="ヒラギノ角ゴ Pro W3" pitchFamily="-112" charset="-128"/>
              </a:defRPr>
            </a:lvl4pPr>
            <a:lvl5pPr marL="2057400" indent="-228600">
              <a:defRPr sz="2400">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9pPr>
          </a:lstStyle>
          <a:p>
            <a:fld id="{5524046B-A231-4BA7-82A1-CC9489378723}" type="slidenum">
              <a:rPr lang="en-US" altLang="en-US" sz="1200"/>
              <a:pPr/>
              <a:t>23</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44124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200000"/>
              </a:lnSpc>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3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5pPr>
            <a:lvl6pPr marL="25146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6pPr>
            <a:lvl7pPr marL="29718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7pPr>
            <a:lvl8pPr marL="34290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8pPr>
            <a:lvl9pPr marL="38862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9pPr>
          </a:lstStyle>
          <a:p>
            <a:pPr>
              <a:lnSpc>
                <a:spcPct val="102000"/>
              </a:lnSpc>
              <a:spcBef>
                <a:spcPct val="0"/>
              </a:spcBef>
              <a:buSzPct val="45000"/>
              <a:buFont typeface="Wingdings" panose="05000000000000000000" pitchFamily="2" charset="2"/>
              <a:buNone/>
            </a:pPr>
            <a:fld id="{22338BFA-0D7B-4F03-A483-B834D62BA581}" type="slidenum">
              <a:rPr lang="en-US" altLang="en-US" sz="1400"/>
              <a:pPr>
                <a:lnSpc>
                  <a:spcPct val="102000"/>
                </a:lnSpc>
                <a:spcBef>
                  <a:spcPct val="0"/>
                </a:spcBef>
                <a:buSzPct val="45000"/>
                <a:buFont typeface="Wingdings" panose="05000000000000000000" pitchFamily="2" charset="2"/>
                <a:buNone/>
              </a:pPr>
              <a:t>24</a:t>
            </a:fld>
            <a:endParaRPr lang="en-US" altLang="en-US" sz="1400"/>
          </a:p>
        </p:txBody>
      </p:sp>
      <p:sp>
        <p:nvSpPr>
          <p:cNvPr id="45059" name="Rectangle 2"/>
          <p:cNvSpPr>
            <a:spLocks noGrp="1" noRot="1" noChangeAspect="1" noChangeArrowheads="1" noTextEdit="1"/>
          </p:cNvSpPr>
          <p:nvPr>
            <p:ph type="sldImg"/>
          </p:nvPr>
        </p:nvSpPr>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In all firms, resources are scarce and must be allocated so that they create the most value for the firm.  </a:t>
            </a:r>
            <a:r>
              <a:rPr lang="en-US" altLang="en-US" b="1">
                <a:latin typeface="Times New Roman" panose="02020603050405020304" pitchFamily="18" charset="0"/>
              </a:rPr>
              <a:t>Ask Students </a:t>
            </a:r>
            <a:r>
              <a:rPr lang="en-US" altLang="en-US">
                <a:latin typeface="Times New Roman" panose="02020603050405020304" pitchFamily="18" charset="0"/>
              </a:rPr>
              <a:t>to point out the elements of the marketing mix in this ad?  They will certainly see the value creation in the product and the promotion which targets busy women.</a:t>
            </a:r>
          </a:p>
        </p:txBody>
      </p:sp>
    </p:spTree>
    <p:extLst>
      <p:ext uri="{BB962C8B-B14F-4D97-AF65-F5344CB8AC3E}">
        <p14:creationId xmlns:p14="http://schemas.microsoft.com/office/powerpoint/2010/main" val="2155422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fld id="{5BF42791-8F67-49EA-9631-DA9434C1F9D2}" type="slidenum">
              <a:rPr lang="en-US" altLang="en-US" sz="1200"/>
              <a:pPr eaLnBrk="1" hangingPunct="1"/>
              <a:t>25</a:t>
            </a:fld>
            <a:endParaRPr lang="en-US" altLang="en-US" sz="1200"/>
          </a:p>
        </p:txBody>
      </p:sp>
      <p:sp>
        <p:nvSpPr>
          <p:cNvPr id="69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97347" name="Rectangle 3"/>
          <p:cNvSpPr>
            <a:spLocks noGrp="1" noChangeArrowheads="1"/>
          </p:cNvSpPr>
          <p:nvPr>
            <p:ph type="body" idx="1"/>
          </p:nvPr>
        </p:nvSpPr>
        <p:spPr/>
        <p:txBody>
          <a:bodyPr/>
          <a:lstStyle/>
          <a:p>
            <a:pPr eaLnBrk="1" hangingPunct="1">
              <a:defRPr/>
            </a:pPr>
            <a:endParaRPr lang="en-US" dirty="0">
              <a:ea typeface="ＭＳ Ｐゴシック" charset="0"/>
            </a:endParaRPr>
          </a:p>
        </p:txBody>
      </p:sp>
    </p:spTree>
    <p:extLst>
      <p:ext uri="{BB962C8B-B14F-4D97-AF65-F5344CB8AC3E}">
        <p14:creationId xmlns:p14="http://schemas.microsoft.com/office/powerpoint/2010/main" val="2965074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12" charset="-128"/>
              </a:defRPr>
            </a:lvl1pPr>
            <a:lvl2pPr marL="742950" indent="-285750">
              <a:defRPr sz="2400">
                <a:solidFill>
                  <a:schemeClr val="tx1"/>
                </a:solidFill>
                <a:latin typeface="Arial" panose="020B0604020202020204" pitchFamily="34" charset="0"/>
                <a:ea typeface="ヒラギノ角ゴ Pro W3" pitchFamily="-112" charset="-128"/>
              </a:defRPr>
            </a:lvl2pPr>
            <a:lvl3pPr marL="1143000" indent="-228600">
              <a:defRPr sz="2400">
                <a:solidFill>
                  <a:schemeClr val="tx1"/>
                </a:solidFill>
                <a:latin typeface="Arial" panose="020B0604020202020204" pitchFamily="34" charset="0"/>
                <a:ea typeface="ヒラギノ角ゴ Pro W3" pitchFamily="-112" charset="-128"/>
              </a:defRPr>
            </a:lvl3pPr>
            <a:lvl4pPr marL="1600200" indent="-228600">
              <a:defRPr sz="2400">
                <a:solidFill>
                  <a:schemeClr val="tx1"/>
                </a:solidFill>
                <a:latin typeface="Arial" panose="020B0604020202020204" pitchFamily="34" charset="0"/>
                <a:ea typeface="ヒラギノ角ゴ Pro W3" pitchFamily="-112" charset="-128"/>
              </a:defRPr>
            </a:lvl4pPr>
            <a:lvl5pPr marL="2057400" indent="-228600">
              <a:defRPr sz="2400">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9pPr>
          </a:lstStyle>
          <a:p>
            <a:fld id="{5A774881-AC28-4D91-9B7F-E01B9CD21889}" type="slidenum">
              <a:rPr lang="en-US" altLang="en-US" sz="1200"/>
              <a:pPr/>
              <a:t>26</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Examples of metrics: cost of a prospect, customer acquisition cost, click through rate, response rate, (coupon) redemption rate, sales calls per day, customer retention rate, etc.</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Some metrics are based on survey data that requires systematic, ongoing marketing research (customer satisfaction, perceived product quality, perceived service quality, company/product reputation).</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77432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676D9D-194F-4E03-A451-A25C291EA5FA}" type="slidenum">
              <a:rPr lang="en-US" smtClean="0"/>
              <a:t>27</a:t>
            </a:fld>
            <a:endParaRPr lang="en-US"/>
          </a:p>
        </p:txBody>
      </p:sp>
    </p:spTree>
    <p:extLst>
      <p:ext uri="{BB962C8B-B14F-4D97-AF65-F5344CB8AC3E}">
        <p14:creationId xmlns:p14="http://schemas.microsoft.com/office/powerpoint/2010/main" val="2914193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rPr>
              <a:t>END OF SECTION</a:t>
            </a:r>
          </a:p>
        </p:txBody>
      </p:sp>
      <p:sp>
        <p:nvSpPr>
          <p:cNvPr id="4" name="Slide Number Placeholder 3"/>
          <p:cNvSpPr>
            <a:spLocks noGrp="1"/>
          </p:cNvSpPr>
          <p:nvPr>
            <p:ph type="sldNum" sz="quarter" idx="10"/>
          </p:nvPr>
        </p:nvSpPr>
        <p:spPr/>
        <p:txBody>
          <a:bodyPr/>
          <a:lstStyle/>
          <a:p>
            <a:fld id="{7B676D9D-194F-4E03-A451-A25C291EA5FA}" type="slidenum">
              <a:rPr lang="en-US" smtClean="0"/>
              <a:t>28</a:t>
            </a:fld>
            <a:endParaRPr lang="en-US"/>
          </a:p>
        </p:txBody>
      </p:sp>
    </p:spTree>
    <p:extLst>
      <p:ext uri="{BB962C8B-B14F-4D97-AF65-F5344CB8AC3E}">
        <p14:creationId xmlns:p14="http://schemas.microsoft.com/office/powerpoint/2010/main" val="224825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76D9D-194F-4E03-A451-A25C291EA5FA}" type="slidenum">
              <a:rPr lang="en-US" smtClean="0"/>
              <a:t>3</a:t>
            </a:fld>
            <a:endParaRPr lang="en-US" dirty="0"/>
          </a:p>
        </p:txBody>
      </p:sp>
    </p:spTree>
    <p:extLst>
      <p:ext uri="{BB962C8B-B14F-4D97-AF65-F5344CB8AC3E}">
        <p14:creationId xmlns:p14="http://schemas.microsoft.com/office/powerpoint/2010/main" val="356816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76D9D-194F-4E03-A451-A25C291EA5FA}" type="slidenum">
              <a:rPr lang="en-US" smtClean="0"/>
              <a:t>4</a:t>
            </a:fld>
            <a:endParaRPr lang="en-US" dirty="0"/>
          </a:p>
        </p:txBody>
      </p:sp>
    </p:spTree>
    <p:extLst>
      <p:ext uri="{BB962C8B-B14F-4D97-AF65-F5344CB8AC3E}">
        <p14:creationId xmlns:p14="http://schemas.microsoft.com/office/powerpoint/2010/main" val="168357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Sustainable competitive advantages</a:t>
            </a:r>
            <a:r>
              <a:rPr lang="en-US" dirty="0"/>
              <a:t> are company assets, attributes, or abilities that are difficult to duplicate or exceed; and provide a superior or favorable long term position </a:t>
            </a:r>
            <a:r>
              <a:rPr lang="en-US" dirty="0" err="1"/>
              <a:t>over</a:t>
            </a:r>
            <a:r>
              <a:rPr lang="en-US" b="1" dirty="0" err="1"/>
              <a:t>competitors</a:t>
            </a:r>
            <a:r>
              <a:rPr lang="en-US" dirty="0"/>
              <a:t>.  Businesses which have consistently high profitability typically have a </a:t>
            </a:r>
            <a:r>
              <a:rPr lang="en-US" b="1" dirty="0"/>
              <a:t>sustainable competitive advantage</a:t>
            </a:r>
            <a:r>
              <a:rPr lang="en-US" dirty="0"/>
              <a:t> such as a unique process, a patent, or special skills which allow the business to dominate their area and exclude competing businesses.</a:t>
            </a:r>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r>
              <a:rPr lang="en-US" altLang="en-US" dirty="0">
                <a:latin typeface="Times New Roman" panose="02020603050405020304" pitchFamily="18" charset="0"/>
              </a:rPr>
              <a:t>This slide covers the four strategies to create and deliver value and a sustainable competitive advantage. Think of companies you are very loyal to in many categories (food, electronics, personal care)?  Is it their product, location, operational, or customer excellence that draws the student’s loyalty?</a:t>
            </a:r>
          </a:p>
          <a:p>
            <a:endParaRPr lang="en-US" altLang="en-US" dirty="0">
              <a:latin typeface="Times New Roman" panose="02020603050405020304" pitchFamily="18" charset="0"/>
            </a:endParaRPr>
          </a:p>
          <a:p>
            <a:r>
              <a:rPr lang="en-US" altLang="en-US" dirty="0">
                <a:latin typeface="Times New Roman" panose="02020603050405020304" pitchFamily="18" charset="0"/>
              </a:rPr>
              <a:t>CA can change over time, due to changes in customer value perceptions, technology, regulations or other factors.</a:t>
            </a:r>
          </a:p>
        </p:txBody>
      </p:sp>
      <p:sp>
        <p:nvSpPr>
          <p:cNvPr id="143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200000"/>
              </a:lnSpc>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3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5pPr>
            <a:lvl6pPr marL="25146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6pPr>
            <a:lvl7pPr marL="29718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7pPr>
            <a:lvl8pPr marL="34290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8pPr>
            <a:lvl9pPr marL="3886200" indent="-228600" defTabSz="409575"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100">
                <a:solidFill>
                  <a:srgbClr val="000000"/>
                </a:solidFill>
                <a:latin typeface="Times New Roman" panose="02020603050405020304" pitchFamily="18" charset="0"/>
              </a:defRPr>
            </a:lvl9pPr>
          </a:lstStyle>
          <a:p>
            <a:pPr>
              <a:lnSpc>
                <a:spcPct val="102000"/>
              </a:lnSpc>
              <a:spcBef>
                <a:spcPct val="0"/>
              </a:spcBef>
              <a:buSzPct val="45000"/>
              <a:buFont typeface="Wingdings" panose="05000000000000000000" pitchFamily="2" charset="2"/>
              <a:buNone/>
            </a:pPr>
            <a:fld id="{265FF8BC-38D5-4789-9F4F-92105E10DF25}" type="slidenum">
              <a:rPr lang="en-US" altLang="en-US" sz="1400"/>
              <a:pPr>
                <a:lnSpc>
                  <a:spcPct val="102000"/>
                </a:lnSpc>
                <a:spcBef>
                  <a:spcPct val="0"/>
                </a:spcBef>
                <a:buSzPct val="45000"/>
                <a:buFont typeface="Wingdings" panose="05000000000000000000" pitchFamily="2" charset="2"/>
                <a:buNone/>
              </a:pPr>
              <a:t>5</a:t>
            </a:fld>
            <a:endParaRPr lang="en-US" altLang="en-US" sz="1400"/>
          </a:p>
        </p:txBody>
      </p:sp>
    </p:spTree>
    <p:extLst>
      <p:ext uri="{BB962C8B-B14F-4D97-AF65-F5344CB8AC3E}">
        <p14:creationId xmlns:p14="http://schemas.microsoft.com/office/powerpoint/2010/main" val="178329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90DAA-DC71-4C1F-9410-955214E3307B}" type="slidenum">
              <a:rPr lang="en-US" altLang="en-US"/>
              <a:pPr/>
              <a:t>6</a:t>
            </a:fld>
            <a:endParaRPr lang="en-US" altLang="en-US"/>
          </a:p>
        </p:txBody>
      </p:sp>
      <p:sp>
        <p:nvSpPr>
          <p:cNvPr id="857090" name="Rectangle 2"/>
          <p:cNvSpPr>
            <a:spLocks noGrp="1" noRot="1" noChangeAspect="1" noChangeArrowheads="1" noTextEdit="1"/>
          </p:cNvSpPr>
          <p:nvPr>
            <p:ph type="sldImg"/>
          </p:nvPr>
        </p:nvSpPr>
        <p:spPr>
          <a:ln/>
        </p:spPr>
      </p:sp>
      <p:sp>
        <p:nvSpPr>
          <p:cNvPr id="857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0578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3B667-35B7-4833-9493-062354CF9031}" type="slidenum">
              <a:rPr lang="en-US" altLang="en-US"/>
              <a:pPr/>
              <a:t>7</a:t>
            </a:fld>
            <a:endParaRPr lang="en-US" altLang="en-US"/>
          </a:p>
        </p:txBody>
      </p:sp>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6196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Physical Process Sequence:</a:t>
            </a:r>
          </a:p>
          <a:p>
            <a:pPr marL="171450" indent="-171450">
              <a:buFont typeface="Arial" panose="020B0604020202020204" pitchFamily="34" charset="0"/>
              <a:buChar char="•"/>
            </a:pPr>
            <a:r>
              <a:rPr lang="en-US" dirty="0"/>
              <a:t>Make the Product</a:t>
            </a:r>
          </a:p>
          <a:p>
            <a:pPr marL="628650" lvl="1" indent="-171450">
              <a:buFont typeface="Arial" panose="020B0604020202020204" pitchFamily="34" charset="0"/>
              <a:buChar char="•"/>
            </a:pPr>
            <a:r>
              <a:rPr lang="en-US" dirty="0"/>
              <a:t>Design</a:t>
            </a:r>
            <a:r>
              <a:rPr lang="en-US" baseline="0" dirty="0"/>
              <a:t> product</a:t>
            </a:r>
          </a:p>
          <a:p>
            <a:pPr marL="628650" lvl="1" indent="-171450">
              <a:buFont typeface="Arial" panose="020B0604020202020204" pitchFamily="34" charset="0"/>
              <a:buChar char="•"/>
            </a:pPr>
            <a:r>
              <a:rPr lang="en-US" baseline="0" dirty="0"/>
              <a:t>Procure</a:t>
            </a:r>
          </a:p>
          <a:p>
            <a:pPr marL="628650" lvl="1" indent="-171450">
              <a:buFont typeface="Arial" panose="020B0604020202020204" pitchFamily="34" charset="0"/>
              <a:buChar char="•"/>
            </a:pPr>
            <a:r>
              <a:rPr lang="en-US" baseline="0" dirty="0"/>
              <a:t>Make</a:t>
            </a:r>
          </a:p>
          <a:p>
            <a:pPr marL="171450" indent="-171450">
              <a:buFont typeface="Arial" panose="020B0604020202020204" pitchFamily="34" charset="0"/>
              <a:buChar char="•"/>
            </a:pPr>
            <a:r>
              <a:rPr lang="en-US" baseline="0" dirty="0"/>
              <a:t>Sell the Product</a:t>
            </a:r>
          </a:p>
          <a:p>
            <a:pPr marL="628650" lvl="1" indent="-171450">
              <a:buFont typeface="Arial" panose="020B0604020202020204" pitchFamily="34" charset="0"/>
              <a:buChar char="•"/>
            </a:pPr>
            <a:r>
              <a:rPr lang="en-US" baseline="0" dirty="0"/>
              <a:t>Price</a:t>
            </a:r>
          </a:p>
          <a:p>
            <a:pPr marL="628650" lvl="1" indent="-171450">
              <a:buFont typeface="Arial" panose="020B0604020202020204" pitchFamily="34" charset="0"/>
              <a:buChar char="•"/>
            </a:pPr>
            <a:r>
              <a:rPr lang="en-US" baseline="0" dirty="0"/>
              <a:t>Sell</a:t>
            </a:r>
          </a:p>
          <a:p>
            <a:pPr marL="628650" lvl="1" indent="-171450">
              <a:buFont typeface="Arial" panose="020B0604020202020204" pitchFamily="34" charset="0"/>
              <a:buChar char="•"/>
            </a:pPr>
            <a:r>
              <a:rPr lang="en-US" baseline="0" dirty="0"/>
              <a:t>Advertise/promote</a:t>
            </a:r>
          </a:p>
          <a:p>
            <a:pPr marL="628650" lvl="1" indent="-171450">
              <a:buFont typeface="Arial" panose="020B0604020202020204" pitchFamily="34" charset="0"/>
              <a:buChar char="•"/>
            </a:pPr>
            <a:r>
              <a:rPr lang="en-US" baseline="0" dirty="0"/>
              <a:t>Distribute</a:t>
            </a:r>
          </a:p>
          <a:p>
            <a:pPr marL="628650" lvl="1" indent="-171450">
              <a:buFont typeface="Arial" panose="020B0604020202020204" pitchFamily="34" charset="0"/>
              <a:buChar char="•"/>
            </a:pPr>
            <a:r>
              <a:rPr lang="en-US" baseline="0" dirty="0"/>
              <a:t>Service</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Value Creation and Delivery Sequence</a:t>
            </a:r>
          </a:p>
          <a:p>
            <a:pPr marL="171450" lvl="0" indent="-171450">
              <a:buFont typeface="Arial" panose="020B0604020202020204" pitchFamily="34" charset="0"/>
              <a:buChar char="•"/>
            </a:pPr>
            <a:r>
              <a:rPr lang="en-US" baseline="0" dirty="0"/>
              <a:t>Strategic Marketing</a:t>
            </a:r>
          </a:p>
          <a:p>
            <a:pPr marL="628650" lvl="1" indent="-171450">
              <a:buFont typeface="Arial" panose="020B0604020202020204" pitchFamily="34" charset="0"/>
              <a:buChar char="•"/>
            </a:pPr>
            <a:r>
              <a:rPr lang="en-US" baseline="0" dirty="0"/>
              <a:t>Choose the Value</a:t>
            </a:r>
          </a:p>
          <a:p>
            <a:pPr marL="1085850" lvl="2" indent="-171450">
              <a:buFont typeface="Arial" panose="020B0604020202020204" pitchFamily="34" charset="0"/>
              <a:buChar char="•"/>
            </a:pPr>
            <a:r>
              <a:rPr lang="en-US" baseline="0" dirty="0"/>
              <a:t>Customer segmentation</a:t>
            </a:r>
          </a:p>
          <a:p>
            <a:pPr marL="1085850" lvl="2" indent="-171450">
              <a:buFont typeface="Arial" panose="020B0604020202020204" pitchFamily="34" charset="0"/>
              <a:buChar char="•"/>
            </a:pPr>
            <a:r>
              <a:rPr lang="en-US" baseline="0" dirty="0"/>
              <a:t>Market selection/focus</a:t>
            </a:r>
          </a:p>
          <a:p>
            <a:pPr marL="1085850" lvl="2" indent="-171450">
              <a:buFont typeface="Arial" panose="020B0604020202020204" pitchFamily="34" charset="0"/>
              <a:buChar char="•"/>
            </a:pPr>
            <a:r>
              <a:rPr lang="en-US" baseline="0" dirty="0"/>
              <a:t>Value positioning</a:t>
            </a:r>
          </a:p>
          <a:p>
            <a:pPr marL="171450" lvl="0" indent="-171450">
              <a:buFont typeface="Arial" panose="020B0604020202020204" pitchFamily="34" charset="0"/>
              <a:buChar char="•"/>
            </a:pPr>
            <a:r>
              <a:rPr lang="en-US" baseline="0" dirty="0"/>
              <a:t>Tactical Marketing</a:t>
            </a:r>
          </a:p>
          <a:p>
            <a:pPr marL="628650" lvl="1" indent="-171450">
              <a:buFont typeface="Arial" panose="020B0604020202020204" pitchFamily="34" charset="0"/>
              <a:buChar char="•"/>
            </a:pPr>
            <a:r>
              <a:rPr lang="en-US" baseline="0" dirty="0"/>
              <a:t>Provide the Value</a:t>
            </a:r>
          </a:p>
          <a:p>
            <a:pPr marL="1085850" lvl="2" indent="-171450">
              <a:buFont typeface="Arial" panose="020B0604020202020204" pitchFamily="34" charset="0"/>
              <a:buChar char="•"/>
            </a:pPr>
            <a:r>
              <a:rPr lang="en-US" baseline="0" dirty="0"/>
              <a:t>Product development</a:t>
            </a:r>
          </a:p>
          <a:p>
            <a:pPr marL="1085850" lvl="2" indent="-171450">
              <a:buFont typeface="Arial" panose="020B0604020202020204" pitchFamily="34" charset="0"/>
              <a:buChar char="•"/>
            </a:pPr>
            <a:r>
              <a:rPr lang="en-US" baseline="0" dirty="0"/>
              <a:t>Service development</a:t>
            </a:r>
          </a:p>
          <a:p>
            <a:pPr marL="1085850" lvl="2" indent="-171450">
              <a:buFont typeface="Arial" panose="020B0604020202020204" pitchFamily="34" charset="0"/>
              <a:buChar char="•"/>
            </a:pPr>
            <a:r>
              <a:rPr lang="en-US" baseline="0" dirty="0"/>
              <a:t>Pricing</a:t>
            </a:r>
          </a:p>
          <a:p>
            <a:pPr marL="1085850" lvl="2" indent="-171450">
              <a:buFont typeface="Arial" panose="020B0604020202020204" pitchFamily="34" charset="0"/>
              <a:buChar char="•"/>
            </a:pPr>
            <a:r>
              <a:rPr lang="en-US" baseline="0" dirty="0"/>
              <a:t>Sourcing/Making</a:t>
            </a:r>
          </a:p>
          <a:p>
            <a:pPr marL="1085850" lvl="2" indent="-171450">
              <a:buFont typeface="Arial" panose="020B0604020202020204" pitchFamily="34" charset="0"/>
              <a:buChar char="•"/>
            </a:pPr>
            <a:r>
              <a:rPr lang="en-US" baseline="0" dirty="0"/>
              <a:t>Distributing/Servicing</a:t>
            </a:r>
          </a:p>
          <a:p>
            <a:pPr marL="628650" lvl="1" indent="-171450">
              <a:buFont typeface="Arial" panose="020B0604020202020204" pitchFamily="34" charset="0"/>
              <a:buChar char="•"/>
            </a:pPr>
            <a:r>
              <a:rPr lang="en-US" baseline="0" dirty="0"/>
              <a:t>Communicate the Value</a:t>
            </a:r>
          </a:p>
          <a:p>
            <a:pPr marL="1085850" lvl="2" indent="-171450">
              <a:buFont typeface="Arial" panose="020B0604020202020204" pitchFamily="34" charset="0"/>
              <a:buChar char="•"/>
            </a:pPr>
            <a:r>
              <a:rPr lang="en-US" baseline="0" dirty="0"/>
              <a:t>Sales force</a:t>
            </a:r>
          </a:p>
          <a:p>
            <a:pPr marL="1085850" lvl="2" indent="-171450">
              <a:buFont typeface="Arial" panose="020B0604020202020204" pitchFamily="34" charset="0"/>
              <a:buChar char="•"/>
            </a:pPr>
            <a:r>
              <a:rPr lang="en-US" baseline="0" dirty="0"/>
              <a:t>Sales promotion</a:t>
            </a:r>
          </a:p>
          <a:p>
            <a:pPr marL="1085850" lvl="2" indent="-171450">
              <a:buFont typeface="Arial" panose="020B0604020202020204" pitchFamily="34" charset="0"/>
              <a:buChar char="•"/>
            </a:pPr>
            <a:r>
              <a:rPr lang="en-US" baseline="0" dirty="0"/>
              <a:t>Advertising</a:t>
            </a:r>
          </a:p>
        </p:txBody>
      </p:sp>
      <p:sp>
        <p:nvSpPr>
          <p:cNvPr id="4" name="Slide Number Placeholder 3"/>
          <p:cNvSpPr>
            <a:spLocks noGrp="1"/>
          </p:cNvSpPr>
          <p:nvPr>
            <p:ph type="sldNum" sz="quarter" idx="10"/>
          </p:nvPr>
        </p:nvSpPr>
        <p:spPr/>
        <p:txBody>
          <a:bodyPr/>
          <a:lstStyle/>
          <a:p>
            <a:fld id="{7B676D9D-194F-4E03-A451-A25C291EA5FA}" type="slidenum">
              <a:rPr lang="en-US" smtClean="0"/>
              <a:t>8</a:t>
            </a:fld>
            <a:endParaRPr lang="en-US"/>
          </a:p>
        </p:txBody>
      </p:sp>
    </p:spTree>
    <p:extLst>
      <p:ext uri="{BB962C8B-B14F-4D97-AF65-F5344CB8AC3E}">
        <p14:creationId xmlns:p14="http://schemas.microsoft.com/office/powerpoint/2010/main" val="263359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676D9D-194F-4E03-A451-A25C291EA5FA}" type="slidenum">
              <a:rPr lang="en-US" smtClean="0"/>
              <a:t>9</a:t>
            </a:fld>
            <a:endParaRPr lang="en-US"/>
          </a:p>
        </p:txBody>
      </p:sp>
    </p:spTree>
    <p:extLst>
      <p:ext uri="{BB962C8B-B14F-4D97-AF65-F5344CB8AC3E}">
        <p14:creationId xmlns:p14="http://schemas.microsoft.com/office/powerpoint/2010/main" val="1793654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7380"/>
            <a:ext cx="9144000" cy="2387600"/>
          </a:xfrm>
        </p:spPr>
        <p:txBody>
          <a:bodyPr anchor="b">
            <a:normAutofit/>
          </a:bodyPr>
          <a:lstStyle>
            <a:lvl1pPr algn="ctr">
              <a:defRPr sz="5600" b="0" baseline="0">
                <a:solidFill>
                  <a:srgbClr val="AA153D"/>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4702157"/>
            <a:ext cx="9144000" cy="951297"/>
          </a:xfrm>
        </p:spPr>
        <p:txBody>
          <a:bodyPr>
            <a:normAutofit/>
          </a:bodyPr>
          <a:lstStyle>
            <a:lvl1pPr marL="0" indent="0" algn="ctr">
              <a:buNone/>
              <a:defRPr sz="3600" baseline="0">
                <a:solidFill>
                  <a:srgbClr val="0E78A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descr="Feliciano School of Busines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130616"/>
            <a:ext cx="2621280" cy="1408176"/>
          </a:xfrm>
          <a:prstGeom prst="rect">
            <a:avLst/>
          </a:prstGeom>
        </p:spPr>
      </p:pic>
      <p:sp>
        <p:nvSpPr>
          <p:cNvPr id="5" name="Footer Placeholder 4"/>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86174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278035" cy="1325563"/>
          </a:xfrm>
        </p:spPr>
        <p:txBody>
          <a:bodyPr>
            <a:normAutofit/>
          </a:bodyPr>
          <a:lstStyle>
            <a:lvl1pPr>
              <a:defRPr sz="4800" b="1" i="0" baseline="0">
                <a:solidFill>
                  <a:srgbClr val="AA153D"/>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278035" cy="3942129"/>
          </a:xfrm>
        </p:spPr>
        <p:txBody>
          <a:bodyPr>
            <a:noAutofit/>
          </a:bodyPr>
          <a:lstStyle>
            <a:lvl1pPr>
              <a:buClr>
                <a:srgbClr val="0E78AD"/>
              </a:buClr>
              <a:defRPr sz="3600" baseline="0">
                <a:latin typeface="Arial" panose="020B0604020202020204" pitchFamily="34" charset="0"/>
              </a:defRPr>
            </a:lvl1pPr>
            <a:lvl2pPr marL="685800" indent="-282575">
              <a:buClr>
                <a:srgbClr val="0E78AD"/>
              </a:buClr>
              <a:defRPr sz="3200" baseline="0">
                <a:latin typeface="Arial" panose="020B0604020202020204" pitchFamily="34" charset="0"/>
              </a:defRPr>
            </a:lvl2pPr>
            <a:lvl3pPr marL="1143000" indent="-282575">
              <a:buClr>
                <a:srgbClr val="0E78AD"/>
              </a:buClr>
              <a:defRPr sz="2800" baseline="0">
                <a:latin typeface="Arial" panose="020B0604020202020204" pitchFamily="34" charset="0"/>
              </a:defRPr>
            </a:lvl3pPr>
            <a:lvl4pPr>
              <a:buClr>
                <a:srgbClr val="0E78AD"/>
              </a:buClr>
              <a:defRPr sz="2400" baseline="0">
                <a:latin typeface="Arial" panose="020B0604020202020204" pitchFamily="34" charset="0"/>
              </a:defRPr>
            </a:lvl4pPr>
            <a:lvl5pPr>
              <a:buClr>
                <a:srgbClr val="0E78AD"/>
              </a:buClr>
              <a:defRPr sz="2000" baseline="0">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Feliciano School of Busines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365125"/>
            <a:ext cx="2481072" cy="1072896"/>
          </a:xfrm>
          <a:prstGeom prst="rect">
            <a:avLst/>
          </a:prstGeom>
        </p:spPr>
      </p:pic>
      <p:sp>
        <p:nvSpPr>
          <p:cNvPr id="5" name="Footer Placeholder 4"/>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9554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Autofit/>
          </a:bodyPr>
          <a:lstStyle>
            <a:lvl1pPr>
              <a:defRPr lang="en-US" smtClean="0"/>
            </a:lvl1pPr>
            <a:lvl2pPr marL="685800" indent="-282575">
              <a:defRPr lang="en-US" smtClean="0"/>
            </a:lvl2pPr>
            <a:lvl3pPr marL="1143000" indent="-282575">
              <a:defRPr lang="en-US" smtClean="0"/>
            </a:lvl3pPr>
            <a:lvl4pPr>
              <a:defRPr lang="en-US" smtClean="0"/>
            </a:lvl4pPr>
            <a:lvl5pPr>
              <a:defRPr lang="en-US"/>
            </a:lvl5pPr>
          </a:lstStyle>
          <a:p>
            <a:pPr lvl="0">
              <a:buClr>
                <a:srgbClr val="0E78AD"/>
              </a:buClr>
            </a:pPr>
            <a:r>
              <a:rPr lang="en-US"/>
              <a:t>Edit Master text styles</a:t>
            </a:r>
          </a:p>
          <a:p>
            <a:pPr lvl="1">
              <a:buClr>
                <a:srgbClr val="0E78AD"/>
              </a:buClr>
            </a:pPr>
            <a:r>
              <a:rPr lang="en-US"/>
              <a:t>Second level</a:t>
            </a:r>
          </a:p>
          <a:p>
            <a:pPr lvl="2">
              <a:buClr>
                <a:srgbClr val="0E78AD"/>
              </a:buClr>
            </a:pPr>
            <a:r>
              <a:rPr lang="en-US"/>
              <a:t>Third level</a:t>
            </a:r>
          </a:p>
          <a:p>
            <a:pPr lvl="3">
              <a:buClr>
                <a:srgbClr val="0E78AD"/>
              </a:buClr>
            </a:pPr>
            <a:r>
              <a:rPr lang="en-US"/>
              <a:t>Fourth level</a:t>
            </a:r>
          </a:p>
          <a:p>
            <a:pPr lvl="4">
              <a:buClr>
                <a:srgbClr val="0E78AD"/>
              </a:buClr>
            </a:pPr>
            <a:r>
              <a:rPr lang="en-US"/>
              <a:t>Fifth level</a:t>
            </a:r>
            <a:endParaRPr lang="en-US" dirty="0"/>
          </a:p>
        </p:txBody>
      </p:sp>
      <p:sp>
        <p:nvSpPr>
          <p:cNvPr id="4" name="Content Placeholder 3"/>
          <p:cNvSpPr>
            <a:spLocks noGrp="1"/>
          </p:cNvSpPr>
          <p:nvPr>
            <p:ph sz="half" idx="2"/>
          </p:nvPr>
        </p:nvSpPr>
        <p:spPr>
          <a:xfrm>
            <a:off x="6172200" y="1825625"/>
            <a:ext cx="5019675" cy="4351338"/>
          </a:xfrm>
        </p:spPr>
        <p:txBody>
          <a:bodyPr vert="horz" lIns="91440" tIns="45720" rIns="91440" bIns="45720" rtlCol="0">
            <a:noAutofit/>
          </a:bodyPr>
          <a:lstStyle>
            <a:lvl1pPr>
              <a:defRPr lang="en-US" smtClean="0"/>
            </a:lvl1pPr>
            <a:lvl2pPr marL="685800" indent="-282575">
              <a:defRPr lang="en-US" smtClean="0"/>
            </a:lvl2pPr>
            <a:lvl3pPr marL="1143000" indent="-282575">
              <a:defRPr lang="en-US" smtClean="0"/>
            </a:lvl3pPr>
            <a:lvl4pPr>
              <a:defRPr lang="en-US" smtClean="0"/>
            </a:lvl4pPr>
            <a:lvl5pPr>
              <a:defRPr lang="en-US"/>
            </a:lvl5pPr>
          </a:lstStyle>
          <a:p>
            <a:pPr lvl="0">
              <a:buClr>
                <a:srgbClr val="0E78AD"/>
              </a:buClr>
            </a:pPr>
            <a:r>
              <a:rPr lang="en-US"/>
              <a:t>Edit Master text styles</a:t>
            </a:r>
          </a:p>
          <a:p>
            <a:pPr lvl="1">
              <a:buClr>
                <a:srgbClr val="0E78AD"/>
              </a:buClr>
            </a:pPr>
            <a:r>
              <a:rPr lang="en-US"/>
              <a:t>Second level</a:t>
            </a:r>
          </a:p>
          <a:p>
            <a:pPr lvl="2">
              <a:buClr>
                <a:srgbClr val="0E78AD"/>
              </a:buClr>
            </a:pPr>
            <a:r>
              <a:rPr lang="en-US"/>
              <a:t>Third level</a:t>
            </a:r>
          </a:p>
          <a:p>
            <a:pPr lvl="3">
              <a:buClr>
                <a:srgbClr val="0E78AD"/>
              </a:buClr>
            </a:pPr>
            <a:r>
              <a:rPr lang="en-US"/>
              <a:t>Fourth level</a:t>
            </a:r>
          </a:p>
          <a:p>
            <a:pPr lvl="4">
              <a:buClr>
                <a:srgbClr val="0E78AD"/>
              </a:buClr>
            </a:pPr>
            <a:r>
              <a:rPr lang="en-US"/>
              <a:t>Fifth level</a:t>
            </a:r>
            <a:endParaRPr lang="en-US" dirty="0"/>
          </a:p>
        </p:txBody>
      </p:sp>
      <p:sp>
        <p:nvSpPr>
          <p:cNvPr id="6" name="Footer Placeholder 5"/>
          <p:cNvSpPr>
            <a:spLocks noGrp="1"/>
          </p:cNvSpPr>
          <p:nvPr>
            <p:ph type="ftr" sz="quarter" idx="10"/>
          </p:nvPr>
        </p:nvSpPr>
        <p:spPr/>
        <p:txBody>
          <a:bodyPr/>
          <a:lstStyle/>
          <a:p>
            <a:endParaRPr lang="en-US"/>
          </a:p>
        </p:txBody>
      </p:sp>
      <p:pic>
        <p:nvPicPr>
          <p:cNvPr id="7" name="Picture 6" descr="Feliciano School of Busines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365125"/>
            <a:ext cx="2481072" cy="1072896"/>
          </a:xfrm>
          <a:prstGeom prst="rect">
            <a:avLst/>
          </a:prstGeom>
        </p:spPr>
      </p:pic>
    </p:spTree>
    <p:extLst>
      <p:ext uri="{BB962C8B-B14F-4D97-AF65-F5344CB8AC3E}">
        <p14:creationId xmlns:p14="http://schemas.microsoft.com/office/powerpoint/2010/main" val="243087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vert="horz" lIns="91440" tIns="45720" rIns="91440" bIns="45720" rtlCol="0">
            <a:noAutofit/>
          </a:bodyPr>
          <a:lstStyle>
            <a:lvl1pPr>
              <a:defRPr lang="en-US" smtClean="0"/>
            </a:lvl1pPr>
            <a:lvl2pPr marL="685800" indent="-282575">
              <a:defRPr lang="en-US" smtClean="0"/>
            </a:lvl2pPr>
            <a:lvl3pPr marL="1143000" indent="-282575">
              <a:defRPr lang="en-US" smtClean="0"/>
            </a:lvl3pPr>
            <a:lvl4pPr>
              <a:defRPr lang="en-US" smtClean="0"/>
            </a:lvl4pPr>
            <a:lvl5pPr>
              <a:defRPr lang="en-US"/>
            </a:lvl5pPr>
          </a:lstStyle>
          <a:p>
            <a:pPr lvl="0">
              <a:buClr>
                <a:srgbClr val="0E78AD"/>
              </a:buClr>
            </a:pPr>
            <a:r>
              <a:rPr lang="en-US"/>
              <a:t>Edit Master text styles</a:t>
            </a:r>
          </a:p>
          <a:p>
            <a:pPr lvl="1">
              <a:buClr>
                <a:srgbClr val="0E78AD"/>
              </a:buClr>
            </a:pPr>
            <a:r>
              <a:rPr lang="en-US"/>
              <a:t>Second level</a:t>
            </a:r>
          </a:p>
          <a:p>
            <a:pPr lvl="2">
              <a:buClr>
                <a:srgbClr val="0E78AD"/>
              </a:buClr>
            </a:pPr>
            <a:r>
              <a:rPr lang="en-US"/>
              <a:t>Third level</a:t>
            </a:r>
          </a:p>
          <a:p>
            <a:pPr lvl="3">
              <a:buClr>
                <a:srgbClr val="0E78AD"/>
              </a:buClr>
            </a:pPr>
            <a:r>
              <a:rPr lang="en-US"/>
              <a:t>Fourth level</a:t>
            </a:r>
          </a:p>
          <a:p>
            <a:pPr lvl="4">
              <a:buClr>
                <a:srgbClr val="0E78AD"/>
              </a:buClr>
            </a:pPr>
            <a:r>
              <a:rPr lang="en-US"/>
              <a:t>Fifth level</a:t>
            </a:r>
            <a:endParaRPr lang="en-US" dirty="0"/>
          </a:p>
        </p:txBody>
      </p:sp>
      <p:sp>
        <p:nvSpPr>
          <p:cNvPr id="5" name="Text Placeholder 4"/>
          <p:cNvSpPr>
            <a:spLocks noGrp="1"/>
          </p:cNvSpPr>
          <p:nvPr>
            <p:ph type="body" sz="quarter" idx="3"/>
          </p:nvPr>
        </p:nvSpPr>
        <p:spPr>
          <a:xfrm>
            <a:off x="6172200" y="1681163"/>
            <a:ext cx="49911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91100" cy="3684588"/>
          </a:xfrm>
        </p:spPr>
        <p:txBody>
          <a:bodyPr vert="horz" lIns="91440" tIns="45720" rIns="91440" bIns="45720" rtlCol="0">
            <a:noAutofit/>
          </a:bodyPr>
          <a:lstStyle>
            <a:lvl1pPr>
              <a:defRPr lang="en-US" smtClean="0"/>
            </a:lvl1pPr>
            <a:lvl2pPr marL="685800" indent="-282575">
              <a:defRPr lang="en-US" smtClean="0"/>
            </a:lvl2pPr>
            <a:lvl3pPr marL="1143000" indent="-282575">
              <a:defRPr lang="en-US" smtClean="0"/>
            </a:lvl3pPr>
            <a:lvl4pPr>
              <a:defRPr lang="en-US" smtClean="0"/>
            </a:lvl4pPr>
            <a:lvl5pPr>
              <a:defRPr lang="en-US"/>
            </a:lvl5pPr>
          </a:lstStyle>
          <a:p>
            <a:pPr lvl="0">
              <a:buClr>
                <a:srgbClr val="0E78AD"/>
              </a:buClr>
            </a:pPr>
            <a:r>
              <a:rPr lang="en-US"/>
              <a:t>Edit Master text styles</a:t>
            </a:r>
          </a:p>
          <a:p>
            <a:pPr lvl="1">
              <a:buClr>
                <a:srgbClr val="0E78AD"/>
              </a:buClr>
            </a:pPr>
            <a:r>
              <a:rPr lang="en-US"/>
              <a:t>Second level</a:t>
            </a:r>
          </a:p>
          <a:p>
            <a:pPr lvl="2">
              <a:buClr>
                <a:srgbClr val="0E78AD"/>
              </a:buClr>
            </a:pPr>
            <a:r>
              <a:rPr lang="en-US"/>
              <a:t>Third level</a:t>
            </a:r>
          </a:p>
          <a:p>
            <a:pPr lvl="3">
              <a:buClr>
                <a:srgbClr val="0E78AD"/>
              </a:buClr>
            </a:pPr>
            <a:r>
              <a:rPr lang="en-US"/>
              <a:t>Fourth level</a:t>
            </a:r>
          </a:p>
          <a:p>
            <a:pPr lvl="4">
              <a:buClr>
                <a:srgbClr val="0E78AD"/>
              </a:buClr>
            </a:pPr>
            <a:r>
              <a:rPr lang="en-US"/>
              <a:t>Fifth level</a:t>
            </a:r>
            <a:endParaRPr lang="en-US" dirty="0"/>
          </a:p>
        </p:txBody>
      </p:sp>
      <p:sp>
        <p:nvSpPr>
          <p:cNvPr id="8" name="Footer Placeholder 7"/>
          <p:cNvSpPr>
            <a:spLocks noGrp="1"/>
          </p:cNvSpPr>
          <p:nvPr>
            <p:ph type="ftr" sz="quarter" idx="10"/>
          </p:nvPr>
        </p:nvSpPr>
        <p:spPr/>
        <p:txBody>
          <a:bodyPr/>
          <a:lstStyle/>
          <a:p>
            <a:endParaRPr lang="en-US"/>
          </a:p>
        </p:txBody>
      </p:sp>
      <p:pic>
        <p:nvPicPr>
          <p:cNvPr id="9" name="Picture 8" descr="Feliciano School of Busines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365125"/>
            <a:ext cx="2481072" cy="1072896"/>
          </a:xfrm>
          <a:prstGeom prst="rect">
            <a:avLst/>
          </a:prstGeom>
        </p:spPr>
      </p:pic>
    </p:spTree>
    <p:extLst>
      <p:ext uri="{BB962C8B-B14F-4D97-AF65-F5344CB8AC3E}">
        <p14:creationId xmlns:p14="http://schemas.microsoft.com/office/powerpoint/2010/main" val="383769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endParaRPr lang="en-US"/>
          </a:p>
        </p:txBody>
      </p:sp>
      <p:pic>
        <p:nvPicPr>
          <p:cNvPr id="5" name="Picture 4" descr="Feliciano School of Busines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365125"/>
            <a:ext cx="2481072" cy="1072896"/>
          </a:xfrm>
          <a:prstGeom prst="rect">
            <a:avLst/>
          </a:prstGeom>
        </p:spPr>
      </p:pic>
    </p:spTree>
    <p:extLst>
      <p:ext uri="{BB962C8B-B14F-4D97-AF65-F5344CB8AC3E}">
        <p14:creationId xmlns:p14="http://schemas.microsoft.com/office/powerpoint/2010/main" val="95201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8067" y="1709738"/>
            <a:ext cx="10469033" cy="2852737"/>
          </a:xfrm>
        </p:spPr>
        <p:txBody>
          <a:bodyPr anchor="b">
            <a:normAutofit/>
          </a:bodyPr>
          <a:lstStyle>
            <a:lvl1pPr algn="ctr">
              <a:defRPr sz="44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3EC3E32-370F-423A-8D06-CDCDB8D60060}" type="datetimeFigureOut">
              <a:rPr lang="en-US" smtClean="0"/>
              <a:t>8/18/2018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844474-4B4F-4FD4-85F5-39BAA45A35B8}" type="slidenum">
              <a:rPr lang="en-US" smtClean="0"/>
              <a:t>‹#›</a:t>
            </a:fld>
            <a:endParaRPr lang="en-US"/>
          </a:p>
        </p:txBody>
      </p:sp>
    </p:spTree>
    <p:extLst>
      <p:ext uri="{BB962C8B-B14F-4D97-AF65-F5344CB8AC3E}">
        <p14:creationId xmlns:p14="http://schemas.microsoft.com/office/powerpoint/2010/main" val="109512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78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buClr>
                <a:srgbClr val="0E78AD"/>
              </a:buClr>
            </a:pPr>
            <a:r>
              <a:rPr lang="en-US"/>
              <a:t>Edit Master text styles</a:t>
            </a:r>
          </a:p>
          <a:p>
            <a:pPr lvl="1">
              <a:buClr>
                <a:srgbClr val="0E78AD"/>
              </a:buClr>
            </a:pPr>
            <a:r>
              <a:rPr lang="en-US"/>
              <a:t>Second level</a:t>
            </a:r>
          </a:p>
          <a:p>
            <a:pPr lvl="2">
              <a:buClr>
                <a:srgbClr val="0E78AD"/>
              </a:buClr>
            </a:pPr>
            <a:r>
              <a:rPr lang="en-US"/>
              <a:t>Third level</a:t>
            </a:r>
          </a:p>
          <a:p>
            <a:pPr lvl="3">
              <a:buClr>
                <a:srgbClr val="0E78AD"/>
              </a:buClr>
            </a:pPr>
            <a:r>
              <a:rPr lang="en-US"/>
              <a:t>Fourth level</a:t>
            </a:r>
          </a:p>
          <a:p>
            <a:pPr lvl="4">
              <a:buClr>
                <a:srgbClr val="0E78AD"/>
              </a:buClr>
            </a:pPr>
            <a:r>
              <a:rPr lang="en-US"/>
              <a:t>Fifth level</a:t>
            </a:r>
            <a:endParaRPr lang="en-US" dirty="0"/>
          </a:p>
        </p:txBody>
      </p:sp>
      <p:sp>
        <p:nvSpPr>
          <p:cNvPr id="4" name="Footer Placeholder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866897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lang="en-US" sz="4800" b="1" i="0" kern="1200" baseline="0">
          <a:solidFill>
            <a:srgbClr val="AA153D"/>
          </a:solidFill>
          <a:latin typeface="Arial" panose="020B060402020202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lang="en-US" sz="3600" kern="1200" baseline="0" dirty="0" smtClean="0">
          <a:solidFill>
            <a:schemeClr val="tx1"/>
          </a:solidFill>
          <a:latin typeface="Arial" panose="020B0604020202020204" pitchFamily="34" charset="0"/>
          <a:ea typeface="+mn-ea"/>
          <a:cs typeface="+mn-cs"/>
        </a:defRPr>
      </a:lvl1pPr>
      <a:lvl2pPr marL="685800" indent="-282575" algn="l" defTabSz="914400" rtl="0" eaLnBrk="1" latinLnBrk="0" hangingPunct="1">
        <a:lnSpc>
          <a:spcPct val="100000"/>
        </a:lnSpc>
        <a:spcBef>
          <a:spcPts val="500"/>
        </a:spcBef>
        <a:buFont typeface="Wingdings" panose="05000000000000000000" pitchFamily="2" charset="2"/>
        <a:buChar char="§"/>
        <a:defRPr lang="en-US" sz="3200" kern="1200" baseline="0" dirty="0" smtClean="0">
          <a:solidFill>
            <a:schemeClr val="tx1"/>
          </a:solidFill>
          <a:latin typeface="Arial" panose="020B0604020202020204" pitchFamily="34" charset="0"/>
          <a:ea typeface="+mn-ea"/>
          <a:cs typeface="+mn-cs"/>
        </a:defRPr>
      </a:lvl2pPr>
      <a:lvl3pPr marL="1143000" indent="-282575" algn="l" defTabSz="914400" rtl="0" eaLnBrk="1" latinLnBrk="0" hangingPunct="1">
        <a:lnSpc>
          <a:spcPct val="100000"/>
        </a:lnSpc>
        <a:spcBef>
          <a:spcPts val="500"/>
        </a:spcBef>
        <a:buSzPct val="100000"/>
        <a:buFont typeface="Courier New" panose="02070309020205020404" pitchFamily="49" charset="0"/>
        <a:buChar char="o"/>
        <a:defRPr lang="en-US" sz="2800" kern="1200" baseline="0" dirty="0" smtClean="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lang="en-US" sz="2400" kern="1200" baseline="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lang="en-US" sz="2000" kern="1200" baseline="0" dirty="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MKTG 561 </a:t>
            </a:r>
            <a:br>
              <a:rPr lang="en-US" dirty="0"/>
            </a:br>
            <a:r>
              <a:rPr lang="en-US" dirty="0"/>
              <a:t>Applied Marketing Management</a:t>
            </a:r>
          </a:p>
        </p:txBody>
      </p:sp>
      <p:sp>
        <p:nvSpPr>
          <p:cNvPr id="7" name="Subtitle 6"/>
          <p:cNvSpPr>
            <a:spLocks noGrp="1"/>
          </p:cNvSpPr>
          <p:nvPr>
            <p:ph type="subTitle" idx="1"/>
          </p:nvPr>
        </p:nvSpPr>
        <p:spPr/>
        <p:txBody>
          <a:bodyPr/>
          <a:lstStyle/>
          <a:p>
            <a:r>
              <a:rPr lang="en-US" dirty="0"/>
              <a:t>Module 1: Overview</a:t>
            </a:r>
          </a:p>
        </p:txBody>
      </p:sp>
      <p:sp>
        <p:nvSpPr>
          <p:cNvPr id="3" name="TextBox 2"/>
          <p:cNvSpPr txBox="1"/>
          <p:nvPr/>
        </p:nvSpPr>
        <p:spPr>
          <a:xfrm>
            <a:off x="3524250" y="6379476"/>
            <a:ext cx="5143500" cy="338554"/>
          </a:xfrm>
          <a:prstGeom prst="rect">
            <a:avLst/>
          </a:prstGeom>
          <a:noFill/>
        </p:spPr>
        <p:txBody>
          <a:bodyPr wrap="square" rtlCol="0">
            <a:spAutoFit/>
          </a:bodyPr>
          <a:lstStyle/>
          <a:p>
            <a:pPr algn="ctr"/>
            <a:r>
              <a:rPr lang="en-US" sz="1600" dirty="0"/>
              <a:t>Copyright 2017 Montclair State University</a:t>
            </a:r>
          </a:p>
        </p:txBody>
      </p:sp>
    </p:spTree>
    <p:extLst>
      <p:ext uri="{BB962C8B-B14F-4D97-AF65-F5344CB8AC3E}">
        <p14:creationId xmlns:p14="http://schemas.microsoft.com/office/powerpoint/2010/main" val="121034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77288" cy="1325563"/>
          </a:xfrm>
        </p:spPr>
        <p:txBody>
          <a:bodyPr>
            <a:normAutofit fontScale="90000"/>
          </a:bodyPr>
          <a:lstStyle/>
          <a:p>
            <a:r>
              <a:rPr lang="en-US" dirty="0"/>
              <a:t>Three Levels Of Business Planning</a:t>
            </a:r>
          </a:p>
        </p:txBody>
      </p:sp>
      <p:sp>
        <p:nvSpPr>
          <p:cNvPr id="26" name="Right Arrow 25" descr="&quot;&quot;"/>
          <p:cNvSpPr/>
          <p:nvPr/>
        </p:nvSpPr>
        <p:spPr>
          <a:xfrm>
            <a:off x="1352471" y="2510323"/>
            <a:ext cx="1426817" cy="305652"/>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223021" y="2459166"/>
            <a:ext cx="1230358" cy="400049"/>
          </a:xfrm>
          <a:prstGeom prst="rect">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solidFill>
                  <a:schemeClr val="tx1"/>
                </a:solidFill>
              </a:rPr>
              <a:t>What It Is</a:t>
            </a:r>
          </a:p>
        </p:txBody>
      </p:sp>
      <p:sp>
        <p:nvSpPr>
          <p:cNvPr id="27" name="Right Arrow 26" descr="&quot;&quot;"/>
          <p:cNvSpPr/>
          <p:nvPr/>
        </p:nvSpPr>
        <p:spPr>
          <a:xfrm>
            <a:off x="1403648" y="3046943"/>
            <a:ext cx="1054446" cy="287722"/>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223021" y="3012211"/>
            <a:ext cx="1547920" cy="357187"/>
          </a:xfrm>
          <a:prstGeom prst="rect">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solidFill>
                  <a:schemeClr val="tx1"/>
                </a:solidFill>
              </a:rPr>
              <a:t>Who Does It</a:t>
            </a:r>
          </a:p>
        </p:txBody>
      </p:sp>
      <p:sp>
        <p:nvSpPr>
          <p:cNvPr id="28" name="Right Arrow 27" descr="&quot;&quot;"/>
          <p:cNvSpPr/>
          <p:nvPr/>
        </p:nvSpPr>
        <p:spPr>
          <a:xfrm>
            <a:off x="1352471" y="4524898"/>
            <a:ext cx="1054446" cy="287722"/>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p:cNvSpPr/>
          <p:nvPr/>
        </p:nvSpPr>
        <p:spPr>
          <a:xfrm>
            <a:off x="224613" y="4480817"/>
            <a:ext cx="1747851" cy="375884"/>
          </a:xfrm>
          <a:prstGeom prst="rect">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solidFill>
                  <a:schemeClr val="tx1"/>
                </a:solidFill>
              </a:rPr>
              <a:t>What They Do</a:t>
            </a:r>
          </a:p>
        </p:txBody>
      </p:sp>
      <p:sp>
        <p:nvSpPr>
          <p:cNvPr id="22" name="Rectangle 21"/>
          <p:cNvSpPr/>
          <p:nvPr/>
        </p:nvSpPr>
        <p:spPr>
          <a:xfrm>
            <a:off x="2919161" y="2481567"/>
            <a:ext cx="2152652" cy="37848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accent2"/>
                </a:solidFill>
              </a:rPr>
              <a:t>Strategic</a:t>
            </a:r>
            <a:r>
              <a:rPr lang="en-US" b="1" dirty="0">
                <a:solidFill>
                  <a:schemeClr val="tx1"/>
                </a:solidFill>
              </a:rPr>
              <a:t> </a:t>
            </a:r>
            <a:r>
              <a:rPr lang="en-US" dirty="0">
                <a:solidFill>
                  <a:schemeClr val="tx1"/>
                </a:solidFill>
              </a:rPr>
              <a:t>Planning</a:t>
            </a:r>
          </a:p>
        </p:txBody>
      </p:sp>
      <p:sp>
        <p:nvSpPr>
          <p:cNvPr id="7" name="Rectangle 6"/>
          <p:cNvSpPr/>
          <p:nvPr/>
        </p:nvSpPr>
        <p:spPr>
          <a:xfrm>
            <a:off x="2542648" y="2860056"/>
            <a:ext cx="2911348" cy="3715099"/>
          </a:xfrm>
          <a:prstGeom prst="rect">
            <a:avLst/>
          </a:prstGeom>
          <a:solidFill>
            <a:srgbClr val="E1F4FB"/>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a:solidFill>
                  <a:schemeClr val="tx1"/>
                </a:solidFill>
              </a:rPr>
              <a:t>Planning done by top-level corporate management</a:t>
            </a:r>
          </a:p>
          <a:p>
            <a:endParaRPr lang="en-US" dirty="0">
              <a:solidFill>
                <a:schemeClr val="tx1"/>
              </a:solidFill>
            </a:endParaRPr>
          </a:p>
          <a:p>
            <a:pPr marL="342900" indent="-342900">
              <a:buFont typeface="+mj-lt"/>
              <a:buAutoNum type="arabicPeriod"/>
            </a:pPr>
            <a:r>
              <a:rPr lang="en-US" dirty="0">
                <a:solidFill>
                  <a:schemeClr val="tx1"/>
                </a:solidFill>
              </a:rPr>
              <a:t>Define the mission</a:t>
            </a:r>
          </a:p>
          <a:p>
            <a:pPr marL="342900" indent="-342900">
              <a:buFont typeface="+mj-lt"/>
              <a:buAutoNum type="arabicPeriod"/>
            </a:pPr>
            <a:r>
              <a:rPr lang="en-US" dirty="0">
                <a:solidFill>
                  <a:schemeClr val="tx1"/>
                </a:solidFill>
              </a:rPr>
              <a:t>Evaluate the internal and external environment</a:t>
            </a:r>
          </a:p>
          <a:p>
            <a:pPr marL="342900" indent="-342900">
              <a:buFont typeface="+mj-lt"/>
              <a:buAutoNum type="arabicPeriod"/>
            </a:pPr>
            <a:r>
              <a:rPr lang="en-US" dirty="0">
                <a:solidFill>
                  <a:schemeClr val="tx1"/>
                </a:solidFill>
              </a:rPr>
              <a:t>Set organizational or SBU objectives</a:t>
            </a:r>
          </a:p>
          <a:p>
            <a:pPr marL="342900" indent="-342900">
              <a:buFont typeface="+mj-lt"/>
              <a:buAutoNum type="arabicPeriod"/>
            </a:pPr>
            <a:r>
              <a:rPr lang="en-US" dirty="0">
                <a:solidFill>
                  <a:schemeClr val="tx1"/>
                </a:solidFill>
              </a:rPr>
              <a:t>Establish the business portfolio (if applicable)</a:t>
            </a:r>
          </a:p>
          <a:p>
            <a:pPr marL="342900" indent="-342900">
              <a:buFont typeface="+mj-lt"/>
              <a:buAutoNum type="arabicPeriod"/>
            </a:pPr>
            <a:r>
              <a:rPr lang="en-US" dirty="0">
                <a:solidFill>
                  <a:schemeClr val="tx1"/>
                </a:solidFill>
              </a:rPr>
              <a:t>Develop growth strategies</a:t>
            </a:r>
          </a:p>
        </p:txBody>
      </p:sp>
      <p:sp>
        <p:nvSpPr>
          <p:cNvPr id="23" name="Rectangle 22"/>
          <p:cNvSpPr/>
          <p:nvPr/>
        </p:nvSpPr>
        <p:spPr>
          <a:xfrm>
            <a:off x="5955647" y="2089760"/>
            <a:ext cx="2676540" cy="73881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accent2"/>
                </a:solidFill>
              </a:rPr>
              <a:t>Functional</a:t>
            </a:r>
            <a:r>
              <a:rPr lang="en-US" b="1" dirty="0">
                <a:solidFill>
                  <a:schemeClr val="tx1"/>
                </a:solidFill>
              </a:rPr>
              <a:t> </a:t>
            </a:r>
            <a:r>
              <a:rPr lang="en-US" dirty="0">
                <a:solidFill>
                  <a:schemeClr val="tx1"/>
                </a:solidFill>
              </a:rPr>
              <a:t>Planning</a:t>
            </a:r>
          </a:p>
          <a:p>
            <a:r>
              <a:rPr lang="en-US" sz="1600" dirty="0">
                <a:solidFill>
                  <a:schemeClr val="tx1"/>
                </a:solidFill>
              </a:rPr>
              <a:t>(In Marketing Department, called Marketing Planning)</a:t>
            </a:r>
          </a:p>
        </p:txBody>
      </p:sp>
      <p:sp>
        <p:nvSpPr>
          <p:cNvPr id="8" name="Rectangle 7"/>
          <p:cNvSpPr/>
          <p:nvPr/>
        </p:nvSpPr>
        <p:spPr>
          <a:xfrm>
            <a:off x="5623105" y="2860056"/>
            <a:ext cx="3341624" cy="3715099"/>
          </a:xfrm>
          <a:prstGeom prst="rect">
            <a:avLst/>
          </a:prstGeom>
          <a:solidFill>
            <a:srgbClr val="E1F4FB"/>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a:solidFill>
                  <a:schemeClr val="tx1"/>
                </a:solidFill>
              </a:rPr>
              <a:t>Planning done by top functional-level management such as the firm’s chief marketing officer (CMO)</a:t>
            </a:r>
          </a:p>
          <a:p>
            <a:endParaRPr lang="en-US" dirty="0">
              <a:solidFill>
                <a:schemeClr val="tx1"/>
              </a:solidFill>
            </a:endParaRPr>
          </a:p>
          <a:p>
            <a:pPr marL="342900" indent="-342900">
              <a:buFont typeface="+mj-lt"/>
              <a:buAutoNum type="arabicPeriod"/>
            </a:pPr>
            <a:r>
              <a:rPr lang="en-US" dirty="0">
                <a:solidFill>
                  <a:schemeClr val="tx1"/>
                </a:solidFill>
              </a:rPr>
              <a:t>Perform a situation analysis</a:t>
            </a:r>
          </a:p>
          <a:p>
            <a:pPr marL="342900" indent="-342900">
              <a:buFont typeface="+mj-lt"/>
              <a:buAutoNum type="arabicPeriod"/>
            </a:pPr>
            <a:r>
              <a:rPr lang="en-US" dirty="0">
                <a:solidFill>
                  <a:schemeClr val="tx1"/>
                </a:solidFill>
              </a:rPr>
              <a:t>Set marketing objectives</a:t>
            </a:r>
          </a:p>
          <a:p>
            <a:pPr marL="342900" indent="-342900">
              <a:buFont typeface="+mj-lt"/>
              <a:buAutoNum type="arabicPeriod"/>
            </a:pPr>
            <a:r>
              <a:rPr lang="en-US" dirty="0">
                <a:solidFill>
                  <a:schemeClr val="tx1"/>
                </a:solidFill>
              </a:rPr>
              <a:t>Develop marketing strategies</a:t>
            </a:r>
          </a:p>
          <a:p>
            <a:pPr marL="342900" indent="-342900">
              <a:buFont typeface="+mj-lt"/>
              <a:buAutoNum type="arabicPeriod"/>
            </a:pPr>
            <a:r>
              <a:rPr lang="en-US" dirty="0">
                <a:solidFill>
                  <a:schemeClr val="tx1"/>
                </a:solidFill>
              </a:rPr>
              <a:t>Implement marketing strategies</a:t>
            </a:r>
          </a:p>
          <a:p>
            <a:pPr marL="342900" indent="-342900">
              <a:buFont typeface="+mj-lt"/>
              <a:buAutoNum type="arabicPeriod"/>
            </a:pPr>
            <a:r>
              <a:rPr lang="en-US" dirty="0">
                <a:solidFill>
                  <a:schemeClr val="tx1"/>
                </a:solidFill>
              </a:rPr>
              <a:t>Monitor and control marketing strategies</a:t>
            </a:r>
          </a:p>
        </p:txBody>
      </p:sp>
      <p:sp>
        <p:nvSpPr>
          <p:cNvPr id="24" name="Rectangle 23"/>
          <p:cNvSpPr/>
          <p:nvPr/>
        </p:nvSpPr>
        <p:spPr>
          <a:xfrm>
            <a:off x="9151431" y="2477906"/>
            <a:ext cx="2476612" cy="369717"/>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accent2"/>
                </a:solidFill>
              </a:rPr>
              <a:t>Operational</a:t>
            </a:r>
            <a:r>
              <a:rPr lang="en-US" b="1" dirty="0">
                <a:solidFill>
                  <a:schemeClr val="tx1"/>
                </a:solidFill>
              </a:rPr>
              <a:t> </a:t>
            </a:r>
            <a:r>
              <a:rPr lang="en-US" dirty="0">
                <a:solidFill>
                  <a:schemeClr val="tx1"/>
                </a:solidFill>
              </a:rPr>
              <a:t>Planning</a:t>
            </a:r>
          </a:p>
        </p:txBody>
      </p:sp>
      <p:sp>
        <p:nvSpPr>
          <p:cNvPr id="9" name="Rectangle 8"/>
          <p:cNvSpPr/>
          <p:nvPr/>
        </p:nvSpPr>
        <p:spPr>
          <a:xfrm>
            <a:off x="9094503" y="2860055"/>
            <a:ext cx="2750907" cy="3715099"/>
          </a:xfrm>
          <a:prstGeom prst="rect">
            <a:avLst/>
          </a:prstGeom>
          <a:solidFill>
            <a:srgbClr val="E1F4FB"/>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Planning done by supervisory managers</a:t>
            </a:r>
          </a:p>
          <a:p>
            <a:endParaRPr lang="en-US" dirty="0">
              <a:solidFill>
                <a:schemeClr val="tx1"/>
              </a:solidFill>
            </a:endParaRPr>
          </a:p>
          <a:p>
            <a:pPr marL="342900" indent="-342900">
              <a:buFont typeface="+mj-lt"/>
              <a:buAutoNum type="arabicPeriod"/>
            </a:pPr>
            <a:r>
              <a:rPr lang="en-US" dirty="0">
                <a:solidFill>
                  <a:schemeClr val="tx1"/>
                </a:solidFill>
              </a:rPr>
              <a:t>Develop action plans to implement the marketing plan</a:t>
            </a:r>
          </a:p>
          <a:p>
            <a:pPr marL="342900" indent="-342900">
              <a:buFont typeface="+mj-lt"/>
              <a:buAutoNum type="arabicPeriod"/>
            </a:pPr>
            <a:r>
              <a:rPr lang="en-US" dirty="0">
                <a:solidFill>
                  <a:schemeClr val="tx1"/>
                </a:solidFill>
              </a:rPr>
              <a:t>Use marketing metrics to monitor how the plan is working</a:t>
            </a:r>
          </a:p>
        </p:txBody>
      </p:sp>
      <p:sp>
        <p:nvSpPr>
          <p:cNvPr id="25" name="Oval 24" descr="A red oval circling the &quot;Functional Planning&quot; level"/>
          <p:cNvSpPr/>
          <p:nvPr/>
        </p:nvSpPr>
        <p:spPr>
          <a:xfrm>
            <a:off x="5343276" y="1690688"/>
            <a:ext cx="3781894" cy="565308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15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a:t>The Business Vision</a:t>
            </a:r>
          </a:p>
        </p:txBody>
      </p:sp>
      <p:graphicFrame>
        <p:nvGraphicFramePr>
          <p:cNvPr id="9" name="Diagram 8" descr="Diagram showing the three elements that make up a business vision: Core Value, BHAGs, and a Core Purpose"/>
          <p:cNvGraphicFramePr/>
          <p:nvPr>
            <p:extLst>
              <p:ext uri="{D42A27DB-BD31-4B8C-83A1-F6EECF244321}">
                <p14:modId xmlns:p14="http://schemas.microsoft.com/office/powerpoint/2010/main" val="2431122002"/>
              </p:ext>
            </p:extLst>
          </p:nvPr>
        </p:nvGraphicFramePr>
        <p:xfrm>
          <a:off x="1709738" y="1690688"/>
          <a:ext cx="8726488" cy="51405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057455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a:t>Situation Analysis (SWOT)</a:t>
            </a:r>
          </a:p>
        </p:txBody>
      </p:sp>
      <p:sp>
        <p:nvSpPr>
          <p:cNvPr id="6" name="Freeform 5"/>
          <p:cNvSpPr/>
          <p:nvPr/>
        </p:nvSpPr>
        <p:spPr>
          <a:xfrm>
            <a:off x="1115635" y="1830926"/>
            <a:ext cx="3855228" cy="4555128"/>
          </a:xfrm>
          <a:custGeom>
            <a:avLst/>
            <a:gdLst>
              <a:gd name="connsiteX0" fmla="*/ 0 w 4555128"/>
              <a:gd name="connsiteY0" fmla="*/ 2505897 h 3855226"/>
              <a:gd name="connsiteX1" fmla="*/ 1138782 w 4555128"/>
              <a:gd name="connsiteY1" fmla="*/ 2505897 h 3855226"/>
              <a:gd name="connsiteX2" fmla="*/ 1138782 w 4555128"/>
              <a:gd name="connsiteY2" fmla="*/ 0 h 3855226"/>
              <a:gd name="connsiteX3" fmla="*/ 3416346 w 4555128"/>
              <a:gd name="connsiteY3" fmla="*/ 0 h 3855226"/>
              <a:gd name="connsiteX4" fmla="*/ 3416346 w 4555128"/>
              <a:gd name="connsiteY4" fmla="*/ 2505897 h 3855226"/>
              <a:gd name="connsiteX5" fmla="*/ 4555128 w 4555128"/>
              <a:gd name="connsiteY5" fmla="*/ 2505897 h 3855226"/>
              <a:gd name="connsiteX6" fmla="*/ 2277564 w 4555128"/>
              <a:gd name="connsiteY6" fmla="*/ 3855226 h 3855226"/>
              <a:gd name="connsiteX7" fmla="*/ 0 w 4555128"/>
              <a:gd name="connsiteY7" fmla="*/ 2505897 h 385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5128" h="3855226">
                <a:moveTo>
                  <a:pt x="2960833" y="3855226"/>
                </a:moveTo>
                <a:lnTo>
                  <a:pt x="2960833" y="2891420"/>
                </a:lnTo>
                <a:lnTo>
                  <a:pt x="1" y="2891420"/>
                </a:lnTo>
                <a:lnTo>
                  <a:pt x="1" y="963806"/>
                </a:lnTo>
                <a:lnTo>
                  <a:pt x="2960833" y="963807"/>
                </a:lnTo>
                <a:lnTo>
                  <a:pt x="2960833" y="0"/>
                </a:lnTo>
                <a:lnTo>
                  <a:pt x="4555127" y="1927613"/>
                </a:lnTo>
                <a:lnTo>
                  <a:pt x="2960833" y="3855226"/>
                </a:lnTo>
                <a:close/>
              </a:path>
            </a:pathLst>
          </a:custGeom>
          <a:solidFill>
            <a:schemeClr val="accent1">
              <a:lumMod val="40000"/>
              <a:lumOff val="60000"/>
            </a:schemeClr>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3794" tIns="1252573" rIns="788457" bIns="1252575" numCol="1" spcCol="1270" anchor="ctr" anchorCtr="0">
            <a:noAutofit/>
          </a:bodyPr>
          <a:lstStyle/>
          <a:p>
            <a:pPr lvl="0" algn="r" defTabSz="711200">
              <a:lnSpc>
                <a:spcPct val="90000"/>
              </a:lnSpc>
              <a:spcBef>
                <a:spcPct val="0"/>
              </a:spcBef>
              <a:spcAft>
                <a:spcPct val="35000"/>
              </a:spcAft>
            </a:pPr>
            <a:r>
              <a:rPr lang="en-US" altLang="en-US" sz="1600" kern="1200" dirty="0">
                <a:solidFill>
                  <a:srgbClr val="A50021"/>
                </a:solidFill>
              </a:rPr>
              <a:t>External Analysis</a:t>
            </a:r>
          </a:p>
          <a:p>
            <a:pPr lvl="0" algn="r" defTabSz="711200">
              <a:lnSpc>
                <a:spcPct val="90000"/>
              </a:lnSpc>
              <a:spcBef>
                <a:spcPct val="0"/>
              </a:spcBef>
              <a:spcAft>
                <a:spcPct val="35000"/>
              </a:spcAft>
            </a:pPr>
            <a:r>
              <a:rPr lang="en-US" altLang="en-US" sz="1600" kern="1200" dirty="0">
                <a:solidFill>
                  <a:schemeClr val="tx1"/>
                </a:solidFill>
              </a:rPr>
              <a:t>Customer Analysis</a:t>
            </a:r>
          </a:p>
          <a:p>
            <a:pPr lvl="0" algn="r" defTabSz="711200">
              <a:lnSpc>
                <a:spcPct val="90000"/>
              </a:lnSpc>
              <a:spcBef>
                <a:spcPct val="0"/>
              </a:spcBef>
              <a:spcAft>
                <a:spcPct val="35000"/>
              </a:spcAft>
            </a:pPr>
            <a:r>
              <a:rPr lang="en-US" altLang="en-US" sz="1600" kern="1200" dirty="0">
                <a:solidFill>
                  <a:schemeClr val="tx1"/>
                </a:solidFill>
              </a:rPr>
              <a:t>Competitor Analysis</a:t>
            </a:r>
          </a:p>
          <a:p>
            <a:pPr lvl="0" algn="r" defTabSz="711200">
              <a:lnSpc>
                <a:spcPct val="90000"/>
              </a:lnSpc>
              <a:spcBef>
                <a:spcPct val="0"/>
              </a:spcBef>
              <a:spcAft>
                <a:spcPct val="35000"/>
              </a:spcAft>
            </a:pPr>
            <a:r>
              <a:rPr lang="en-US" altLang="en-US" sz="1600" kern="1200" dirty="0">
                <a:solidFill>
                  <a:schemeClr val="tx1"/>
                </a:solidFill>
              </a:rPr>
              <a:t>Market Analysis</a:t>
            </a:r>
          </a:p>
          <a:p>
            <a:pPr lvl="0" algn="r" defTabSz="711200">
              <a:lnSpc>
                <a:spcPct val="90000"/>
              </a:lnSpc>
              <a:spcBef>
                <a:spcPct val="0"/>
              </a:spcBef>
              <a:spcAft>
                <a:spcPct val="35000"/>
              </a:spcAft>
            </a:pPr>
            <a:r>
              <a:rPr lang="en-US" altLang="en-US" sz="1600" kern="1200" dirty="0">
                <a:solidFill>
                  <a:schemeClr val="tx1"/>
                </a:solidFill>
              </a:rPr>
              <a:t>Environmental Context Analysis (culture, economy, natural, legal, political, technology)</a:t>
            </a:r>
            <a:endParaRPr lang="en-US" sz="1600" kern="1200" dirty="0"/>
          </a:p>
        </p:txBody>
      </p:sp>
      <p:sp>
        <p:nvSpPr>
          <p:cNvPr id="8" name="Freeform 7"/>
          <p:cNvSpPr/>
          <p:nvPr/>
        </p:nvSpPr>
        <p:spPr>
          <a:xfrm>
            <a:off x="7221136" y="1793354"/>
            <a:ext cx="3856574" cy="4630272"/>
          </a:xfrm>
          <a:custGeom>
            <a:avLst/>
            <a:gdLst>
              <a:gd name="connsiteX0" fmla="*/ 0 w 4630272"/>
              <a:gd name="connsiteY0" fmla="*/ 2506773 h 3856574"/>
              <a:gd name="connsiteX1" fmla="*/ 1157568 w 4630272"/>
              <a:gd name="connsiteY1" fmla="*/ 2506773 h 3856574"/>
              <a:gd name="connsiteX2" fmla="*/ 1157568 w 4630272"/>
              <a:gd name="connsiteY2" fmla="*/ 0 h 3856574"/>
              <a:gd name="connsiteX3" fmla="*/ 3472704 w 4630272"/>
              <a:gd name="connsiteY3" fmla="*/ 0 h 3856574"/>
              <a:gd name="connsiteX4" fmla="*/ 3472704 w 4630272"/>
              <a:gd name="connsiteY4" fmla="*/ 2506773 h 3856574"/>
              <a:gd name="connsiteX5" fmla="*/ 4630272 w 4630272"/>
              <a:gd name="connsiteY5" fmla="*/ 2506773 h 3856574"/>
              <a:gd name="connsiteX6" fmla="*/ 2315136 w 4630272"/>
              <a:gd name="connsiteY6" fmla="*/ 3856574 h 3856574"/>
              <a:gd name="connsiteX7" fmla="*/ 0 w 4630272"/>
              <a:gd name="connsiteY7" fmla="*/ 2506773 h 385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0272" h="3856574">
                <a:moveTo>
                  <a:pt x="1620595" y="0"/>
                </a:moveTo>
                <a:lnTo>
                  <a:pt x="1620595" y="964144"/>
                </a:lnTo>
                <a:lnTo>
                  <a:pt x="4630272" y="964143"/>
                </a:lnTo>
                <a:lnTo>
                  <a:pt x="4630272" y="2892431"/>
                </a:lnTo>
                <a:lnTo>
                  <a:pt x="1620595" y="2892431"/>
                </a:lnTo>
                <a:lnTo>
                  <a:pt x="1620595" y="3856574"/>
                </a:lnTo>
                <a:lnTo>
                  <a:pt x="0" y="1928287"/>
                </a:lnTo>
                <a:lnTo>
                  <a:pt x="1620595" y="0"/>
                </a:lnTo>
                <a:close/>
              </a:path>
            </a:pathLst>
          </a:custGeom>
          <a:solidFill>
            <a:schemeClr val="accent1">
              <a:lumMod val="40000"/>
              <a:lumOff val="60000"/>
            </a:schemeClr>
          </a:solidFill>
          <a:ln>
            <a:solidFill>
              <a:srgbClr val="0070C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8692" tIns="1271360" rIns="113792" bIns="1271360" numCol="1" spcCol="1270" anchor="ctr" anchorCtr="0">
            <a:noAutofit/>
          </a:bodyPr>
          <a:lstStyle/>
          <a:p>
            <a:pPr lvl="0" algn="l" defTabSz="711200">
              <a:lnSpc>
                <a:spcPct val="90000"/>
              </a:lnSpc>
              <a:spcBef>
                <a:spcPct val="0"/>
              </a:spcBef>
              <a:spcAft>
                <a:spcPct val="35000"/>
              </a:spcAft>
            </a:pPr>
            <a:r>
              <a:rPr lang="en-US" altLang="en-US" sz="1600" kern="1200" dirty="0">
                <a:solidFill>
                  <a:srgbClr val="A50021"/>
                </a:solidFill>
              </a:rPr>
              <a:t>Internal Analysis</a:t>
            </a:r>
          </a:p>
          <a:p>
            <a:pPr lvl="0" algn="l" defTabSz="711200">
              <a:lnSpc>
                <a:spcPct val="90000"/>
              </a:lnSpc>
              <a:spcBef>
                <a:spcPct val="0"/>
              </a:spcBef>
              <a:spcAft>
                <a:spcPct val="35000"/>
              </a:spcAft>
            </a:pPr>
            <a:r>
              <a:rPr lang="en-US" altLang="en-US" sz="1600" kern="1200" dirty="0">
                <a:solidFill>
                  <a:schemeClr val="tx1"/>
                </a:solidFill>
              </a:rPr>
              <a:t>Company Performance Analysis</a:t>
            </a:r>
          </a:p>
          <a:p>
            <a:pPr lvl="0" algn="l" defTabSz="711200">
              <a:lnSpc>
                <a:spcPct val="90000"/>
              </a:lnSpc>
              <a:spcBef>
                <a:spcPct val="0"/>
              </a:spcBef>
              <a:spcAft>
                <a:spcPct val="35000"/>
              </a:spcAft>
            </a:pPr>
            <a:r>
              <a:rPr lang="en-US" altLang="en-US" sz="1600" kern="1200" dirty="0">
                <a:solidFill>
                  <a:schemeClr val="tx1"/>
                </a:solidFill>
              </a:rPr>
              <a:t>Channel Partner (Collaborator) Analysis</a:t>
            </a:r>
          </a:p>
          <a:p>
            <a:pPr lvl="0" algn="l" defTabSz="711200">
              <a:lnSpc>
                <a:spcPct val="90000"/>
              </a:lnSpc>
              <a:spcBef>
                <a:spcPct val="0"/>
              </a:spcBef>
              <a:spcAft>
                <a:spcPct val="35000"/>
              </a:spcAft>
            </a:pPr>
            <a:r>
              <a:rPr lang="en-US" altLang="en-US" sz="1600" kern="1200" dirty="0">
                <a:solidFill>
                  <a:schemeClr val="tx1"/>
                </a:solidFill>
              </a:rPr>
              <a:t>Determinants of Strategic Option</a:t>
            </a:r>
            <a:endParaRPr lang="en-US" sz="1600" kern="1200" dirty="0"/>
          </a:p>
        </p:txBody>
      </p:sp>
      <p:sp>
        <p:nvSpPr>
          <p:cNvPr id="9" name="TextBox 8"/>
          <p:cNvSpPr txBox="1"/>
          <p:nvPr/>
        </p:nvSpPr>
        <p:spPr>
          <a:xfrm>
            <a:off x="5208851" y="3600659"/>
            <a:ext cx="1774297" cy="1015663"/>
          </a:xfrm>
          <a:prstGeom prst="rect">
            <a:avLst/>
          </a:prstGeom>
          <a:noFill/>
          <a:ln w="12700">
            <a:solidFill>
              <a:srgbClr val="C00000"/>
            </a:solidFill>
          </a:ln>
        </p:spPr>
        <p:txBody>
          <a:bodyPr wrap="square" rtlCol="0">
            <a:spAutoFit/>
          </a:bodyPr>
          <a:lstStyle/>
          <a:p>
            <a:pPr algn="ctr"/>
            <a:r>
              <a:rPr lang="en-US" altLang="en-US" sz="2000" dirty="0">
                <a:solidFill>
                  <a:srgbClr val="C00000"/>
                </a:solidFill>
                <a:latin typeface="Arial" panose="020B0604020202020204" pitchFamily="34" charset="0"/>
              </a:rPr>
              <a:t>Strategy Identification and Selection</a:t>
            </a:r>
          </a:p>
        </p:txBody>
      </p:sp>
    </p:spTree>
    <p:custDataLst>
      <p:tags r:id="rId1"/>
    </p:custDataLst>
    <p:extLst>
      <p:ext uri="{BB962C8B-B14F-4D97-AF65-F5344CB8AC3E}">
        <p14:creationId xmlns:p14="http://schemas.microsoft.com/office/powerpoint/2010/main" val="4165663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1+#ppt_w/2"/>
                                          </p:val>
                                        </p:tav>
                                        <p:tav tm="100000">
                                          <p:val>
                                            <p:strVal val="#ppt_x"/>
                                          </p:val>
                                        </p:tav>
                                      </p:tavLst>
                                    </p:anim>
                                    <p:anim calcmode="lin" valueType="num">
                                      <p:cBhvr additive="base">
                                        <p:cTn id="8" dur="500" fill="hold"/>
                                        <p:tgtEl>
                                          <p:spTgt spid="542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1" y="365125"/>
            <a:ext cx="9063038" cy="1325563"/>
          </a:xfrm>
        </p:spPr>
        <p:txBody>
          <a:bodyPr>
            <a:normAutofit/>
          </a:bodyPr>
          <a:lstStyle/>
          <a:p>
            <a:r>
              <a:rPr lang="en-US" altLang="en-US" sz="4000" dirty="0"/>
              <a:t>Determinants Of Strategic Options </a:t>
            </a:r>
            <a:br>
              <a:rPr lang="en-US" altLang="en-US" sz="4000" dirty="0"/>
            </a:br>
            <a:r>
              <a:rPr lang="en-US" altLang="en-US" sz="4000" dirty="0"/>
              <a:t>And Choices</a:t>
            </a:r>
          </a:p>
        </p:txBody>
      </p:sp>
      <p:sp>
        <p:nvSpPr>
          <p:cNvPr id="20483" name="Rectangle 3"/>
          <p:cNvSpPr>
            <a:spLocks noGrp="1" noChangeArrowheads="1"/>
          </p:cNvSpPr>
          <p:nvPr>
            <p:ph idx="1"/>
          </p:nvPr>
        </p:nvSpPr>
        <p:spPr/>
        <p:txBody>
          <a:bodyPr/>
          <a:lstStyle/>
          <a:p>
            <a:r>
              <a:rPr lang="en-US" altLang="en-US" sz="2400"/>
              <a:t>Past &amp; current strategies</a:t>
            </a:r>
          </a:p>
          <a:p>
            <a:pPr lvl="1"/>
            <a:r>
              <a:rPr lang="en-US" altLang="en-US" sz="2000"/>
              <a:t>Does strategy look as intended?</a:t>
            </a:r>
          </a:p>
          <a:p>
            <a:pPr lvl="1"/>
            <a:r>
              <a:rPr lang="en-US" altLang="en-US" sz="2000"/>
              <a:t>In what way did it change and what caused change?</a:t>
            </a:r>
          </a:p>
          <a:p>
            <a:pPr lvl="1"/>
            <a:r>
              <a:rPr lang="en-US" altLang="en-US" sz="2000"/>
              <a:t>Consider the danger here!</a:t>
            </a:r>
          </a:p>
          <a:p>
            <a:r>
              <a:rPr lang="en-US" altLang="en-US" sz="2400"/>
              <a:t>Strategic problems</a:t>
            </a:r>
          </a:p>
          <a:p>
            <a:pPr lvl="1"/>
            <a:r>
              <a:rPr lang="en-US" altLang="en-US" sz="2000"/>
              <a:t>Differentiated from weakness by scale of issue – </a:t>
            </a:r>
          </a:p>
          <a:p>
            <a:pPr lvl="2"/>
            <a:r>
              <a:rPr lang="en-US" altLang="en-US" sz="1800"/>
              <a:t>problems that need aggressive attention are often costly</a:t>
            </a:r>
          </a:p>
          <a:p>
            <a:r>
              <a:rPr lang="en-US" altLang="en-US" sz="2400"/>
              <a:t>Organizational capabilities &amp; constraints</a:t>
            </a:r>
          </a:p>
          <a:p>
            <a:pPr lvl="1"/>
            <a:r>
              <a:rPr lang="en-US" altLang="en-US" sz="2000"/>
              <a:t>Strategy, structure, systems, skills, style, staff, shared values </a:t>
            </a:r>
          </a:p>
          <a:p>
            <a:r>
              <a:rPr lang="en-US" altLang="en-US" sz="2400"/>
              <a:t>Financial capabilities and constraints</a:t>
            </a:r>
          </a:p>
          <a:p>
            <a:r>
              <a:rPr lang="en-US" altLang="en-US" sz="2400"/>
              <a:t>Strengths &amp; Weaknesses</a:t>
            </a:r>
            <a:endParaRPr lang="en-US" altLang="en-US" sz="2400" dirty="0"/>
          </a:p>
        </p:txBody>
      </p:sp>
    </p:spTree>
    <p:extLst>
      <p:ext uri="{BB962C8B-B14F-4D97-AF65-F5344CB8AC3E}">
        <p14:creationId xmlns:p14="http://schemas.microsoft.com/office/powerpoint/2010/main" val="374469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MKTG 561 </a:t>
            </a:r>
            <a:br>
              <a:rPr lang="en-US" dirty="0"/>
            </a:br>
            <a:r>
              <a:rPr lang="en-US" dirty="0"/>
              <a:t>Applied Marketing Management</a:t>
            </a:r>
          </a:p>
        </p:txBody>
      </p:sp>
      <p:sp>
        <p:nvSpPr>
          <p:cNvPr id="2" name="Subtitle 1"/>
          <p:cNvSpPr>
            <a:spLocks noGrp="1"/>
          </p:cNvSpPr>
          <p:nvPr>
            <p:ph type="subTitle" idx="1"/>
          </p:nvPr>
        </p:nvSpPr>
        <p:spPr/>
        <p:txBody>
          <a:bodyPr>
            <a:normAutofit fontScale="92500" lnSpcReduction="20000"/>
          </a:bodyPr>
          <a:lstStyle/>
          <a:p>
            <a:r>
              <a:rPr lang="en-US" dirty="0"/>
              <a:t>Module 1c: Marketing Strategy Formation Process</a:t>
            </a:r>
          </a:p>
        </p:txBody>
      </p:sp>
    </p:spTree>
    <p:extLst>
      <p:ext uri="{BB962C8B-B14F-4D97-AF65-F5344CB8AC3E}">
        <p14:creationId xmlns:p14="http://schemas.microsoft.com/office/powerpoint/2010/main" val="217184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91575" cy="1325563"/>
          </a:xfrm>
        </p:spPr>
        <p:txBody>
          <a:bodyPr>
            <a:normAutofit fontScale="90000"/>
          </a:bodyPr>
          <a:lstStyle/>
          <a:p>
            <a:r>
              <a:rPr lang="en-US" dirty="0"/>
              <a:t>Six Parts Of The Marketing Process</a:t>
            </a:r>
          </a:p>
        </p:txBody>
      </p:sp>
      <p:pic>
        <p:nvPicPr>
          <p:cNvPr id="4" name="Picture 3" descr="Flowchart showing the six parts of the marketing process: Marketing Strategy Formation (circled), Marketing Planning, PRogramming, Allocating, and Budgeting, Implementation, Monitoring &amp; Auditing, and Analysis &amp; Research."/>
          <p:cNvPicPr>
            <a:picLocks noChangeAspect="1"/>
          </p:cNvPicPr>
          <p:nvPr/>
        </p:nvPicPr>
        <p:blipFill rotWithShape="1">
          <a:blip r:embed="rId3"/>
          <a:srcRect l="11561" t="3874" r="1042" b="7246"/>
          <a:stretch/>
        </p:blipFill>
        <p:spPr>
          <a:xfrm>
            <a:off x="2328862" y="1518249"/>
            <a:ext cx="8072438" cy="5157788"/>
          </a:xfrm>
          <a:prstGeom prst="rect">
            <a:avLst/>
          </a:prstGeom>
        </p:spPr>
      </p:pic>
      <p:sp>
        <p:nvSpPr>
          <p:cNvPr id="3" name="Oval 2" descr="Circle around &quot;Marketing Strategy Formation&quot;"/>
          <p:cNvSpPr/>
          <p:nvPr/>
        </p:nvSpPr>
        <p:spPr>
          <a:xfrm>
            <a:off x="8542846" y="1417967"/>
            <a:ext cx="2173857" cy="1000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2242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Marketing Plan Elements</a:t>
            </a:r>
          </a:p>
        </p:txBody>
      </p:sp>
      <p:pic>
        <p:nvPicPr>
          <p:cNvPr id="27651" name="Picture 2" descr="Flowchart showing the five steps (distributed over three phases) of a marketing plan. See slide notes for outline"/>
          <p:cNvPicPr>
            <a:picLocks noChangeAspect="1" noChangeArrowheads="1"/>
          </p:cNvPicPr>
          <p:nvPr/>
        </p:nvPicPr>
        <p:blipFill rotWithShape="1">
          <a:blip r:embed="rId3">
            <a:extLst>
              <a:ext uri="{28A0092B-C50C-407E-A947-70E740481C1C}">
                <a14:useLocalDpi xmlns:a14="http://schemas.microsoft.com/office/drawing/2010/main" val="0"/>
              </a:ext>
            </a:extLst>
          </a:blip>
          <a:srcRect t="1771" b="3439"/>
          <a:stretch/>
        </p:blipFill>
        <p:spPr bwMode="auto">
          <a:xfrm>
            <a:off x="2503751" y="1443038"/>
            <a:ext cx="7184497"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116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48713" cy="1325563"/>
          </a:xfrm>
        </p:spPr>
        <p:txBody>
          <a:bodyPr>
            <a:normAutofit fontScale="90000"/>
          </a:bodyPr>
          <a:lstStyle/>
          <a:p>
            <a:r>
              <a:rPr lang="en-US" dirty="0"/>
              <a:t>Marketing Strategy Formation Process</a:t>
            </a:r>
          </a:p>
        </p:txBody>
      </p:sp>
      <p:sp>
        <p:nvSpPr>
          <p:cNvPr id="12" name="Rectangle 11"/>
          <p:cNvSpPr/>
          <p:nvPr/>
        </p:nvSpPr>
        <p:spPr>
          <a:xfrm>
            <a:off x="1015098" y="1735493"/>
            <a:ext cx="1712905" cy="461665"/>
          </a:xfrm>
          <a:prstGeom prst="rect">
            <a:avLst/>
          </a:prstGeom>
        </p:spPr>
        <p:txBody>
          <a:bodyPr wrap="none">
            <a:spAutoFit/>
          </a:bodyPr>
          <a:lstStyle/>
          <a:p>
            <a:pPr algn="ctr"/>
            <a:r>
              <a:rPr lang="en-US" sz="2400" b="1" dirty="0">
                <a:solidFill>
                  <a:schemeClr val="accent6"/>
                </a:solidFill>
              </a:rPr>
              <a:t>ANALYSIS</a:t>
            </a:r>
          </a:p>
        </p:txBody>
      </p:sp>
      <p:grpSp>
        <p:nvGrpSpPr>
          <p:cNvPr id="11" name="Group 10" descr="A blue oval with five words inside pertaining to the analysis step."/>
          <p:cNvGrpSpPr/>
          <p:nvPr/>
        </p:nvGrpSpPr>
        <p:grpSpPr>
          <a:xfrm>
            <a:off x="349933" y="2582506"/>
            <a:ext cx="3043237" cy="3100388"/>
            <a:chOff x="838200" y="2171026"/>
            <a:chExt cx="3043237" cy="3100388"/>
          </a:xfrm>
        </p:grpSpPr>
        <p:sp>
          <p:nvSpPr>
            <p:cNvPr id="4" name="Oval 3" descr="&quot;&quot;"/>
            <p:cNvSpPr/>
            <p:nvPr/>
          </p:nvSpPr>
          <p:spPr>
            <a:xfrm>
              <a:off x="838200" y="2171026"/>
              <a:ext cx="3043237" cy="3100388"/>
            </a:xfrm>
            <a:prstGeom prst="ellipse">
              <a:avLst/>
            </a:prstGeom>
            <a:solidFill>
              <a:srgbClr val="3F5D6E"/>
            </a:solidFill>
            <a:ln>
              <a:solidFill>
                <a:srgbClr val="3F5D6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Box 5"/>
            <p:cNvSpPr txBox="1"/>
            <p:nvPr/>
          </p:nvSpPr>
          <p:spPr>
            <a:xfrm>
              <a:off x="1454816" y="3453874"/>
              <a:ext cx="1622560" cy="461665"/>
            </a:xfrm>
            <a:prstGeom prst="rect">
              <a:avLst/>
            </a:prstGeom>
            <a:noFill/>
          </p:spPr>
          <p:txBody>
            <a:bodyPr wrap="none" rtlCol="0">
              <a:spAutoFit/>
            </a:bodyPr>
            <a:lstStyle/>
            <a:p>
              <a:r>
                <a:rPr lang="en-US" sz="2400" b="1" dirty="0">
                  <a:solidFill>
                    <a:schemeClr val="bg1"/>
                  </a:solidFill>
                </a:rPr>
                <a:t>Customer</a:t>
              </a:r>
            </a:p>
          </p:txBody>
        </p:sp>
        <p:sp>
          <p:nvSpPr>
            <p:cNvPr id="7" name="TextBox 6"/>
            <p:cNvSpPr txBox="1"/>
            <p:nvPr/>
          </p:nvSpPr>
          <p:spPr>
            <a:xfrm>
              <a:off x="2442646" y="3052420"/>
              <a:ext cx="1236236" cy="369332"/>
            </a:xfrm>
            <a:prstGeom prst="rect">
              <a:avLst/>
            </a:prstGeom>
            <a:noFill/>
          </p:spPr>
          <p:txBody>
            <a:bodyPr wrap="none" rtlCol="0">
              <a:spAutoFit/>
            </a:bodyPr>
            <a:lstStyle/>
            <a:p>
              <a:r>
                <a:rPr lang="en-US" b="1" dirty="0">
                  <a:solidFill>
                    <a:schemeClr val="bg1"/>
                  </a:solidFill>
                </a:rPr>
                <a:t>Company</a:t>
              </a:r>
            </a:p>
          </p:txBody>
        </p:sp>
        <p:sp>
          <p:nvSpPr>
            <p:cNvPr id="8" name="TextBox 7"/>
            <p:cNvSpPr txBox="1"/>
            <p:nvPr/>
          </p:nvSpPr>
          <p:spPr>
            <a:xfrm>
              <a:off x="1183888" y="2738235"/>
              <a:ext cx="1531188" cy="369332"/>
            </a:xfrm>
            <a:prstGeom prst="rect">
              <a:avLst/>
            </a:prstGeom>
            <a:noFill/>
          </p:spPr>
          <p:txBody>
            <a:bodyPr wrap="none" rtlCol="0">
              <a:spAutoFit/>
            </a:bodyPr>
            <a:lstStyle/>
            <a:p>
              <a:r>
                <a:rPr lang="en-US" b="1" dirty="0">
                  <a:solidFill>
                    <a:schemeClr val="bg1"/>
                  </a:solidFill>
                </a:rPr>
                <a:t>Competition</a:t>
              </a:r>
            </a:p>
          </p:txBody>
        </p:sp>
        <p:sp>
          <p:nvSpPr>
            <p:cNvPr id="9" name="Rectangle 8"/>
            <p:cNvSpPr/>
            <p:nvPr/>
          </p:nvSpPr>
          <p:spPr>
            <a:xfrm>
              <a:off x="1058064" y="4044707"/>
              <a:ext cx="1685077" cy="369332"/>
            </a:xfrm>
            <a:prstGeom prst="rect">
              <a:avLst/>
            </a:prstGeom>
          </p:spPr>
          <p:txBody>
            <a:bodyPr wrap="none">
              <a:spAutoFit/>
            </a:bodyPr>
            <a:lstStyle/>
            <a:p>
              <a:r>
                <a:rPr lang="en-US" b="1" dirty="0">
                  <a:solidFill>
                    <a:schemeClr val="bg1"/>
                  </a:solidFill>
                </a:rPr>
                <a:t>Collaborators</a:t>
              </a:r>
            </a:p>
          </p:txBody>
        </p:sp>
        <p:sp>
          <p:nvSpPr>
            <p:cNvPr id="10" name="Rectangle 9"/>
            <p:cNvSpPr/>
            <p:nvPr/>
          </p:nvSpPr>
          <p:spPr>
            <a:xfrm>
              <a:off x="2359818" y="4473394"/>
              <a:ext cx="1043876" cy="369332"/>
            </a:xfrm>
            <a:prstGeom prst="rect">
              <a:avLst/>
            </a:prstGeom>
          </p:spPr>
          <p:txBody>
            <a:bodyPr wrap="none">
              <a:spAutoFit/>
            </a:bodyPr>
            <a:lstStyle/>
            <a:p>
              <a:r>
                <a:rPr lang="en-US" b="1" dirty="0">
                  <a:solidFill>
                    <a:schemeClr val="bg1"/>
                  </a:solidFill>
                </a:rPr>
                <a:t>Context</a:t>
              </a:r>
            </a:p>
          </p:txBody>
        </p:sp>
      </p:grpSp>
      <p:pic>
        <p:nvPicPr>
          <p:cNvPr id="31" name="Picture 30" descr="Arrows leading from the &quot;Analysis&quot; step to the two halves of the &quot;Decisions&quot; step"/>
          <p:cNvPicPr>
            <a:picLocks noChangeAspect="1"/>
          </p:cNvPicPr>
          <p:nvPr/>
        </p:nvPicPr>
        <p:blipFill>
          <a:blip r:embed="rId3"/>
          <a:stretch>
            <a:fillRect/>
          </a:stretch>
        </p:blipFill>
        <p:spPr>
          <a:xfrm>
            <a:off x="3455125" y="3501774"/>
            <a:ext cx="1292464" cy="1188823"/>
          </a:xfrm>
          <a:prstGeom prst="rect">
            <a:avLst/>
          </a:prstGeom>
        </p:spPr>
      </p:pic>
      <p:sp>
        <p:nvSpPr>
          <p:cNvPr id="13" name="Rectangle 12"/>
          <p:cNvSpPr/>
          <p:nvPr/>
        </p:nvSpPr>
        <p:spPr>
          <a:xfrm>
            <a:off x="5380980" y="1757239"/>
            <a:ext cx="1877437" cy="461665"/>
          </a:xfrm>
          <a:prstGeom prst="rect">
            <a:avLst/>
          </a:prstGeom>
        </p:spPr>
        <p:txBody>
          <a:bodyPr wrap="none">
            <a:spAutoFit/>
          </a:bodyPr>
          <a:lstStyle/>
          <a:p>
            <a:r>
              <a:rPr lang="en-US" sz="2400" b="1" dirty="0">
                <a:solidFill>
                  <a:schemeClr val="accent6"/>
                </a:solidFill>
              </a:rPr>
              <a:t>DECISIONS</a:t>
            </a:r>
          </a:p>
        </p:txBody>
      </p:sp>
      <p:grpSp>
        <p:nvGrpSpPr>
          <p:cNvPr id="32" name="Group 31" descr="The two halves of the decision step: Aspiration and Action Plan."/>
          <p:cNvGrpSpPr/>
          <p:nvPr/>
        </p:nvGrpSpPr>
        <p:grpSpPr>
          <a:xfrm>
            <a:off x="4944390" y="2493769"/>
            <a:ext cx="4480185" cy="2938866"/>
            <a:chOff x="4944390" y="2493769"/>
            <a:chExt cx="4480185" cy="2938866"/>
          </a:xfrm>
        </p:grpSpPr>
        <p:sp>
          <p:nvSpPr>
            <p:cNvPr id="15" name="Left Bracket 14" descr="&quot;&quot;"/>
            <p:cNvSpPr/>
            <p:nvPr/>
          </p:nvSpPr>
          <p:spPr>
            <a:xfrm>
              <a:off x="4944390" y="2493769"/>
              <a:ext cx="82982" cy="958727"/>
            </a:xfrm>
            <a:prstGeom prst="leftBracket">
              <a:avLst/>
            </a:prstGeom>
            <a:ln w="38100">
              <a:solidFill>
                <a:srgbClr val="3F5D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ectangle 19"/>
            <p:cNvSpPr/>
            <p:nvPr/>
          </p:nvSpPr>
          <p:spPr>
            <a:xfrm>
              <a:off x="5077364" y="2586926"/>
              <a:ext cx="274320" cy="2743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t>1</a:t>
              </a:r>
            </a:p>
          </p:txBody>
        </p:sp>
        <p:sp>
          <p:nvSpPr>
            <p:cNvPr id="16" name="TextBox 15"/>
            <p:cNvSpPr txBox="1"/>
            <p:nvPr/>
          </p:nvSpPr>
          <p:spPr>
            <a:xfrm>
              <a:off x="5033431" y="2560320"/>
              <a:ext cx="4336448" cy="861774"/>
            </a:xfrm>
            <a:prstGeom prst="rect">
              <a:avLst/>
            </a:prstGeom>
            <a:noFill/>
          </p:spPr>
          <p:txBody>
            <a:bodyPr wrap="square" rtlCol="0">
              <a:spAutoFit/>
            </a:bodyPr>
            <a:lstStyle/>
            <a:p>
              <a:pPr indent="350838"/>
              <a:r>
                <a:rPr lang="en-US" b="1" dirty="0"/>
                <a:t>ASPIRATION</a:t>
              </a:r>
            </a:p>
            <a:p>
              <a:r>
                <a:rPr lang="en-US" sz="1600" dirty="0"/>
                <a:t>What value for whom decision</a:t>
              </a:r>
            </a:p>
            <a:p>
              <a:r>
                <a:rPr lang="en-US" sz="1600" dirty="0"/>
                <a:t>Segmenting ► Targeting ► Positioning (STP)</a:t>
              </a:r>
            </a:p>
          </p:txBody>
        </p:sp>
        <p:sp>
          <p:nvSpPr>
            <p:cNvPr id="22" name="Left Bracket 21" descr="&quot;&quot;"/>
            <p:cNvSpPr/>
            <p:nvPr/>
          </p:nvSpPr>
          <p:spPr>
            <a:xfrm>
              <a:off x="4944390" y="4150169"/>
              <a:ext cx="108528" cy="1208108"/>
            </a:xfrm>
            <a:prstGeom prst="leftBracket">
              <a:avLst/>
            </a:prstGeom>
            <a:ln w="38100">
              <a:solidFill>
                <a:srgbClr val="3F5D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ectangle 20"/>
            <p:cNvSpPr/>
            <p:nvPr/>
          </p:nvSpPr>
          <p:spPr>
            <a:xfrm>
              <a:off x="5096852" y="4208163"/>
              <a:ext cx="274320" cy="2743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t>2</a:t>
              </a:r>
            </a:p>
          </p:txBody>
        </p:sp>
        <p:sp>
          <p:nvSpPr>
            <p:cNvPr id="17" name="TextBox 16"/>
            <p:cNvSpPr txBox="1"/>
            <p:nvPr/>
          </p:nvSpPr>
          <p:spPr>
            <a:xfrm>
              <a:off x="5040874" y="4170751"/>
              <a:ext cx="4383701" cy="1261884"/>
            </a:xfrm>
            <a:prstGeom prst="rect">
              <a:avLst/>
            </a:prstGeom>
            <a:noFill/>
          </p:spPr>
          <p:txBody>
            <a:bodyPr wrap="none" rtlCol="0">
              <a:spAutoFit/>
            </a:bodyPr>
            <a:lstStyle/>
            <a:p>
              <a:pPr indent="350838"/>
              <a:r>
                <a:rPr lang="en-US" b="1" dirty="0"/>
                <a:t>ACTION PLAN</a:t>
              </a:r>
            </a:p>
            <a:p>
              <a:pPr>
                <a:spcAft>
                  <a:spcPts val="1200"/>
                </a:spcAft>
              </a:pPr>
              <a:r>
                <a:rPr lang="en-US" sz="1600" dirty="0"/>
                <a:t>Marketing mix decision: The 4 P’s</a:t>
              </a:r>
            </a:p>
            <a:p>
              <a:r>
                <a:rPr lang="en-US" sz="1600" dirty="0"/>
                <a:t>Product + Promotion + Place = Value Creating</a:t>
              </a:r>
            </a:p>
            <a:p>
              <a:r>
                <a:rPr lang="en-US" sz="1600" dirty="0"/>
                <a:t>Price = Value Capturing</a:t>
              </a:r>
            </a:p>
          </p:txBody>
        </p:sp>
      </p:grpSp>
      <p:pic>
        <p:nvPicPr>
          <p:cNvPr id="33" name="Picture 32" descr="Arrows leading from the two halves of the Decisions step to the Outcomes step"/>
          <p:cNvPicPr>
            <a:picLocks noChangeAspect="1"/>
          </p:cNvPicPr>
          <p:nvPr/>
        </p:nvPicPr>
        <p:blipFill>
          <a:blip r:embed="rId4"/>
          <a:stretch>
            <a:fillRect/>
          </a:stretch>
        </p:blipFill>
        <p:spPr>
          <a:xfrm>
            <a:off x="9413813" y="3013092"/>
            <a:ext cx="530398" cy="2274005"/>
          </a:xfrm>
          <a:prstGeom prst="rect">
            <a:avLst/>
          </a:prstGeom>
        </p:spPr>
      </p:pic>
      <p:sp>
        <p:nvSpPr>
          <p:cNvPr id="14" name="Rectangle 13"/>
          <p:cNvSpPr/>
          <p:nvPr/>
        </p:nvSpPr>
        <p:spPr>
          <a:xfrm>
            <a:off x="9788148" y="1809692"/>
            <a:ext cx="1962397" cy="461665"/>
          </a:xfrm>
          <a:prstGeom prst="rect">
            <a:avLst/>
          </a:prstGeom>
        </p:spPr>
        <p:txBody>
          <a:bodyPr wrap="none">
            <a:spAutoFit/>
          </a:bodyPr>
          <a:lstStyle/>
          <a:p>
            <a:r>
              <a:rPr lang="en-US" sz="2400" b="1" dirty="0">
                <a:solidFill>
                  <a:schemeClr val="accent6"/>
                </a:solidFill>
              </a:rPr>
              <a:t>OUTCOMES</a:t>
            </a:r>
          </a:p>
        </p:txBody>
      </p:sp>
      <p:sp>
        <p:nvSpPr>
          <p:cNvPr id="18" name="TextBox 17"/>
          <p:cNvSpPr txBox="1"/>
          <p:nvPr/>
        </p:nvSpPr>
        <p:spPr>
          <a:xfrm>
            <a:off x="9991311" y="2421820"/>
            <a:ext cx="1588897" cy="1231106"/>
          </a:xfrm>
          <a:prstGeom prst="rect">
            <a:avLst/>
          </a:prstGeom>
          <a:noFill/>
        </p:spPr>
        <p:txBody>
          <a:bodyPr wrap="none" rtlCol="0">
            <a:spAutoFit/>
          </a:bodyPr>
          <a:lstStyle/>
          <a:p>
            <a:r>
              <a:rPr lang="en-US" sz="2000" b="1" dirty="0"/>
              <a:t>Customer</a:t>
            </a:r>
          </a:p>
          <a:p>
            <a:pPr marL="285750" indent="-285750">
              <a:buFont typeface="Arial" panose="020B0604020202020204" pitchFamily="34" charset="0"/>
              <a:buChar char="•"/>
            </a:pPr>
            <a:r>
              <a:rPr lang="en-US" dirty="0"/>
              <a:t>Acquisition</a:t>
            </a:r>
          </a:p>
          <a:p>
            <a:pPr marL="285750" indent="-285750">
              <a:buFont typeface="Arial" panose="020B0604020202020204" pitchFamily="34" charset="0"/>
              <a:buChar char="•"/>
            </a:pPr>
            <a:r>
              <a:rPr lang="en-US" dirty="0"/>
              <a:t>Retention</a:t>
            </a:r>
          </a:p>
          <a:p>
            <a:pPr marL="285750" indent="-285750">
              <a:buFont typeface="Arial" panose="020B0604020202020204" pitchFamily="34" charset="0"/>
              <a:buChar char="•"/>
            </a:pPr>
            <a:r>
              <a:rPr lang="en-US" dirty="0"/>
              <a:t>Buy Rate</a:t>
            </a:r>
          </a:p>
        </p:txBody>
      </p:sp>
      <p:sp>
        <p:nvSpPr>
          <p:cNvPr id="25" name="Right Arrow 24" descr="Arrow pointing down, connecting the two items in the Outcomes step."/>
          <p:cNvSpPr/>
          <p:nvPr/>
        </p:nvSpPr>
        <p:spPr>
          <a:xfrm rot="5400000">
            <a:off x="10549235" y="3812437"/>
            <a:ext cx="440225" cy="351227"/>
          </a:xfrm>
          <a:prstGeom prst="rightArrow">
            <a:avLst>
              <a:gd name="adj1" fmla="val 18553"/>
              <a:gd name="adj2" fmla="val 50000"/>
            </a:avLst>
          </a:prstGeom>
          <a:solidFill>
            <a:srgbClr val="DED9C2"/>
          </a:solidFill>
          <a:ln>
            <a:solidFill>
              <a:srgbClr val="DED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0010799" y="4387018"/>
            <a:ext cx="1725843" cy="1354217"/>
          </a:xfrm>
          <a:prstGeom prst="rect">
            <a:avLst/>
          </a:prstGeom>
          <a:noFill/>
        </p:spPr>
        <p:txBody>
          <a:bodyPr wrap="square" rtlCol="0">
            <a:spAutoFit/>
          </a:bodyPr>
          <a:lstStyle/>
          <a:p>
            <a:pPr marL="285750" indent="-285750">
              <a:buFont typeface="Arial" panose="020B0604020202020204" pitchFamily="34" charset="0"/>
              <a:buChar char="•"/>
            </a:pPr>
            <a:r>
              <a:rPr lang="en-US" dirty="0"/>
              <a:t>Sales</a:t>
            </a:r>
          </a:p>
          <a:p>
            <a:pPr marL="285750" indent="-285750">
              <a:buFont typeface="Arial" panose="020B0604020202020204" pitchFamily="34" charset="0"/>
              <a:buChar char="•"/>
            </a:pPr>
            <a:r>
              <a:rPr lang="en-US" dirty="0"/>
              <a:t>Profits</a:t>
            </a:r>
          </a:p>
          <a:p>
            <a:pPr marL="285750" indent="-285750">
              <a:buFont typeface="Arial" panose="020B0604020202020204" pitchFamily="34" charset="0"/>
              <a:buChar char="•"/>
            </a:pPr>
            <a:r>
              <a:rPr lang="en-US" dirty="0"/>
              <a:t>Franchise </a:t>
            </a:r>
            <a:r>
              <a:rPr lang="en-US" sz="1400" dirty="0"/>
              <a:t>(Brand, market, position)</a:t>
            </a:r>
          </a:p>
        </p:txBody>
      </p:sp>
      <p:sp>
        <p:nvSpPr>
          <p:cNvPr id="28" name="TextBox 27"/>
          <p:cNvSpPr txBox="1"/>
          <p:nvPr/>
        </p:nvSpPr>
        <p:spPr>
          <a:xfrm>
            <a:off x="0" y="6424629"/>
            <a:ext cx="11750545" cy="400110"/>
          </a:xfrm>
          <a:prstGeom prst="rect">
            <a:avLst/>
          </a:prstGeom>
          <a:noFill/>
        </p:spPr>
        <p:txBody>
          <a:bodyPr wrap="square" rtlCol="0">
            <a:spAutoFit/>
          </a:bodyPr>
          <a:lstStyle/>
          <a:p>
            <a:r>
              <a:rPr lang="en-US" sz="1000" b="1" dirty="0"/>
              <a:t>Source: </a:t>
            </a:r>
            <a:r>
              <a:rPr lang="en-US" sz="1000" dirty="0"/>
              <a:t>Robert J. Dolan, Core Reading: Framework for Marketing Strategy Formation, HBP No. 8153 (Boston: Harvard Business School Publishing, 2014) Copying or posting is an infringement of copyright. Call 1-800-545-7685 or go to custserv@hbsp.harvard.edu</a:t>
            </a:r>
            <a:endParaRPr lang="en-US" sz="800" dirty="0"/>
          </a:p>
        </p:txBody>
      </p:sp>
    </p:spTree>
    <p:extLst>
      <p:ext uri="{BB962C8B-B14F-4D97-AF65-F5344CB8AC3E}">
        <p14:creationId xmlns:p14="http://schemas.microsoft.com/office/powerpoint/2010/main" val="85302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MKTG 561 </a:t>
            </a:r>
            <a:br>
              <a:rPr lang="en-US" dirty="0"/>
            </a:br>
            <a:r>
              <a:rPr lang="en-US" dirty="0"/>
              <a:t>Applied Marketing Management</a:t>
            </a:r>
          </a:p>
        </p:txBody>
      </p:sp>
      <p:sp>
        <p:nvSpPr>
          <p:cNvPr id="2" name="Subtitle 1"/>
          <p:cNvSpPr>
            <a:spLocks noGrp="1"/>
          </p:cNvSpPr>
          <p:nvPr>
            <p:ph type="subTitle" idx="1"/>
          </p:nvPr>
        </p:nvSpPr>
        <p:spPr/>
        <p:txBody>
          <a:bodyPr>
            <a:normAutofit fontScale="92500" lnSpcReduction="20000"/>
          </a:bodyPr>
          <a:lstStyle/>
          <a:p>
            <a:r>
              <a:rPr lang="en-US" dirty="0"/>
              <a:t>Module 1d: Aspiration Decisions – Choosing Customer Groups to Pursue</a:t>
            </a:r>
          </a:p>
        </p:txBody>
      </p:sp>
    </p:spTree>
    <p:extLst>
      <p:ext uri="{BB962C8B-B14F-4D97-AF65-F5344CB8AC3E}">
        <p14:creationId xmlns:p14="http://schemas.microsoft.com/office/powerpoint/2010/main" val="417278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3"/>
          <p:cNvSpPr>
            <a:spLocks noGrp="1" noChangeArrowheads="1"/>
          </p:cNvSpPr>
          <p:nvPr>
            <p:ph type="title"/>
          </p:nvPr>
        </p:nvSpPr>
        <p:spPr/>
        <p:txBody>
          <a:bodyPr>
            <a:normAutofit/>
          </a:bodyPr>
          <a:lstStyle/>
          <a:p>
            <a:r>
              <a:rPr lang="en-US" altLang="en-US" sz="3600" dirty="0"/>
              <a:t>Aspiration Decisions: Identifying And Evaluating Opportunities Using </a:t>
            </a:r>
            <a:r>
              <a:rPr lang="en-US" altLang="en-US" sz="3600" dirty="0">
                <a:solidFill>
                  <a:schemeClr val="accent3"/>
                </a:solidFill>
              </a:rPr>
              <a:t>STP</a:t>
            </a:r>
          </a:p>
        </p:txBody>
      </p:sp>
      <p:grpSp>
        <p:nvGrpSpPr>
          <p:cNvPr id="8" name="Group 7" descr="STP (Segmentation, Targeting, Positioning)"/>
          <p:cNvGrpSpPr/>
          <p:nvPr/>
        </p:nvGrpSpPr>
        <p:grpSpPr>
          <a:xfrm>
            <a:off x="838200" y="1891645"/>
            <a:ext cx="5623560" cy="3941762"/>
            <a:chOff x="838200" y="1891645"/>
            <a:chExt cx="5623560" cy="3941762"/>
          </a:xfrm>
        </p:grpSpPr>
        <p:sp>
          <p:nvSpPr>
            <p:cNvPr id="9" name="Freeform 8"/>
            <p:cNvSpPr/>
            <p:nvPr/>
          </p:nvSpPr>
          <p:spPr>
            <a:xfrm>
              <a:off x="838200" y="1891645"/>
              <a:ext cx="4780026" cy="1182528"/>
            </a:xfrm>
            <a:custGeom>
              <a:avLst/>
              <a:gdLst>
                <a:gd name="connsiteX0" fmla="*/ 0 w 4780026"/>
                <a:gd name="connsiteY0" fmla="*/ 118253 h 1182528"/>
                <a:gd name="connsiteX1" fmla="*/ 118253 w 4780026"/>
                <a:gd name="connsiteY1" fmla="*/ 0 h 1182528"/>
                <a:gd name="connsiteX2" fmla="*/ 4661773 w 4780026"/>
                <a:gd name="connsiteY2" fmla="*/ 0 h 1182528"/>
                <a:gd name="connsiteX3" fmla="*/ 4780026 w 4780026"/>
                <a:gd name="connsiteY3" fmla="*/ 118253 h 1182528"/>
                <a:gd name="connsiteX4" fmla="*/ 4780026 w 4780026"/>
                <a:gd name="connsiteY4" fmla="*/ 1064275 h 1182528"/>
                <a:gd name="connsiteX5" fmla="*/ 4661773 w 4780026"/>
                <a:gd name="connsiteY5" fmla="*/ 1182528 h 1182528"/>
                <a:gd name="connsiteX6" fmla="*/ 118253 w 4780026"/>
                <a:gd name="connsiteY6" fmla="*/ 1182528 h 1182528"/>
                <a:gd name="connsiteX7" fmla="*/ 0 w 4780026"/>
                <a:gd name="connsiteY7" fmla="*/ 1064275 h 1182528"/>
                <a:gd name="connsiteX8" fmla="*/ 0 w 4780026"/>
                <a:gd name="connsiteY8" fmla="*/ 118253 h 118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0026" h="1182528">
                  <a:moveTo>
                    <a:pt x="0" y="118253"/>
                  </a:moveTo>
                  <a:cubicBezTo>
                    <a:pt x="0" y="52944"/>
                    <a:pt x="52944" y="0"/>
                    <a:pt x="118253" y="0"/>
                  </a:cubicBezTo>
                  <a:lnTo>
                    <a:pt x="4661773" y="0"/>
                  </a:lnTo>
                  <a:cubicBezTo>
                    <a:pt x="4727082" y="0"/>
                    <a:pt x="4780026" y="52944"/>
                    <a:pt x="4780026" y="118253"/>
                  </a:cubicBezTo>
                  <a:lnTo>
                    <a:pt x="4780026" y="1064275"/>
                  </a:lnTo>
                  <a:cubicBezTo>
                    <a:pt x="4780026" y="1129584"/>
                    <a:pt x="4727082" y="1182528"/>
                    <a:pt x="4661773" y="1182528"/>
                  </a:cubicBezTo>
                  <a:lnTo>
                    <a:pt x="118253" y="1182528"/>
                  </a:lnTo>
                  <a:cubicBezTo>
                    <a:pt x="52944" y="1182528"/>
                    <a:pt x="0" y="1129584"/>
                    <a:pt x="0" y="1064275"/>
                  </a:cubicBezTo>
                  <a:lnTo>
                    <a:pt x="0" y="11825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555" tIns="156555" rIns="1363326" bIns="156555" numCol="1" spcCol="1270" anchor="ctr" anchorCtr="0">
              <a:noAutofit/>
            </a:bodyPr>
            <a:lstStyle/>
            <a:p>
              <a:pPr lvl="0" algn="l" defTabSz="1422400">
                <a:lnSpc>
                  <a:spcPct val="90000"/>
                </a:lnSpc>
                <a:spcBef>
                  <a:spcPct val="0"/>
                </a:spcBef>
                <a:spcAft>
                  <a:spcPct val="35000"/>
                </a:spcAft>
              </a:pPr>
              <a:r>
                <a:rPr lang="en-US" sz="3200" kern="1200" dirty="0"/>
                <a:t>Segmentation</a:t>
              </a:r>
            </a:p>
          </p:txBody>
        </p:sp>
        <p:sp>
          <p:nvSpPr>
            <p:cNvPr id="10" name="Freeform 9"/>
            <p:cNvSpPr/>
            <p:nvPr/>
          </p:nvSpPr>
          <p:spPr>
            <a:xfrm>
              <a:off x="1259967" y="3271262"/>
              <a:ext cx="4780026" cy="1182528"/>
            </a:xfrm>
            <a:custGeom>
              <a:avLst/>
              <a:gdLst>
                <a:gd name="connsiteX0" fmla="*/ 0 w 4780026"/>
                <a:gd name="connsiteY0" fmla="*/ 118253 h 1182528"/>
                <a:gd name="connsiteX1" fmla="*/ 118253 w 4780026"/>
                <a:gd name="connsiteY1" fmla="*/ 0 h 1182528"/>
                <a:gd name="connsiteX2" fmla="*/ 4661773 w 4780026"/>
                <a:gd name="connsiteY2" fmla="*/ 0 h 1182528"/>
                <a:gd name="connsiteX3" fmla="*/ 4780026 w 4780026"/>
                <a:gd name="connsiteY3" fmla="*/ 118253 h 1182528"/>
                <a:gd name="connsiteX4" fmla="*/ 4780026 w 4780026"/>
                <a:gd name="connsiteY4" fmla="*/ 1064275 h 1182528"/>
                <a:gd name="connsiteX5" fmla="*/ 4661773 w 4780026"/>
                <a:gd name="connsiteY5" fmla="*/ 1182528 h 1182528"/>
                <a:gd name="connsiteX6" fmla="*/ 118253 w 4780026"/>
                <a:gd name="connsiteY6" fmla="*/ 1182528 h 1182528"/>
                <a:gd name="connsiteX7" fmla="*/ 0 w 4780026"/>
                <a:gd name="connsiteY7" fmla="*/ 1064275 h 1182528"/>
                <a:gd name="connsiteX8" fmla="*/ 0 w 4780026"/>
                <a:gd name="connsiteY8" fmla="*/ 118253 h 118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0026" h="1182528">
                  <a:moveTo>
                    <a:pt x="0" y="118253"/>
                  </a:moveTo>
                  <a:cubicBezTo>
                    <a:pt x="0" y="52944"/>
                    <a:pt x="52944" y="0"/>
                    <a:pt x="118253" y="0"/>
                  </a:cubicBezTo>
                  <a:lnTo>
                    <a:pt x="4661773" y="0"/>
                  </a:lnTo>
                  <a:cubicBezTo>
                    <a:pt x="4727082" y="0"/>
                    <a:pt x="4780026" y="52944"/>
                    <a:pt x="4780026" y="118253"/>
                  </a:cubicBezTo>
                  <a:lnTo>
                    <a:pt x="4780026" y="1064275"/>
                  </a:lnTo>
                  <a:cubicBezTo>
                    <a:pt x="4780026" y="1129584"/>
                    <a:pt x="4727082" y="1182528"/>
                    <a:pt x="4661773" y="1182528"/>
                  </a:cubicBezTo>
                  <a:lnTo>
                    <a:pt x="118253" y="1182528"/>
                  </a:lnTo>
                  <a:cubicBezTo>
                    <a:pt x="52944" y="1182528"/>
                    <a:pt x="0" y="1129584"/>
                    <a:pt x="0" y="1064275"/>
                  </a:cubicBezTo>
                  <a:lnTo>
                    <a:pt x="0" y="11825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6555" tIns="156555" rIns="1346966" bIns="156555" numCol="1" spcCol="1270" anchor="ctr" anchorCtr="0">
              <a:noAutofit/>
            </a:bodyPr>
            <a:lstStyle/>
            <a:p>
              <a:pPr lvl="0" algn="l" defTabSz="1422400">
                <a:lnSpc>
                  <a:spcPct val="90000"/>
                </a:lnSpc>
                <a:spcBef>
                  <a:spcPct val="0"/>
                </a:spcBef>
                <a:spcAft>
                  <a:spcPct val="35000"/>
                </a:spcAft>
              </a:pPr>
              <a:r>
                <a:rPr lang="en-US" sz="3200" kern="1200" dirty="0"/>
                <a:t>Targeting</a:t>
              </a:r>
            </a:p>
          </p:txBody>
        </p:sp>
        <p:sp>
          <p:nvSpPr>
            <p:cNvPr id="11" name="Freeform 10"/>
            <p:cNvSpPr/>
            <p:nvPr/>
          </p:nvSpPr>
          <p:spPr>
            <a:xfrm>
              <a:off x="1681734" y="4650879"/>
              <a:ext cx="4780026" cy="1182528"/>
            </a:xfrm>
            <a:custGeom>
              <a:avLst/>
              <a:gdLst>
                <a:gd name="connsiteX0" fmla="*/ 0 w 4780026"/>
                <a:gd name="connsiteY0" fmla="*/ 118253 h 1182528"/>
                <a:gd name="connsiteX1" fmla="*/ 118253 w 4780026"/>
                <a:gd name="connsiteY1" fmla="*/ 0 h 1182528"/>
                <a:gd name="connsiteX2" fmla="*/ 4661773 w 4780026"/>
                <a:gd name="connsiteY2" fmla="*/ 0 h 1182528"/>
                <a:gd name="connsiteX3" fmla="*/ 4780026 w 4780026"/>
                <a:gd name="connsiteY3" fmla="*/ 118253 h 1182528"/>
                <a:gd name="connsiteX4" fmla="*/ 4780026 w 4780026"/>
                <a:gd name="connsiteY4" fmla="*/ 1064275 h 1182528"/>
                <a:gd name="connsiteX5" fmla="*/ 4661773 w 4780026"/>
                <a:gd name="connsiteY5" fmla="*/ 1182528 h 1182528"/>
                <a:gd name="connsiteX6" fmla="*/ 118253 w 4780026"/>
                <a:gd name="connsiteY6" fmla="*/ 1182528 h 1182528"/>
                <a:gd name="connsiteX7" fmla="*/ 0 w 4780026"/>
                <a:gd name="connsiteY7" fmla="*/ 1064275 h 1182528"/>
                <a:gd name="connsiteX8" fmla="*/ 0 w 4780026"/>
                <a:gd name="connsiteY8" fmla="*/ 118253 h 118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0026" h="1182528">
                  <a:moveTo>
                    <a:pt x="0" y="118253"/>
                  </a:moveTo>
                  <a:cubicBezTo>
                    <a:pt x="0" y="52944"/>
                    <a:pt x="52944" y="0"/>
                    <a:pt x="118253" y="0"/>
                  </a:cubicBezTo>
                  <a:lnTo>
                    <a:pt x="4661773" y="0"/>
                  </a:lnTo>
                  <a:cubicBezTo>
                    <a:pt x="4727082" y="0"/>
                    <a:pt x="4780026" y="52944"/>
                    <a:pt x="4780026" y="118253"/>
                  </a:cubicBezTo>
                  <a:lnTo>
                    <a:pt x="4780026" y="1064275"/>
                  </a:lnTo>
                  <a:cubicBezTo>
                    <a:pt x="4780026" y="1129584"/>
                    <a:pt x="4727082" y="1182528"/>
                    <a:pt x="4661773" y="1182528"/>
                  </a:cubicBezTo>
                  <a:lnTo>
                    <a:pt x="118253" y="1182528"/>
                  </a:lnTo>
                  <a:cubicBezTo>
                    <a:pt x="52944" y="1182528"/>
                    <a:pt x="0" y="1129584"/>
                    <a:pt x="0" y="1064275"/>
                  </a:cubicBezTo>
                  <a:lnTo>
                    <a:pt x="0" y="11825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6555" tIns="156555" rIns="1346966" bIns="156555" numCol="1" spcCol="1270" anchor="ctr" anchorCtr="0">
              <a:noAutofit/>
            </a:bodyPr>
            <a:lstStyle/>
            <a:p>
              <a:pPr lvl="0" algn="l" defTabSz="1422400">
                <a:lnSpc>
                  <a:spcPct val="90000"/>
                </a:lnSpc>
                <a:spcBef>
                  <a:spcPct val="0"/>
                </a:spcBef>
                <a:spcAft>
                  <a:spcPct val="35000"/>
                </a:spcAft>
              </a:pPr>
              <a:r>
                <a:rPr lang="en-US" sz="3200" kern="1200" dirty="0"/>
                <a:t>Positioning</a:t>
              </a:r>
            </a:p>
          </p:txBody>
        </p:sp>
        <p:sp>
          <p:nvSpPr>
            <p:cNvPr id="12" name="Freeform 11" descr="&quot;&quot;"/>
            <p:cNvSpPr/>
            <p:nvPr/>
          </p:nvSpPr>
          <p:spPr>
            <a:xfrm>
              <a:off x="4849582" y="2788396"/>
              <a:ext cx="768643" cy="768643"/>
            </a:xfrm>
            <a:custGeom>
              <a:avLst/>
              <a:gdLst>
                <a:gd name="connsiteX0" fmla="*/ 0 w 768643"/>
                <a:gd name="connsiteY0" fmla="*/ 422754 h 768643"/>
                <a:gd name="connsiteX1" fmla="*/ 172945 w 768643"/>
                <a:gd name="connsiteY1" fmla="*/ 422754 h 768643"/>
                <a:gd name="connsiteX2" fmla="*/ 172945 w 768643"/>
                <a:gd name="connsiteY2" fmla="*/ 0 h 768643"/>
                <a:gd name="connsiteX3" fmla="*/ 595698 w 768643"/>
                <a:gd name="connsiteY3" fmla="*/ 0 h 768643"/>
                <a:gd name="connsiteX4" fmla="*/ 595698 w 768643"/>
                <a:gd name="connsiteY4" fmla="*/ 422754 h 768643"/>
                <a:gd name="connsiteX5" fmla="*/ 768643 w 768643"/>
                <a:gd name="connsiteY5" fmla="*/ 422754 h 768643"/>
                <a:gd name="connsiteX6" fmla="*/ 384322 w 768643"/>
                <a:gd name="connsiteY6" fmla="*/ 768643 h 768643"/>
                <a:gd name="connsiteX7" fmla="*/ 0 w 768643"/>
                <a:gd name="connsiteY7" fmla="*/ 422754 h 7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643" h="768643">
                  <a:moveTo>
                    <a:pt x="0" y="422754"/>
                  </a:moveTo>
                  <a:lnTo>
                    <a:pt x="172945" y="422754"/>
                  </a:lnTo>
                  <a:lnTo>
                    <a:pt x="172945" y="0"/>
                  </a:lnTo>
                  <a:lnTo>
                    <a:pt x="595698" y="0"/>
                  </a:lnTo>
                  <a:lnTo>
                    <a:pt x="595698" y="422754"/>
                  </a:lnTo>
                  <a:lnTo>
                    <a:pt x="768643" y="422754"/>
                  </a:lnTo>
                  <a:lnTo>
                    <a:pt x="384322" y="768643"/>
                  </a:lnTo>
                  <a:lnTo>
                    <a:pt x="0" y="422754"/>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18665" tIns="45720" rIns="218665" bIns="235959" numCol="1" spcCol="1270" anchor="ctr" anchorCtr="0">
              <a:noAutofit/>
            </a:bodyPr>
            <a:lstStyle/>
            <a:p>
              <a:pPr lvl="0" algn="ctr" defTabSz="1600200">
                <a:lnSpc>
                  <a:spcPct val="90000"/>
                </a:lnSpc>
                <a:spcBef>
                  <a:spcPct val="0"/>
                </a:spcBef>
                <a:spcAft>
                  <a:spcPct val="35000"/>
                </a:spcAft>
              </a:pPr>
              <a:endParaRPr lang="en-US" sz="3600" kern="1200" dirty="0"/>
            </a:p>
          </p:txBody>
        </p:sp>
        <p:sp>
          <p:nvSpPr>
            <p:cNvPr id="13" name="Freeform 12" descr="&quot;&quot;"/>
            <p:cNvSpPr/>
            <p:nvPr/>
          </p:nvSpPr>
          <p:spPr>
            <a:xfrm>
              <a:off x="5271349" y="4160129"/>
              <a:ext cx="768643" cy="768643"/>
            </a:xfrm>
            <a:custGeom>
              <a:avLst/>
              <a:gdLst>
                <a:gd name="connsiteX0" fmla="*/ 0 w 768643"/>
                <a:gd name="connsiteY0" fmla="*/ 422754 h 768643"/>
                <a:gd name="connsiteX1" fmla="*/ 172945 w 768643"/>
                <a:gd name="connsiteY1" fmla="*/ 422754 h 768643"/>
                <a:gd name="connsiteX2" fmla="*/ 172945 w 768643"/>
                <a:gd name="connsiteY2" fmla="*/ 0 h 768643"/>
                <a:gd name="connsiteX3" fmla="*/ 595698 w 768643"/>
                <a:gd name="connsiteY3" fmla="*/ 0 h 768643"/>
                <a:gd name="connsiteX4" fmla="*/ 595698 w 768643"/>
                <a:gd name="connsiteY4" fmla="*/ 422754 h 768643"/>
                <a:gd name="connsiteX5" fmla="*/ 768643 w 768643"/>
                <a:gd name="connsiteY5" fmla="*/ 422754 h 768643"/>
                <a:gd name="connsiteX6" fmla="*/ 384322 w 768643"/>
                <a:gd name="connsiteY6" fmla="*/ 768643 h 768643"/>
                <a:gd name="connsiteX7" fmla="*/ 0 w 768643"/>
                <a:gd name="connsiteY7" fmla="*/ 422754 h 7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643" h="768643">
                  <a:moveTo>
                    <a:pt x="0" y="422754"/>
                  </a:moveTo>
                  <a:lnTo>
                    <a:pt x="172945" y="422754"/>
                  </a:lnTo>
                  <a:lnTo>
                    <a:pt x="172945" y="0"/>
                  </a:lnTo>
                  <a:lnTo>
                    <a:pt x="595698" y="0"/>
                  </a:lnTo>
                  <a:lnTo>
                    <a:pt x="595698" y="422754"/>
                  </a:lnTo>
                  <a:lnTo>
                    <a:pt x="768643" y="422754"/>
                  </a:lnTo>
                  <a:lnTo>
                    <a:pt x="384322" y="768643"/>
                  </a:lnTo>
                  <a:lnTo>
                    <a:pt x="0" y="422754"/>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18665" tIns="45720" rIns="218665" bIns="235959" numCol="1" spcCol="1270" anchor="ctr" anchorCtr="0">
              <a:noAutofit/>
            </a:bodyPr>
            <a:lstStyle/>
            <a:p>
              <a:pPr lvl="0" algn="ctr" defTabSz="1600200">
                <a:lnSpc>
                  <a:spcPct val="90000"/>
                </a:lnSpc>
                <a:spcBef>
                  <a:spcPct val="0"/>
                </a:spcBef>
                <a:spcAft>
                  <a:spcPct val="35000"/>
                </a:spcAft>
              </a:pPr>
              <a:endParaRPr lang="en-US" sz="3600" kern="1200" dirty="0"/>
            </a:p>
          </p:txBody>
        </p:sp>
      </p:grpSp>
      <p:pic>
        <p:nvPicPr>
          <p:cNvPr id="4" name="Picture 3" descr="A magazine spread from the car rental company Hertz. A closeup of a man and woman smiling on a beach with a profile shot of a red sedan on the bottom"/>
          <p:cNvPicPr>
            <a:picLocks noChangeAspect="1"/>
          </p:cNvPicPr>
          <p:nvPr/>
        </p:nvPicPr>
        <p:blipFill>
          <a:blip r:embed="rId3"/>
          <a:stretch>
            <a:fillRect/>
          </a:stretch>
        </p:blipFill>
        <p:spPr>
          <a:xfrm>
            <a:off x="7238397" y="1805127"/>
            <a:ext cx="3322638" cy="41148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734234" y="6054864"/>
            <a:ext cx="10485966" cy="707886"/>
          </a:xfrm>
          <a:prstGeom prst="rect">
            <a:avLst/>
          </a:prstGeom>
        </p:spPr>
        <p:txBody>
          <a:bodyPr wrap="square">
            <a:spAutoFit/>
          </a:bodyPr>
          <a:lstStyle/>
          <a:p>
            <a:r>
              <a:rPr lang="en-US" sz="2000" dirty="0">
                <a:solidFill>
                  <a:schemeClr val="accent1"/>
                </a:solidFill>
              </a:rPr>
              <a:t>Modules 2 </a:t>
            </a:r>
            <a:r>
              <a:rPr lang="en-US" sz="2000" dirty="0"/>
              <a:t>and </a:t>
            </a:r>
            <a:r>
              <a:rPr lang="en-US" sz="2000" dirty="0">
                <a:solidFill>
                  <a:schemeClr val="accent1"/>
                </a:solidFill>
              </a:rPr>
              <a:t>3</a:t>
            </a:r>
            <a:r>
              <a:rPr lang="en-US" sz="2000" dirty="0"/>
              <a:t> will cover concepts, methods, and analysis to identify market segments, select targets, develop differentiated offerings and positioning for each target segment.</a:t>
            </a:r>
          </a:p>
        </p:txBody>
      </p:sp>
      <p:sp>
        <p:nvSpPr>
          <p:cNvPr id="37893" name="Rectangle 1"/>
          <p:cNvSpPr>
            <a:spLocks noChangeArrowheads="1"/>
          </p:cNvSpPr>
          <p:nvPr/>
        </p:nvSpPr>
        <p:spPr bwMode="auto">
          <a:xfrm>
            <a:off x="7530465" y="5919927"/>
            <a:ext cx="17383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09575" eaLnBrk="0" fontAlgn="base" hangingPunct="0">
              <a:spcBef>
                <a:spcPct val="0"/>
              </a:spcBef>
              <a:spcAft>
                <a:spcPct val="0"/>
              </a:spcAft>
              <a:defRPr>
                <a:solidFill>
                  <a:schemeClr val="tx1"/>
                </a:solidFill>
                <a:latin typeface="Arial" panose="020B0604020202020204" pitchFamily="34" charset="0"/>
              </a:defRPr>
            </a:lvl6pPr>
            <a:lvl7pPr marL="2971800" indent="-228600" defTabSz="409575" eaLnBrk="0" fontAlgn="base" hangingPunct="0">
              <a:spcBef>
                <a:spcPct val="0"/>
              </a:spcBef>
              <a:spcAft>
                <a:spcPct val="0"/>
              </a:spcAft>
              <a:defRPr>
                <a:solidFill>
                  <a:schemeClr val="tx1"/>
                </a:solidFill>
                <a:latin typeface="Arial" panose="020B0604020202020204" pitchFamily="34" charset="0"/>
              </a:defRPr>
            </a:lvl7pPr>
            <a:lvl8pPr marL="3429000" indent="-228600" defTabSz="409575" eaLnBrk="0" fontAlgn="base" hangingPunct="0">
              <a:spcBef>
                <a:spcPct val="0"/>
              </a:spcBef>
              <a:spcAft>
                <a:spcPct val="0"/>
              </a:spcAft>
              <a:defRPr>
                <a:solidFill>
                  <a:schemeClr val="tx1"/>
                </a:solidFill>
                <a:latin typeface="Arial" panose="020B0604020202020204" pitchFamily="34" charset="0"/>
              </a:defRPr>
            </a:lvl8pPr>
            <a:lvl9pPr marL="3886200" indent="-228600" defTabSz="40957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chemeClr val="bg2"/>
                </a:solidFill>
                <a:latin typeface="Candara" panose="020E0502030303020204" pitchFamily="34" charset="0"/>
              </a:rPr>
              <a:t>Courtesy The Hertz Corporation</a:t>
            </a:r>
          </a:p>
        </p:txBody>
      </p:sp>
    </p:spTree>
    <p:extLst>
      <p:ext uri="{BB962C8B-B14F-4D97-AF65-F5344CB8AC3E}">
        <p14:creationId xmlns:p14="http://schemas.microsoft.com/office/powerpoint/2010/main" val="424390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9048750" cy="1325563"/>
          </a:xfrm>
        </p:spPr>
        <p:txBody>
          <a:bodyPr>
            <a:normAutofit/>
          </a:bodyPr>
          <a:lstStyle/>
          <a:p>
            <a:r>
              <a:rPr lang="en-US" sz="4000" dirty="0"/>
              <a:t>Understanding The 21st Century Marketplace: Marketing Strategy </a:t>
            </a:r>
            <a:endParaRPr lang="en-US" dirty="0"/>
          </a:p>
        </p:txBody>
      </p:sp>
      <p:sp>
        <p:nvSpPr>
          <p:cNvPr id="3" name="Content Placeholder 2"/>
          <p:cNvSpPr>
            <a:spLocks noGrp="1"/>
          </p:cNvSpPr>
          <p:nvPr>
            <p:ph idx="1"/>
          </p:nvPr>
        </p:nvSpPr>
        <p:spPr/>
        <p:txBody>
          <a:bodyPr/>
          <a:lstStyle/>
          <a:p>
            <a:pPr marL="0" indent="0">
              <a:buNone/>
            </a:pPr>
            <a:r>
              <a:rPr lang="en-US" sz="2800" dirty="0"/>
              <a:t>Module 1 was designed for you to:</a:t>
            </a:r>
          </a:p>
          <a:p>
            <a:r>
              <a:rPr lang="en-US" sz="2400" b="1" dirty="0">
                <a:solidFill>
                  <a:schemeClr val="accent1"/>
                </a:solidFill>
              </a:rPr>
              <a:t>Describe</a:t>
            </a:r>
            <a:r>
              <a:rPr lang="en-US" sz="2400" dirty="0"/>
              <a:t> strategic marketing management and the concept of value in developing sustainable competitive advantage.</a:t>
            </a:r>
          </a:p>
          <a:p>
            <a:r>
              <a:rPr lang="en-US" sz="2400" b="1" dirty="0">
                <a:solidFill>
                  <a:schemeClr val="accent1"/>
                </a:solidFill>
              </a:rPr>
              <a:t>Describe</a:t>
            </a:r>
            <a:r>
              <a:rPr lang="en-US" sz="2400" dirty="0"/>
              <a:t> the role of marketing in the strategic planning process within an organization.</a:t>
            </a:r>
          </a:p>
          <a:p>
            <a:r>
              <a:rPr lang="en-US" sz="2400" b="1" dirty="0">
                <a:solidFill>
                  <a:schemeClr val="accent1"/>
                </a:solidFill>
              </a:rPr>
              <a:t>Outline</a:t>
            </a:r>
            <a:r>
              <a:rPr lang="en-US" sz="2400" dirty="0"/>
              <a:t> the marketing strategy formation process.</a:t>
            </a:r>
          </a:p>
          <a:p>
            <a:r>
              <a:rPr lang="en-US" sz="2400" b="1" dirty="0">
                <a:solidFill>
                  <a:schemeClr val="accent1"/>
                </a:solidFill>
              </a:rPr>
              <a:t>Summarize</a:t>
            </a:r>
            <a:r>
              <a:rPr lang="en-US" sz="2400" dirty="0"/>
              <a:t> aspiration decisions - how a firm chooses which consumer group(s) to pursue with its marketing efforts.</a:t>
            </a:r>
          </a:p>
          <a:p>
            <a:r>
              <a:rPr lang="en-US" sz="2400" b="1" dirty="0">
                <a:solidFill>
                  <a:schemeClr val="accent1"/>
                </a:solidFill>
              </a:rPr>
              <a:t>Describe</a:t>
            </a:r>
            <a:r>
              <a:rPr lang="en-US" sz="2400" dirty="0"/>
              <a:t> action decisions - the implementation of the marketing mix as a means to increase customer value.</a:t>
            </a:r>
          </a:p>
          <a:p>
            <a:endParaRPr lang="en-US" sz="2400" dirty="0"/>
          </a:p>
        </p:txBody>
      </p:sp>
    </p:spTree>
    <p:extLst>
      <p:ext uri="{BB962C8B-B14F-4D97-AF65-F5344CB8AC3E}">
        <p14:creationId xmlns:p14="http://schemas.microsoft.com/office/powerpoint/2010/main" val="2427517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3"/>
          <p:cNvSpPr>
            <a:spLocks noGrp="1" noChangeArrowheads="1"/>
          </p:cNvSpPr>
          <p:nvPr>
            <p:ph type="title"/>
          </p:nvPr>
        </p:nvSpPr>
        <p:spPr>
          <a:ln/>
        </p:spPr>
        <p:txBody>
          <a:bodyPr>
            <a:noAutofit/>
          </a:bodyPr>
          <a:lstStyle/>
          <a:p>
            <a:pPr eaLnBrk="1" hangingPunct="1"/>
            <a:r>
              <a:rPr lang="en-US" altLang="en-US" dirty="0"/>
              <a:t>Hertz: Market Segmentation</a:t>
            </a:r>
          </a:p>
        </p:txBody>
      </p:sp>
      <p:sp>
        <p:nvSpPr>
          <p:cNvPr id="3" name="Content Placeholder 2"/>
          <p:cNvSpPr>
            <a:spLocks noGrp="1"/>
          </p:cNvSpPr>
          <p:nvPr>
            <p:ph idx="1"/>
          </p:nvPr>
        </p:nvSpPr>
        <p:spPr/>
        <p:txBody>
          <a:bodyPr/>
          <a:lstStyle/>
          <a:p>
            <a:pPr marL="0" indent="0">
              <a:buNone/>
            </a:pPr>
            <a:r>
              <a:rPr lang="en-US" dirty="0"/>
              <a:t>Exhibit 2.5 – Hertz Market Segmentation</a:t>
            </a:r>
          </a:p>
        </p:txBody>
      </p:sp>
      <p:graphicFrame>
        <p:nvGraphicFramePr>
          <p:cNvPr id="2" name="Table 1" descr="Table detailing the different segments and offerings for five different customer types"/>
          <p:cNvGraphicFramePr>
            <a:graphicFrameLocks noGrp="1"/>
          </p:cNvGraphicFramePr>
          <p:nvPr>
            <p:extLst>
              <p:ext uri="{D42A27DB-BD31-4B8C-83A1-F6EECF244321}">
                <p14:modId xmlns:p14="http://schemas.microsoft.com/office/powerpoint/2010/main" val="500004189"/>
              </p:ext>
            </p:extLst>
          </p:nvPr>
        </p:nvGraphicFramePr>
        <p:xfrm>
          <a:off x="338416" y="2594209"/>
          <a:ext cx="11277601" cy="4190569"/>
        </p:xfrm>
        <a:graphic>
          <a:graphicData uri="http://schemas.openxmlformats.org/drawingml/2006/table">
            <a:tbl>
              <a:tblPr firstRow="1" firstCol="1" bandCol="1">
                <a:tableStyleId>{5C22544A-7EE6-4342-B048-85BDC9FD1C3A}</a:tableStyleId>
              </a:tblPr>
              <a:tblGrid>
                <a:gridCol w="1524001">
                  <a:extLst>
                    <a:ext uri="{9D8B030D-6E8A-4147-A177-3AD203B41FA5}">
                      <a16:colId xmlns="" xmlns:a16="http://schemas.microsoft.com/office/drawing/2014/main" val="1006549819"/>
                    </a:ext>
                  </a:extLst>
                </a:gridCol>
                <a:gridCol w="1950720">
                  <a:extLst>
                    <a:ext uri="{9D8B030D-6E8A-4147-A177-3AD203B41FA5}">
                      <a16:colId xmlns="" xmlns:a16="http://schemas.microsoft.com/office/drawing/2014/main" val="2653312655"/>
                    </a:ext>
                  </a:extLst>
                </a:gridCol>
                <a:gridCol w="1950720">
                  <a:extLst>
                    <a:ext uri="{9D8B030D-6E8A-4147-A177-3AD203B41FA5}">
                      <a16:colId xmlns="" xmlns:a16="http://schemas.microsoft.com/office/drawing/2014/main" val="2039920825"/>
                    </a:ext>
                  </a:extLst>
                </a:gridCol>
                <a:gridCol w="1950720">
                  <a:extLst>
                    <a:ext uri="{9D8B030D-6E8A-4147-A177-3AD203B41FA5}">
                      <a16:colId xmlns="" xmlns:a16="http://schemas.microsoft.com/office/drawing/2014/main" val="1062458492"/>
                    </a:ext>
                  </a:extLst>
                </a:gridCol>
                <a:gridCol w="1950720">
                  <a:extLst>
                    <a:ext uri="{9D8B030D-6E8A-4147-A177-3AD203B41FA5}">
                      <a16:colId xmlns="" xmlns:a16="http://schemas.microsoft.com/office/drawing/2014/main" val="683001064"/>
                    </a:ext>
                  </a:extLst>
                </a:gridCol>
                <a:gridCol w="1950720">
                  <a:extLst>
                    <a:ext uri="{9D8B030D-6E8A-4147-A177-3AD203B41FA5}">
                      <a16:colId xmlns="" xmlns:a16="http://schemas.microsoft.com/office/drawing/2014/main" val="541721831"/>
                    </a:ext>
                  </a:extLst>
                </a:gridCol>
              </a:tblGrid>
              <a:tr h="410599">
                <a:tc>
                  <a:txBody>
                    <a:bodyPr/>
                    <a:lstStyle/>
                    <a:p>
                      <a:r>
                        <a:rPr lang="en-US" dirty="0">
                          <a:solidFill>
                            <a:schemeClr val="accent1"/>
                          </a:solidFill>
                        </a:rPr>
                        <a:t>“”</a:t>
                      </a:r>
                    </a:p>
                  </a:txBody>
                  <a:tcPr/>
                </a:tc>
                <a:tc>
                  <a:txBody>
                    <a:bodyPr/>
                    <a:lstStyle/>
                    <a:p>
                      <a:r>
                        <a:rPr lang="en-US" dirty="0"/>
                        <a:t>Segment 1</a:t>
                      </a:r>
                    </a:p>
                  </a:txBody>
                  <a:tcPr/>
                </a:tc>
                <a:tc>
                  <a:txBody>
                    <a:bodyPr/>
                    <a:lstStyle/>
                    <a:p>
                      <a:r>
                        <a:rPr lang="en-US" dirty="0"/>
                        <a:t>Segment 2</a:t>
                      </a:r>
                    </a:p>
                  </a:txBody>
                  <a:tcPr/>
                </a:tc>
                <a:tc>
                  <a:txBody>
                    <a:bodyPr/>
                    <a:lstStyle/>
                    <a:p>
                      <a:r>
                        <a:rPr lang="en-US" dirty="0"/>
                        <a:t>Segment 3</a:t>
                      </a:r>
                    </a:p>
                  </a:txBody>
                  <a:tcPr/>
                </a:tc>
                <a:tc>
                  <a:txBody>
                    <a:bodyPr/>
                    <a:lstStyle/>
                    <a:p>
                      <a:r>
                        <a:rPr lang="en-US" dirty="0"/>
                        <a:t>Segment 4</a:t>
                      </a:r>
                    </a:p>
                  </a:txBody>
                  <a:tcPr/>
                </a:tc>
                <a:tc>
                  <a:txBody>
                    <a:bodyPr/>
                    <a:lstStyle/>
                    <a:p>
                      <a:r>
                        <a:rPr lang="en-US" dirty="0"/>
                        <a:t>Segment 5</a:t>
                      </a:r>
                    </a:p>
                  </a:txBody>
                  <a:tcPr/>
                </a:tc>
                <a:extLst>
                  <a:ext uri="{0D108BD9-81ED-4DB2-BD59-A6C34878D82A}">
                    <a16:rowId xmlns="" xmlns:a16="http://schemas.microsoft.com/office/drawing/2014/main" val="1522270444"/>
                  </a:ext>
                </a:extLst>
              </a:tr>
              <a:tr h="1548167">
                <a:tc>
                  <a:txBody>
                    <a:bodyPr/>
                    <a:lstStyle/>
                    <a:p>
                      <a:r>
                        <a:rPr lang="en-US" dirty="0"/>
                        <a:t>Segments</a:t>
                      </a:r>
                    </a:p>
                  </a:txBody>
                  <a:tcPr/>
                </a:tc>
                <a:tc>
                  <a:txBody>
                    <a:bodyPr/>
                    <a:lstStyle/>
                    <a:p>
                      <a:r>
                        <a:rPr lang="en-US" dirty="0"/>
                        <a:t>Single</a:t>
                      </a:r>
                      <a:r>
                        <a:rPr lang="en-US" baseline="0" dirty="0"/>
                        <a:t> people and couples wanting to have a bit of fun</a:t>
                      </a:r>
                      <a:endParaRPr lang="en-US" dirty="0"/>
                    </a:p>
                  </a:txBody>
                  <a:tcPr/>
                </a:tc>
                <a:tc>
                  <a:txBody>
                    <a:bodyPr/>
                    <a:lstStyle/>
                    <a:p>
                      <a:r>
                        <a:rPr lang="en-US" dirty="0"/>
                        <a:t>Business customers and families who prefer</a:t>
                      </a:r>
                      <a:r>
                        <a:rPr lang="en-US" baseline="0" dirty="0"/>
                        <a:t> a luxurious side</a:t>
                      </a:r>
                      <a:endParaRPr lang="en-US" dirty="0"/>
                    </a:p>
                  </a:txBody>
                  <a:tcPr/>
                </a:tc>
                <a:tc>
                  <a:txBody>
                    <a:bodyPr/>
                    <a:lstStyle/>
                    <a:p>
                      <a:r>
                        <a:rPr lang="en-US" dirty="0"/>
                        <a:t>Environmentally conscious customers</a:t>
                      </a:r>
                    </a:p>
                  </a:txBody>
                  <a:tcPr/>
                </a:tc>
                <a:tc>
                  <a:txBody>
                    <a:bodyPr/>
                    <a:lstStyle/>
                    <a:p>
                      <a:r>
                        <a:rPr lang="en-US" dirty="0"/>
                        <a:t>Families</a:t>
                      </a:r>
                    </a:p>
                  </a:txBody>
                  <a:tcPr/>
                </a:tc>
                <a:tc>
                  <a:txBody>
                    <a:bodyPr/>
                    <a:lstStyle/>
                    <a:p>
                      <a:r>
                        <a:rPr lang="en-US" dirty="0"/>
                        <a:t>Commercial customers</a:t>
                      </a:r>
                    </a:p>
                  </a:txBody>
                  <a:tcPr/>
                </a:tc>
                <a:extLst>
                  <a:ext uri="{0D108BD9-81ED-4DB2-BD59-A6C34878D82A}">
                    <a16:rowId xmlns="" xmlns:a16="http://schemas.microsoft.com/office/drawing/2014/main" val="205336621"/>
                  </a:ext>
                </a:extLst>
              </a:tr>
              <a:tr h="677323">
                <a:tc>
                  <a:txBody>
                    <a:bodyPr/>
                    <a:lstStyle/>
                    <a:p>
                      <a:r>
                        <a:rPr lang="en-US" dirty="0">
                          <a:solidFill>
                            <a:schemeClr val="accent1"/>
                          </a:solidFill>
                        </a:rPr>
                        <a:t>Segments (continued)</a:t>
                      </a:r>
                    </a:p>
                  </a:txBody>
                  <a:tcPr/>
                </a:tc>
                <a:tc>
                  <a:txBody>
                    <a:bodyPr/>
                    <a:lstStyle/>
                    <a:p>
                      <a:r>
                        <a:rPr lang="en-US" dirty="0"/>
                        <a:t>Fun Collection</a:t>
                      </a:r>
                    </a:p>
                  </a:txBody>
                  <a:tcPr/>
                </a:tc>
                <a:tc>
                  <a:txBody>
                    <a:bodyPr/>
                    <a:lstStyle/>
                    <a:p>
                      <a:r>
                        <a:rPr lang="en-US" dirty="0"/>
                        <a:t>Prestige Collection</a:t>
                      </a:r>
                    </a:p>
                  </a:txBody>
                  <a:tcPr/>
                </a:tc>
                <a:tc>
                  <a:txBody>
                    <a:bodyPr/>
                    <a:lstStyle/>
                    <a:p>
                      <a:r>
                        <a:rPr lang="en-US" dirty="0"/>
                        <a:t>Green Collection</a:t>
                      </a:r>
                    </a:p>
                  </a:txBody>
                  <a:tcPr/>
                </a:tc>
                <a:tc>
                  <a:txBody>
                    <a:bodyPr/>
                    <a:lstStyle/>
                    <a:p>
                      <a:r>
                        <a:rPr lang="en-US" dirty="0"/>
                        <a:t>SUV/minivan &amp; Crossover</a:t>
                      </a:r>
                    </a:p>
                  </a:txBody>
                  <a:tcPr/>
                </a:tc>
                <a:tc>
                  <a:txBody>
                    <a:bodyPr/>
                    <a:lstStyle/>
                    <a:p>
                      <a:r>
                        <a:rPr lang="en-US" dirty="0"/>
                        <a:t>Commercial Van/Truck</a:t>
                      </a:r>
                    </a:p>
                  </a:txBody>
                  <a:tcPr/>
                </a:tc>
                <a:extLst>
                  <a:ext uri="{0D108BD9-81ED-4DB2-BD59-A6C34878D82A}">
                    <a16:rowId xmlns="" xmlns:a16="http://schemas.microsoft.com/office/drawing/2014/main" val="716936491"/>
                  </a:ext>
                </a:extLst>
              </a:tr>
              <a:tr h="410599">
                <a:tc>
                  <a:txBody>
                    <a:bodyPr/>
                    <a:lstStyle/>
                    <a:p>
                      <a:r>
                        <a:rPr lang="en-US" dirty="0"/>
                        <a:t>Cars Offered</a:t>
                      </a:r>
                    </a:p>
                  </a:txBody>
                  <a:tcPr/>
                </a:tc>
                <a:tc>
                  <a:txBody>
                    <a:bodyPr/>
                    <a:lstStyle/>
                    <a:p>
                      <a:r>
                        <a:rPr lang="en-US" dirty="0"/>
                        <a:t>Corvette ZHZ</a:t>
                      </a:r>
                    </a:p>
                  </a:txBody>
                  <a:tcPr/>
                </a:tc>
                <a:tc>
                  <a:txBody>
                    <a:bodyPr/>
                    <a:lstStyle/>
                    <a:p>
                      <a:r>
                        <a:rPr lang="en-US" dirty="0"/>
                        <a:t>Infiniti</a:t>
                      </a:r>
                      <a:r>
                        <a:rPr lang="en-US" baseline="0" dirty="0"/>
                        <a:t> QX56</a:t>
                      </a:r>
                      <a:endParaRPr lang="en-US" dirty="0"/>
                    </a:p>
                  </a:txBody>
                  <a:tcPr/>
                </a:tc>
                <a:tc>
                  <a:txBody>
                    <a:bodyPr/>
                    <a:lstStyle/>
                    <a:p>
                      <a:r>
                        <a:rPr lang="en-US" dirty="0"/>
                        <a:t>Toyota Prius</a:t>
                      </a:r>
                    </a:p>
                  </a:txBody>
                  <a:tcPr/>
                </a:tc>
                <a:tc>
                  <a:txBody>
                    <a:bodyPr/>
                    <a:lstStyle/>
                    <a:p>
                      <a:r>
                        <a:rPr lang="en-US" dirty="0"/>
                        <a:t>Toyota </a:t>
                      </a:r>
                      <a:r>
                        <a:rPr lang="en-US" dirty="0" err="1"/>
                        <a:t>Rav</a:t>
                      </a:r>
                      <a:r>
                        <a:rPr lang="en-US" dirty="0"/>
                        <a:t> 4</a:t>
                      </a:r>
                    </a:p>
                  </a:txBody>
                  <a:tcPr/>
                </a:tc>
                <a:tc>
                  <a:txBody>
                    <a:bodyPr/>
                    <a:lstStyle/>
                    <a:p>
                      <a:endParaRPr lang="en-US" dirty="0"/>
                    </a:p>
                  </a:txBody>
                  <a:tcPr/>
                </a:tc>
                <a:extLst>
                  <a:ext uri="{0D108BD9-81ED-4DB2-BD59-A6C34878D82A}">
                    <a16:rowId xmlns="" xmlns:a16="http://schemas.microsoft.com/office/drawing/2014/main" val="4001582560"/>
                  </a:ext>
                </a:extLst>
              </a:tr>
              <a:tr h="677323">
                <a:tc>
                  <a:txBody>
                    <a:bodyPr/>
                    <a:lstStyle/>
                    <a:p>
                      <a:r>
                        <a:rPr lang="en-US" dirty="0">
                          <a:solidFill>
                            <a:schemeClr val="accent1"/>
                          </a:solidFill>
                        </a:rPr>
                        <a:t>Cars Offered (continued)</a:t>
                      </a:r>
                    </a:p>
                  </a:txBody>
                  <a:tcPr/>
                </a:tc>
                <a:tc>
                  <a:txBody>
                    <a:bodyPr/>
                    <a:lstStyle/>
                    <a:p>
                      <a:r>
                        <a:rPr lang="en-US" dirty="0"/>
                        <a:t>Chevrolet Camaro</a:t>
                      </a:r>
                    </a:p>
                  </a:txBody>
                  <a:tcPr/>
                </a:tc>
                <a:tc>
                  <a:txBody>
                    <a:bodyPr/>
                    <a:lstStyle/>
                    <a:p>
                      <a:r>
                        <a:rPr lang="en-US" dirty="0"/>
                        <a:t>Cadillac Escalade</a:t>
                      </a:r>
                    </a:p>
                  </a:txBody>
                  <a:tcPr/>
                </a:tc>
                <a:tc>
                  <a:txBody>
                    <a:bodyPr/>
                    <a:lstStyle/>
                    <a:p>
                      <a:r>
                        <a:rPr lang="en-US" dirty="0"/>
                        <a:t>Ford Fusion</a:t>
                      </a:r>
                    </a:p>
                  </a:txBody>
                  <a:tcPr/>
                </a:tc>
                <a:tc>
                  <a:txBody>
                    <a:bodyPr/>
                    <a:lstStyle/>
                    <a:p>
                      <a:r>
                        <a:rPr lang="en-US" dirty="0"/>
                        <a:t>Ford Explorer</a:t>
                      </a:r>
                    </a:p>
                  </a:txBody>
                  <a:tcPr/>
                </a:tc>
                <a:tc>
                  <a:txBody>
                    <a:bodyPr/>
                    <a:lstStyle/>
                    <a:p>
                      <a:r>
                        <a:rPr lang="en-US" dirty="0"/>
                        <a:t>Ford Cargo</a:t>
                      </a:r>
                      <a:r>
                        <a:rPr lang="en-US" baseline="0" dirty="0"/>
                        <a:t> Van</a:t>
                      </a:r>
                      <a:endParaRPr lang="en-US" dirty="0"/>
                    </a:p>
                  </a:txBody>
                  <a:tcPr/>
                </a:tc>
                <a:extLst>
                  <a:ext uri="{0D108BD9-81ED-4DB2-BD59-A6C34878D82A}">
                    <a16:rowId xmlns="" xmlns:a16="http://schemas.microsoft.com/office/drawing/2014/main" val="400924903"/>
                  </a:ext>
                </a:extLst>
              </a:tr>
            </a:tbl>
          </a:graphicData>
        </a:graphic>
      </p:graphicFrame>
    </p:spTree>
    <p:extLst>
      <p:ext uri="{BB962C8B-B14F-4D97-AF65-F5344CB8AC3E}">
        <p14:creationId xmlns:p14="http://schemas.microsoft.com/office/powerpoint/2010/main" val="245482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88680" cy="1325563"/>
          </a:xfrm>
        </p:spPr>
        <p:txBody>
          <a:bodyPr>
            <a:noAutofit/>
          </a:bodyPr>
          <a:lstStyle/>
          <a:p>
            <a:r>
              <a:rPr lang="en-US" sz="2800" dirty="0"/>
              <a:t>Retail Market Opportunities For Women’s Apparel: Market Segments And Retail Formats</a:t>
            </a:r>
          </a:p>
        </p:txBody>
      </p:sp>
      <p:pic>
        <p:nvPicPr>
          <p:cNvPr id="4" name="Picture 3" descr="Table detailing three fashion segments (Conservative, Traditional, Fashion-forward) five Retail formats (Specialty store, Department Store, Discount store, Off-price store, and Catalog), and where various clothing businesses fall in this matrix."/>
          <p:cNvPicPr>
            <a:picLocks noChangeAspect="1"/>
          </p:cNvPicPr>
          <p:nvPr/>
        </p:nvPicPr>
        <p:blipFill rotWithShape="1">
          <a:blip r:embed="rId3"/>
          <a:srcRect r="1506" b="1799"/>
          <a:stretch/>
        </p:blipFill>
        <p:spPr>
          <a:xfrm>
            <a:off x="2951480" y="1490150"/>
            <a:ext cx="6375400" cy="5296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66078338"/>
      </p:ext>
    </p:extLst>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MKTG 561 </a:t>
            </a:r>
            <a:br>
              <a:rPr lang="en-US" dirty="0"/>
            </a:br>
            <a:r>
              <a:rPr lang="en-US" dirty="0"/>
              <a:t>Applied Marketing Management</a:t>
            </a:r>
          </a:p>
        </p:txBody>
      </p:sp>
      <p:sp>
        <p:nvSpPr>
          <p:cNvPr id="2" name="Subtitle 1"/>
          <p:cNvSpPr>
            <a:spLocks noGrp="1"/>
          </p:cNvSpPr>
          <p:nvPr>
            <p:ph type="subTitle" idx="1"/>
          </p:nvPr>
        </p:nvSpPr>
        <p:spPr/>
        <p:txBody>
          <a:bodyPr>
            <a:normAutofit fontScale="92500" lnSpcReduction="20000"/>
          </a:bodyPr>
          <a:lstStyle/>
          <a:p>
            <a:r>
              <a:rPr lang="en-US"/>
              <a:t>Module 1e: Action Decisions - Implementation of the Marketing Mix</a:t>
            </a:r>
            <a:endParaRPr lang="en-US" dirty="0"/>
          </a:p>
        </p:txBody>
      </p:sp>
    </p:spTree>
    <p:extLst>
      <p:ext uri="{BB962C8B-B14F-4D97-AF65-F5344CB8AC3E}">
        <p14:creationId xmlns:p14="http://schemas.microsoft.com/office/powerpoint/2010/main" val="2496995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839788" y="365125"/>
            <a:ext cx="8974772" cy="1325563"/>
          </a:xfrm>
        </p:spPr>
        <p:txBody>
          <a:bodyPr>
            <a:normAutofit fontScale="90000"/>
          </a:bodyPr>
          <a:lstStyle/>
          <a:p>
            <a:r>
              <a:rPr lang="en-US" altLang="en-US" dirty="0"/>
              <a:t>Developing An Integrated Marketing Mix</a:t>
            </a:r>
          </a:p>
        </p:txBody>
      </p:sp>
      <p:sp>
        <p:nvSpPr>
          <p:cNvPr id="8" name="Rectangle 7"/>
          <p:cNvSpPr/>
          <p:nvPr/>
        </p:nvSpPr>
        <p:spPr>
          <a:xfrm>
            <a:off x="835819" y="2130794"/>
            <a:ext cx="10323512" cy="1938992"/>
          </a:xfrm>
          <a:prstGeom prst="rect">
            <a:avLst/>
          </a:prstGeom>
        </p:spPr>
        <p:txBody>
          <a:bodyPr wrap="square">
            <a:spAutoFit/>
          </a:bodyPr>
          <a:lstStyle/>
          <a:p>
            <a:pPr marL="342900" indent="-342900">
              <a:buClr>
                <a:schemeClr val="accent1"/>
              </a:buClr>
              <a:buFont typeface="Arial" panose="020B0604020202020204" pitchFamily="34" charset="0"/>
              <a:buChar char="•"/>
            </a:pPr>
            <a:r>
              <a:rPr lang="en-US" sz="2400" dirty="0">
                <a:solidFill>
                  <a:schemeClr val="accent1"/>
                </a:solidFill>
              </a:rPr>
              <a:t>Marketing mix </a:t>
            </a:r>
            <a:r>
              <a:rPr lang="en-US" sz="2400" dirty="0"/>
              <a:t>is the set of controllable tactical marketing </a:t>
            </a:r>
            <a:r>
              <a:rPr lang="en-US" sz="2400" dirty="0">
                <a:solidFill>
                  <a:schemeClr val="accent1"/>
                </a:solidFill>
              </a:rPr>
              <a:t>tools—product, price, place</a:t>
            </a:r>
            <a:r>
              <a:rPr lang="en-US" sz="2400" dirty="0"/>
              <a:t> (distribution), and </a:t>
            </a:r>
            <a:r>
              <a:rPr lang="en-US" sz="2400" dirty="0">
                <a:solidFill>
                  <a:schemeClr val="accent1"/>
                </a:solidFill>
              </a:rPr>
              <a:t>promotion</a:t>
            </a:r>
            <a:r>
              <a:rPr lang="en-US" sz="2400" dirty="0"/>
              <a:t>—that the firm blends to produce the response it wants (and achieve its marketing objectives) in the target market</a:t>
            </a:r>
          </a:p>
          <a:p>
            <a:pPr marL="342900" indent="-342900">
              <a:buClr>
                <a:schemeClr val="accent1"/>
              </a:buClr>
              <a:buFont typeface="Arial" panose="020B0604020202020204" pitchFamily="34" charset="0"/>
              <a:buChar char="•"/>
            </a:pPr>
            <a:r>
              <a:rPr lang="en-US" sz="2400" dirty="0"/>
              <a:t>Develop marketing mix strategies to achieve marketing objectives</a:t>
            </a:r>
          </a:p>
        </p:txBody>
      </p:sp>
      <p:sp>
        <p:nvSpPr>
          <p:cNvPr id="5" name="Text Placeholder 4"/>
          <p:cNvSpPr>
            <a:spLocks noGrp="1"/>
          </p:cNvSpPr>
          <p:nvPr>
            <p:ph type="body" idx="1"/>
          </p:nvPr>
        </p:nvSpPr>
        <p:spPr>
          <a:xfrm>
            <a:off x="3794759" y="3685980"/>
            <a:ext cx="1583453" cy="823912"/>
          </a:xfrm>
        </p:spPr>
        <p:txBody>
          <a:bodyPr/>
          <a:lstStyle/>
          <a:p>
            <a:r>
              <a:rPr lang="en-US" sz="1800" dirty="0"/>
              <a:t>The 4 Ps </a:t>
            </a:r>
          </a:p>
        </p:txBody>
      </p:sp>
      <p:sp>
        <p:nvSpPr>
          <p:cNvPr id="31749" name="Rectangle 3"/>
          <p:cNvSpPr>
            <a:spLocks noGrp="1" noChangeArrowheads="1"/>
          </p:cNvSpPr>
          <p:nvPr>
            <p:ph sz="half" idx="2"/>
          </p:nvPr>
        </p:nvSpPr>
        <p:spPr>
          <a:xfrm>
            <a:off x="3794760" y="4511039"/>
            <a:ext cx="1583451" cy="1678622"/>
          </a:xfrm>
        </p:spPr>
        <p:txBody>
          <a:bodyPr/>
          <a:lstStyle/>
          <a:p>
            <a:r>
              <a:rPr lang="en-US" altLang="en-US" sz="2000" dirty="0"/>
              <a:t>Product</a:t>
            </a:r>
          </a:p>
          <a:p>
            <a:r>
              <a:rPr lang="en-US" sz="2000" dirty="0"/>
              <a:t>Price</a:t>
            </a:r>
          </a:p>
          <a:p>
            <a:r>
              <a:rPr lang="en-US" sz="2000" dirty="0"/>
              <a:t>Place</a:t>
            </a:r>
          </a:p>
          <a:p>
            <a:r>
              <a:rPr lang="en-US" sz="2000" dirty="0"/>
              <a:t>Promotion</a:t>
            </a:r>
            <a:endParaRPr lang="en-US" altLang="en-US" sz="2000" dirty="0"/>
          </a:p>
        </p:txBody>
      </p:sp>
      <p:sp>
        <p:nvSpPr>
          <p:cNvPr id="11" name="Text Placeholder 4"/>
          <p:cNvSpPr txBox="1">
            <a:spLocks/>
          </p:cNvSpPr>
          <p:nvPr/>
        </p:nvSpPr>
        <p:spPr>
          <a:xfrm>
            <a:off x="5107385" y="4097936"/>
            <a:ext cx="541655" cy="39833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Font typeface="Arial" panose="020B0604020202020204" pitchFamily="34" charset="0"/>
              <a:buNone/>
              <a:defRPr lang="en-US" sz="2400" b="1"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Font typeface="Wingdings" panose="05000000000000000000" pitchFamily="2" charset="2"/>
              <a:buNone/>
              <a:defRPr lang="en-US" sz="2000" b="1" kern="1200" baseline="0">
                <a:solidFill>
                  <a:schemeClr val="tx1"/>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SzPct val="100000"/>
              <a:buFont typeface="Courier New" panose="02070309020205020404" pitchFamily="49" charset="0"/>
              <a:buNone/>
              <a:defRPr lang="en-US" sz="1800" b="1" kern="1200" baseline="0">
                <a:solidFill>
                  <a:schemeClr val="tx1"/>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lang="en-US" sz="1600" b="1" kern="1200" baseline="0">
                <a:solidFill>
                  <a:schemeClr val="tx1"/>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lang="en-US" sz="1600" b="1" kern="1200" baseline="0">
                <a:solidFill>
                  <a:schemeClr val="tx1"/>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vs</a:t>
            </a:r>
          </a:p>
        </p:txBody>
      </p:sp>
      <p:sp>
        <p:nvSpPr>
          <p:cNvPr id="6" name="Text Placeholder 5"/>
          <p:cNvSpPr>
            <a:spLocks noGrp="1"/>
          </p:cNvSpPr>
          <p:nvPr>
            <p:ph type="body" sz="quarter" idx="3"/>
          </p:nvPr>
        </p:nvSpPr>
        <p:spPr>
          <a:xfrm>
            <a:off x="5817711" y="3685980"/>
            <a:ext cx="4991100" cy="823912"/>
          </a:xfrm>
        </p:spPr>
        <p:txBody>
          <a:bodyPr/>
          <a:lstStyle/>
          <a:p>
            <a:r>
              <a:rPr lang="en-US" sz="1800" dirty="0"/>
              <a:t>The 4 Cs</a:t>
            </a:r>
          </a:p>
        </p:txBody>
      </p:sp>
      <p:sp>
        <p:nvSpPr>
          <p:cNvPr id="7" name="Content Placeholder 6"/>
          <p:cNvSpPr>
            <a:spLocks noGrp="1"/>
          </p:cNvSpPr>
          <p:nvPr>
            <p:ph sz="quarter" idx="4"/>
          </p:nvPr>
        </p:nvSpPr>
        <p:spPr>
          <a:xfrm>
            <a:off x="5813742" y="4509892"/>
            <a:ext cx="4999038" cy="1679770"/>
          </a:xfrm>
        </p:spPr>
        <p:txBody>
          <a:bodyPr/>
          <a:lstStyle/>
          <a:p>
            <a:r>
              <a:rPr lang="en-US" sz="2000" dirty="0"/>
              <a:t>Customer solution (benefit)</a:t>
            </a:r>
          </a:p>
          <a:p>
            <a:r>
              <a:rPr lang="en-US" sz="2000" dirty="0"/>
              <a:t>Customer cost</a:t>
            </a:r>
          </a:p>
          <a:p>
            <a:r>
              <a:rPr lang="en-US" sz="2000" dirty="0"/>
              <a:t>Convenience</a:t>
            </a:r>
          </a:p>
          <a:p>
            <a:r>
              <a:rPr lang="en-US" sz="2000" dirty="0"/>
              <a:t>Communication</a:t>
            </a:r>
          </a:p>
          <a:p>
            <a:endParaRPr lang="en-US" sz="2000" dirty="0"/>
          </a:p>
        </p:txBody>
      </p:sp>
    </p:spTree>
    <p:extLst>
      <p:ext uri="{BB962C8B-B14F-4D97-AF65-F5344CB8AC3E}">
        <p14:creationId xmlns:p14="http://schemas.microsoft.com/office/powerpoint/2010/main" val="586911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3"/>
          <p:cNvSpPr>
            <a:spLocks noGrp="1" noChangeArrowheads="1"/>
          </p:cNvSpPr>
          <p:nvPr>
            <p:ph type="title"/>
          </p:nvPr>
        </p:nvSpPr>
        <p:spPr>
          <a:xfrm>
            <a:off x="838200" y="365125"/>
            <a:ext cx="8854440" cy="1325563"/>
          </a:xfrm>
        </p:spPr>
        <p:txBody>
          <a:bodyPr>
            <a:normAutofit/>
          </a:bodyPr>
          <a:lstStyle/>
          <a:p>
            <a:r>
              <a:rPr lang="en-US" altLang="en-US" sz="4000" dirty="0"/>
              <a:t>Step Four: Implement Marketing Mix (4 P’s) And Allocate Resources</a:t>
            </a:r>
          </a:p>
        </p:txBody>
      </p:sp>
      <p:pic>
        <p:nvPicPr>
          <p:cNvPr id="11" name="Picture 7" descr="Magazine spread of a woman in business attire walking and holding a BabyBel cheese snack. The item in question also appears as an enlarged image next to her."/>
          <p:cNvPicPr>
            <a:picLocks noGrp="1" noChangeAspect="1"/>
          </p:cNvPicPr>
          <p:nvPr>
            <p:ph sz="half" idx="1"/>
          </p:nvPr>
        </p:nvPicPr>
        <p:blipFill>
          <a:blip r:embed="rId3">
            <a:lum bright="14000"/>
          </a:blip>
          <a:stretch>
            <a:fillRect/>
          </a:stretch>
        </p:blipFill>
        <p:spPr>
          <a:xfrm>
            <a:off x="1964902" y="1891109"/>
            <a:ext cx="2838450" cy="3819525"/>
          </a:xfrm>
        </p:spPr>
      </p:pic>
      <p:sp>
        <p:nvSpPr>
          <p:cNvPr id="44038" name="Rectangle 1"/>
          <p:cNvSpPr>
            <a:spLocks noChangeArrowheads="1"/>
          </p:cNvSpPr>
          <p:nvPr/>
        </p:nvSpPr>
        <p:spPr bwMode="auto">
          <a:xfrm>
            <a:off x="1987127" y="5488017"/>
            <a:ext cx="1397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09575" eaLnBrk="0" fontAlgn="base" hangingPunct="0">
              <a:spcBef>
                <a:spcPct val="0"/>
              </a:spcBef>
              <a:spcAft>
                <a:spcPct val="0"/>
              </a:spcAft>
              <a:defRPr>
                <a:solidFill>
                  <a:schemeClr val="tx1"/>
                </a:solidFill>
                <a:latin typeface="Arial" panose="020B0604020202020204" pitchFamily="34" charset="0"/>
              </a:defRPr>
            </a:lvl6pPr>
            <a:lvl7pPr marL="2971800" indent="-228600" defTabSz="409575" eaLnBrk="0" fontAlgn="base" hangingPunct="0">
              <a:spcBef>
                <a:spcPct val="0"/>
              </a:spcBef>
              <a:spcAft>
                <a:spcPct val="0"/>
              </a:spcAft>
              <a:defRPr>
                <a:solidFill>
                  <a:schemeClr val="tx1"/>
                </a:solidFill>
                <a:latin typeface="Arial" panose="020B0604020202020204" pitchFamily="34" charset="0"/>
              </a:defRPr>
            </a:lvl7pPr>
            <a:lvl8pPr marL="3429000" indent="-228600" defTabSz="409575" eaLnBrk="0" fontAlgn="base" hangingPunct="0">
              <a:spcBef>
                <a:spcPct val="0"/>
              </a:spcBef>
              <a:spcAft>
                <a:spcPct val="0"/>
              </a:spcAft>
              <a:defRPr>
                <a:solidFill>
                  <a:schemeClr val="tx1"/>
                </a:solidFill>
                <a:latin typeface="Arial" panose="020B0604020202020204" pitchFamily="34" charset="0"/>
              </a:defRPr>
            </a:lvl8pPr>
            <a:lvl9pPr marL="3886200" indent="-228600" defTabSz="40957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chemeClr val="bg2"/>
                </a:solidFill>
                <a:latin typeface="Candara" panose="020E0502030303020204" pitchFamily="34" charset="0"/>
              </a:rPr>
              <a:t>Courtesy Bel Brands USA</a:t>
            </a:r>
          </a:p>
        </p:txBody>
      </p:sp>
      <p:graphicFrame>
        <p:nvGraphicFramePr>
          <p:cNvPr id="10" name="Content Placeholder 9" descr="Four item block list detailing the four P's"/>
          <p:cNvGraphicFramePr>
            <a:graphicFrameLocks noGrp="1"/>
          </p:cNvGraphicFramePr>
          <p:nvPr>
            <p:ph sz="half" idx="2"/>
            <p:extLst>
              <p:ext uri="{D42A27DB-BD31-4B8C-83A1-F6EECF244321}">
                <p14:modId xmlns:p14="http://schemas.microsoft.com/office/powerpoint/2010/main" val="788388537"/>
              </p:ext>
            </p:extLst>
          </p:nvPr>
        </p:nvGraphicFramePr>
        <p:xfrm>
          <a:off x="6172200" y="1825625"/>
          <a:ext cx="5019675"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838200" y="6027003"/>
            <a:ext cx="10460567" cy="830997"/>
          </a:xfrm>
          <a:prstGeom prst="rect">
            <a:avLst/>
          </a:prstGeom>
          <a:noFill/>
        </p:spPr>
        <p:txBody>
          <a:bodyPr wrap="square" rtlCol="0">
            <a:spAutoFit/>
          </a:bodyPr>
          <a:lstStyle/>
          <a:p>
            <a:r>
              <a:rPr lang="en-US" sz="2400" dirty="0"/>
              <a:t>Positioning statement must drive the formulation of the four marketing mix components (4 P’s) for each selected target.</a:t>
            </a:r>
          </a:p>
        </p:txBody>
      </p:sp>
    </p:spTree>
    <p:extLst>
      <p:ext uri="{BB962C8B-B14F-4D97-AF65-F5344CB8AC3E}">
        <p14:creationId xmlns:p14="http://schemas.microsoft.com/office/powerpoint/2010/main" val="1546473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p:txBody>
          <a:bodyPr/>
          <a:lstStyle/>
          <a:p>
            <a:r>
              <a:rPr lang="en-US" altLang="en-US"/>
              <a:t>Chico’</a:t>
            </a:r>
            <a:r>
              <a:rPr lang="en-US" altLang="ja-JP"/>
              <a:t>s Strategy</a:t>
            </a:r>
            <a:endParaRPr lang="en-US" altLang="en-US" dirty="0"/>
          </a:p>
        </p:txBody>
      </p:sp>
      <p:sp>
        <p:nvSpPr>
          <p:cNvPr id="696323" name="Rectangle 3"/>
          <p:cNvSpPr>
            <a:spLocks noGrp="1" noChangeArrowheads="1"/>
          </p:cNvSpPr>
          <p:nvPr>
            <p:ph idx="1"/>
          </p:nvPr>
        </p:nvSpPr>
        <p:spPr/>
        <p:txBody>
          <a:bodyPr/>
          <a:lstStyle/>
          <a:p>
            <a:r>
              <a:rPr lang="en-US" sz="3200" dirty="0"/>
              <a:t>Target Market</a:t>
            </a:r>
          </a:p>
          <a:p>
            <a:pPr lvl="1">
              <a:spcAft>
                <a:spcPts val="1800"/>
              </a:spcAft>
            </a:pPr>
            <a:r>
              <a:rPr lang="en-US" sz="2800" dirty="0"/>
              <a:t>Woman 35 to 55 who want comfortable, casual, but stylish apparel</a:t>
            </a:r>
          </a:p>
          <a:p>
            <a:r>
              <a:rPr lang="en-US" sz="3200" dirty="0"/>
              <a:t>Bases for Building Sustainable Competitive Advantage</a:t>
            </a:r>
          </a:p>
          <a:p>
            <a:pPr lvl="1">
              <a:spcAft>
                <a:spcPts val="1800"/>
              </a:spcAft>
            </a:pPr>
            <a:r>
              <a:rPr lang="en-US" sz="2800" dirty="0"/>
              <a:t>Unique merchandise sized 0,1,2,3</a:t>
            </a:r>
          </a:p>
          <a:p>
            <a:r>
              <a:rPr lang="en-US" sz="3200" dirty="0"/>
              <a:t>Marketing Mix Proposition</a:t>
            </a:r>
          </a:p>
          <a:p>
            <a:pPr lvl="1"/>
            <a:r>
              <a:rPr lang="en-US" sz="2800" dirty="0"/>
              <a:t>Moderately-priced, specialty apparel stores in malls and strip centers selling private label, coordinated outfits</a:t>
            </a:r>
          </a:p>
        </p:txBody>
      </p:sp>
    </p:spTree>
    <p:extLst>
      <p:ext uri="{BB962C8B-B14F-4D97-AF65-F5344CB8AC3E}">
        <p14:creationId xmlns:p14="http://schemas.microsoft.com/office/powerpoint/2010/main" val="3793629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838201" y="365125"/>
            <a:ext cx="8839200" cy="1325563"/>
          </a:xfrm>
        </p:spPr>
        <p:txBody>
          <a:bodyPr>
            <a:normAutofit fontScale="90000"/>
          </a:bodyPr>
          <a:lstStyle/>
          <a:p>
            <a:r>
              <a:rPr lang="en-US" altLang="en-US" dirty="0"/>
              <a:t>Implement And Control The Marketing Plan</a:t>
            </a:r>
          </a:p>
        </p:txBody>
      </p:sp>
      <p:sp>
        <p:nvSpPr>
          <p:cNvPr id="34821" name="Rectangle 3"/>
          <p:cNvSpPr>
            <a:spLocks noGrp="1" noChangeArrowheads="1"/>
          </p:cNvSpPr>
          <p:nvPr>
            <p:ph idx="1"/>
          </p:nvPr>
        </p:nvSpPr>
        <p:spPr/>
        <p:txBody>
          <a:bodyPr/>
          <a:lstStyle/>
          <a:p>
            <a:pPr>
              <a:spcAft>
                <a:spcPts val="1800"/>
              </a:spcAft>
            </a:pPr>
            <a:r>
              <a:rPr lang="en-US" altLang="en-US" sz="2800" dirty="0"/>
              <a:t>Control: Measuring actual performance, comparing performance to the objectives, making adjustments</a:t>
            </a:r>
          </a:p>
          <a:p>
            <a:pPr>
              <a:spcAft>
                <a:spcPts val="1800"/>
              </a:spcAft>
            </a:pPr>
            <a:r>
              <a:rPr lang="en-US" altLang="en-US" sz="2800" dirty="0"/>
              <a:t>A </a:t>
            </a:r>
            <a:r>
              <a:rPr lang="en-US" altLang="en-US" sz="2800" dirty="0">
                <a:solidFill>
                  <a:schemeClr val="accent1"/>
                </a:solidFill>
              </a:rPr>
              <a:t>market share analysis </a:t>
            </a:r>
            <a:r>
              <a:rPr lang="en-US" altLang="en-US" sz="2800" dirty="0"/>
              <a:t>is used to compare its sales with those of the industry.</a:t>
            </a:r>
          </a:p>
          <a:p>
            <a:pPr>
              <a:spcAft>
                <a:spcPts val="1800"/>
              </a:spcAft>
            </a:pPr>
            <a:r>
              <a:rPr lang="en-US" altLang="en-US" sz="2800" dirty="0">
                <a:solidFill>
                  <a:schemeClr val="accent1"/>
                </a:solidFill>
              </a:rPr>
              <a:t>Marketing cost analysis </a:t>
            </a:r>
            <a:r>
              <a:rPr lang="en-US" altLang="en-US" sz="2800" dirty="0"/>
              <a:t>is used to determine the relative profitability of its territories, product lines or other marketing units</a:t>
            </a:r>
          </a:p>
          <a:p>
            <a:r>
              <a:rPr lang="en-US" altLang="en-US" sz="2800" dirty="0"/>
              <a:t>A </a:t>
            </a:r>
            <a:r>
              <a:rPr lang="en-US" altLang="en-US" sz="2800" dirty="0">
                <a:solidFill>
                  <a:schemeClr val="accent1"/>
                </a:solidFill>
              </a:rPr>
              <a:t>sales-volume analysis </a:t>
            </a:r>
            <a:r>
              <a:rPr lang="en-US" altLang="en-US" sz="2800" dirty="0"/>
              <a:t>is a detailed study of the net sales section of a company’s </a:t>
            </a:r>
            <a:r>
              <a:rPr lang="en-US" altLang="en-US" sz="2800" dirty="0">
                <a:solidFill>
                  <a:schemeClr val="accent1"/>
                </a:solidFill>
              </a:rPr>
              <a:t>profit and loss statement</a:t>
            </a:r>
          </a:p>
          <a:p>
            <a:endParaRPr lang="en-US" altLang="en-US" sz="2800" dirty="0"/>
          </a:p>
          <a:p>
            <a:endParaRPr lang="en-US" altLang="en-US" sz="2800" dirty="0"/>
          </a:p>
          <a:p>
            <a:endParaRPr lang="en-US" altLang="en-US" sz="2800" dirty="0"/>
          </a:p>
        </p:txBody>
      </p:sp>
    </p:spTree>
    <p:extLst>
      <p:ext uri="{BB962C8B-B14F-4D97-AF65-F5344CB8AC3E}">
        <p14:creationId xmlns:p14="http://schemas.microsoft.com/office/powerpoint/2010/main" val="3745841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99537" cy="1325563"/>
          </a:xfrm>
        </p:spPr>
        <p:txBody>
          <a:bodyPr>
            <a:normAutofit/>
          </a:bodyPr>
          <a:lstStyle/>
          <a:p>
            <a:r>
              <a:rPr lang="en-US" sz="4000" dirty="0"/>
              <a:t>Metrics Dashboard in Managing Markets and Segments Simulation</a:t>
            </a:r>
          </a:p>
        </p:txBody>
      </p:sp>
      <p:pic>
        <p:nvPicPr>
          <p:cNvPr id="4" name="Content Placeholder 1" descr="Bar graph titled &quot;User results by Metric: Cumulative Revenue&quot; "/>
          <p:cNvPicPr>
            <a:picLocks noChangeAspect="1"/>
          </p:cNvPicPr>
          <p:nvPr/>
        </p:nvPicPr>
        <p:blipFill rotWithShape="1">
          <a:blip r:embed="rId3">
            <a:extLst>
              <a:ext uri="{28A0092B-C50C-407E-A947-70E740481C1C}">
                <a14:useLocalDpi xmlns:a14="http://schemas.microsoft.com/office/drawing/2010/main" val="0"/>
              </a:ext>
            </a:extLst>
          </a:blip>
          <a:srcRect l="7576" t="3677" r="57373" b="56145"/>
          <a:stretch/>
        </p:blipFill>
        <p:spPr>
          <a:xfrm>
            <a:off x="2141265" y="1813560"/>
            <a:ext cx="3346703" cy="2331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2" descr="Bar graph titled &quot;User results by Metric: Cumulative Profit&quot; "/>
          <p:cNvPicPr>
            <a:picLocks noChangeAspect="1"/>
          </p:cNvPicPr>
          <p:nvPr/>
        </p:nvPicPr>
        <p:blipFill rotWithShape="1">
          <a:blip r:embed="rId3">
            <a:extLst>
              <a:ext uri="{28A0092B-C50C-407E-A947-70E740481C1C}">
                <a14:useLocalDpi xmlns:a14="http://schemas.microsoft.com/office/drawing/2010/main" val="0"/>
              </a:ext>
            </a:extLst>
          </a:blip>
          <a:srcRect l="57941" t="4662" r="7728" b="55870"/>
          <a:stretch/>
        </p:blipFill>
        <p:spPr>
          <a:xfrm>
            <a:off x="6830656" y="1813560"/>
            <a:ext cx="3307081" cy="2310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3" descr="Bar graph titled &quot;User results by Metric: Market Share&quot; "/>
          <p:cNvPicPr>
            <a:picLocks noChangeAspect="1"/>
          </p:cNvPicPr>
          <p:nvPr/>
        </p:nvPicPr>
        <p:blipFill rotWithShape="1">
          <a:blip r:embed="rId3">
            <a:extLst>
              <a:ext uri="{28A0092B-C50C-407E-A947-70E740481C1C}">
                <a14:useLocalDpi xmlns:a14="http://schemas.microsoft.com/office/drawing/2010/main" val="0"/>
              </a:ext>
            </a:extLst>
          </a:blip>
          <a:srcRect l="7807" t="55947" r="57574" b="3875"/>
          <a:stretch/>
        </p:blipFill>
        <p:spPr>
          <a:xfrm>
            <a:off x="2141265" y="4375335"/>
            <a:ext cx="3346703" cy="2360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4" descr="Bar graph titled &quot;User results by Metric: Customer Satisfaction&quot; "/>
          <p:cNvPicPr>
            <a:picLocks noGrp="1" noChangeAspect="1"/>
          </p:cNvPicPr>
          <p:nvPr>
            <p:ph idx="1"/>
          </p:nvPr>
        </p:nvPicPr>
        <p:blipFill rotWithShape="1">
          <a:blip r:embed="rId3">
            <a:extLst>
              <a:ext uri="{28A0092B-C50C-407E-A947-70E740481C1C}">
                <a14:useLocalDpi xmlns:a14="http://schemas.microsoft.com/office/drawing/2010/main" val="0"/>
              </a:ext>
            </a:extLst>
          </a:blip>
          <a:srcRect l="58106" t="56183" r="8184" b="4254"/>
          <a:stretch/>
        </p:blipFill>
        <p:spPr>
          <a:xfrm>
            <a:off x="6830656" y="4369157"/>
            <a:ext cx="3300726" cy="2354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52525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1" y="365125"/>
            <a:ext cx="8976360" cy="1325563"/>
          </a:xfrm>
        </p:spPr>
        <p:txBody>
          <a:bodyPr>
            <a:normAutofit fontScale="90000"/>
          </a:bodyPr>
          <a:lstStyle/>
          <a:p>
            <a:r>
              <a:rPr lang="en-US" altLang="en-US" dirty="0"/>
              <a:t>Marketing Key Performance Indicators</a:t>
            </a:r>
          </a:p>
        </p:txBody>
      </p:sp>
      <p:sp>
        <p:nvSpPr>
          <p:cNvPr id="25603" name="Rectangle 3"/>
          <p:cNvSpPr>
            <a:spLocks noGrp="1" noChangeArrowheads="1"/>
          </p:cNvSpPr>
          <p:nvPr>
            <p:ph idx="1"/>
          </p:nvPr>
        </p:nvSpPr>
        <p:spPr/>
        <p:txBody>
          <a:bodyPr/>
          <a:lstStyle/>
          <a:p>
            <a:r>
              <a:rPr lang="en-US" altLang="en-US" sz="2400" dirty="0">
                <a:solidFill>
                  <a:schemeClr val="accent1"/>
                </a:solidFill>
              </a:rPr>
              <a:t>Customer-centric metrics</a:t>
            </a:r>
          </a:p>
          <a:p>
            <a:pPr lvl="1"/>
            <a:r>
              <a:rPr lang="en-US" altLang="en-US" sz="2000" dirty="0"/>
              <a:t>Customer satisfaction, Customer acquisition, Customer retention, Customer lifetime value (CLV)</a:t>
            </a:r>
          </a:p>
          <a:p>
            <a:r>
              <a:rPr lang="en-US" altLang="en-US" sz="2400" dirty="0">
                <a:solidFill>
                  <a:schemeClr val="accent1"/>
                </a:solidFill>
              </a:rPr>
              <a:t>Marketing operations metrics</a:t>
            </a:r>
          </a:p>
          <a:p>
            <a:pPr lvl="1"/>
            <a:r>
              <a:rPr lang="en-US" altLang="en-US" sz="2000" dirty="0"/>
              <a:t>Net sales– net amount of sales revenue</a:t>
            </a:r>
          </a:p>
          <a:p>
            <a:pPr lvl="1"/>
            <a:r>
              <a:rPr lang="en-US" altLang="en-US" sz="2000" dirty="0"/>
              <a:t>Cost of goods sold (cogs)–net sales less cost of products = net profit</a:t>
            </a:r>
          </a:p>
          <a:p>
            <a:pPr lvl="1"/>
            <a:r>
              <a:rPr lang="en-US" altLang="en-US" sz="2000" dirty="0"/>
              <a:t>Gross profit–Net sales less cogs</a:t>
            </a:r>
          </a:p>
          <a:p>
            <a:pPr lvl="1"/>
            <a:r>
              <a:rPr lang="en-US" altLang="en-US" sz="2000" dirty="0"/>
              <a:t>Expenses–marketing, admin and </a:t>
            </a:r>
            <a:r>
              <a:rPr lang="en-US" altLang="en-US" sz="2000" dirty="0" err="1"/>
              <a:t>misc</a:t>
            </a:r>
            <a:r>
              <a:rPr lang="en-US" altLang="en-US" sz="2000" dirty="0"/>
              <a:t> expenses</a:t>
            </a:r>
          </a:p>
          <a:p>
            <a:pPr lvl="1"/>
            <a:r>
              <a:rPr lang="en-US" altLang="en-US" sz="2000" dirty="0"/>
              <a:t>Net profit–difference between gross margin and total expenses</a:t>
            </a:r>
          </a:p>
          <a:p>
            <a:r>
              <a:rPr lang="en-US" altLang="en-US" sz="2400" dirty="0">
                <a:solidFill>
                  <a:schemeClr val="accent1"/>
                </a:solidFill>
              </a:rPr>
              <a:t>Marketing effectiveness metrics 	</a:t>
            </a:r>
          </a:p>
          <a:p>
            <a:pPr lvl="1"/>
            <a:r>
              <a:rPr lang="en-US" altLang="en-US" sz="2000" dirty="0"/>
              <a:t>Return on marketing investment (ROMI) is the revenue or profit margin generated by investment in a specific marketing program divided by the cost of that program (expenditure) at a given risk level, as determined by management</a:t>
            </a:r>
          </a:p>
        </p:txBody>
      </p:sp>
    </p:spTree>
    <p:extLst>
      <p:ext uri="{BB962C8B-B14F-4D97-AF65-F5344CB8AC3E}">
        <p14:creationId xmlns:p14="http://schemas.microsoft.com/office/powerpoint/2010/main" val="395881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MKTG 561 </a:t>
            </a:r>
            <a:br>
              <a:rPr lang="en-US" dirty="0"/>
            </a:br>
            <a:r>
              <a:rPr lang="en-US" dirty="0"/>
              <a:t>Applied Marketing Management</a:t>
            </a:r>
          </a:p>
        </p:txBody>
      </p:sp>
      <p:sp>
        <p:nvSpPr>
          <p:cNvPr id="2" name="Subtitle 1"/>
          <p:cNvSpPr>
            <a:spLocks noGrp="1"/>
          </p:cNvSpPr>
          <p:nvPr>
            <p:ph type="subTitle" idx="1"/>
          </p:nvPr>
        </p:nvSpPr>
        <p:spPr/>
        <p:txBody>
          <a:bodyPr>
            <a:normAutofit fontScale="92500" lnSpcReduction="20000"/>
          </a:bodyPr>
          <a:lstStyle/>
          <a:p>
            <a:r>
              <a:rPr lang="en-US" dirty="0"/>
              <a:t>Module 1a: Value &amp; Strategic Marketing Management</a:t>
            </a:r>
          </a:p>
        </p:txBody>
      </p:sp>
    </p:spTree>
    <p:extLst>
      <p:ext uri="{BB962C8B-B14F-4D97-AF65-F5344CB8AC3E}">
        <p14:creationId xmlns:p14="http://schemas.microsoft.com/office/powerpoint/2010/main" val="61803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34425" cy="1325563"/>
          </a:xfrm>
        </p:spPr>
        <p:txBody>
          <a:bodyPr>
            <a:normAutofit fontScale="90000"/>
          </a:bodyPr>
          <a:lstStyle/>
          <a:p>
            <a:r>
              <a:rPr lang="en-US" dirty="0"/>
              <a:t>Strategic Marketing Management</a:t>
            </a:r>
          </a:p>
        </p:txBody>
      </p:sp>
      <p:sp>
        <p:nvSpPr>
          <p:cNvPr id="3" name="Content Placeholder 2"/>
          <p:cNvSpPr>
            <a:spLocks noGrp="1"/>
          </p:cNvSpPr>
          <p:nvPr>
            <p:ph idx="1"/>
          </p:nvPr>
        </p:nvSpPr>
        <p:spPr/>
        <p:txBody>
          <a:bodyPr/>
          <a:lstStyle/>
          <a:p>
            <a:pPr marL="0" indent="0">
              <a:spcAft>
                <a:spcPts val="3000"/>
              </a:spcAft>
              <a:buNone/>
            </a:pPr>
            <a:r>
              <a:rPr lang="en-US" sz="2800" dirty="0">
                <a:latin typeface="+mj-lt"/>
              </a:rPr>
              <a:t>is a systematic process of building </a:t>
            </a:r>
            <a:r>
              <a:rPr lang="en-US" sz="2800" dirty="0">
                <a:solidFill>
                  <a:schemeClr val="accent1"/>
                </a:solidFill>
                <a:latin typeface="+mj-lt"/>
              </a:rPr>
              <a:t>sustainable competitive </a:t>
            </a:r>
            <a:r>
              <a:rPr lang="en-US" altLang="en-US" sz="2800" dirty="0">
                <a:solidFill>
                  <a:schemeClr val="accent1"/>
                </a:solidFill>
                <a:latin typeface="+mj-lt"/>
              </a:rPr>
              <a:t>advantage</a:t>
            </a:r>
            <a:r>
              <a:rPr lang="en-US" altLang="en-US" sz="2800" dirty="0">
                <a:solidFill>
                  <a:srgbClr val="0070C0"/>
                </a:solidFill>
                <a:latin typeface="+mj-lt"/>
              </a:rPr>
              <a:t> </a:t>
            </a:r>
            <a:endParaRPr lang="en-US" altLang="en-US" sz="2800" dirty="0">
              <a:latin typeface="+mj-lt"/>
            </a:endParaRPr>
          </a:p>
          <a:p>
            <a:pPr marL="0" indent="0">
              <a:spcAft>
                <a:spcPts val="3000"/>
              </a:spcAft>
              <a:buNone/>
            </a:pPr>
            <a:r>
              <a:rPr lang="en-US" altLang="en-US" sz="2800" dirty="0">
                <a:latin typeface="+mj-lt"/>
              </a:rPr>
              <a:t>by offering superior</a:t>
            </a:r>
            <a:r>
              <a:rPr lang="en-US" altLang="en-US" sz="2800" dirty="0"/>
              <a:t> </a:t>
            </a:r>
            <a:r>
              <a:rPr lang="en-US" altLang="en-US" sz="2800" dirty="0">
                <a:solidFill>
                  <a:schemeClr val="accent1"/>
                </a:solidFill>
                <a:latin typeface="+mj-lt"/>
              </a:rPr>
              <a:t>value proposition </a:t>
            </a:r>
            <a:endParaRPr lang="en-US" altLang="en-US" sz="2800" dirty="0">
              <a:latin typeface="+mj-lt"/>
            </a:endParaRPr>
          </a:p>
          <a:p>
            <a:pPr marL="0" indent="0">
              <a:spcAft>
                <a:spcPts val="3000"/>
              </a:spcAft>
              <a:buNone/>
            </a:pPr>
            <a:r>
              <a:rPr lang="en-US" altLang="en-US" sz="2800" dirty="0">
                <a:latin typeface="+mj-lt"/>
              </a:rPr>
              <a:t>to </a:t>
            </a:r>
            <a:r>
              <a:rPr lang="en-US" altLang="en-US" sz="2800" dirty="0">
                <a:solidFill>
                  <a:schemeClr val="accent1"/>
                </a:solidFill>
                <a:latin typeface="+mj-lt"/>
              </a:rPr>
              <a:t>target</a:t>
            </a:r>
            <a:r>
              <a:rPr lang="en-US" altLang="en-US" sz="2800" dirty="0">
                <a:solidFill>
                  <a:srgbClr val="0070C0"/>
                </a:solidFill>
                <a:latin typeface="+mj-lt"/>
              </a:rPr>
              <a:t> </a:t>
            </a:r>
            <a:r>
              <a:rPr lang="en-US" altLang="en-US" sz="2800" dirty="0">
                <a:latin typeface="+mj-lt"/>
              </a:rPr>
              <a:t>consumers </a:t>
            </a:r>
          </a:p>
          <a:p>
            <a:pPr marL="0" indent="0">
              <a:spcAft>
                <a:spcPts val="3000"/>
              </a:spcAft>
              <a:buNone/>
            </a:pPr>
            <a:r>
              <a:rPr lang="en-US" altLang="en-US" sz="2800" dirty="0">
                <a:latin typeface="+mj-lt"/>
              </a:rPr>
              <a:t>compared to what competitors can or are able to offer</a:t>
            </a:r>
          </a:p>
        </p:txBody>
      </p:sp>
    </p:spTree>
    <p:extLst>
      <p:ext uri="{BB962C8B-B14F-4D97-AF65-F5344CB8AC3E}">
        <p14:creationId xmlns:p14="http://schemas.microsoft.com/office/powerpoint/2010/main" val="64524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1" y="365125"/>
            <a:ext cx="8834438" cy="1325563"/>
          </a:xfrm>
        </p:spPr>
        <p:txBody>
          <a:bodyPr>
            <a:normAutofit fontScale="90000"/>
          </a:bodyPr>
          <a:lstStyle/>
          <a:p>
            <a:r>
              <a:rPr lang="en-US" dirty="0"/>
              <a:t>Sustainable Competitive Advantage</a:t>
            </a:r>
          </a:p>
        </p:txBody>
      </p:sp>
      <p:pic>
        <p:nvPicPr>
          <p:cNvPr id="13315" name="Picture 3" descr="Four circle Venn diagram showing that &quot;Customer Value&quot; is the intersection between &quot;Locational Excellence&quot;, &quot;Operational Excellence&quot;, &quot;Product Excellence&quot;, and &quot;Customer Excellenc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879" y="1690553"/>
            <a:ext cx="5136676" cy="50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50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838200" y="365125"/>
            <a:ext cx="8831317" cy="1325563"/>
          </a:xfrm>
        </p:spPr>
        <p:txBody>
          <a:bodyPr>
            <a:normAutofit/>
          </a:bodyPr>
          <a:lstStyle/>
          <a:p>
            <a:r>
              <a:rPr lang="en-US" altLang="en-US" dirty="0"/>
              <a:t>What Is Customer Value?</a:t>
            </a:r>
          </a:p>
        </p:txBody>
      </p:sp>
      <p:sp>
        <p:nvSpPr>
          <p:cNvPr id="852995" name="Rectangle 3"/>
          <p:cNvSpPr>
            <a:spLocks noGrp="1" noChangeArrowheads="1"/>
          </p:cNvSpPr>
          <p:nvPr>
            <p:ph idx="1"/>
          </p:nvPr>
        </p:nvSpPr>
        <p:spPr/>
        <p:txBody>
          <a:bodyPr/>
          <a:lstStyle/>
          <a:p>
            <a:pPr marL="0" indent="4763">
              <a:spcAft>
                <a:spcPts val="2400"/>
              </a:spcAft>
              <a:buNone/>
            </a:pPr>
            <a:r>
              <a:rPr lang="en-US" altLang="en-US" sz="2400" dirty="0">
                <a:solidFill>
                  <a:schemeClr val="accent1"/>
                </a:solidFill>
                <a:latin typeface="+mj-lt"/>
              </a:rPr>
              <a:t>Customer perceived value </a:t>
            </a:r>
            <a:r>
              <a:rPr lang="en-US" altLang="en-US" sz="2400" dirty="0">
                <a:latin typeface="+mj-lt"/>
              </a:rPr>
              <a:t>is the difference between the prospective customer’s evaluation of all the benefits and all the costs of an offering compared to its perceived alternatives</a:t>
            </a:r>
          </a:p>
          <a:p>
            <a:pPr marL="0" indent="4763">
              <a:spcAft>
                <a:spcPts val="2400"/>
              </a:spcAft>
              <a:buNone/>
            </a:pPr>
            <a:r>
              <a:rPr lang="en-US" altLang="en-US" sz="2400" dirty="0">
                <a:latin typeface="+mj-lt"/>
              </a:rPr>
              <a:t>Perceived value = </a:t>
            </a:r>
            <a:r>
              <a:rPr lang="en-US" altLang="en-US" sz="2400" u="sng" dirty="0">
                <a:latin typeface="+mj-lt"/>
              </a:rPr>
              <a:t>Perception of benefits accrued</a:t>
            </a:r>
            <a:r>
              <a:rPr lang="en-US" altLang="en-US" sz="2400" dirty="0">
                <a:latin typeface="+mj-lt"/>
              </a:rPr>
              <a:t>                               				Perception of costs incurred                  </a:t>
            </a:r>
          </a:p>
          <a:p>
            <a:pPr marL="0" indent="4763">
              <a:spcBef>
                <a:spcPts val="0"/>
              </a:spcBef>
              <a:buNone/>
            </a:pPr>
            <a:r>
              <a:rPr lang="en-US" altLang="en-US" sz="2400" dirty="0">
                <a:latin typeface="+mj-lt"/>
              </a:rPr>
              <a:t>		         =  </a:t>
            </a:r>
            <a:r>
              <a:rPr lang="en-US" altLang="en-US" sz="2400" i="1" u="sng" dirty="0">
                <a:latin typeface="+mj-lt"/>
              </a:rPr>
              <a:t>Gain</a:t>
            </a:r>
            <a:r>
              <a:rPr lang="en-US" altLang="en-US" sz="2400" i="1" dirty="0">
                <a:latin typeface="+mj-lt"/>
              </a:rPr>
              <a:t>   </a:t>
            </a:r>
          </a:p>
          <a:p>
            <a:pPr marL="0" indent="4763">
              <a:spcBef>
                <a:spcPts val="0"/>
              </a:spcBef>
              <a:buNone/>
            </a:pPr>
            <a:r>
              <a:rPr lang="en-US" altLang="en-US" sz="2400" i="1" dirty="0">
                <a:latin typeface="+mj-lt"/>
              </a:rPr>
              <a:t>			  Pain     </a:t>
            </a:r>
          </a:p>
          <a:p>
            <a:pPr marL="0" indent="4763">
              <a:spcBef>
                <a:spcPts val="0"/>
              </a:spcBef>
              <a:buNone/>
            </a:pPr>
            <a:r>
              <a:rPr lang="en-US" altLang="en-US" sz="2400" i="1" dirty="0">
                <a:latin typeface="+mj-lt"/>
              </a:rPr>
              <a:t>economic, emotional, experiential, ideological, rational,   spiritual, temporal …                                                          </a:t>
            </a:r>
          </a:p>
        </p:txBody>
      </p:sp>
    </p:spTree>
    <p:extLst>
      <p:ext uri="{BB962C8B-B14F-4D97-AF65-F5344CB8AC3E}">
        <p14:creationId xmlns:p14="http://schemas.microsoft.com/office/powerpoint/2010/main" val="226669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20" name="Rectangle 4"/>
          <p:cNvSpPr>
            <a:spLocks noGrp="1" noChangeArrowheads="1"/>
          </p:cNvSpPr>
          <p:nvPr>
            <p:ph type="title"/>
          </p:nvPr>
        </p:nvSpPr>
        <p:spPr>
          <a:xfrm>
            <a:off x="838200" y="365125"/>
            <a:ext cx="8736724" cy="1325563"/>
          </a:xfrm>
        </p:spPr>
        <p:txBody>
          <a:bodyPr>
            <a:normAutofit fontScale="90000"/>
          </a:bodyPr>
          <a:lstStyle/>
          <a:p>
            <a:r>
              <a:rPr lang="en-US" altLang="en-US" dirty="0"/>
              <a:t>Drivers Of Customer Perceived Value</a:t>
            </a:r>
          </a:p>
        </p:txBody>
      </p:sp>
      <p:sp>
        <p:nvSpPr>
          <p:cNvPr id="854031" name="Rectangle 15"/>
          <p:cNvSpPr>
            <a:spLocks noChangeArrowheads="1"/>
          </p:cNvSpPr>
          <p:nvPr/>
        </p:nvSpPr>
        <p:spPr bwMode="auto">
          <a:xfrm>
            <a:off x="3172975" y="1982843"/>
            <a:ext cx="2362200" cy="838200"/>
          </a:xfrm>
          <a:prstGeom prst="rect">
            <a:avLst/>
          </a:prstGeom>
          <a:gradFill rotWithShape="1">
            <a:gsLst>
              <a:gs pos="0">
                <a:srgbClr val="FFDD4F"/>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Total customer benefit</a:t>
            </a:r>
          </a:p>
        </p:txBody>
      </p:sp>
      <p:sp>
        <p:nvSpPr>
          <p:cNvPr id="854029" name="Rectangle 13"/>
          <p:cNvSpPr>
            <a:spLocks noChangeArrowheads="1"/>
          </p:cNvSpPr>
          <p:nvPr/>
        </p:nvSpPr>
        <p:spPr bwMode="auto">
          <a:xfrm>
            <a:off x="3172975" y="2954393"/>
            <a:ext cx="2362200" cy="838200"/>
          </a:xfrm>
          <a:prstGeom prst="rect">
            <a:avLst/>
          </a:prstGeom>
          <a:gradFill rotWithShape="1">
            <a:gsLst>
              <a:gs pos="0">
                <a:srgbClr val="FFDD4F"/>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t>Product benefit</a:t>
            </a:r>
          </a:p>
        </p:txBody>
      </p:sp>
      <p:sp>
        <p:nvSpPr>
          <p:cNvPr id="854027" name="Rectangle 11"/>
          <p:cNvSpPr>
            <a:spLocks noChangeArrowheads="1"/>
          </p:cNvSpPr>
          <p:nvPr/>
        </p:nvSpPr>
        <p:spPr bwMode="auto">
          <a:xfrm>
            <a:off x="3172975" y="3925943"/>
            <a:ext cx="2362200" cy="838200"/>
          </a:xfrm>
          <a:prstGeom prst="rect">
            <a:avLst/>
          </a:prstGeom>
          <a:gradFill rotWithShape="1">
            <a:gsLst>
              <a:gs pos="0">
                <a:srgbClr val="FFDD4F"/>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Services benefit</a:t>
            </a:r>
          </a:p>
        </p:txBody>
      </p:sp>
      <p:sp>
        <p:nvSpPr>
          <p:cNvPr id="854025" name="Rectangle 9"/>
          <p:cNvSpPr>
            <a:spLocks noChangeArrowheads="1"/>
          </p:cNvSpPr>
          <p:nvPr/>
        </p:nvSpPr>
        <p:spPr bwMode="auto">
          <a:xfrm>
            <a:off x="3172975" y="4897493"/>
            <a:ext cx="2362200" cy="838200"/>
          </a:xfrm>
          <a:prstGeom prst="rect">
            <a:avLst/>
          </a:prstGeom>
          <a:gradFill rotWithShape="1">
            <a:gsLst>
              <a:gs pos="0">
                <a:srgbClr val="FFDD4F"/>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Personal benefit</a:t>
            </a:r>
          </a:p>
        </p:txBody>
      </p:sp>
      <p:sp>
        <p:nvSpPr>
          <p:cNvPr id="854023" name="Rectangle 7"/>
          <p:cNvSpPr>
            <a:spLocks noChangeArrowheads="1"/>
          </p:cNvSpPr>
          <p:nvPr/>
        </p:nvSpPr>
        <p:spPr bwMode="auto">
          <a:xfrm>
            <a:off x="3172975" y="5869043"/>
            <a:ext cx="2362200" cy="838200"/>
          </a:xfrm>
          <a:prstGeom prst="rect">
            <a:avLst/>
          </a:prstGeom>
          <a:gradFill rotWithShape="1">
            <a:gsLst>
              <a:gs pos="0">
                <a:srgbClr val="FFDD4F"/>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Image benefit</a:t>
            </a:r>
          </a:p>
        </p:txBody>
      </p:sp>
      <p:sp>
        <p:nvSpPr>
          <p:cNvPr id="854032" name="Rectangle 16"/>
          <p:cNvSpPr>
            <a:spLocks noChangeArrowheads="1"/>
          </p:cNvSpPr>
          <p:nvPr/>
        </p:nvSpPr>
        <p:spPr bwMode="auto">
          <a:xfrm>
            <a:off x="6489152" y="1982843"/>
            <a:ext cx="2362200" cy="838200"/>
          </a:xfrm>
          <a:prstGeom prst="rect">
            <a:avLst/>
          </a:prstGeom>
          <a:gradFill rotWithShape="1">
            <a:gsLst>
              <a:gs pos="0">
                <a:srgbClr val="FFDD4F"/>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Total customer cost</a:t>
            </a:r>
          </a:p>
        </p:txBody>
      </p:sp>
      <p:sp>
        <p:nvSpPr>
          <p:cNvPr id="854030" name="Rectangle 14"/>
          <p:cNvSpPr>
            <a:spLocks noChangeArrowheads="1"/>
          </p:cNvSpPr>
          <p:nvPr/>
        </p:nvSpPr>
        <p:spPr bwMode="auto">
          <a:xfrm>
            <a:off x="6489152" y="2954393"/>
            <a:ext cx="2362200" cy="838200"/>
          </a:xfrm>
          <a:prstGeom prst="rect">
            <a:avLst/>
          </a:prstGeom>
          <a:gradFill rotWithShape="1">
            <a:gsLst>
              <a:gs pos="0">
                <a:srgbClr val="FFDD4F"/>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Monetary cost</a:t>
            </a:r>
          </a:p>
        </p:txBody>
      </p:sp>
      <p:sp>
        <p:nvSpPr>
          <p:cNvPr id="854028" name="Rectangle 12"/>
          <p:cNvSpPr>
            <a:spLocks noChangeArrowheads="1"/>
          </p:cNvSpPr>
          <p:nvPr/>
        </p:nvSpPr>
        <p:spPr bwMode="auto">
          <a:xfrm>
            <a:off x="6489152" y="3925943"/>
            <a:ext cx="2362200" cy="838200"/>
          </a:xfrm>
          <a:prstGeom prst="rect">
            <a:avLst/>
          </a:prstGeom>
          <a:gradFill rotWithShape="1">
            <a:gsLst>
              <a:gs pos="0">
                <a:srgbClr val="FFDD4F"/>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Time cost</a:t>
            </a:r>
          </a:p>
        </p:txBody>
      </p:sp>
      <p:sp>
        <p:nvSpPr>
          <p:cNvPr id="854026" name="Rectangle 10"/>
          <p:cNvSpPr>
            <a:spLocks noChangeArrowheads="1"/>
          </p:cNvSpPr>
          <p:nvPr/>
        </p:nvSpPr>
        <p:spPr bwMode="auto">
          <a:xfrm>
            <a:off x="6489152" y="4897493"/>
            <a:ext cx="2362200" cy="838200"/>
          </a:xfrm>
          <a:prstGeom prst="rect">
            <a:avLst/>
          </a:prstGeom>
          <a:gradFill rotWithShape="1">
            <a:gsLst>
              <a:gs pos="0">
                <a:srgbClr val="FFDD4F"/>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Energy cost</a:t>
            </a:r>
          </a:p>
        </p:txBody>
      </p:sp>
      <p:sp>
        <p:nvSpPr>
          <p:cNvPr id="854024" name="Rectangle 8"/>
          <p:cNvSpPr>
            <a:spLocks noChangeArrowheads="1"/>
          </p:cNvSpPr>
          <p:nvPr/>
        </p:nvSpPr>
        <p:spPr bwMode="auto">
          <a:xfrm>
            <a:off x="6489152" y="5865923"/>
            <a:ext cx="2362200" cy="838200"/>
          </a:xfrm>
          <a:prstGeom prst="rect">
            <a:avLst/>
          </a:prstGeom>
          <a:gradFill rotWithShape="1">
            <a:gsLst>
              <a:gs pos="0">
                <a:srgbClr val="FFDD4F"/>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Psychological cost</a:t>
            </a:r>
          </a:p>
        </p:txBody>
      </p:sp>
    </p:spTree>
    <p:extLst>
      <p:ext uri="{BB962C8B-B14F-4D97-AF65-F5344CB8AC3E}">
        <p14:creationId xmlns:p14="http://schemas.microsoft.com/office/powerpoint/2010/main" val="154539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1030"/>
          <p:cNvSpPr>
            <a:spLocks noGrp="1" noChangeArrowheads="1"/>
          </p:cNvSpPr>
          <p:nvPr>
            <p:ph type="title"/>
          </p:nvPr>
        </p:nvSpPr>
        <p:spPr>
          <a:xfrm>
            <a:off x="838200" y="365125"/>
            <a:ext cx="8891588" cy="1325563"/>
          </a:xfrm>
        </p:spPr>
        <p:txBody>
          <a:bodyPr>
            <a:normAutofit fontScale="90000"/>
          </a:bodyPr>
          <a:lstStyle/>
          <a:p>
            <a:r>
              <a:rPr lang="en-US" altLang="en-US"/>
              <a:t>Two Views Of The Value-delivery Proposition Process</a:t>
            </a:r>
            <a:endParaRPr lang="en-US" altLang="en-US" dirty="0"/>
          </a:p>
        </p:txBody>
      </p:sp>
      <p:pic>
        <p:nvPicPr>
          <p:cNvPr id="143364" name="Picture 1028" descr="Diagram showing the stages of the &quot;Traditional Physical Process&quot; and the &quot;Value Creation and Delivery&quot; Sequences. See slide notes for tran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 y="1982724"/>
            <a:ext cx="11887200" cy="447624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Tree>
    <p:extLst>
      <p:ext uri="{BB962C8B-B14F-4D97-AF65-F5344CB8AC3E}">
        <p14:creationId xmlns:p14="http://schemas.microsoft.com/office/powerpoint/2010/main" val="4202238752"/>
      </p:ext>
    </p:extLst>
  </p:cSld>
  <p:clrMapOvr>
    <a:masterClrMapping/>
  </p:clrMapOvr>
  <p:transition>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MKTG 561 </a:t>
            </a:r>
            <a:br>
              <a:rPr lang="en-US" dirty="0"/>
            </a:br>
            <a:r>
              <a:rPr lang="en-US" dirty="0"/>
              <a:t>Applied Marketing Management</a:t>
            </a:r>
          </a:p>
        </p:txBody>
      </p:sp>
      <p:sp>
        <p:nvSpPr>
          <p:cNvPr id="2" name="Subtitle 1"/>
          <p:cNvSpPr>
            <a:spLocks noGrp="1"/>
          </p:cNvSpPr>
          <p:nvPr>
            <p:ph type="subTitle" idx="1"/>
          </p:nvPr>
        </p:nvSpPr>
        <p:spPr/>
        <p:txBody>
          <a:bodyPr>
            <a:normAutofit fontScale="92500" lnSpcReduction="20000"/>
          </a:bodyPr>
          <a:lstStyle/>
          <a:p>
            <a:r>
              <a:rPr lang="en-US"/>
              <a:t>Module 1b: Role of Marketing in the Strategic Planning Process Within an Organization</a:t>
            </a:r>
            <a:endParaRPr lang="en-US" dirty="0"/>
          </a:p>
        </p:txBody>
      </p:sp>
    </p:spTree>
    <p:extLst>
      <p:ext uri="{BB962C8B-B14F-4D97-AF65-F5344CB8AC3E}">
        <p14:creationId xmlns:p14="http://schemas.microsoft.com/office/powerpoint/2010/main" val="559066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IMAGE1" val="PINBUMP.TGA"/>
  <p:tag name="POWER3D IMAGE0" val="PINBUMP.TGA"/>
  <p:tag name="POWER3D OPTIONS" val="Fast "/>
  <p:tag name="POWER3D TRANSITION" val="Slabtilt.p3d 0"/>
</p:tagLst>
</file>

<file path=ppt/tags/tag2.xml><?xml version="1.0" encoding="utf-8"?>
<p:tagLst xmlns:a="http://schemas.openxmlformats.org/drawingml/2006/main" xmlns:r="http://schemas.openxmlformats.org/officeDocument/2006/relationships" xmlns:p="http://schemas.openxmlformats.org/presentationml/2006/main">
  <p:tag name="POWER3D IMAGE0" val="PINBUMP.TGA"/>
  <p:tag name="POWER3D OPTIONS" val="Fast "/>
  <p:tag name="POWER3D TRANSITION" val="Slabrota.p3d 0"/>
</p:tagLst>
</file>

<file path=ppt/theme/theme1.xml><?xml version="1.0" encoding="utf-8"?>
<a:theme xmlns:a="http://schemas.openxmlformats.org/drawingml/2006/main" name="MBA Course Theme">
  <a:themeElements>
    <a:clrScheme name="MBA &amp; MSU Colors?">
      <a:dk1>
        <a:sysClr val="windowText" lastClr="000000"/>
      </a:dk1>
      <a:lt1>
        <a:sysClr val="window" lastClr="FFFFFF"/>
      </a:lt1>
      <a:dk2>
        <a:srgbClr val="323232"/>
      </a:dk2>
      <a:lt2>
        <a:srgbClr val="E5C243"/>
      </a:lt2>
      <a:accent1>
        <a:srgbClr val="1481B2"/>
      </a:accent1>
      <a:accent2>
        <a:srgbClr val="C32033"/>
      </a:accent2>
      <a:accent3>
        <a:srgbClr val="94C950"/>
      </a:accent3>
      <a:accent4>
        <a:srgbClr val="EEB111"/>
      </a:accent4>
      <a:accent5>
        <a:srgbClr val="E87D1E"/>
      </a:accent5>
      <a:accent6>
        <a:srgbClr val="00386B"/>
      </a:accent6>
      <a:hlink>
        <a:srgbClr val="6B9F25"/>
      </a:hlink>
      <a:folHlink>
        <a:srgbClr val="B26B02"/>
      </a:folHlink>
    </a:clrScheme>
    <a:fontScheme name="MB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A Course Theme" id="{413D0B11-A254-4EC7-AC90-EB72AB1EDB33}" vid="{654C7451-8416-4865-818E-4D400E5971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MBA Course Theme</Template>
  <TotalTime>9549</TotalTime>
  <Words>1539</Words>
  <Application>Microsoft Office PowerPoint</Application>
  <PresentationFormat>Widescreen</PresentationFormat>
  <Paragraphs>339</Paragraphs>
  <Slides>28</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ＭＳ Ｐゴシック</vt:lpstr>
      <vt:lpstr>ＭＳ Ｐゴシック</vt:lpstr>
      <vt:lpstr>Arial</vt:lpstr>
      <vt:lpstr>Calibri</vt:lpstr>
      <vt:lpstr>Candara</vt:lpstr>
      <vt:lpstr>Courier New</vt:lpstr>
      <vt:lpstr>Helvetica</vt:lpstr>
      <vt:lpstr>Symbol</vt:lpstr>
      <vt:lpstr>Times New Roman</vt:lpstr>
      <vt:lpstr>Wingdings</vt:lpstr>
      <vt:lpstr>ヒラギノ角ゴ Pro W3</vt:lpstr>
      <vt:lpstr>MBA Course Theme</vt:lpstr>
      <vt:lpstr>MKTG 561  Applied Marketing Management</vt:lpstr>
      <vt:lpstr>Understanding The 21st Century Marketplace: Marketing Strategy </vt:lpstr>
      <vt:lpstr>MKTG 561  Applied Marketing Management</vt:lpstr>
      <vt:lpstr>Strategic Marketing Management</vt:lpstr>
      <vt:lpstr>Sustainable Competitive Advantage</vt:lpstr>
      <vt:lpstr>What Is Customer Value?</vt:lpstr>
      <vt:lpstr>Drivers Of Customer Perceived Value</vt:lpstr>
      <vt:lpstr>Two Views Of The Value-delivery Proposition Process</vt:lpstr>
      <vt:lpstr>MKTG 561  Applied Marketing Management</vt:lpstr>
      <vt:lpstr>Three Levels Of Business Planning</vt:lpstr>
      <vt:lpstr>The Business Vision</vt:lpstr>
      <vt:lpstr>Situation Analysis (SWOT)</vt:lpstr>
      <vt:lpstr>Determinants Of Strategic Options  And Choices</vt:lpstr>
      <vt:lpstr>MKTG 561  Applied Marketing Management</vt:lpstr>
      <vt:lpstr>Six Parts Of The Marketing Process</vt:lpstr>
      <vt:lpstr>Marketing Plan Elements</vt:lpstr>
      <vt:lpstr>Marketing Strategy Formation Process</vt:lpstr>
      <vt:lpstr>MKTG 561  Applied Marketing Management</vt:lpstr>
      <vt:lpstr>Aspiration Decisions: Identifying And Evaluating Opportunities Using STP</vt:lpstr>
      <vt:lpstr>Hertz: Market Segmentation</vt:lpstr>
      <vt:lpstr>Retail Market Opportunities For Women’s Apparel: Market Segments And Retail Formats</vt:lpstr>
      <vt:lpstr>MKTG 561  Applied Marketing Management</vt:lpstr>
      <vt:lpstr>Developing An Integrated Marketing Mix</vt:lpstr>
      <vt:lpstr>Step Four: Implement Marketing Mix (4 P’s) And Allocate Resources</vt:lpstr>
      <vt:lpstr>Chico’s Strategy</vt:lpstr>
      <vt:lpstr>Implement And Control The Marketing Plan</vt:lpstr>
      <vt:lpstr>Metrics Dashboard in Managing Markets and Segments Simulation</vt:lpstr>
      <vt:lpstr>Marketing Key Performance Indicators</vt:lpstr>
    </vt:vector>
  </TitlesOfParts>
  <Company>Montclair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MKTG561 Module 1: Strategic Marketing Management</dc:title>
  <dc:creator>Patrali Chatterjee</dc:creator>
  <cp:lastModifiedBy>augky</cp:lastModifiedBy>
  <cp:revision>144</cp:revision>
  <cp:lastPrinted>2017-06-05T22:13:59Z</cp:lastPrinted>
  <dcterms:created xsi:type="dcterms:W3CDTF">2017-02-02T19:00:37Z</dcterms:created>
  <dcterms:modified xsi:type="dcterms:W3CDTF">2018-08-18T17:33:15Z</dcterms:modified>
</cp:coreProperties>
</file>