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91" r:id="rId4"/>
    <p:sldId id="292" r:id="rId5"/>
    <p:sldId id="293" r:id="rId6"/>
    <p:sldId id="294" r:id="rId7"/>
    <p:sldId id="295" r:id="rId8"/>
    <p:sldId id="296" r:id="rId9"/>
    <p:sldId id="297" r:id="rId10"/>
    <p:sldId id="298" r:id="rId11"/>
    <p:sldId id="316" r:id="rId12"/>
    <p:sldId id="299" r:id="rId13"/>
    <p:sldId id="300" r:id="rId14"/>
    <p:sldId id="301" r:id="rId15"/>
    <p:sldId id="302" r:id="rId16"/>
    <p:sldId id="303" r:id="rId17"/>
    <p:sldId id="317" r:id="rId18"/>
    <p:sldId id="318" r:id="rId19"/>
    <p:sldId id="305" r:id="rId20"/>
    <p:sldId id="306" r:id="rId21"/>
    <p:sldId id="30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975C"/>
    <a:srgbClr val="D8A572"/>
    <a:srgbClr val="7CA1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01" autoAdjust="0"/>
  </p:normalViewPr>
  <p:slideViewPr>
    <p:cSldViewPr>
      <p:cViewPr varScale="1">
        <p:scale>
          <a:sx n="61" d="100"/>
          <a:sy n="61" d="100"/>
        </p:scale>
        <p:origin x="921" y="36"/>
      </p:cViewPr>
      <p:guideLst>
        <p:guide orient="horz" pos="2160"/>
        <p:guide pos="2880"/>
      </p:guideLst>
    </p:cSldViewPr>
  </p:slideViewPr>
  <p:notesTextViewPr>
    <p:cViewPr>
      <p:scale>
        <a:sx n="1" d="1"/>
        <a:sy n="1" d="1"/>
      </p:scale>
      <p:origin x="0" y="0"/>
    </p:cViewPr>
  </p:notesTextViewPr>
  <p:sorterViewPr>
    <p:cViewPr>
      <p:scale>
        <a:sx n="100" d="100"/>
        <a:sy n="100" d="100"/>
      </p:scale>
      <p:origin x="0" y="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03417-A966-4A8B-A863-7F778676711A}" type="datetimeFigureOut">
              <a:rPr lang="en-US" smtClean="0"/>
              <a:t>9/5/2018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B45799-3E38-4912-84A8-74063134A825}" type="slidenum">
              <a:rPr lang="en-US" smtClean="0"/>
              <a:t>‹#›</a:t>
            </a:fld>
            <a:endParaRPr lang="en-US"/>
          </a:p>
        </p:txBody>
      </p:sp>
    </p:spTree>
    <p:extLst>
      <p:ext uri="{BB962C8B-B14F-4D97-AF65-F5344CB8AC3E}">
        <p14:creationId xmlns:p14="http://schemas.microsoft.com/office/powerpoint/2010/main" val="5154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87A6ED-1D0C-49D6-8A06-CA704357A19E}" type="slidenum">
              <a:rPr lang="en-US" altLang="en-US" smtClean="0"/>
              <a:pPr eaLnBrk="1" hangingPunct="1"/>
              <a:t>1</a:t>
            </a:fld>
            <a:endParaRPr lang="en-US" altLang="en-US" smtClean="0"/>
          </a:p>
        </p:txBody>
      </p:sp>
      <p:sp>
        <p:nvSpPr>
          <p:cNvPr id="47107" name="Rectangle 2"/>
          <p:cNvSpPr>
            <a:spLocks noGrp="1" noChangeArrowheads="1"/>
          </p:cNvSpPr>
          <p:nvPr>
            <p:ph type="body" idx="1"/>
          </p:nvPr>
        </p:nvSpPr>
        <p:spPr>
          <a:xfrm>
            <a:off x="912813" y="4341813"/>
            <a:ext cx="50323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36" tIns="45819" rIns="91636" bIns="45819"/>
          <a:lstStyle/>
          <a:p>
            <a:pPr eaLnBrk="1" hangingPunct="1"/>
            <a:endParaRPr lang="en-US" altLang="en-US" smtClean="0"/>
          </a:p>
        </p:txBody>
      </p:sp>
      <p:sp>
        <p:nvSpPr>
          <p:cNvPr id="47108" name="Rectangle 3"/>
          <p:cNvSpPr>
            <a:spLocks noGrp="1" noRot="1" noChangeAspect="1" noChangeArrowheads="1" noTextEdit="1"/>
          </p:cNvSpPr>
          <p:nvPr>
            <p:ph type="sldImg"/>
          </p:nvPr>
        </p:nvSpPr>
        <p:spPr>
          <a:xfrm>
            <a:off x="1147763" y="687388"/>
            <a:ext cx="4564062" cy="3424237"/>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B088BA-3F91-4539-8845-101DB0CD39C3}" type="slidenum">
              <a:rPr lang="en-US" altLang="en-US" smtClean="0"/>
              <a:pPr eaLnBrk="1" hangingPunct="1"/>
              <a:t>7</a:t>
            </a:fld>
            <a:endParaRPr lang="en-US" altLang="en-US" smtClean="0"/>
          </a:p>
        </p:txBody>
      </p:sp>
      <p:sp>
        <p:nvSpPr>
          <p:cNvPr id="79875" name="Rectangle 2"/>
          <p:cNvSpPr>
            <a:spLocks noGrp="1" noRot="1" noChangeAspect="1" noChangeArrowheads="1" noTextEdit="1"/>
          </p:cNvSpPr>
          <p:nvPr>
            <p:ph type="sldImg"/>
          </p:nvPr>
        </p:nvSpPr>
        <p:spPr>
          <a:xfrm>
            <a:off x="1146175" y="685800"/>
            <a:ext cx="4567238" cy="3427413"/>
          </a:xfrm>
          <a:ln w="12700" cap="flat">
            <a:solidFill>
              <a:schemeClr val="tx1"/>
            </a:solidFill>
          </a:ln>
        </p:spPr>
      </p:sp>
      <p:sp>
        <p:nvSpPr>
          <p:cNvPr id="7987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1BC6F6-044A-4E88-982E-2ED4DA45F7C3}" type="slidenum">
              <a:rPr lang="en-US" altLang="en-US" smtClean="0"/>
              <a:pPr eaLnBrk="1" hangingPunct="1"/>
              <a:t>8</a:t>
            </a:fld>
            <a:endParaRPr lang="en-US" altLang="en-US" smtClean="0"/>
          </a:p>
        </p:txBody>
      </p:sp>
      <p:sp>
        <p:nvSpPr>
          <p:cNvPr id="80899" name="Rectangle 2"/>
          <p:cNvSpPr>
            <a:spLocks noGrp="1" noRot="1" noChangeAspect="1" noChangeArrowheads="1" noTextEdit="1"/>
          </p:cNvSpPr>
          <p:nvPr>
            <p:ph type="sldImg"/>
          </p:nvPr>
        </p:nvSpPr>
        <p:spPr>
          <a:xfrm>
            <a:off x="1146175" y="685800"/>
            <a:ext cx="4567238" cy="3427413"/>
          </a:xfrm>
          <a:ln w="12700" cap="flat">
            <a:solidFill>
              <a:schemeClr val="tx1"/>
            </a:solidFill>
          </a:ln>
        </p:spPr>
      </p:sp>
      <p:sp>
        <p:nvSpPr>
          <p:cNvPr id="8090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668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905000" y="2819400"/>
            <a:ext cx="64008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7731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background for slid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19600"/>
            <a:ext cx="914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906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14"/>
          <p:cNvSpPr txBox="1">
            <a:spLocks noChangeArrowheads="1"/>
          </p:cNvSpPr>
          <p:nvPr/>
        </p:nvSpPr>
        <p:spPr bwMode="auto">
          <a:xfrm rot="16200000">
            <a:off x="-553243" y="5277643"/>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1200" b="1" smtClean="0">
                <a:solidFill>
                  <a:schemeClr val="accent1"/>
                </a:solidFill>
              </a:rPr>
              <a:t>© 2010 Tom J. Brown, PhD</a:t>
            </a:r>
          </a:p>
          <a:p>
            <a:pPr eaLnBrk="1" hangingPunct="1">
              <a:defRPr/>
            </a:pPr>
            <a:r>
              <a:rPr lang="en-US" altLang="en-US" sz="1200" b="1" smtClean="0">
                <a:solidFill>
                  <a:schemeClr val="accent1"/>
                </a:solidFill>
              </a:rPr>
              <a:t>Spears School of Business</a:t>
            </a:r>
          </a:p>
          <a:p>
            <a:pPr eaLnBrk="1" hangingPunct="1">
              <a:defRPr/>
            </a:pPr>
            <a:r>
              <a:rPr lang="en-US" altLang="en-US" sz="1200" b="1" smtClean="0">
                <a:solidFill>
                  <a:schemeClr val="accent1"/>
                </a:solidFill>
              </a:rPr>
              <a:t>Oklahoma State University</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0A190241-3829-4309-946A-CC9DAACABA7F}" type="datetimeFigureOut">
              <a:rPr lang="en-US" smtClean="0"/>
              <a:t>9/5/2018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4CFD1160-6203-434C-98DA-83E7FC95455E}" type="slidenum">
              <a:rPr lang="en-US" smtClean="0"/>
              <a:t>‹#›</a:t>
            </a:fld>
            <a:endParaRPr lang="en-US"/>
          </a:p>
        </p:txBody>
      </p:sp>
    </p:spTree>
    <p:extLst>
      <p:ext uri="{BB962C8B-B14F-4D97-AF65-F5344CB8AC3E}">
        <p14:creationId xmlns:p14="http://schemas.microsoft.com/office/powerpoint/2010/main" val="189102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9" descr="background for slid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43400"/>
            <a:ext cx="914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906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14"/>
          <p:cNvSpPr txBox="1">
            <a:spLocks noChangeArrowheads="1"/>
          </p:cNvSpPr>
          <p:nvPr/>
        </p:nvSpPr>
        <p:spPr bwMode="auto">
          <a:xfrm rot="16200000">
            <a:off x="-553243" y="5277643"/>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1200" b="1" smtClean="0">
                <a:solidFill>
                  <a:schemeClr val="accent1"/>
                </a:solidFill>
              </a:rPr>
              <a:t>© 2010 Tom J. Brown, PhD</a:t>
            </a:r>
          </a:p>
          <a:p>
            <a:pPr eaLnBrk="1" hangingPunct="1">
              <a:defRPr/>
            </a:pPr>
            <a:r>
              <a:rPr lang="en-US" altLang="en-US" sz="1200" b="1" smtClean="0">
                <a:solidFill>
                  <a:schemeClr val="accent1"/>
                </a:solidFill>
              </a:rPr>
              <a:t>Spears School of Business</a:t>
            </a:r>
          </a:p>
          <a:p>
            <a:pPr eaLnBrk="1" hangingPunct="1">
              <a:defRPr/>
            </a:pPr>
            <a:r>
              <a:rPr lang="en-US" altLang="en-US" sz="1200" b="1" smtClean="0">
                <a:solidFill>
                  <a:schemeClr val="accent1"/>
                </a:solidFill>
              </a:rPr>
              <a:t>Oklahoma State University</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0A190241-3829-4309-946A-CC9DAACABA7F}" type="datetimeFigureOut">
              <a:rPr lang="en-US" smtClean="0"/>
              <a:t>9/5/2018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4CFD1160-6203-434C-98DA-83E7FC95455E}" type="slidenum">
              <a:rPr lang="en-US" smtClean="0"/>
              <a:t>‹#›</a:t>
            </a:fld>
            <a:endParaRPr lang="en-US"/>
          </a:p>
        </p:txBody>
      </p:sp>
    </p:spTree>
    <p:extLst>
      <p:ext uri="{BB962C8B-B14F-4D97-AF65-F5344CB8AC3E}">
        <p14:creationId xmlns:p14="http://schemas.microsoft.com/office/powerpoint/2010/main" val="2043819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0"/>
            <a:ext cx="80010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5715000" y="6248400"/>
            <a:ext cx="2667000" cy="476250"/>
          </a:xfrm>
          <a:prstGeom prst="rect">
            <a:avLst/>
          </a:prstGeom>
        </p:spPr>
        <p:txBody>
          <a:bodyPr/>
          <a:lstStyle>
            <a:lvl1pPr>
              <a:defRPr/>
            </a:lvl1pPr>
          </a:lstStyle>
          <a:p>
            <a:pPr>
              <a:defRPr/>
            </a:pPr>
            <a:r>
              <a:rPr lang="en-US"/>
              <a:t>© Tom J. Brown, 2007</a:t>
            </a:r>
          </a:p>
          <a:p>
            <a:pPr>
              <a:defRPr/>
            </a:pPr>
            <a:r>
              <a:rPr lang="en-US"/>
              <a:t>Basic Marketing Research</a:t>
            </a: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C0CFF008-3F94-4517-9F4A-366CE7DFF250}" type="slidenum">
              <a:rPr lang="en-US"/>
              <a:pPr>
                <a:defRPr/>
              </a:pPr>
              <a:t>‹#›</a:t>
            </a:fld>
            <a:endParaRPr lang="en-US"/>
          </a:p>
        </p:txBody>
      </p:sp>
    </p:spTree>
    <p:extLst>
      <p:ext uri="{BB962C8B-B14F-4D97-AF65-F5344CB8AC3E}">
        <p14:creationId xmlns:p14="http://schemas.microsoft.com/office/powerpoint/2010/main" val="360142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901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1981200"/>
            <a:ext cx="75438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371600" y="304800"/>
            <a:ext cx="75438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1371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1"/>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25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600" y="1524000"/>
            <a:ext cx="38115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209800"/>
            <a:ext cx="3811588" cy="3581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53000" y="1535113"/>
            <a:ext cx="3733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3000" y="2174875"/>
            <a:ext cx="37338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299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48233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285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60410"/>
            <a:ext cx="2855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343400" y="273051"/>
            <a:ext cx="4343400" cy="5137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447800"/>
            <a:ext cx="2861089" cy="39623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167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9" descr="background for slid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43400"/>
            <a:ext cx="914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906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14"/>
          <p:cNvSpPr txBox="1">
            <a:spLocks noChangeArrowheads="1"/>
          </p:cNvSpPr>
          <p:nvPr/>
        </p:nvSpPr>
        <p:spPr bwMode="auto">
          <a:xfrm rot="16200000">
            <a:off x="-553243" y="5277643"/>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1200" b="1" smtClean="0">
                <a:solidFill>
                  <a:schemeClr val="accent1"/>
                </a:solidFill>
              </a:rPr>
              <a:t>© 2010 Tom J. Brown, PhD</a:t>
            </a:r>
          </a:p>
          <a:p>
            <a:pPr eaLnBrk="1" hangingPunct="1">
              <a:defRPr/>
            </a:pPr>
            <a:r>
              <a:rPr lang="en-US" altLang="en-US" sz="1200" b="1" smtClean="0">
                <a:solidFill>
                  <a:schemeClr val="accent1"/>
                </a:solidFill>
              </a:rPr>
              <a:t>Spears School of Business</a:t>
            </a:r>
          </a:p>
          <a:p>
            <a:pPr eaLnBrk="1" hangingPunct="1">
              <a:defRPr/>
            </a:pPr>
            <a:r>
              <a:rPr lang="en-US" altLang="en-US" sz="1200" b="1" smtClean="0">
                <a:solidFill>
                  <a:schemeClr val="accent1"/>
                </a:solidFill>
              </a:rPr>
              <a:t>Oklahoma State University</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a:defRPr/>
            </a:lvl1pPr>
          </a:lstStyle>
          <a:p>
            <a:fld id="{0A190241-3829-4309-946A-CC9DAACABA7F}" type="datetimeFigureOut">
              <a:rPr lang="en-US" smtClean="0"/>
              <a:t>9/5/2018</a:t>
            </a:fld>
            <a:endParaRPr lang="en-US"/>
          </a:p>
        </p:txBody>
      </p:sp>
      <p:sp>
        <p:nvSpPr>
          <p:cNvPr id="9"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fld id="{4CFD1160-6203-434C-98DA-83E7FC95455E}" type="slidenum">
              <a:rPr lang="en-US" smtClean="0"/>
              <a:t>‹#›</a:t>
            </a:fld>
            <a:endParaRPr lang="en-US"/>
          </a:p>
        </p:txBody>
      </p:sp>
    </p:spTree>
    <p:extLst>
      <p:ext uri="{BB962C8B-B14F-4D97-AF65-F5344CB8AC3E}">
        <p14:creationId xmlns:p14="http://schemas.microsoft.com/office/powerpoint/2010/main" val="226829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295400" y="1600200"/>
            <a:ext cx="7391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5943600"/>
            <a:ext cx="838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 y="2841625"/>
            <a:ext cx="8572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 y="-3175"/>
            <a:ext cx="8572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200" y="5956300"/>
            <a:ext cx="82931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 y="0"/>
            <a:ext cx="1143000" cy="990600"/>
          </a:xfrm>
          <a:prstGeom prst="rect">
            <a:avLst/>
          </a:prstGeom>
          <a:solidFill>
            <a:srgbClr val="E6D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Isosceles Triangle 6"/>
          <p:cNvSpPr/>
          <p:nvPr/>
        </p:nvSpPr>
        <p:spPr>
          <a:xfrm rot="10800000">
            <a:off x="76200" y="990600"/>
            <a:ext cx="1143000" cy="304800"/>
          </a:xfrm>
          <a:prstGeom prst="triangle">
            <a:avLst/>
          </a:prstGeom>
          <a:solidFill>
            <a:srgbClr val="E6D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4" name="TextBox 8"/>
          <p:cNvSpPr txBox="1">
            <a:spLocks noChangeArrowheads="1"/>
          </p:cNvSpPr>
          <p:nvPr/>
        </p:nvSpPr>
        <p:spPr bwMode="auto">
          <a:xfrm rot="-5400000">
            <a:off x="-1493043" y="4590256"/>
            <a:ext cx="38227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1400" b="1" smtClean="0">
                <a:solidFill>
                  <a:schemeClr val="bg1"/>
                </a:solidFill>
              </a:rPr>
              <a:t>Brown, Suter, and Churchill</a:t>
            </a:r>
          </a:p>
          <a:p>
            <a:pPr eaLnBrk="1" hangingPunct="1">
              <a:defRPr/>
            </a:pPr>
            <a:r>
              <a:rPr lang="en-US" altLang="en-US" sz="1400" b="1" smtClean="0">
                <a:solidFill>
                  <a:schemeClr val="bg1"/>
                </a:solidFill>
              </a:rPr>
              <a:t>Basic Marketing Research (8</a:t>
            </a:r>
            <a:r>
              <a:rPr lang="en-US" altLang="en-US" sz="1400" b="1" baseline="30000" smtClean="0">
                <a:solidFill>
                  <a:schemeClr val="bg1"/>
                </a:solidFill>
              </a:rPr>
              <a:t>th</a:t>
            </a:r>
            <a:r>
              <a:rPr lang="en-US" altLang="en-US" sz="1400" b="1" smtClean="0">
                <a:solidFill>
                  <a:schemeClr val="bg1"/>
                </a:solidFill>
              </a:rPr>
              <a:t> Edition)</a:t>
            </a:r>
          </a:p>
          <a:p>
            <a:pPr eaLnBrk="1" hangingPunct="1">
              <a:defRPr/>
            </a:pPr>
            <a:r>
              <a:rPr lang="en-US" altLang="en-US" sz="1400" b="1" smtClean="0">
                <a:solidFill>
                  <a:schemeClr val="bg1"/>
                </a:solidFill>
              </a:rPr>
              <a:t>© 2014 CENGAGE Learning</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5400" y="2114550"/>
            <a:ext cx="7467600" cy="1063625"/>
          </a:xfrm>
        </p:spPr>
        <p:txBody>
          <a:bodyPr lIns="92069" tIns="46035" rIns="92069" bIns="46035"/>
          <a:lstStyle/>
          <a:p>
            <a:pPr eaLnBrk="1" hangingPunct="1"/>
            <a:r>
              <a:rPr lang="en-US" altLang="en-US" smtClean="0"/>
              <a:t/>
            </a:r>
            <a:br>
              <a:rPr lang="en-US" altLang="en-US" smtClean="0"/>
            </a:br>
            <a:r>
              <a:rPr lang="en-US" altLang="en-US" sz="5300" smtClean="0"/>
              <a:t>Basic Marketing Research</a:t>
            </a:r>
            <a:r>
              <a:rPr lang="en-US" altLang="en-US" smtClean="0"/>
              <a:t/>
            </a:r>
            <a:br>
              <a:rPr lang="en-US" altLang="en-US" smtClean="0"/>
            </a:br>
            <a:r>
              <a:rPr lang="en-US" altLang="en-US" sz="4000" i="1" smtClean="0"/>
              <a:t>Customer Insights and </a:t>
            </a:r>
            <a:br>
              <a:rPr lang="en-US" altLang="en-US" sz="4000" i="1" smtClean="0"/>
            </a:br>
            <a:r>
              <a:rPr lang="en-US" altLang="en-US" sz="4000" i="1" smtClean="0"/>
              <a:t>Managerial Action</a:t>
            </a:r>
            <a:r>
              <a:rPr lang="en-US" altLang="en-US" i="1" smtClean="0"/>
              <a:t/>
            </a:r>
            <a:br>
              <a:rPr lang="en-US" altLang="en-US" i="1" smtClean="0"/>
            </a:br>
            <a:endParaRPr lang="en-US" altLang="en-US" i="1" smtClean="0"/>
          </a:p>
        </p:txBody>
      </p:sp>
    </p:spTree>
    <p:extLst>
      <p:ext uri="{BB962C8B-B14F-4D97-AF65-F5344CB8AC3E}">
        <p14:creationId xmlns:p14="http://schemas.microsoft.com/office/powerpoint/2010/main" val="134053857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86435" y="990600"/>
            <a:ext cx="7391400" cy="2057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2"/>
                </a:solidFill>
              </a:rPr>
              <a:t>DISCOVERY-ORIENTED            DECISION PROBLEM</a:t>
            </a:r>
          </a:p>
          <a:p>
            <a:pPr marL="457200" lvl="1" indent="0">
              <a:buFont typeface="Arial" pitchFamily="34" charset="0"/>
              <a:buNone/>
            </a:pPr>
            <a:r>
              <a:rPr lang="en-US" dirty="0" smtClean="0"/>
              <a:t>A decision problem that typically seeks to answer </a:t>
            </a:r>
            <a:r>
              <a:rPr lang="en-US" b="1" dirty="0" smtClean="0">
                <a:solidFill>
                  <a:srgbClr val="C00000"/>
                </a:solidFill>
              </a:rPr>
              <a:t>what</a:t>
            </a:r>
            <a:r>
              <a:rPr lang="en-US" dirty="0" smtClean="0"/>
              <a:t> or </a:t>
            </a:r>
            <a:r>
              <a:rPr lang="en-US" b="1" dirty="0" smtClean="0">
                <a:solidFill>
                  <a:srgbClr val="C00000"/>
                </a:solidFill>
              </a:rPr>
              <a:t>why</a:t>
            </a:r>
            <a:r>
              <a:rPr lang="en-US" dirty="0" smtClean="0"/>
              <a:t> questions about a problem/opportunity. The focus is generally on generating useful information.</a:t>
            </a:r>
            <a:endParaRPr lang="en-US" dirty="0"/>
          </a:p>
        </p:txBody>
      </p:sp>
    </p:spTree>
    <p:extLst>
      <p:ext uri="{BB962C8B-B14F-4D97-AF65-F5344CB8AC3E}">
        <p14:creationId xmlns:p14="http://schemas.microsoft.com/office/powerpoint/2010/main" val="3771150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86435" y="990600"/>
            <a:ext cx="7391400" cy="2057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2"/>
                </a:solidFill>
              </a:rPr>
              <a:t>STRATEGY-ORIENTED              DECISION PROBLEM</a:t>
            </a:r>
          </a:p>
          <a:p>
            <a:pPr marL="457200" lvl="1" indent="0">
              <a:buFont typeface="Arial" pitchFamily="34" charset="0"/>
              <a:buNone/>
            </a:pPr>
            <a:r>
              <a:rPr lang="en-US" dirty="0" smtClean="0"/>
              <a:t>A decision problem that typically seeks to answer </a:t>
            </a:r>
            <a:r>
              <a:rPr lang="en-US" b="1" dirty="0" smtClean="0">
                <a:solidFill>
                  <a:srgbClr val="C00000"/>
                </a:solidFill>
              </a:rPr>
              <a:t>how</a:t>
            </a:r>
            <a:r>
              <a:rPr lang="en-US" dirty="0" smtClean="0"/>
              <a:t> questions about a problem/opportunity. The focus is generally on selecting alternative courses of action.</a:t>
            </a:r>
            <a:endParaRPr lang="en-US" dirty="0"/>
          </a:p>
        </p:txBody>
      </p:sp>
    </p:spTree>
    <p:extLst>
      <p:ext uri="{BB962C8B-B14F-4D97-AF65-F5344CB8AC3E}">
        <p14:creationId xmlns:p14="http://schemas.microsoft.com/office/powerpoint/2010/main" val="4029344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6800" y="167058"/>
            <a:ext cx="7924800" cy="1143000"/>
          </a:xfrm>
        </p:spPr>
        <p:txBody>
          <a:bodyPr/>
          <a:lstStyle/>
          <a:p>
            <a:pPr eaLnBrk="1" hangingPunct="1"/>
            <a:r>
              <a:rPr lang="en-US" altLang="en-US" dirty="0" smtClean="0"/>
              <a:t>Step Four:</a:t>
            </a:r>
            <a:br>
              <a:rPr lang="en-US" altLang="en-US" dirty="0" smtClean="0"/>
            </a:br>
            <a:r>
              <a:rPr lang="en-US" altLang="en-US" sz="3600" dirty="0" smtClean="0"/>
              <a:t>Develop Possible Research Problems</a:t>
            </a:r>
          </a:p>
        </p:txBody>
      </p:sp>
      <p:sp>
        <p:nvSpPr>
          <p:cNvPr id="22531" name="Rectangle 3"/>
          <p:cNvSpPr>
            <a:spLocks noGrp="1" noChangeArrowheads="1"/>
          </p:cNvSpPr>
          <p:nvPr>
            <p:ph idx="1"/>
          </p:nvPr>
        </p:nvSpPr>
        <p:spPr>
          <a:xfrm>
            <a:off x="1501588" y="3429000"/>
            <a:ext cx="7620000" cy="3733800"/>
          </a:xfrm>
        </p:spPr>
        <p:txBody>
          <a:bodyPr/>
          <a:lstStyle/>
          <a:p>
            <a:pPr lvl="1" eaLnBrk="1" hangingPunct="1">
              <a:buClr>
                <a:schemeClr val="accent2">
                  <a:lumMod val="75000"/>
                </a:schemeClr>
              </a:buClr>
              <a:buSzPct val="200000"/>
              <a:buFont typeface="Arial" panose="020B0604020202020204" pitchFamily="34" charset="0"/>
              <a:buChar char="•"/>
            </a:pPr>
            <a:r>
              <a:rPr lang="en-US" altLang="en-US" sz="2400" i="1" dirty="0" smtClean="0"/>
              <a:t>Investigate current customer satisfaction.</a:t>
            </a:r>
          </a:p>
          <a:p>
            <a:pPr lvl="1" eaLnBrk="1" hangingPunct="1">
              <a:buClr>
                <a:schemeClr val="accent2">
                  <a:lumMod val="75000"/>
                </a:schemeClr>
              </a:buClr>
              <a:buSzPct val="200000"/>
              <a:buFont typeface="Arial" panose="020B0604020202020204" pitchFamily="34" charset="0"/>
              <a:buChar char="•"/>
            </a:pPr>
            <a:r>
              <a:rPr lang="en-US" altLang="en-US" sz="2400" i="1" dirty="0" smtClean="0"/>
              <a:t>Assess target market perceptions.</a:t>
            </a:r>
          </a:p>
          <a:p>
            <a:pPr lvl="1" eaLnBrk="1" hangingPunct="1">
              <a:buClr>
                <a:schemeClr val="accent2">
                  <a:lumMod val="75000"/>
                </a:schemeClr>
              </a:buClr>
              <a:buSzPct val="200000"/>
              <a:buFont typeface="Arial" panose="020B0604020202020204" pitchFamily="34" charset="0"/>
              <a:buChar char="•"/>
            </a:pPr>
            <a:r>
              <a:rPr lang="en-US" altLang="en-US" sz="2400" i="1" dirty="0" smtClean="0"/>
              <a:t>Determine target market awareness.</a:t>
            </a:r>
          </a:p>
        </p:txBody>
      </p:sp>
      <p:sp>
        <p:nvSpPr>
          <p:cNvPr id="4" name="Content Placeholder 2"/>
          <p:cNvSpPr txBox="1">
            <a:spLocks/>
          </p:cNvSpPr>
          <p:nvPr/>
        </p:nvSpPr>
        <p:spPr>
          <a:xfrm>
            <a:off x="1286435" y="1515040"/>
            <a:ext cx="7391400" cy="2057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2"/>
                </a:solidFill>
              </a:rPr>
              <a:t>RESEARCH PROBLEM</a:t>
            </a:r>
          </a:p>
          <a:p>
            <a:pPr marL="457200" lvl="1" indent="0">
              <a:buFont typeface="Arial" pitchFamily="34" charset="0"/>
              <a:buNone/>
            </a:pPr>
            <a:r>
              <a:rPr lang="en-US" dirty="0" smtClean="0"/>
              <a:t>A restatement of the decision problem in research terms.</a:t>
            </a:r>
            <a:endParaRPr lang="en-US" dirty="0"/>
          </a:p>
        </p:txBody>
      </p:sp>
    </p:spTree>
    <p:extLst>
      <p:ext uri="{BB962C8B-B14F-4D97-AF65-F5344CB8AC3E}">
        <p14:creationId xmlns:p14="http://schemas.microsoft.com/office/powerpoint/2010/main" val="500300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1757082" y="1219200"/>
            <a:ext cx="6777318" cy="3962400"/>
          </a:xfrm>
        </p:spPr>
        <p:txBody>
          <a:bodyPr/>
          <a:lstStyle/>
          <a:p>
            <a:pPr eaLnBrk="1" hangingPunct="1"/>
            <a:endParaRPr lang="en-US" altLang="en-US" dirty="0" smtClean="0"/>
          </a:p>
          <a:p>
            <a:pPr marL="0" indent="0" eaLnBrk="1" hangingPunct="1">
              <a:buNone/>
            </a:pPr>
            <a:r>
              <a:rPr lang="en-US" altLang="en-US" dirty="0" smtClean="0"/>
              <a:t>There will often be MANY research problems associated with a single manager’s decision problem.</a:t>
            </a:r>
          </a:p>
        </p:txBody>
      </p:sp>
    </p:spTree>
    <p:extLst>
      <p:ext uri="{BB962C8B-B14F-4D97-AF65-F5344CB8AC3E}">
        <p14:creationId xmlns:p14="http://schemas.microsoft.com/office/powerpoint/2010/main" val="62732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 y="1048512"/>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769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800" y="304800"/>
            <a:ext cx="7620000" cy="1143000"/>
          </a:xfrm>
        </p:spPr>
        <p:txBody>
          <a:bodyPr/>
          <a:lstStyle/>
          <a:p>
            <a:pPr eaLnBrk="1" hangingPunct="1"/>
            <a:r>
              <a:rPr lang="en-US" altLang="en-US" dirty="0" smtClean="0"/>
              <a:t>Step Five:</a:t>
            </a:r>
            <a:br>
              <a:rPr lang="en-US" altLang="en-US" dirty="0" smtClean="0"/>
            </a:br>
            <a:r>
              <a:rPr lang="en-US" altLang="en-US" sz="3600" dirty="0" smtClean="0"/>
              <a:t>Select the Research Problem(s) </a:t>
            </a:r>
            <a:br>
              <a:rPr lang="en-US" altLang="en-US" sz="3600" dirty="0" smtClean="0"/>
            </a:br>
            <a:r>
              <a:rPr lang="en-US" altLang="en-US" sz="3600" dirty="0" smtClean="0"/>
              <a:t>to be Addressed</a:t>
            </a:r>
          </a:p>
        </p:txBody>
      </p:sp>
      <p:sp>
        <p:nvSpPr>
          <p:cNvPr id="25603" name="Rectangle 3"/>
          <p:cNvSpPr>
            <a:spLocks noGrp="1" noChangeArrowheads="1"/>
          </p:cNvSpPr>
          <p:nvPr>
            <p:ph idx="1"/>
          </p:nvPr>
        </p:nvSpPr>
        <p:spPr>
          <a:xfrm>
            <a:off x="1295400" y="2209800"/>
            <a:ext cx="7391400" cy="3962400"/>
          </a:xfrm>
        </p:spPr>
        <p:txBody>
          <a:bodyPr/>
          <a:lstStyle/>
          <a:p>
            <a:pPr marL="0" indent="0" eaLnBrk="1" hangingPunct="1">
              <a:buNone/>
            </a:pPr>
            <a:r>
              <a:rPr lang="en-US" altLang="en-US" sz="2800" dirty="0" smtClean="0"/>
              <a:t>Researchers normally can’t do everything. It is better to address one or two research problems fully than to try to do too many things at once.</a:t>
            </a:r>
          </a:p>
          <a:p>
            <a:pPr eaLnBrk="1" hangingPunct="1"/>
            <a:endParaRPr lang="en-US" altLang="en-US" sz="2800" dirty="0" smtClean="0"/>
          </a:p>
          <a:p>
            <a:pPr eaLnBrk="1" hangingPunct="1"/>
            <a:r>
              <a:rPr lang="en-US" altLang="en-US" sz="2800" dirty="0" smtClean="0"/>
              <a:t>Trade-off: </a:t>
            </a:r>
            <a:r>
              <a:rPr lang="en-US" altLang="en-US" sz="2800" i="1" dirty="0" smtClean="0"/>
              <a:t>Value of the information to be obtained vs. the costs of obtaining it</a:t>
            </a:r>
            <a:r>
              <a:rPr lang="en-US" altLang="en-US" sz="2800" dirty="0" smtClean="0"/>
              <a:t>.</a:t>
            </a:r>
          </a:p>
        </p:txBody>
      </p:sp>
    </p:spTree>
    <p:extLst>
      <p:ext uri="{BB962C8B-B14F-4D97-AF65-F5344CB8AC3E}">
        <p14:creationId xmlns:p14="http://schemas.microsoft.com/office/powerpoint/2010/main" val="474755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1066800" y="152400"/>
            <a:ext cx="7620000" cy="1143000"/>
          </a:xfrm>
          <a:noFill/>
        </p:spPr>
        <p:txBody>
          <a:bodyPr/>
          <a:lstStyle/>
          <a:p>
            <a:pPr eaLnBrk="1" hangingPunct="1"/>
            <a:r>
              <a:rPr lang="en-US" altLang="en-US" dirty="0" smtClean="0"/>
              <a:t>Step Six:</a:t>
            </a:r>
            <a:br>
              <a:rPr lang="en-US" altLang="en-US" dirty="0" smtClean="0"/>
            </a:br>
            <a:r>
              <a:rPr lang="en-US" altLang="en-US" sz="3600" dirty="0" smtClean="0"/>
              <a:t>Prepare Research Request Agreement</a:t>
            </a:r>
          </a:p>
        </p:txBody>
      </p:sp>
      <p:sp>
        <p:nvSpPr>
          <p:cNvPr id="7" name="Content Placeholder 2"/>
          <p:cNvSpPr txBox="1">
            <a:spLocks/>
          </p:cNvSpPr>
          <p:nvPr/>
        </p:nvSpPr>
        <p:spPr>
          <a:xfrm>
            <a:off x="1286435" y="1515040"/>
            <a:ext cx="7391400" cy="2057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2"/>
                </a:solidFill>
              </a:rPr>
              <a:t>RESEARCH REQUEST AGREEMENT</a:t>
            </a:r>
          </a:p>
          <a:p>
            <a:pPr marL="457200" lvl="1" indent="0">
              <a:buFont typeface="Arial" pitchFamily="34" charset="0"/>
              <a:buNone/>
            </a:pPr>
            <a:r>
              <a:rPr lang="en-US" dirty="0" smtClean="0"/>
              <a:t>A document prepared by the researcher after meeting with the decision maker that summarizes the problem and the information that is needed to address it.</a:t>
            </a:r>
            <a:endParaRPr lang="en-US" dirty="0"/>
          </a:p>
        </p:txBody>
      </p:sp>
    </p:spTree>
    <p:extLst>
      <p:ext uri="{BB962C8B-B14F-4D97-AF65-F5344CB8AC3E}">
        <p14:creationId xmlns:p14="http://schemas.microsoft.com/office/powerpoint/2010/main" val="1194152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69894" y="1295400"/>
            <a:ext cx="7620000" cy="2057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800" dirty="0" smtClean="0"/>
              <a:t>The purpose of the Research Request Agreement is to make certain that everyone understands the problem to be addressed and what the research is to accomplish.</a:t>
            </a:r>
          </a:p>
        </p:txBody>
      </p:sp>
      <p:sp>
        <p:nvSpPr>
          <p:cNvPr id="3" name="TextBox 2"/>
          <p:cNvSpPr txBox="1"/>
          <p:nvPr/>
        </p:nvSpPr>
        <p:spPr>
          <a:xfrm>
            <a:off x="3810000" y="4724400"/>
            <a:ext cx="4419600" cy="338138"/>
          </a:xfrm>
          <a:prstGeom prst="rect">
            <a:avLst/>
          </a:prstGeom>
          <a:noFill/>
        </p:spPr>
        <p:txBody>
          <a:bodyPr>
            <a:spAutoFit/>
          </a:bodyPr>
          <a:lstStyle/>
          <a:p>
            <a:pPr>
              <a:defRPr/>
            </a:pPr>
            <a:r>
              <a:rPr lang="en-US" sz="1600" dirty="0">
                <a:latin typeface="+mj-lt"/>
              </a:rPr>
              <a:t>(</a:t>
            </a:r>
            <a:r>
              <a:rPr lang="en-US" sz="1600" b="1" i="1" dirty="0">
                <a:latin typeface="+mj-lt"/>
              </a:rPr>
              <a:t>HINT:</a:t>
            </a:r>
            <a:r>
              <a:rPr lang="en-US" sz="1600" dirty="0">
                <a:latin typeface="+mj-lt"/>
              </a:rPr>
              <a:t> For an example, see pages </a:t>
            </a:r>
            <a:r>
              <a:rPr lang="en-US" sz="1600" dirty="0" smtClean="0">
                <a:latin typeface="+mj-lt"/>
              </a:rPr>
              <a:t>53-54 </a:t>
            </a:r>
            <a:r>
              <a:rPr lang="en-US" sz="1600" dirty="0">
                <a:latin typeface="+mj-lt"/>
              </a:rPr>
              <a:t>of text)</a:t>
            </a:r>
          </a:p>
        </p:txBody>
      </p:sp>
    </p:spTree>
    <p:extLst>
      <p:ext uri="{BB962C8B-B14F-4D97-AF65-F5344CB8AC3E}">
        <p14:creationId xmlns:p14="http://schemas.microsoft.com/office/powerpoint/2010/main" val="1048326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676400"/>
            <a:ext cx="7010400" cy="3581400"/>
          </a:xfrm>
          <a:prstGeom prst="rect">
            <a:avLst/>
          </a:prstGeom>
          <a:solidFill>
            <a:schemeClr val="tx2">
              <a:lumMod val="40000"/>
              <a:lumOff val="60000"/>
            </a:schemeClr>
          </a:solidFill>
          <a:ln>
            <a:noFill/>
          </a:ln>
          <a:effectLst>
            <a:outerShdw blurRad="50800" dist="292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33600" y="274638"/>
            <a:ext cx="5562600" cy="1143000"/>
          </a:xfrm>
        </p:spPr>
        <p:txBody>
          <a:bodyPr/>
          <a:lstStyle/>
          <a:p>
            <a:r>
              <a:rPr lang="en-US" sz="3600" dirty="0" smtClean="0"/>
              <a:t>Sections of a Research Request Agreement</a:t>
            </a:r>
            <a:endParaRPr lang="en-US" sz="3600" dirty="0"/>
          </a:p>
        </p:txBody>
      </p:sp>
      <p:sp>
        <p:nvSpPr>
          <p:cNvPr id="3" name="Content Placeholder 2"/>
          <p:cNvSpPr>
            <a:spLocks noGrp="1"/>
          </p:cNvSpPr>
          <p:nvPr>
            <p:ph idx="1"/>
          </p:nvPr>
        </p:nvSpPr>
        <p:spPr/>
        <p:txBody>
          <a:bodyPr/>
          <a:lstStyle/>
          <a:p>
            <a:r>
              <a:rPr lang="en-US" dirty="0" smtClean="0"/>
              <a:t>Background</a:t>
            </a:r>
          </a:p>
          <a:p>
            <a:r>
              <a:rPr lang="en-US" dirty="0" smtClean="0"/>
              <a:t>Decision problem</a:t>
            </a:r>
          </a:p>
          <a:p>
            <a:r>
              <a:rPr lang="en-US" dirty="0" smtClean="0"/>
              <a:t>Research problem(s)</a:t>
            </a:r>
          </a:p>
          <a:p>
            <a:r>
              <a:rPr lang="en-US" dirty="0" smtClean="0"/>
              <a:t>Use</a:t>
            </a:r>
          </a:p>
          <a:p>
            <a:r>
              <a:rPr lang="en-US" dirty="0" smtClean="0"/>
              <a:t>Population and subgroups</a:t>
            </a:r>
          </a:p>
          <a:p>
            <a:r>
              <a:rPr lang="en-US" dirty="0" smtClean="0"/>
              <a:t>Logistics</a:t>
            </a:r>
            <a:endParaRPr lang="en-US" dirty="0"/>
          </a:p>
        </p:txBody>
      </p:sp>
    </p:spTree>
    <p:extLst>
      <p:ext uri="{BB962C8B-B14F-4D97-AF65-F5344CB8AC3E}">
        <p14:creationId xmlns:p14="http://schemas.microsoft.com/office/powerpoint/2010/main" val="282820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295400" y="3931015"/>
            <a:ext cx="6400800" cy="1371600"/>
          </a:xfrm>
        </p:spPr>
        <p:txBody>
          <a:bodyPr/>
          <a:lstStyle/>
          <a:p>
            <a:pPr lvl="1" eaLnBrk="1" hangingPunct="1">
              <a:buClr>
                <a:srgbClr val="C00000"/>
              </a:buClr>
              <a:buSzPct val="199000"/>
              <a:buFont typeface="Arial" panose="020B0604020202020204" pitchFamily="34" charset="0"/>
              <a:buChar char="•"/>
            </a:pPr>
            <a:r>
              <a:rPr lang="en-US" altLang="en-US" sz="2400" dirty="0" smtClean="0"/>
              <a:t>The research proposal differs from the research request agreement because it includes the proposed research method and is much more detailed.</a:t>
            </a:r>
          </a:p>
        </p:txBody>
      </p:sp>
      <p:sp>
        <p:nvSpPr>
          <p:cNvPr id="5" name="Content Placeholder 2"/>
          <p:cNvSpPr txBox="1">
            <a:spLocks/>
          </p:cNvSpPr>
          <p:nvPr/>
        </p:nvSpPr>
        <p:spPr>
          <a:xfrm>
            <a:off x="1286435" y="1147475"/>
            <a:ext cx="7391400" cy="2057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2"/>
                </a:solidFill>
              </a:rPr>
              <a:t>RESEARCH</a:t>
            </a:r>
            <a:r>
              <a:rPr lang="en-US" sz="3600" b="1" dirty="0">
                <a:solidFill>
                  <a:schemeClr val="tx2"/>
                </a:solidFill>
              </a:rPr>
              <a:t> </a:t>
            </a:r>
            <a:r>
              <a:rPr lang="en-US" sz="3600" b="1" dirty="0" smtClean="0">
                <a:solidFill>
                  <a:schemeClr val="tx2"/>
                </a:solidFill>
              </a:rPr>
              <a:t>PROPOSAL</a:t>
            </a:r>
          </a:p>
          <a:p>
            <a:pPr marL="457200" lvl="1" indent="0">
              <a:buFont typeface="Arial" pitchFamily="34" charset="0"/>
              <a:buNone/>
            </a:pPr>
            <a:r>
              <a:rPr lang="en-US" dirty="0" smtClean="0"/>
              <a:t>A written statement that describes the marketing problem, the purpose of the study, and a detailed outline of the research methodology.</a:t>
            </a:r>
            <a:endParaRPr lang="en-US" dirty="0"/>
          </a:p>
        </p:txBody>
      </p:sp>
    </p:spTree>
    <p:extLst>
      <p:ext uri="{BB962C8B-B14F-4D97-AF65-F5344CB8AC3E}">
        <p14:creationId xmlns:p14="http://schemas.microsoft.com/office/powerpoint/2010/main" val="1939346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txBox="1">
            <a:spLocks noChangeArrowheads="1"/>
          </p:cNvSpPr>
          <p:nvPr/>
        </p:nvSpPr>
        <p:spPr bwMode="auto">
          <a:xfrm>
            <a:off x="1295400" y="2114550"/>
            <a:ext cx="74676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5300" dirty="0">
                <a:latin typeface="Calibri" pitchFamily="34" charset="0"/>
              </a:rPr>
              <a:t>Chapter </a:t>
            </a:r>
            <a:r>
              <a:rPr lang="en-US" altLang="en-US" sz="5300" dirty="0" smtClean="0">
                <a:latin typeface="Calibri" pitchFamily="34" charset="0"/>
              </a:rPr>
              <a:t>3:</a:t>
            </a:r>
            <a:endParaRPr lang="en-US" altLang="en-US" sz="5300" dirty="0">
              <a:latin typeface="Calibri" pitchFamily="34" charset="0"/>
            </a:endParaRPr>
          </a:p>
          <a:p>
            <a:pPr algn="ctr" eaLnBrk="1" hangingPunct="1"/>
            <a:r>
              <a:rPr lang="en-US" altLang="en-US" sz="5300" i="1" dirty="0" smtClean="0">
                <a:latin typeface="Calibri" pitchFamily="34" charset="0"/>
              </a:rPr>
              <a:t>Problem Formulation</a:t>
            </a:r>
            <a:endParaRPr lang="en-US" altLang="en-US" sz="4400" i="1" dirty="0">
              <a:latin typeface="Calibri" pitchFamily="34" charset="0"/>
            </a:endParaRPr>
          </a:p>
        </p:txBody>
      </p:sp>
    </p:spTree>
    <p:extLst>
      <p:ext uri="{BB962C8B-B14F-4D97-AF65-F5344CB8AC3E}">
        <p14:creationId xmlns:p14="http://schemas.microsoft.com/office/powerpoint/2010/main" val="2808259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219200"/>
            <a:ext cx="7010400" cy="4038600"/>
          </a:xfrm>
          <a:prstGeom prst="rect">
            <a:avLst/>
          </a:prstGeom>
          <a:solidFill>
            <a:schemeClr val="tx2">
              <a:lumMod val="40000"/>
              <a:lumOff val="60000"/>
            </a:schemeClr>
          </a:solidFill>
          <a:ln>
            <a:noFill/>
          </a:ln>
          <a:effectLst>
            <a:outerShdw blurRad="50800" dist="292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Grp="1" noChangeArrowheads="1"/>
          </p:cNvSpPr>
          <p:nvPr>
            <p:ph type="title"/>
          </p:nvPr>
        </p:nvSpPr>
        <p:spPr>
          <a:xfrm>
            <a:off x="838200" y="107950"/>
            <a:ext cx="8077200" cy="1143000"/>
          </a:xfrm>
        </p:spPr>
        <p:txBody>
          <a:bodyPr/>
          <a:lstStyle/>
          <a:p>
            <a:pPr eaLnBrk="1" hangingPunct="1"/>
            <a:r>
              <a:rPr lang="en-US" altLang="en-US" dirty="0" smtClean="0"/>
              <a:t>Research Proposal Outline</a:t>
            </a:r>
          </a:p>
        </p:txBody>
      </p:sp>
      <p:sp>
        <p:nvSpPr>
          <p:cNvPr id="29699" name="Rectangle 3"/>
          <p:cNvSpPr>
            <a:spLocks noGrp="1" noChangeArrowheads="1"/>
          </p:cNvSpPr>
          <p:nvPr>
            <p:ph idx="1"/>
          </p:nvPr>
        </p:nvSpPr>
        <p:spPr>
          <a:xfrm>
            <a:off x="1846720" y="1420915"/>
            <a:ext cx="6324600" cy="4525963"/>
          </a:xfrm>
        </p:spPr>
        <p:txBody>
          <a:bodyPr/>
          <a:lstStyle/>
          <a:p>
            <a:pPr eaLnBrk="1" hangingPunct="1">
              <a:buFontTx/>
              <a:buNone/>
            </a:pPr>
            <a:r>
              <a:rPr lang="en-US" altLang="en-US" sz="2400" dirty="0" smtClean="0"/>
              <a:t>A.	Problem Definition and Background</a:t>
            </a:r>
          </a:p>
          <a:p>
            <a:pPr eaLnBrk="1" hangingPunct="1">
              <a:buFontTx/>
              <a:buNone/>
            </a:pPr>
            <a:r>
              <a:rPr lang="en-US" altLang="en-US" sz="2400" dirty="0" smtClean="0"/>
              <a:t>B.	Research Design and Data Sources</a:t>
            </a:r>
          </a:p>
          <a:p>
            <a:pPr eaLnBrk="1" hangingPunct="1">
              <a:buFontTx/>
              <a:buNone/>
            </a:pPr>
            <a:r>
              <a:rPr lang="en-US" altLang="en-US" sz="2400" dirty="0" smtClean="0"/>
              <a:t>C.	Sampling Plan</a:t>
            </a:r>
          </a:p>
          <a:p>
            <a:pPr eaLnBrk="1" hangingPunct="1">
              <a:buFontTx/>
              <a:buNone/>
            </a:pPr>
            <a:r>
              <a:rPr lang="en-US" altLang="en-US" sz="2400" dirty="0" smtClean="0"/>
              <a:t>D.	Data Collection Forms</a:t>
            </a:r>
          </a:p>
          <a:p>
            <a:pPr eaLnBrk="1" hangingPunct="1">
              <a:buFontTx/>
              <a:buNone/>
            </a:pPr>
            <a:r>
              <a:rPr lang="en-US" altLang="en-US" sz="2400" dirty="0" smtClean="0"/>
              <a:t>E.	Analysis</a:t>
            </a:r>
          </a:p>
          <a:p>
            <a:pPr eaLnBrk="1" hangingPunct="1">
              <a:buFontTx/>
              <a:buNone/>
            </a:pPr>
            <a:r>
              <a:rPr lang="en-US" altLang="en-US" sz="2400" dirty="0" smtClean="0"/>
              <a:t>F.	Time Schedule</a:t>
            </a:r>
          </a:p>
          <a:p>
            <a:pPr eaLnBrk="1" hangingPunct="1">
              <a:buFontTx/>
              <a:buNone/>
            </a:pPr>
            <a:r>
              <a:rPr lang="en-US" altLang="en-US" sz="2400" dirty="0" smtClean="0"/>
              <a:t>G.	Personnel Requirements and Cost Estimate</a:t>
            </a:r>
          </a:p>
          <a:p>
            <a:pPr eaLnBrk="1" hangingPunct="1">
              <a:buFontTx/>
              <a:buNone/>
            </a:pPr>
            <a:r>
              <a:rPr lang="en-US" altLang="en-US" sz="2400" dirty="0" smtClean="0"/>
              <a:t>H.	Appendices</a:t>
            </a:r>
          </a:p>
        </p:txBody>
      </p:sp>
    </p:spTree>
    <p:extLst>
      <p:ext uri="{BB962C8B-B14F-4D97-AF65-F5344CB8AC3E}">
        <p14:creationId xmlns:p14="http://schemas.microsoft.com/office/powerpoint/2010/main" val="1837768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Choosing a Research Supplier</a:t>
            </a:r>
          </a:p>
        </p:txBody>
      </p:sp>
      <p:sp>
        <p:nvSpPr>
          <p:cNvPr id="5" name="Content Placeholder 2"/>
          <p:cNvSpPr txBox="1">
            <a:spLocks/>
          </p:cNvSpPr>
          <p:nvPr/>
        </p:nvSpPr>
        <p:spPr>
          <a:xfrm>
            <a:off x="1255059" y="1676400"/>
            <a:ext cx="7391400" cy="2057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2"/>
                </a:solidFill>
              </a:rPr>
              <a:t>REQUEST-FOR-PROPOSAL (RFP)</a:t>
            </a:r>
          </a:p>
          <a:p>
            <a:pPr marL="457200" lvl="1" indent="0">
              <a:buFont typeface="Arial" pitchFamily="34" charset="0"/>
              <a:buNone/>
            </a:pPr>
            <a:r>
              <a:rPr lang="en-US" dirty="0" smtClean="0"/>
              <a:t>A document that describes, as specifically as possible, the nature of the problem for which research is sought and that asks providers to offer proposals, including cost estimates, about how they would perform the job.</a:t>
            </a:r>
            <a:endParaRPr lang="en-US" dirty="0"/>
          </a:p>
        </p:txBody>
      </p:sp>
    </p:spTree>
    <p:extLst>
      <p:ext uri="{BB962C8B-B14F-4D97-AF65-F5344CB8AC3E}">
        <p14:creationId xmlns:p14="http://schemas.microsoft.com/office/powerpoint/2010/main" val="2796205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28800" y="92542"/>
            <a:ext cx="6858000" cy="1143000"/>
          </a:xfrm>
        </p:spPr>
        <p:txBody>
          <a:bodyPr/>
          <a:lstStyle/>
          <a:p>
            <a:pPr defTabSz="1023938" eaLnBrk="1" hangingPunct="1"/>
            <a:r>
              <a:rPr lang="en-US" altLang="en-US" dirty="0" smtClean="0"/>
              <a:t>Problems or Opportunities?</a:t>
            </a:r>
          </a:p>
        </p:txBody>
      </p:sp>
      <p:grpSp>
        <p:nvGrpSpPr>
          <p:cNvPr id="2" name="Group 3"/>
          <p:cNvGrpSpPr>
            <a:grpSpLocks/>
          </p:cNvGrpSpPr>
          <p:nvPr/>
        </p:nvGrpSpPr>
        <p:grpSpPr bwMode="auto">
          <a:xfrm>
            <a:off x="2447600" y="2015710"/>
            <a:ext cx="2355850" cy="3521075"/>
            <a:chOff x="1056" y="1776"/>
            <a:chExt cx="1632" cy="2544"/>
          </a:xfrm>
          <a:solidFill>
            <a:schemeClr val="accent5">
              <a:lumMod val="20000"/>
              <a:lumOff val="80000"/>
            </a:schemeClr>
          </a:solidFill>
        </p:grpSpPr>
        <p:sp>
          <p:nvSpPr>
            <p:cNvPr id="102404" name="Oval 4"/>
            <p:cNvSpPr>
              <a:spLocks noChangeArrowheads="1"/>
            </p:cNvSpPr>
            <p:nvPr/>
          </p:nvSpPr>
          <p:spPr bwMode="auto">
            <a:xfrm>
              <a:off x="1152" y="1776"/>
              <a:ext cx="1536" cy="2544"/>
            </a:xfrm>
            <a:prstGeom prst="ellipse">
              <a:avLst/>
            </a:prstGeom>
            <a:grpFill/>
            <a:ln w="76200">
              <a:solidFill>
                <a:schemeClr val="tx1"/>
              </a:solidFill>
              <a:round/>
              <a:headEnd/>
              <a:tailEnd/>
            </a:ln>
            <a:effectLst/>
          </p:spPr>
          <p:txBody>
            <a:bodyPr wrap="none" anchor="ctr"/>
            <a:lstStyle/>
            <a:p>
              <a:pPr>
                <a:defRPr/>
              </a:pPr>
              <a:endParaRPr lang="en-US"/>
            </a:p>
          </p:txBody>
        </p:sp>
        <p:sp>
          <p:nvSpPr>
            <p:cNvPr id="102405" name="Oval 5"/>
            <p:cNvSpPr>
              <a:spLocks noChangeArrowheads="1"/>
            </p:cNvSpPr>
            <p:nvPr/>
          </p:nvSpPr>
          <p:spPr bwMode="auto">
            <a:xfrm>
              <a:off x="1056" y="1776"/>
              <a:ext cx="1536" cy="2544"/>
            </a:xfrm>
            <a:prstGeom prst="ellipse">
              <a:avLst/>
            </a:prstGeom>
            <a:grpFill/>
            <a:ln w="76200">
              <a:solidFill>
                <a:schemeClr val="tx1"/>
              </a:solidFill>
              <a:round/>
              <a:headEnd/>
              <a:tailEnd/>
            </a:ln>
            <a:effectLst/>
          </p:spPr>
          <p:txBody>
            <a:bodyPr wrap="none" anchor="ctr"/>
            <a:lstStyle/>
            <a:p>
              <a:pPr>
                <a:defRPr/>
              </a:pPr>
              <a:endParaRPr lang="en-US"/>
            </a:p>
          </p:txBody>
        </p:sp>
      </p:grpSp>
      <p:sp>
        <p:nvSpPr>
          <p:cNvPr id="102406" name="Text Box 6"/>
          <p:cNvSpPr txBox="1">
            <a:spLocks noChangeArrowheads="1"/>
          </p:cNvSpPr>
          <p:nvPr/>
        </p:nvSpPr>
        <p:spPr bwMode="auto">
          <a:xfrm rot="1262238">
            <a:off x="2670175" y="3725863"/>
            <a:ext cx="1662113" cy="514350"/>
          </a:xfrm>
          <a:prstGeom prst="rect">
            <a:avLst/>
          </a:prstGeom>
          <a:noFill/>
          <a:ln w="12700">
            <a:noFill/>
            <a:miter lim="800000"/>
            <a:headEnd/>
            <a:tailEnd/>
          </a:ln>
          <a:effectLst/>
        </p:spPr>
        <p:txBody>
          <a:bodyPr lIns="81638" tIns="40819" rIns="81638" bIns="40819">
            <a:spAutoFit/>
          </a:bodyPr>
          <a:lstStyle/>
          <a:p>
            <a:pPr algn="ctr" defTabSz="815975" eaLnBrk="0" hangingPunct="0">
              <a:spcBef>
                <a:spcPct val="50000"/>
              </a:spcBef>
              <a:defRPr/>
            </a:pPr>
            <a:r>
              <a:rPr lang="en-US" sz="2800" b="1" dirty="0">
                <a:solidFill>
                  <a:schemeClr val="tx2"/>
                </a:solidFill>
                <a:latin typeface="+mj-lt"/>
              </a:rPr>
              <a:t>PROBLEM</a:t>
            </a:r>
          </a:p>
        </p:txBody>
      </p:sp>
      <p:sp>
        <p:nvSpPr>
          <p:cNvPr id="102412" name="AutoShape 12"/>
          <p:cNvSpPr>
            <a:spLocks noChangeArrowheads="1"/>
          </p:cNvSpPr>
          <p:nvPr/>
        </p:nvSpPr>
        <p:spPr bwMode="auto">
          <a:xfrm>
            <a:off x="4179888" y="1217613"/>
            <a:ext cx="2562225" cy="798512"/>
          </a:xfrm>
          <a:prstGeom prst="curvedDownArrow">
            <a:avLst>
              <a:gd name="adj1" fmla="val 64175"/>
              <a:gd name="adj2" fmla="val 128350"/>
              <a:gd name="adj3" fmla="val 33333"/>
            </a:avLst>
          </a:prstGeom>
          <a:solidFill>
            <a:schemeClr val="accent2">
              <a:lumMod val="60000"/>
              <a:lumOff val="40000"/>
            </a:schemeClr>
          </a:solidFill>
          <a:ln w="12700">
            <a:solidFill>
              <a:schemeClr val="tx1"/>
            </a:solidFill>
            <a:miter lim="800000"/>
            <a:headEnd/>
            <a:tailEnd/>
          </a:ln>
          <a:effectLst/>
        </p:spPr>
        <p:txBody>
          <a:bodyPr wrap="none" anchor="ctr"/>
          <a:lstStyle/>
          <a:p>
            <a:pPr>
              <a:defRPr/>
            </a:pPr>
            <a:endParaRPr lang="en-US"/>
          </a:p>
        </p:txBody>
      </p:sp>
      <p:grpSp>
        <p:nvGrpSpPr>
          <p:cNvPr id="3" name="Group 7"/>
          <p:cNvGrpSpPr>
            <a:grpSpLocks/>
          </p:cNvGrpSpPr>
          <p:nvPr/>
        </p:nvGrpSpPr>
        <p:grpSpPr bwMode="auto">
          <a:xfrm>
            <a:off x="5495600" y="2015710"/>
            <a:ext cx="2478088" cy="3521075"/>
            <a:chOff x="3168" y="1872"/>
            <a:chExt cx="1717" cy="2544"/>
          </a:xfrm>
          <a:solidFill>
            <a:schemeClr val="accent5">
              <a:lumMod val="20000"/>
              <a:lumOff val="80000"/>
            </a:schemeClr>
          </a:solidFill>
        </p:grpSpPr>
        <p:grpSp>
          <p:nvGrpSpPr>
            <p:cNvPr id="4" name="Group 8"/>
            <p:cNvGrpSpPr>
              <a:grpSpLocks/>
            </p:cNvGrpSpPr>
            <p:nvPr/>
          </p:nvGrpSpPr>
          <p:grpSpPr bwMode="auto">
            <a:xfrm rot="-10673209">
              <a:off x="3168" y="1872"/>
              <a:ext cx="1632" cy="2544"/>
              <a:chOff x="1056" y="1776"/>
              <a:chExt cx="1632" cy="2544"/>
            </a:xfrm>
            <a:grpFill/>
          </p:grpSpPr>
          <p:sp>
            <p:nvSpPr>
              <p:cNvPr id="102409" name="Oval 9"/>
              <p:cNvSpPr>
                <a:spLocks noChangeArrowheads="1"/>
              </p:cNvSpPr>
              <p:nvPr/>
            </p:nvSpPr>
            <p:spPr bwMode="auto">
              <a:xfrm>
                <a:off x="1152" y="1776"/>
                <a:ext cx="1536" cy="2544"/>
              </a:xfrm>
              <a:prstGeom prst="ellipse">
                <a:avLst/>
              </a:prstGeom>
              <a:grpFill/>
              <a:ln w="76200">
                <a:solidFill>
                  <a:schemeClr val="tx1"/>
                </a:solidFill>
                <a:round/>
                <a:headEnd/>
                <a:tailEnd/>
              </a:ln>
              <a:effectLst/>
            </p:spPr>
            <p:txBody>
              <a:bodyPr wrap="none" anchor="ctr"/>
              <a:lstStyle/>
              <a:p>
                <a:pPr>
                  <a:defRPr/>
                </a:pPr>
                <a:endParaRPr lang="en-US"/>
              </a:p>
            </p:txBody>
          </p:sp>
          <p:sp>
            <p:nvSpPr>
              <p:cNvPr id="102410" name="Oval 10"/>
              <p:cNvSpPr>
                <a:spLocks noChangeArrowheads="1"/>
              </p:cNvSpPr>
              <p:nvPr/>
            </p:nvSpPr>
            <p:spPr bwMode="auto">
              <a:xfrm>
                <a:off x="1056" y="1776"/>
                <a:ext cx="1536" cy="2544"/>
              </a:xfrm>
              <a:prstGeom prst="ellipse">
                <a:avLst/>
              </a:prstGeom>
              <a:grpFill/>
              <a:ln w="76200">
                <a:solidFill>
                  <a:schemeClr val="tx1"/>
                </a:solidFill>
                <a:round/>
                <a:headEnd/>
                <a:tailEnd/>
              </a:ln>
              <a:effectLst/>
            </p:spPr>
            <p:txBody>
              <a:bodyPr wrap="none" anchor="ctr"/>
              <a:lstStyle/>
              <a:p>
                <a:pPr>
                  <a:defRPr/>
                </a:pPr>
                <a:endParaRPr lang="en-US"/>
              </a:p>
            </p:txBody>
          </p:sp>
        </p:grpSp>
        <p:sp>
          <p:nvSpPr>
            <p:cNvPr id="102411" name="Text Box 11"/>
            <p:cNvSpPr txBox="1">
              <a:spLocks noChangeArrowheads="1"/>
            </p:cNvSpPr>
            <p:nvPr/>
          </p:nvSpPr>
          <p:spPr bwMode="auto">
            <a:xfrm rot="20403335">
              <a:off x="3216" y="3031"/>
              <a:ext cx="1669" cy="371"/>
            </a:xfrm>
            <a:prstGeom prst="rect">
              <a:avLst/>
            </a:prstGeom>
            <a:noFill/>
            <a:ln w="12700">
              <a:noFill/>
              <a:miter lim="800000"/>
              <a:headEnd/>
              <a:tailEnd/>
            </a:ln>
            <a:effectLst/>
          </p:spPr>
          <p:txBody>
            <a:bodyPr lIns="81638" tIns="40819" rIns="81638" bIns="40819">
              <a:spAutoFit/>
            </a:bodyPr>
            <a:lstStyle/>
            <a:p>
              <a:pPr algn="ctr" defTabSz="815975" eaLnBrk="0" hangingPunct="0">
                <a:spcBef>
                  <a:spcPct val="50000"/>
                </a:spcBef>
                <a:defRPr/>
              </a:pPr>
              <a:r>
                <a:rPr lang="en-US" sz="2800" b="1" dirty="0">
                  <a:solidFill>
                    <a:schemeClr val="tx2"/>
                  </a:solidFill>
                  <a:latin typeface="+mj-lt"/>
                </a:rPr>
                <a:t>OPPORTUNITY</a:t>
              </a:r>
            </a:p>
          </p:txBody>
        </p:sp>
      </p:grpSp>
    </p:spTree>
    <p:extLst>
      <p:ext uri="{BB962C8B-B14F-4D97-AF65-F5344CB8AC3E}">
        <p14:creationId xmlns:p14="http://schemas.microsoft.com/office/powerpoint/2010/main" val="23972650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normAutofit fontScale="90000"/>
          </a:bodyPr>
          <a:lstStyle/>
          <a:p>
            <a:pPr eaLnBrk="1" hangingPunct="1">
              <a:defRPr/>
            </a:pPr>
            <a:r>
              <a:rPr lang="en-US" dirty="0"/>
              <a:t>Key Steps in Problem Formulation</a:t>
            </a:r>
          </a:p>
        </p:txBody>
      </p:sp>
      <p:sp>
        <p:nvSpPr>
          <p:cNvPr id="181251" name="Rectangle 3"/>
          <p:cNvSpPr>
            <a:spLocks noGrp="1" noChangeArrowheads="1"/>
          </p:cNvSpPr>
          <p:nvPr>
            <p:ph idx="1"/>
          </p:nvPr>
        </p:nvSpPr>
        <p:spPr>
          <a:xfrm>
            <a:off x="1371600" y="1447800"/>
            <a:ext cx="7620000" cy="3733800"/>
          </a:xfrm>
        </p:spPr>
        <p:txBody>
          <a:bodyPr>
            <a:normAutofit lnSpcReduction="10000"/>
          </a:bodyPr>
          <a:lstStyle/>
          <a:p>
            <a:pPr eaLnBrk="1" hangingPunct="1">
              <a:buFontTx/>
              <a:buNone/>
              <a:defRPr/>
            </a:pPr>
            <a:r>
              <a:rPr lang="en-US" sz="2800" b="1" dirty="0">
                <a:solidFill>
                  <a:schemeClr val="hlink"/>
                </a:solidFill>
              </a:rPr>
              <a:t>Step One:</a:t>
            </a:r>
            <a:r>
              <a:rPr lang="en-US" sz="2800" dirty="0"/>
              <a:t> 	</a:t>
            </a:r>
            <a:r>
              <a:rPr lang="en-US" sz="2800" dirty="0" smtClean="0"/>
              <a:t>Meet </a:t>
            </a:r>
            <a:r>
              <a:rPr lang="en-US" sz="2800" dirty="0"/>
              <a:t>with Client</a:t>
            </a:r>
          </a:p>
          <a:p>
            <a:pPr eaLnBrk="1" hangingPunct="1">
              <a:buFontTx/>
              <a:buNone/>
              <a:defRPr/>
            </a:pPr>
            <a:r>
              <a:rPr lang="en-US" sz="2800" b="1" dirty="0">
                <a:solidFill>
                  <a:schemeClr val="hlink"/>
                </a:solidFill>
              </a:rPr>
              <a:t>Step Two:</a:t>
            </a:r>
            <a:r>
              <a:rPr lang="en-US" sz="2800" dirty="0"/>
              <a:t> 	</a:t>
            </a:r>
            <a:r>
              <a:rPr lang="en-US" sz="2800" dirty="0" smtClean="0"/>
              <a:t>Clarify </a:t>
            </a:r>
            <a:r>
              <a:rPr lang="en-US" sz="2800" dirty="0"/>
              <a:t>Problem / Opportunity</a:t>
            </a:r>
          </a:p>
          <a:p>
            <a:pPr eaLnBrk="1" hangingPunct="1">
              <a:buFontTx/>
              <a:buNone/>
              <a:defRPr/>
            </a:pPr>
            <a:r>
              <a:rPr lang="en-US" sz="2800" b="1" dirty="0">
                <a:solidFill>
                  <a:schemeClr val="hlink"/>
                </a:solidFill>
              </a:rPr>
              <a:t>Step Three:</a:t>
            </a:r>
            <a:r>
              <a:rPr lang="en-US" sz="2800" dirty="0"/>
              <a:t> 	State Manager’s Decision </a:t>
            </a:r>
            <a:r>
              <a:rPr lang="en-US" sz="2800" dirty="0" smtClean="0"/>
              <a:t>Problem</a:t>
            </a:r>
            <a:endParaRPr lang="en-US" sz="2800" dirty="0"/>
          </a:p>
          <a:p>
            <a:pPr eaLnBrk="1" hangingPunct="1">
              <a:buFontTx/>
              <a:buNone/>
              <a:defRPr/>
            </a:pPr>
            <a:r>
              <a:rPr lang="en-US" sz="2800" b="1" dirty="0">
                <a:solidFill>
                  <a:schemeClr val="hlink"/>
                </a:solidFill>
              </a:rPr>
              <a:t>Step Four:</a:t>
            </a:r>
            <a:r>
              <a:rPr lang="en-US" sz="2800" dirty="0"/>
              <a:t> 	Develop Full Range of </a:t>
            </a:r>
            <a:r>
              <a:rPr lang="en-US" sz="2800" dirty="0" smtClean="0"/>
              <a:t>Possible 				Research </a:t>
            </a:r>
            <a:r>
              <a:rPr lang="en-US" sz="2800" dirty="0"/>
              <a:t>Problems</a:t>
            </a:r>
          </a:p>
          <a:p>
            <a:pPr eaLnBrk="1" hangingPunct="1">
              <a:buFontTx/>
              <a:buNone/>
              <a:defRPr/>
            </a:pPr>
            <a:r>
              <a:rPr lang="en-US" sz="2800" b="1" dirty="0">
                <a:solidFill>
                  <a:schemeClr val="hlink"/>
                </a:solidFill>
              </a:rPr>
              <a:t>Step Five:</a:t>
            </a:r>
            <a:r>
              <a:rPr lang="en-US" sz="2800" dirty="0"/>
              <a:t> 	</a:t>
            </a:r>
            <a:r>
              <a:rPr lang="en-US" sz="2800" dirty="0" smtClean="0"/>
              <a:t>Select </a:t>
            </a:r>
            <a:r>
              <a:rPr lang="en-US" sz="2800" dirty="0"/>
              <a:t>Research Problem(s)</a:t>
            </a:r>
          </a:p>
          <a:p>
            <a:pPr eaLnBrk="1" hangingPunct="1">
              <a:buFontTx/>
              <a:buNone/>
              <a:defRPr/>
            </a:pPr>
            <a:r>
              <a:rPr lang="en-US" sz="2800" b="1" dirty="0">
                <a:solidFill>
                  <a:schemeClr val="hlink"/>
                </a:solidFill>
              </a:rPr>
              <a:t>Step Six:</a:t>
            </a:r>
            <a:r>
              <a:rPr lang="en-US" sz="2800" dirty="0"/>
              <a:t> 	</a:t>
            </a:r>
            <a:r>
              <a:rPr lang="en-US" sz="2800" dirty="0" smtClean="0"/>
              <a:t>Prepare </a:t>
            </a:r>
            <a:r>
              <a:rPr lang="en-US" sz="2800" dirty="0"/>
              <a:t>Research Request 				Agreement</a:t>
            </a:r>
          </a:p>
        </p:txBody>
      </p:sp>
    </p:spTree>
    <p:extLst>
      <p:ext uri="{BB962C8B-B14F-4D97-AF65-F5344CB8AC3E}">
        <p14:creationId xmlns:p14="http://schemas.microsoft.com/office/powerpoint/2010/main" val="22318024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smtClean="0"/>
              <a:t>Step One: </a:t>
            </a:r>
            <a:br>
              <a:rPr lang="en-US" altLang="en-US" dirty="0" smtClean="0"/>
            </a:br>
            <a:r>
              <a:rPr lang="en-US" altLang="en-US" dirty="0" smtClean="0"/>
              <a:t>Meet with Client</a:t>
            </a:r>
          </a:p>
        </p:txBody>
      </p:sp>
      <p:sp>
        <p:nvSpPr>
          <p:cNvPr id="16387" name="Rectangle 3"/>
          <p:cNvSpPr>
            <a:spLocks noGrp="1" noChangeArrowheads="1"/>
          </p:cNvSpPr>
          <p:nvPr>
            <p:ph idx="1"/>
          </p:nvPr>
        </p:nvSpPr>
        <p:spPr>
          <a:xfrm>
            <a:off x="914400" y="1600200"/>
            <a:ext cx="8001000" cy="4800600"/>
          </a:xfrm>
        </p:spPr>
        <p:txBody>
          <a:bodyPr/>
          <a:lstStyle/>
          <a:p>
            <a:pPr eaLnBrk="1" hangingPunct="1">
              <a:lnSpc>
                <a:spcPct val="90000"/>
              </a:lnSpc>
            </a:pPr>
            <a:r>
              <a:rPr lang="en-US" altLang="en-US" sz="2400" dirty="0" smtClean="0"/>
              <a:t>What is the problem or opportunity you’re facing?</a:t>
            </a:r>
          </a:p>
          <a:p>
            <a:pPr eaLnBrk="1" hangingPunct="1">
              <a:lnSpc>
                <a:spcPct val="90000"/>
              </a:lnSpc>
            </a:pPr>
            <a:r>
              <a:rPr lang="en-US" altLang="en-US" sz="2400" dirty="0" smtClean="0"/>
              <a:t>What caused you to notice the problem?</a:t>
            </a:r>
          </a:p>
          <a:p>
            <a:pPr eaLnBrk="1" hangingPunct="1">
              <a:lnSpc>
                <a:spcPct val="90000"/>
              </a:lnSpc>
            </a:pPr>
            <a:r>
              <a:rPr lang="en-US" altLang="en-US" sz="2400" dirty="0" smtClean="0"/>
              <a:t>Why do you think this situation has occurred?</a:t>
            </a:r>
          </a:p>
          <a:p>
            <a:pPr eaLnBrk="1" hangingPunct="1">
              <a:lnSpc>
                <a:spcPct val="90000"/>
              </a:lnSpc>
            </a:pPr>
            <a:r>
              <a:rPr lang="en-US" altLang="en-US" sz="2400" dirty="0" smtClean="0"/>
              <a:t>What is likely to happen if nothing changes in the next 12 months?</a:t>
            </a:r>
          </a:p>
          <a:p>
            <a:pPr eaLnBrk="1" hangingPunct="1">
              <a:lnSpc>
                <a:spcPct val="90000"/>
              </a:lnSpc>
            </a:pPr>
            <a:r>
              <a:rPr lang="en-US" altLang="en-US" sz="2400" dirty="0" smtClean="0"/>
              <a:t>Is it likely to be an ongoing problem?</a:t>
            </a:r>
          </a:p>
          <a:p>
            <a:pPr eaLnBrk="1" hangingPunct="1">
              <a:lnSpc>
                <a:spcPct val="90000"/>
              </a:lnSpc>
            </a:pPr>
            <a:r>
              <a:rPr lang="en-US" altLang="en-US" sz="2400" dirty="0" smtClean="0"/>
              <a:t>What do you hope to accomplish using marketing research?</a:t>
            </a:r>
          </a:p>
          <a:p>
            <a:pPr eaLnBrk="1" hangingPunct="1">
              <a:lnSpc>
                <a:spcPct val="90000"/>
              </a:lnSpc>
            </a:pPr>
            <a:r>
              <a:rPr lang="en-US" altLang="en-US" sz="2400" dirty="0" smtClean="0"/>
              <a:t>What actions will you take depending upon the answers?</a:t>
            </a:r>
          </a:p>
          <a:p>
            <a:pPr eaLnBrk="1" hangingPunct="1">
              <a:lnSpc>
                <a:spcPct val="90000"/>
              </a:lnSpc>
            </a:pPr>
            <a:r>
              <a:rPr lang="en-US" altLang="en-US" sz="2400" i="1" dirty="0" smtClean="0"/>
              <a:t>Why? Why? Why? Why? Why?</a:t>
            </a:r>
          </a:p>
        </p:txBody>
      </p:sp>
    </p:spTree>
    <p:extLst>
      <p:ext uri="{BB962C8B-B14F-4D97-AF65-F5344CB8AC3E}">
        <p14:creationId xmlns:p14="http://schemas.microsoft.com/office/powerpoint/2010/main" val="459828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295400" y="381000"/>
            <a:ext cx="4648200" cy="3733800"/>
          </a:xfrm>
        </p:spPr>
        <p:txBody>
          <a:bodyPr/>
          <a:lstStyle/>
          <a:p>
            <a:pPr eaLnBrk="1" hangingPunct="1"/>
            <a:endParaRPr lang="en-US" altLang="en-US" dirty="0" smtClean="0"/>
          </a:p>
          <a:p>
            <a:pPr eaLnBrk="1" hangingPunct="1"/>
            <a:endParaRPr lang="en-US" altLang="en-US" dirty="0" smtClean="0"/>
          </a:p>
          <a:p>
            <a:pPr algn="ctr" eaLnBrk="1" hangingPunct="1">
              <a:buFontTx/>
              <a:buNone/>
            </a:pPr>
            <a:r>
              <a:rPr lang="en-US" altLang="en-US" b="1" dirty="0" smtClean="0">
                <a:solidFill>
                  <a:schemeClr val="tx2"/>
                </a:solidFill>
              </a:rPr>
              <a:t>Planned change</a:t>
            </a:r>
          </a:p>
          <a:p>
            <a:pPr algn="ctr" eaLnBrk="1" hangingPunct="1">
              <a:buFontTx/>
              <a:buNone/>
            </a:pPr>
            <a:r>
              <a:rPr lang="en-US" altLang="en-US" dirty="0" smtClean="0">
                <a:solidFill>
                  <a:schemeClr val="tx2"/>
                </a:solidFill>
              </a:rPr>
              <a:t>vs.</a:t>
            </a:r>
          </a:p>
          <a:p>
            <a:pPr algn="ctr" eaLnBrk="1" hangingPunct="1">
              <a:buFontTx/>
              <a:buNone/>
            </a:pPr>
            <a:r>
              <a:rPr lang="en-US" altLang="en-US" b="1" dirty="0" smtClean="0">
                <a:solidFill>
                  <a:schemeClr val="tx2"/>
                </a:solidFill>
              </a:rPr>
              <a:t>Unplanned change</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810000"/>
            <a:ext cx="2675365" cy="190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2642" y="1371600"/>
            <a:ext cx="1990881"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054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066800" y="15875"/>
            <a:ext cx="7620000" cy="1143000"/>
          </a:xfrm>
        </p:spPr>
        <p:txBody>
          <a:bodyPr lIns="92069" tIns="46035" rIns="92069" bIns="46035">
            <a:normAutofit fontScale="90000"/>
          </a:bodyPr>
          <a:lstStyle/>
          <a:p>
            <a:pPr eaLnBrk="1" hangingPunct="1">
              <a:defRPr/>
            </a:pPr>
            <a:r>
              <a:rPr lang="en-US" dirty="0"/>
              <a:t>Sources of Problems/Opportunities</a:t>
            </a:r>
          </a:p>
        </p:txBody>
      </p:sp>
      <p:sp>
        <p:nvSpPr>
          <p:cNvPr id="18435" name="Rectangle 3"/>
          <p:cNvSpPr>
            <a:spLocks noGrp="1" noChangeArrowheads="1"/>
          </p:cNvSpPr>
          <p:nvPr>
            <p:ph idx="1"/>
          </p:nvPr>
        </p:nvSpPr>
        <p:spPr>
          <a:xfrm>
            <a:off x="762000" y="1331913"/>
            <a:ext cx="8382000" cy="3733800"/>
          </a:xfrm>
        </p:spPr>
        <p:txBody>
          <a:bodyPr lIns="92069" tIns="46035" rIns="92069" bIns="46035"/>
          <a:lstStyle/>
          <a:p>
            <a:pPr lvl="1" eaLnBrk="1" hangingPunct="1">
              <a:lnSpc>
                <a:spcPct val="90000"/>
              </a:lnSpc>
              <a:buFont typeface="Wingdings" pitchFamily="2" charset="2"/>
              <a:buNone/>
            </a:pPr>
            <a:r>
              <a:rPr lang="en-US" altLang="en-US" sz="2900" dirty="0" smtClean="0"/>
              <a:t>unplanned changes in the environment, serendipity</a:t>
            </a:r>
          </a:p>
          <a:p>
            <a:pPr lvl="1" eaLnBrk="1" hangingPunct="1">
              <a:lnSpc>
                <a:spcPct val="90000"/>
              </a:lnSpc>
              <a:buClr>
                <a:schemeClr val="accent2"/>
              </a:buClr>
              <a:buFont typeface="Monotype Sorts" pitchFamily="2" charset="2"/>
              <a:buChar char="l"/>
            </a:pPr>
            <a:r>
              <a:rPr lang="en-US" altLang="en-US" sz="2100" dirty="0" smtClean="0"/>
              <a:t>what has happened? (discovery)</a:t>
            </a:r>
          </a:p>
          <a:p>
            <a:pPr lvl="1" eaLnBrk="1" hangingPunct="1">
              <a:lnSpc>
                <a:spcPct val="90000"/>
              </a:lnSpc>
              <a:buClr>
                <a:schemeClr val="accent2"/>
              </a:buClr>
              <a:buFont typeface="Monotype Sorts" pitchFamily="2" charset="2"/>
              <a:buChar char="l"/>
            </a:pPr>
            <a:r>
              <a:rPr lang="en-US" altLang="en-US" sz="2100" dirty="0" smtClean="0"/>
              <a:t>why has it happened? (discovery)</a:t>
            </a:r>
          </a:p>
          <a:p>
            <a:pPr lvl="1" eaLnBrk="1" hangingPunct="1">
              <a:lnSpc>
                <a:spcPct val="90000"/>
              </a:lnSpc>
              <a:buClr>
                <a:schemeClr val="accent2"/>
              </a:buClr>
              <a:buFont typeface="Monotype Sorts" pitchFamily="2" charset="2"/>
              <a:buChar char="l"/>
            </a:pPr>
            <a:r>
              <a:rPr lang="en-US" altLang="en-US" sz="2100" dirty="0" smtClean="0"/>
              <a:t>what should we do about the problem or opportunity? (strategy)</a:t>
            </a:r>
          </a:p>
          <a:p>
            <a:pPr lvl="1" eaLnBrk="1" hangingPunct="1">
              <a:lnSpc>
                <a:spcPct val="90000"/>
              </a:lnSpc>
              <a:buClr>
                <a:schemeClr val="accent2"/>
              </a:buClr>
              <a:buFont typeface="Wingdings" pitchFamily="2" charset="2"/>
              <a:buNone/>
            </a:pPr>
            <a:endParaRPr lang="en-US" altLang="en-US" sz="800" dirty="0" smtClean="0"/>
          </a:p>
          <a:p>
            <a:pPr lvl="1" eaLnBrk="1" hangingPunct="1">
              <a:lnSpc>
                <a:spcPct val="90000"/>
              </a:lnSpc>
              <a:buClr>
                <a:schemeClr val="accent2"/>
              </a:buClr>
              <a:buFont typeface="Wingdings" pitchFamily="2" charset="2"/>
              <a:buNone/>
            </a:pPr>
            <a:r>
              <a:rPr lang="en-US" altLang="en-US" sz="2900" dirty="0" smtClean="0"/>
              <a:t>planned changes</a:t>
            </a:r>
          </a:p>
          <a:p>
            <a:pPr lvl="1" eaLnBrk="1" hangingPunct="1">
              <a:lnSpc>
                <a:spcPct val="90000"/>
              </a:lnSpc>
              <a:buClr>
                <a:schemeClr val="accent2"/>
              </a:buClr>
              <a:buFont typeface="Monotype Sorts" pitchFamily="2" charset="2"/>
              <a:buChar char="l"/>
            </a:pPr>
            <a:r>
              <a:rPr lang="en-US" altLang="en-US" sz="2100" dirty="0" smtClean="0"/>
              <a:t>what can happen? (discovery)</a:t>
            </a:r>
          </a:p>
          <a:p>
            <a:pPr lvl="1" eaLnBrk="1" hangingPunct="1">
              <a:lnSpc>
                <a:spcPct val="90000"/>
              </a:lnSpc>
              <a:buClr>
                <a:schemeClr val="accent2"/>
              </a:buClr>
              <a:buFont typeface="Monotype Sorts" pitchFamily="2" charset="2"/>
              <a:buChar char="l"/>
            </a:pPr>
            <a:r>
              <a:rPr lang="en-US" altLang="en-US" sz="2100" dirty="0" smtClean="0"/>
              <a:t>why could it happen? (discovery)</a:t>
            </a:r>
          </a:p>
          <a:p>
            <a:pPr lvl="1" eaLnBrk="1" hangingPunct="1">
              <a:lnSpc>
                <a:spcPct val="90000"/>
              </a:lnSpc>
              <a:buClr>
                <a:schemeClr val="accent2"/>
              </a:buClr>
              <a:buFont typeface="Monotype Sorts" pitchFamily="2" charset="2"/>
              <a:buChar char="l"/>
            </a:pPr>
            <a:r>
              <a:rPr lang="en-US" altLang="en-US" sz="2100" dirty="0" smtClean="0"/>
              <a:t>how should we implement the change? (strategy)</a:t>
            </a:r>
          </a:p>
        </p:txBody>
      </p:sp>
    </p:spTree>
    <p:extLst>
      <p:ext uri="{BB962C8B-B14F-4D97-AF65-F5344CB8AC3E}">
        <p14:creationId xmlns:p14="http://schemas.microsoft.com/office/powerpoint/2010/main" val="229918138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a:xfrm>
            <a:off x="838200" y="274638"/>
            <a:ext cx="8153400" cy="1143000"/>
          </a:xfrm>
          <a:noFill/>
        </p:spPr>
        <p:txBody>
          <a:bodyPr/>
          <a:lstStyle/>
          <a:p>
            <a:pPr eaLnBrk="1" hangingPunct="1"/>
            <a:r>
              <a:rPr lang="en-US" altLang="en-US" dirty="0" smtClean="0"/>
              <a:t>Step Two:</a:t>
            </a:r>
            <a:br>
              <a:rPr lang="en-US" altLang="en-US" dirty="0" smtClean="0"/>
            </a:br>
            <a:r>
              <a:rPr lang="en-US" altLang="en-US" dirty="0" smtClean="0"/>
              <a:t>Clarify the Problem/ Opportunity</a:t>
            </a:r>
          </a:p>
        </p:txBody>
      </p:sp>
      <p:sp>
        <p:nvSpPr>
          <p:cNvPr id="19459" name="Rectangle 3"/>
          <p:cNvSpPr>
            <a:spLocks noGrp="1" noChangeArrowheads="1"/>
          </p:cNvSpPr>
          <p:nvPr>
            <p:ph idx="1"/>
          </p:nvPr>
        </p:nvSpPr>
        <p:spPr>
          <a:xfrm>
            <a:off x="1066800" y="1752600"/>
            <a:ext cx="7620000" cy="2743200"/>
          </a:xfrm>
        </p:spPr>
        <p:txBody>
          <a:bodyPr lIns="92069" tIns="46035" rIns="92069" bIns="46035"/>
          <a:lstStyle/>
          <a:p>
            <a:pPr eaLnBrk="1" hangingPunct="1">
              <a:lnSpc>
                <a:spcPct val="90000"/>
              </a:lnSpc>
              <a:buClr>
                <a:schemeClr val="accent2"/>
              </a:buClr>
              <a:buSzPct val="75000"/>
              <a:buFont typeface="Monotype Sorts" pitchFamily="2" charset="2"/>
              <a:buChar char="s"/>
            </a:pPr>
            <a:r>
              <a:rPr lang="en-US" altLang="en-US" sz="2400" dirty="0" smtClean="0"/>
              <a:t>One of the most important things that a researcher provides a client is a set of “new eyes.”</a:t>
            </a:r>
          </a:p>
          <a:p>
            <a:pPr eaLnBrk="1" hangingPunct="1">
              <a:lnSpc>
                <a:spcPct val="90000"/>
              </a:lnSpc>
              <a:buClr>
                <a:schemeClr val="accent2"/>
              </a:buClr>
              <a:buSzPct val="75000"/>
              <a:buFont typeface="Monotype Sorts" pitchFamily="2" charset="2"/>
              <a:buChar char="s"/>
            </a:pPr>
            <a:endParaRPr lang="en-US" altLang="en-US" sz="2400" dirty="0" smtClean="0"/>
          </a:p>
          <a:p>
            <a:pPr eaLnBrk="1" hangingPunct="1">
              <a:lnSpc>
                <a:spcPct val="90000"/>
              </a:lnSpc>
              <a:buClr>
                <a:schemeClr val="accent2"/>
              </a:buClr>
              <a:buSzPct val="75000"/>
              <a:buFont typeface="Monotype Sorts" pitchFamily="2" charset="2"/>
              <a:buChar char="s"/>
            </a:pPr>
            <a:r>
              <a:rPr lang="en-US" altLang="en-US" sz="2400" dirty="0" smtClean="0"/>
              <a:t>Formulating the </a:t>
            </a:r>
            <a:r>
              <a:rPr lang="en-US" altLang="en-US" sz="2400" i="1" dirty="0" smtClean="0"/>
              <a:t>true </a:t>
            </a:r>
            <a:r>
              <a:rPr lang="en-US" altLang="en-US" sz="2400" dirty="0" smtClean="0"/>
              <a:t>problem or opportunity is often difficult unless you can break away from “normal” thinking and question assumptions.</a:t>
            </a:r>
          </a:p>
          <a:p>
            <a:pPr eaLnBrk="1" hangingPunct="1">
              <a:lnSpc>
                <a:spcPct val="90000"/>
              </a:lnSpc>
              <a:buFontTx/>
              <a:buNone/>
            </a:pPr>
            <a:endParaRPr lang="en-US" altLang="en-US" sz="2800" dirty="0" smtClean="0"/>
          </a:p>
          <a:p>
            <a:pPr algn="ctr" eaLnBrk="1" hangingPunct="1">
              <a:lnSpc>
                <a:spcPct val="90000"/>
              </a:lnSpc>
              <a:buFontTx/>
              <a:buNone/>
            </a:pPr>
            <a:endParaRPr lang="en-US" altLang="en-US" sz="2800" dirty="0" smtClean="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419600"/>
            <a:ext cx="1462087" cy="113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99995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657600"/>
            <a:ext cx="5257800" cy="17526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p:cNvSpPr>
            <a:spLocks noGrp="1" noChangeArrowheads="1"/>
          </p:cNvSpPr>
          <p:nvPr>
            <p:ph type="title"/>
          </p:nvPr>
        </p:nvSpPr>
        <p:spPr>
          <a:xfrm>
            <a:off x="609600" y="152400"/>
            <a:ext cx="8534400" cy="1143000"/>
          </a:xfrm>
        </p:spPr>
        <p:txBody>
          <a:bodyPr/>
          <a:lstStyle/>
          <a:p>
            <a:pPr eaLnBrk="1" hangingPunct="1"/>
            <a:r>
              <a:rPr lang="en-US" altLang="en-US" dirty="0" smtClean="0"/>
              <a:t>Step Three:</a:t>
            </a:r>
            <a:br>
              <a:rPr lang="en-US" altLang="en-US" dirty="0" smtClean="0"/>
            </a:br>
            <a:r>
              <a:rPr lang="en-US" altLang="en-US" sz="3600" dirty="0" smtClean="0"/>
              <a:t>State the Manager’s Decision Problem</a:t>
            </a:r>
          </a:p>
        </p:txBody>
      </p:sp>
      <p:sp>
        <p:nvSpPr>
          <p:cNvPr id="123907" name="Rectangle 3"/>
          <p:cNvSpPr>
            <a:spLocks noGrp="1" noChangeArrowheads="1"/>
          </p:cNvSpPr>
          <p:nvPr>
            <p:ph idx="1"/>
          </p:nvPr>
        </p:nvSpPr>
        <p:spPr>
          <a:xfrm>
            <a:off x="2057400" y="3657600"/>
            <a:ext cx="5741894" cy="1900518"/>
          </a:xfrm>
        </p:spPr>
        <p:txBody>
          <a:bodyPr>
            <a:normAutofit lnSpcReduction="10000"/>
          </a:bodyPr>
          <a:lstStyle/>
          <a:p>
            <a:pPr lvl="1" eaLnBrk="1" hangingPunct="1">
              <a:defRPr/>
            </a:pPr>
            <a:r>
              <a:rPr lang="en-US" dirty="0" smtClean="0"/>
              <a:t>A </a:t>
            </a:r>
            <a:r>
              <a:rPr lang="en-US" dirty="0"/>
              <a:t>well-stated decision problem…</a:t>
            </a:r>
          </a:p>
          <a:p>
            <a:pPr lvl="2" eaLnBrk="1" hangingPunct="1">
              <a:buClr>
                <a:schemeClr val="accent2"/>
              </a:buClr>
              <a:buFont typeface="Wingdings" pitchFamily="2" charset="2"/>
              <a:buChar char="ü"/>
              <a:defRPr/>
            </a:pPr>
            <a:r>
              <a:rPr lang="en-US" dirty="0"/>
              <a:t>takes the manager’s perspective</a:t>
            </a:r>
          </a:p>
          <a:p>
            <a:pPr lvl="2" eaLnBrk="1" hangingPunct="1">
              <a:buClr>
                <a:schemeClr val="accent2"/>
              </a:buClr>
              <a:buFont typeface="Wingdings" pitchFamily="2" charset="2"/>
              <a:buChar char="ü"/>
              <a:defRPr/>
            </a:pPr>
            <a:r>
              <a:rPr lang="en-US" dirty="0"/>
              <a:t>is as simple as possible</a:t>
            </a:r>
          </a:p>
          <a:p>
            <a:pPr lvl="2" eaLnBrk="1" hangingPunct="1">
              <a:buClr>
                <a:schemeClr val="accent2"/>
              </a:buClr>
              <a:buFont typeface="Wingdings" pitchFamily="2" charset="2"/>
              <a:buChar char="ü"/>
              <a:defRPr/>
            </a:pPr>
            <a:r>
              <a:rPr lang="en-US" dirty="0"/>
              <a:t>is stated in the form of a question</a:t>
            </a:r>
          </a:p>
        </p:txBody>
      </p:sp>
      <p:sp>
        <p:nvSpPr>
          <p:cNvPr id="4" name="Content Placeholder 2"/>
          <p:cNvSpPr txBox="1">
            <a:spLocks/>
          </p:cNvSpPr>
          <p:nvPr/>
        </p:nvSpPr>
        <p:spPr>
          <a:xfrm>
            <a:off x="1286435" y="1515040"/>
            <a:ext cx="7391400" cy="2057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2"/>
                </a:solidFill>
              </a:rPr>
              <a:t>DECISION PROBLEM</a:t>
            </a:r>
          </a:p>
          <a:p>
            <a:pPr marL="457200" lvl="1" indent="0">
              <a:buFont typeface="Arial" pitchFamily="34" charset="0"/>
              <a:buNone/>
            </a:pPr>
            <a:r>
              <a:rPr lang="en-US" dirty="0" smtClean="0"/>
              <a:t>The problem facing the decision maker for which the research is intended to provide answers.</a:t>
            </a:r>
            <a:endParaRPr lang="en-US" dirty="0"/>
          </a:p>
        </p:txBody>
      </p:sp>
    </p:spTree>
    <p:extLst>
      <p:ext uri="{BB962C8B-B14F-4D97-AF65-F5344CB8AC3E}">
        <p14:creationId xmlns:p14="http://schemas.microsoft.com/office/powerpoint/2010/main" val="2814406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Seventh Ed BMR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10996</TotalTime>
  <Words>603</Words>
  <Application>Microsoft Office PowerPoint</Application>
  <PresentationFormat>On-screen Show (4:3)</PresentationFormat>
  <Paragraphs>94</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Monotype Sorts</vt:lpstr>
      <vt:lpstr>Wingdings</vt:lpstr>
      <vt:lpstr>Seventh Ed BMR 2010</vt:lpstr>
      <vt:lpstr> Basic Marketing Research Customer Insights and  Managerial Action </vt:lpstr>
      <vt:lpstr>PowerPoint Presentation</vt:lpstr>
      <vt:lpstr>Problems or Opportunities?</vt:lpstr>
      <vt:lpstr>Key Steps in Problem Formulation</vt:lpstr>
      <vt:lpstr>Step One:  Meet with Client</vt:lpstr>
      <vt:lpstr>PowerPoint Presentation</vt:lpstr>
      <vt:lpstr>Sources of Problems/Opportunities</vt:lpstr>
      <vt:lpstr>Step Two: Clarify the Problem/ Opportunity</vt:lpstr>
      <vt:lpstr>Step Three: State the Manager’s Decision Problem</vt:lpstr>
      <vt:lpstr>PowerPoint Presentation</vt:lpstr>
      <vt:lpstr>PowerPoint Presentation</vt:lpstr>
      <vt:lpstr>Step Four: Develop Possible Research Problems</vt:lpstr>
      <vt:lpstr>PowerPoint Presentation</vt:lpstr>
      <vt:lpstr>PowerPoint Presentation</vt:lpstr>
      <vt:lpstr>Step Five: Select the Research Problem(s)  to be Addressed</vt:lpstr>
      <vt:lpstr>Step Six: Prepare Research Request Agreement</vt:lpstr>
      <vt:lpstr>PowerPoint Presentation</vt:lpstr>
      <vt:lpstr>Sections of a Research Request Agreement</vt:lpstr>
      <vt:lpstr>PowerPoint Presentation</vt:lpstr>
      <vt:lpstr>Research Proposal Outline</vt:lpstr>
      <vt:lpstr>Choosing a Research Supplier</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Marketing Research Customer Insights and  Managerial Action</dc:title>
  <dc:creator>Brown, Tom J</dc:creator>
  <cp:lastModifiedBy>Reavey, Brooke</cp:lastModifiedBy>
  <cp:revision>52</cp:revision>
  <dcterms:created xsi:type="dcterms:W3CDTF">2013-09-17T13:34:36Z</dcterms:created>
  <dcterms:modified xsi:type="dcterms:W3CDTF">2018-09-05T20:06:21Z</dcterms:modified>
</cp:coreProperties>
</file>