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96" r:id="rId19"/>
    <p:sldId id="277" r:id="rId20"/>
    <p:sldId id="281" r:id="rId21"/>
    <p:sldId id="287" r:id="rId22"/>
    <p:sldId id="293" r:id="rId23"/>
    <p:sldId id="282" r:id="rId24"/>
    <p:sldId id="289" r:id="rId25"/>
    <p:sldId id="290" r:id="rId26"/>
    <p:sldId id="295" r:id="rId27"/>
    <p:sldId id="29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sha Preetha Gunasekaran" initials="PP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7D7A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758" autoAdjust="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E6E28-7BE3-4573-AD76-5229512F4895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11E9A-9DA4-438B-B2F3-11784773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EF9F-0FA6-4F59-8128-DA91B418FE04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89A42-D704-486B-80A1-8B9CC3AE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7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89A42-D704-486B-80A1-8B9CC3AE8C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1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89A42-D704-486B-80A1-8B9CC3AE8C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89A42-D704-486B-80A1-8B9CC3AE8C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6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ll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0"/>
            <a:ext cx="9141718" cy="6629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181600"/>
            <a:ext cx="9144000" cy="1447800"/>
          </a:xfrm>
          <a:solidFill>
            <a:srgbClr val="FFFFFF">
              <a:alpha val="74902"/>
            </a:srgb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200" b="1" cap="all" spc="120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4:</a:t>
            </a:r>
          </a:p>
          <a:p>
            <a:r>
              <a:rPr lang="en-US" dirty="0" smtClean="0"/>
              <a:t>Business-Level Strategy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400" y="662716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</a:t>
            </a:r>
            <a:r>
              <a:rPr lang="en-US" sz="9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88892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9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0">
              <a:srgbClr val="009999">
                <a:lumMod val="61000"/>
              </a:srgbClr>
            </a:gs>
            <a:gs pos="48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847" y="4724400"/>
            <a:ext cx="7941615" cy="1219200"/>
          </a:xfrm>
        </p:spPr>
        <p:txBody>
          <a:bodyPr>
            <a:noAutofit/>
          </a:bodyPr>
          <a:lstStyle>
            <a:lvl1pPr marL="0" indent="0" algn="ctr">
              <a:buNone/>
              <a:defRPr sz="3400" b="0" cap="all" spc="120" baseline="0">
                <a:solidFill>
                  <a:srgbClr val="007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6" y="152400"/>
            <a:ext cx="8064142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800"/>
            <a:ext cx="4861063" cy="91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248400"/>
            <a:ext cx="1200150" cy="28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533400" y="662716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©2015 </a:t>
            </a:r>
            <a:r>
              <a:rPr 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Cengage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8153400" cy="1128085"/>
          </a:xfrm>
        </p:spPr>
        <p:txBody>
          <a:bodyPr>
            <a:noAutofit/>
          </a:bodyPr>
          <a:lstStyle>
            <a:lvl1pPr>
              <a:defRPr sz="4000">
                <a:solidFill>
                  <a:srgbClr val="D128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1520" indent="18288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97280" indent="2286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40016"/>
            <a:ext cx="457199" cy="341784"/>
          </a:xfr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553200"/>
            <a:ext cx="800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</a:t>
            </a:r>
            <a:r>
              <a:rPr lang="en-US" sz="9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6979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7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2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6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9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3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3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24600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5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Chapter 4:</a:t>
            </a:r>
          </a:p>
          <a:p>
            <a:r>
              <a:rPr lang="en-US" sz="2000" dirty="0" smtClean="0"/>
              <a:t>Building Competitive advantage through</a:t>
            </a:r>
          </a:p>
          <a:p>
            <a:r>
              <a:rPr lang="en-US" sz="2000" dirty="0" smtClean="0"/>
              <a:t> functional </a:t>
            </a:r>
            <a:r>
              <a:rPr lang="en-US" sz="2000" smtClean="0"/>
              <a:t>level strategies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51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6" y="723900"/>
            <a:ext cx="918407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AND ECONOMIES OF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Managers </a:t>
            </a:r>
            <a:r>
              <a:rPr lang="en-US" dirty="0"/>
              <a:t>should </a:t>
            </a:r>
            <a:r>
              <a:rPr lang="en-US" dirty="0" smtClean="0"/>
              <a:t>avoid being complacent </a:t>
            </a:r>
            <a:r>
              <a:rPr lang="en-US" dirty="0"/>
              <a:t>about efficiency-based cost advantages derived from experience </a:t>
            </a:r>
            <a:r>
              <a:rPr lang="en-US" dirty="0" smtClean="0"/>
              <a:t>effects as:</a:t>
            </a:r>
            <a:endParaRPr lang="en-US" dirty="0"/>
          </a:p>
          <a:p>
            <a:pPr lvl="1"/>
            <a:r>
              <a:rPr lang="en-US" dirty="0" smtClean="0"/>
              <a:t>neither learning effects nor economics of scale are sustained forever.</a:t>
            </a:r>
          </a:p>
          <a:p>
            <a:pPr lvl="1"/>
            <a:r>
              <a:rPr lang="en-US" dirty="0" smtClean="0"/>
              <a:t>cost advantages gained from experience effects can be made obsolete by new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production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Reduces setup times for complex equipment.</a:t>
            </a:r>
          </a:p>
          <a:p>
            <a:r>
              <a:rPr lang="en-US" dirty="0" smtClean="0"/>
              <a:t>Increases the use of individual machines through better scheduling.</a:t>
            </a:r>
          </a:p>
          <a:p>
            <a:r>
              <a:rPr lang="en-US" dirty="0" smtClean="0"/>
              <a:t>Improves quality control at all stages of the manufacturing process.</a:t>
            </a:r>
          </a:p>
          <a:p>
            <a:r>
              <a:rPr lang="en-US" dirty="0" smtClean="0"/>
              <a:t>Increases efficiency and lower unit costs.</a:t>
            </a:r>
          </a:p>
          <a:p>
            <a:r>
              <a:rPr lang="en-US" dirty="0" smtClean="0"/>
              <a:t>Enables better customization of product offerings.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</a:t>
            </a:r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of flexible manufacturing technology to reconcile:</a:t>
            </a:r>
          </a:p>
          <a:p>
            <a:pPr lvl="1"/>
            <a:r>
              <a:rPr lang="en-US" dirty="0" smtClean="0"/>
              <a:t>low cost.</a:t>
            </a:r>
          </a:p>
          <a:p>
            <a:pPr lvl="1"/>
            <a:r>
              <a:rPr lang="en-US" dirty="0" smtClean="0"/>
              <a:t>differentiation through product customization.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57" y="952500"/>
            <a:ext cx="9247114" cy="4953000"/>
          </a:xfrm>
        </p:spPr>
      </p:pic>
    </p:spTree>
    <p:extLst>
      <p:ext uri="{BB962C8B-B14F-4D97-AF65-F5344CB8AC3E}">
        <p14:creationId xmlns:p14="http://schemas.microsoft.com/office/powerpoint/2010/main" val="17610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AND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</a:t>
            </a:r>
            <a:r>
              <a:rPr lang="en-US" dirty="0" smtClean="0"/>
              <a:t>strategy - Position of a company with </a:t>
            </a:r>
            <a:r>
              <a:rPr lang="en-US" dirty="0"/>
              <a:t>regard to pricing, promotion, advertising, product design, and </a:t>
            </a:r>
            <a:r>
              <a:rPr lang="en-US" dirty="0" smtClean="0"/>
              <a:t>distribution.</a:t>
            </a:r>
          </a:p>
          <a:p>
            <a:pPr lvl="1"/>
            <a:r>
              <a:rPr lang="en-US" dirty="0" smtClean="0"/>
              <a:t>Impacts efficiency and cost structure.</a:t>
            </a:r>
            <a:endParaRPr lang="en-US" dirty="0"/>
          </a:p>
          <a:p>
            <a:r>
              <a:rPr lang="en-US" dirty="0"/>
              <a:t>Customer </a:t>
            </a:r>
            <a:r>
              <a:rPr lang="en-US" dirty="0" smtClean="0"/>
              <a:t>defection - Rate </a:t>
            </a:r>
            <a:r>
              <a:rPr lang="en-US" dirty="0"/>
              <a:t>percentage of a </a:t>
            </a:r>
            <a:r>
              <a:rPr lang="en-US" dirty="0" smtClean="0"/>
              <a:t>firm’s </a:t>
            </a:r>
            <a:r>
              <a:rPr lang="en-US" dirty="0"/>
              <a:t>customers who defect </a:t>
            </a:r>
            <a:r>
              <a:rPr lang="en-US" dirty="0" smtClean="0"/>
              <a:t>every year to competitors.</a:t>
            </a:r>
          </a:p>
          <a:p>
            <a:pPr lvl="1"/>
            <a:r>
              <a:rPr lang="en-US" dirty="0" smtClean="0"/>
              <a:t>Lowering customer </a:t>
            </a:r>
            <a:r>
              <a:rPr lang="en-US" dirty="0"/>
              <a:t>defection </a:t>
            </a:r>
            <a:r>
              <a:rPr lang="en-US" dirty="0" smtClean="0"/>
              <a:t>helps achieve a lower cost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9" y="647700"/>
            <a:ext cx="916959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MANAGEMENT, </a:t>
            </a:r>
            <a:r>
              <a:rPr lang="en-US" dirty="0" smtClean="0"/>
              <a:t>JUST-IN-TIME systems, </a:t>
            </a:r>
            <a:r>
              <a:rPr lang="en-US" dirty="0"/>
              <a:t>AND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management - Activities necessary to get inputs and components:</a:t>
            </a:r>
          </a:p>
          <a:p>
            <a:pPr lvl="1"/>
            <a:r>
              <a:rPr lang="en-US" dirty="0" smtClean="0"/>
              <a:t>to a production facility.</a:t>
            </a:r>
          </a:p>
          <a:p>
            <a:pPr lvl="1"/>
            <a:r>
              <a:rPr lang="en-US" dirty="0" smtClean="0"/>
              <a:t>through the production process.</a:t>
            </a:r>
          </a:p>
          <a:p>
            <a:pPr lvl="1"/>
            <a:r>
              <a:rPr lang="en-US" dirty="0" smtClean="0"/>
              <a:t>out through a distribution system to the end-user.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MANAGEMENT, </a:t>
            </a:r>
            <a:r>
              <a:rPr lang="en-US" dirty="0" smtClean="0"/>
              <a:t>JUST-IN-TIME systems, </a:t>
            </a:r>
            <a:r>
              <a:rPr lang="en-US" dirty="0"/>
              <a:t>AND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Just-in-time </a:t>
            </a:r>
            <a:r>
              <a:rPr lang="en-US" dirty="0"/>
              <a:t>(JIT) inventory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conomizes on inventory holding costs by scheduling components to arrive:</a:t>
            </a:r>
          </a:p>
          <a:p>
            <a:pPr lvl="2"/>
            <a:r>
              <a:rPr lang="en-US" dirty="0" smtClean="0"/>
              <a:t>just in time to enter the production process.</a:t>
            </a:r>
          </a:p>
          <a:p>
            <a:pPr lvl="2"/>
            <a:r>
              <a:rPr lang="en-US" dirty="0" smtClean="0"/>
              <a:t>as stock is depleted.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ost savings come from increasing inventory turnover and reducing the need for working and fixed capital.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rawback of leaving a company without a buffer stock of inventory.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MANAGEMENT, JUST-IN-TIME systems, AND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chain management - Managing the flow of inputs and components from suppliers into the company’s production processes to:</a:t>
            </a:r>
          </a:p>
          <a:p>
            <a:pPr lvl="1"/>
            <a:r>
              <a:rPr lang="en-US" dirty="0" smtClean="0"/>
              <a:t>minimize inventory holding.</a:t>
            </a:r>
          </a:p>
          <a:p>
            <a:pPr lvl="1"/>
            <a:r>
              <a:rPr lang="en-US" dirty="0" smtClean="0"/>
              <a:t>maximize inventory turnover.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an enterprise can use functional level strategies to increase its efficiency.</a:t>
            </a:r>
          </a:p>
          <a:p>
            <a:r>
              <a:rPr lang="en-US" dirty="0" smtClean="0"/>
              <a:t>Explain how an enterprise can use functional level strategies to improve its quality.</a:t>
            </a:r>
          </a:p>
          <a:p>
            <a:r>
              <a:rPr lang="en-US" dirty="0" smtClean="0"/>
              <a:t>Explain how an enterprise can use functional level strategies to increase its innovation.</a:t>
            </a:r>
          </a:p>
          <a:p>
            <a:r>
              <a:rPr lang="en-US" dirty="0" smtClean="0"/>
              <a:t>Explain how an enterprise can use functional level strategies to increase its customer responsiveness.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4" y="300196"/>
            <a:ext cx="8126893" cy="62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quality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ncreasing product reliability to perform consistently as designed and rarely break down.</a:t>
            </a:r>
          </a:p>
          <a:p>
            <a:r>
              <a:rPr lang="en-US" dirty="0" smtClean="0"/>
              <a:t>Five-step </a:t>
            </a:r>
            <a:r>
              <a:rPr lang="en-US" dirty="0"/>
              <a:t>chain </a:t>
            </a:r>
            <a:r>
              <a:rPr lang="en-US" dirty="0" smtClean="0"/>
              <a:t>reaction</a:t>
            </a:r>
          </a:p>
          <a:p>
            <a:pPr lvl="1"/>
            <a:r>
              <a:rPr lang="en-US" dirty="0"/>
              <a:t>Improved quality means that costs decrease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a result, productivity </a:t>
            </a:r>
            <a:r>
              <a:rPr lang="en-US" dirty="0" smtClean="0"/>
              <a:t>improves</a:t>
            </a:r>
            <a:endParaRPr lang="en-US" dirty="0"/>
          </a:p>
          <a:p>
            <a:pPr lvl="1"/>
            <a:r>
              <a:rPr lang="en-US" dirty="0" smtClean="0"/>
              <a:t>Better </a:t>
            </a:r>
            <a:r>
              <a:rPr lang="en-US" dirty="0"/>
              <a:t>quality leads to higher market </a:t>
            </a:r>
            <a:r>
              <a:rPr lang="en-US" dirty="0" smtClean="0"/>
              <a:t>share, allowing </a:t>
            </a:r>
            <a:r>
              <a:rPr lang="en-US" dirty="0"/>
              <a:t>the company to raise </a:t>
            </a:r>
            <a:r>
              <a:rPr lang="en-US" dirty="0" smtClean="0"/>
              <a:t>prices</a:t>
            </a:r>
            <a:endParaRPr lang="en-US" dirty="0"/>
          </a:p>
          <a:p>
            <a:pPr lvl="1"/>
            <a:r>
              <a:rPr lang="en-US" dirty="0" smtClean="0"/>
              <a:t>Higher </a:t>
            </a:r>
            <a:r>
              <a:rPr lang="en-US" dirty="0"/>
              <a:t>prices increase </a:t>
            </a:r>
            <a:r>
              <a:rPr lang="en-US" dirty="0" smtClean="0"/>
              <a:t>profitability, allowing the company </a:t>
            </a:r>
            <a:r>
              <a:rPr lang="en-US" dirty="0"/>
              <a:t>to stay in </a:t>
            </a:r>
            <a:r>
              <a:rPr lang="en-US" dirty="0" smtClean="0"/>
              <a:t>business</a:t>
            </a:r>
            <a:endParaRPr lang="en-US" dirty="0"/>
          </a:p>
          <a:p>
            <a:pPr lvl="1"/>
            <a:r>
              <a:rPr lang="en-US" dirty="0" smtClean="0"/>
              <a:t>Enables the </a:t>
            </a:r>
            <a:r>
              <a:rPr lang="en-US" dirty="0"/>
              <a:t>company </a:t>
            </a:r>
            <a:r>
              <a:rPr lang="en-US" dirty="0" smtClean="0"/>
              <a:t>to create </a:t>
            </a:r>
            <a:r>
              <a:rPr lang="en-US" dirty="0"/>
              <a:t>more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quality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</a:t>
            </a:r>
            <a:r>
              <a:rPr lang="en-US" dirty="0"/>
              <a:t>that should be part of a quality improvement </a:t>
            </a:r>
            <a:r>
              <a:rPr lang="en-US" dirty="0" smtClean="0"/>
              <a:t>program</a:t>
            </a:r>
          </a:p>
          <a:p>
            <a:pPr lvl="1"/>
            <a:r>
              <a:rPr lang="en-US" dirty="0"/>
              <a:t>Management should strive to eliminate mistakes, defects, and poor-quality </a:t>
            </a:r>
          </a:p>
          <a:p>
            <a:pPr lvl="1"/>
            <a:r>
              <a:rPr lang="en-US" dirty="0" smtClean="0"/>
              <a:t>Improve quality </a:t>
            </a:r>
            <a:r>
              <a:rPr lang="en-US" dirty="0"/>
              <a:t>of </a:t>
            </a:r>
            <a:r>
              <a:rPr lang="en-US" dirty="0" smtClean="0"/>
              <a:t>supervision</a:t>
            </a:r>
          </a:p>
          <a:p>
            <a:pPr lvl="1"/>
            <a:r>
              <a:rPr lang="en-US" dirty="0" smtClean="0"/>
              <a:t>Work standard to stress on quality of work</a:t>
            </a:r>
          </a:p>
          <a:p>
            <a:pPr lvl="1"/>
            <a:r>
              <a:rPr lang="en-US" dirty="0" smtClean="0"/>
              <a:t>Train employees in new skills to remain informed in workplace changes </a:t>
            </a:r>
          </a:p>
          <a:p>
            <a:pPr lvl="1"/>
            <a:r>
              <a:rPr lang="en-US" dirty="0" smtClean="0"/>
              <a:t>Commitment from every individual in the company to achieve better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4549"/>
            <a:ext cx="8153400" cy="62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4" y="1333243"/>
            <a:ext cx="8615892" cy="419151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Quality as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achieve a perception of high quality of attributes the company should:</a:t>
            </a:r>
          </a:p>
          <a:p>
            <a:pPr lvl="1"/>
            <a:r>
              <a:rPr lang="en-US" dirty="0" smtClean="0"/>
              <a:t>collect marketing information indicating which attributes are most important to customers.</a:t>
            </a:r>
          </a:p>
          <a:p>
            <a:pPr lvl="1"/>
            <a:r>
              <a:rPr lang="en-US" dirty="0" smtClean="0"/>
              <a:t>design products in such a way that those attributes are embodied in the product.</a:t>
            </a:r>
          </a:p>
          <a:p>
            <a:pPr lvl="1"/>
            <a:r>
              <a:rPr lang="en-US" dirty="0" smtClean="0"/>
              <a:t>decide significant attributes to promote and how best to position them in the minds of consumers.</a:t>
            </a:r>
          </a:p>
          <a:p>
            <a:pPr lvl="1"/>
            <a:r>
              <a:rPr lang="en-US" dirty="0" smtClean="0"/>
              <a:t>recognize that competition is not stationary.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Superior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important source of competitive </a:t>
            </a:r>
            <a:r>
              <a:rPr lang="en-US" dirty="0" smtClean="0"/>
              <a:t>advantage.</a:t>
            </a:r>
          </a:p>
          <a:p>
            <a:r>
              <a:rPr lang="en-US" dirty="0" smtClean="0"/>
              <a:t>Innovative products </a:t>
            </a:r>
            <a:r>
              <a:rPr lang="en-US" dirty="0"/>
              <a:t>or processes </a:t>
            </a:r>
            <a:r>
              <a:rPr lang="en-US" dirty="0" smtClean="0"/>
              <a:t>gives a </a:t>
            </a:r>
            <a:r>
              <a:rPr lang="en-US" dirty="0"/>
              <a:t>company </a:t>
            </a:r>
            <a:r>
              <a:rPr lang="en-US" dirty="0" smtClean="0"/>
              <a:t>competitive </a:t>
            </a:r>
            <a:r>
              <a:rPr lang="en-US" dirty="0"/>
              <a:t>advantage that allows it 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differentiate its products and charge a premium price.</a:t>
            </a:r>
          </a:p>
          <a:p>
            <a:pPr lvl="1"/>
            <a:r>
              <a:rPr lang="en-US" dirty="0" smtClean="0"/>
              <a:t>lower its cost structure below that of its rivals.</a:t>
            </a:r>
          </a:p>
          <a:p>
            <a:r>
              <a:rPr lang="en-US" dirty="0" smtClean="0"/>
              <a:t>Successful </a:t>
            </a:r>
            <a:r>
              <a:rPr lang="en-US" dirty="0"/>
              <a:t>new-product launches are </a:t>
            </a:r>
            <a:r>
              <a:rPr lang="en-US" dirty="0" smtClean="0"/>
              <a:t>catalysts of </a:t>
            </a:r>
            <a:r>
              <a:rPr lang="en-US" dirty="0"/>
              <a:t>superior </a:t>
            </a:r>
            <a:r>
              <a:rPr lang="en-US" dirty="0" smtClean="0"/>
              <a:t>profitability.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</a:t>
            </a:r>
            <a:r>
              <a:rPr lang="en-US" dirty="0"/>
              <a:t>High Failure Rate of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emand </a:t>
            </a:r>
            <a:r>
              <a:rPr lang="en-US" dirty="0"/>
              <a:t>for innovations is </a:t>
            </a:r>
            <a:r>
              <a:rPr lang="en-US" dirty="0" smtClean="0"/>
              <a:t>essentially uncertain.</a:t>
            </a:r>
          </a:p>
          <a:p>
            <a:r>
              <a:rPr lang="en-US" dirty="0" smtClean="0"/>
              <a:t>Technology </a:t>
            </a:r>
            <a:r>
              <a:rPr lang="en-US" dirty="0"/>
              <a:t>is poorly </a:t>
            </a:r>
            <a:r>
              <a:rPr lang="en-US" dirty="0" smtClean="0"/>
              <a:t>commercialized.</a:t>
            </a:r>
          </a:p>
          <a:p>
            <a:r>
              <a:rPr lang="en-US" dirty="0" smtClean="0"/>
              <a:t>Poor </a:t>
            </a:r>
            <a:r>
              <a:rPr lang="en-US" dirty="0"/>
              <a:t>positioning </a:t>
            </a:r>
            <a:r>
              <a:rPr lang="en-US" dirty="0" smtClean="0"/>
              <a:t>strategy</a:t>
            </a:r>
          </a:p>
          <a:p>
            <a:pPr lvl="1"/>
            <a:r>
              <a:rPr lang="en-US" sz="2800" dirty="0"/>
              <a:t>Positioning </a:t>
            </a:r>
            <a:r>
              <a:rPr lang="en-US" sz="2800" dirty="0" smtClean="0"/>
              <a:t>strategy - Specific </a:t>
            </a:r>
            <a:r>
              <a:rPr lang="en-US" sz="2800" dirty="0"/>
              <a:t>set of options </a:t>
            </a:r>
            <a:r>
              <a:rPr lang="en-US" sz="2800" dirty="0" smtClean="0"/>
              <a:t>adopts </a:t>
            </a:r>
            <a:r>
              <a:rPr lang="en-US" sz="2800" dirty="0"/>
              <a:t>for a product based on p</a:t>
            </a:r>
            <a:r>
              <a:rPr lang="en-US" sz="2800" dirty="0" smtClean="0"/>
              <a:t>rice</a:t>
            </a:r>
            <a:r>
              <a:rPr lang="en-US" sz="2800" dirty="0"/>
              <a:t>, distribution, promotion and advertising, and product </a:t>
            </a:r>
            <a:r>
              <a:rPr lang="en-US" sz="2800" dirty="0" smtClean="0"/>
              <a:t>features.</a:t>
            </a:r>
          </a:p>
          <a:p>
            <a:r>
              <a:rPr lang="en-US" dirty="0"/>
              <a:t>Marketing a technology for which there is </a:t>
            </a:r>
            <a:r>
              <a:rPr lang="en-US" dirty="0" smtClean="0"/>
              <a:t>inadequate demand.</a:t>
            </a:r>
          </a:p>
          <a:p>
            <a:r>
              <a:rPr lang="en-US" dirty="0" smtClean="0"/>
              <a:t>Slow marketing of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innovation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 cross-functional </a:t>
            </a:r>
            <a:r>
              <a:rPr lang="en-US" dirty="0"/>
              <a:t>integration </a:t>
            </a:r>
            <a:r>
              <a:rPr lang="en-US" dirty="0" smtClean="0"/>
              <a:t>can help a company ensure that:</a:t>
            </a:r>
            <a:endParaRPr lang="en-US" dirty="0"/>
          </a:p>
          <a:p>
            <a:pPr lvl="1"/>
            <a:r>
              <a:rPr lang="en-US" dirty="0" smtClean="0"/>
              <a:t>product development projects are driven by customer needs.</a:t>
            </a:r>
          </a:p>
          <a:p>
            <a:pPr lvl="1"/>
            <a:r>
              <a:rPr lang="en-US" dirty="0" smtClean="0"/>
              <a:t>new products are designed for ease of manufacture.</a:t>
            </a:r>
          </a:p>
          <a:p>
            <a:pPr lvl="1"/>
            <a:r>
              <a:rPr lang="en-US" dirty="0" smtClean="0"/>
              <a:t>development costs are reduced.</a:t>
            </a:r>
          </a:p>
          <a:p>
            <a:pPr lvl="1"/>
            <a:r>
              <a:rPr lang="en-US" dirty="0" smtClean="0"/>
              <a:t>the time it takes to develop a product and bring it to market is minimized.</a:t>
            </a:r>
          </a:p>
          <a:p>
            <a:pPr lvl="1"/>
            <a:r>
              <a:rPr lang="en-US" dirty="0" smtClean="0"/>
              <a:t>close integration between </a:t>
            </a:r>
            <a:r>
              <a:rPr lang="en-US" dirty="0" err="1" smtClean="0"/>
              <a:t>r&amp;d</a:t>
            </a:r>
            <a:r>
              <a:rPr lang="en-US" dirty="0" smtClean="0"/>
              <a:t> and marketing is achieved.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762000"/>
            <a:ext cx="8479692" cy="5334000"/>
          </a:xfrm>
        </p:spPr>
      </p:pic>
    </p:spTree>
    <p:extLst>
      <p:ext uri="{BB962C8B-B14F-4D97-AF65-F5344CB8AC3E}">
        <p14:creationId xmlns:p14="http://schemas.microsoft.com/office/powerpoint/2010/main" val="27327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Functional-level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Aimed </a:t>
            </a:r>
            <a:r>
              <a:rPr lang="en-US" dirty="0"/>
              <a:t>at improving the effectiveness of a company’s operations and its ability to attain </a:t>
            </a:r>
            <a:r>
              <a:rPr lang="en-US" dirty="0" smtClean="0"/>
              <a:t>superior:</a:t>
            </a:r>
          </a:p>
          <a:p>
            <a:pPr lvl="1"/>
            <a:r>
              <a:rPr lang="en-US" dirty="0" smtClean="0"/>
              <a:t>efficiency.</a:t>
            </a:r>
          </a:p>
          <a:p>
            <a:pPr lvl="1"/>
            <a:r>
              <a:rPr lang="en-US" dirty="0" smtClean="0"/>
              <a:t>quality.</a:t>
            </a:r>
          </a:p>
          <a:p>
            <a:pPr lvl="1"/>
            <a:r>
              <a:rPr lang="en-US" dirty="0" smtClean="0"/>
              <a:t>innovation.</a:t>
            </a:r>
          </a:p>
          <a:p>
            <a:pPr lvl="1"/>
            <a:r>
              <a:rPr lang="en-US" dirty="0" smtClean="0"/>
              <a:t>customer  responsiveness.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9" y="1044180"/>
            <a:ext cx="8724423" cy="4769641"/>
          </a:xfrm>
        </p:spPr>
      </p:pic>
    </p:spTree>
    <p:extLst>
      <p:ext uri="{BB962C8B-B14F-4D97-AF65-F5344CB8AC3E}">
        <p14:creationId xmlns:p14="http://schemas.microsoft.com/office/powerpoint/2010/main" val="9384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" y="1105059"/>
            <a:ext cx="9068485" cy="46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and Economies </a:t>
            </a:r>
            <a:r>
              <a:rPr lang="en-US" dirty="0"/>
              <a:t>of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Efficiency - Measured </a:t>
            </a:r>
            <a:r>
              <a:rPr lang="en-US" dirty="0"/>
              <a:t>by the quantity of inputs that it takes to produce a given </a:t>
            </a:r>
            <a:r>
              <a:rPr lang="en-US" dirty="0" smtClean="0"/>
              <a:t>output.</a:t>
            </a:r>
          </a:p>
          <a:p>
            <a:r>
              <a:rPr lang="en-US" dirty="0" smtClean="0"/>
              <a:t>Economies </a:t>
            </a:r>
            <a:r>
              <a:rPr lang="en-US" dirty="0"/>
              <a:t>of </a:t>
            </a:r>
            <a:r>
              <a:rPr lang="en-US" dirty="0" smtClean="0"/>
              <a:t>scale - Reductions </a:t>
            </a:r>
            <a:r>
              <a:rPr lang="en-US" dirty="0"/>
              <a:t>in unit costs attributed to a larger </a:t>
            </a:r>
            <a:r>
              <a:rPr lang="en-US" dirty="0" smtClean="0"/>
              <a:t>output.</a:t>
            </a:r>
            <a:endParaRPr lang="en-US" dirty="0"/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spread fixed costs over a large production </a:t>
            </a:r>
            <a:r>
              <a:rPr lang="en-US" dirty="0" smtClean="0"/>
              <a:t>volume and produce </a:t>
            </a:r>
            <a:r>
              <a:rPr lang="en-US" dirty="0"/>
              <a:t>in large </a:t>
            </a:r>
            <a:r>
              <a:rPr lang="en-US" dirty="0" smtClean="0"/>
              <a:t>volumes.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achieve </a:t>
            </a:r>
            <a:r>
              <a:rPr lang="en-US" dirty="0" smtClean="0"/>
              <a:t>greater </a:t>
            </a:r>
            <a:r>
              <a:rPr lang="en-US" dirty="0"/>
              <a:t>division of labor and </a:t>
            </a:r>
            <a:r>
              <a:rPr lang="en-US" dirty="0" smtClean="0"/>
              <a:t>specialization.</a:t>
            </a:r>
          </a:p>
          <a:p>
            <a:r>
              <a:rPr lang="en-US" dirty="0" smtClean="0"/>
              <a:t>Diseconomies </a:t>
            </a:r>
            <a:r>
              <a:rPr lang="en-US" dirty="0"/>
              <a:t>of </a:t>
            </a:r>
            <a:r>
              <a:rPr lang="en-US" dirty="0" smtClean="0"/>
              <a:t>scale - Unit </a:t>
            </a:r>
            <a:r>
              <a:rPr lang="en-US" dirty="0"/>
              <a:t>cost </a:t>
            </a:r>
            <a:r>
              <a:rPr lang="en-US" dirty="0" smtClean="0"/>
              <a:t>increases associated </a:t>
            </a:r>
            <a:r>
              <a:rPr lang="en-US" dirty="0"/>
              <a:t>with a </a:t>
            </a:r>
            <a:r>
              <a:rPr lang="en-US" dirty="0" smtClean="0"/>
              <a:t>large scale </a:t>
            </a:r>
            <a:r>
              <a:rPr lang="en-US" dirty="0"/>
              <a:t>of </a:t>
            </a:r>
            <a:r>
              <a:rPr lang="en-US" dirty="0" smtClean="0"/>
              <a:t>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6" y="615462"/>
            <a:ext cx="9178713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r>
              <a:rPr lang="en-US" dirty="0"/>
              <a:t>savings that come from learning by </a:t>
            </a:r>
            <a:r>
              <a:rPr lang="en-US" dirty="0" smtClean="0"/>
              <a:t>doing.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More </a:t>
            </a:r>
            <a:r>
              <a:rPr lang="en-US" altLang="en-US" dirty="0">
                <a:solidFill>
                  <a:srgbClr val="000000"/>
                </a:solidFill>
              </a:rPr>
              <a:t>significant when a technologically complex task is </a:t>
            </a:r>
            <a:r>
              <a:rPr lang="en-US" altLang="en-US" dirty="0" smtClean="0">
                <a:solidFill>
                  <a:srgbClr val="000000"/>
                </a:solidFill>
              </a:rPr>
              <a:t>repeated, as </a:t>
            </a:r>
            <a:r>
              <a:rPr lang="en-US" altLang="en-US" dirty="0">
                <a:solidFill>
                  <a:srgbClr val="000000"/>
                </a:solidFill>
              </a:rPr>
              <a:t>there is more to </a:t>
            </a:r>
            <a:r>
              <a:rPr lang="en-US" altLang="en-US" dirty="0" smtClean="0">
                <a:solidFill>
                  <a:srgbClr val="000000"/>
                </a:solidFill>
              </a:rPr>
              <a:t>learn.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Diminish in importance after a period of time.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Triggered by changes in a company’s production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" y="1066800"/>
            <a:ext cx="908085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ystematic </a:t>
            </a:r>
            <a:r>
              <a:rPr lang="en-US" dirty="0"/>
              <a:t>lowering of the cost structure, and </a:t>
            </a:r>
            <a:r>
              <a:rPr lang="en-US" dirty="0" smtClean="0"/>
              <a:t>consequent </a:t>
            </a:r>
            <a:r>
              <a:rPr lang="en-US" dirty="0"/>
              <a:t>unit </a:t>
            </a:r>
            <a:r>
              <a:rPr lang="en-US" dirty="0" smtClean="0"/>
              <a:t>cost reductions.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ccur </a:t>
            </a:r>
            <a:r>
              <a:rPr lang="en-US" dirty="0"/>
              <a:t>over the life of a</a:t>
            </a:r>
            <a:r>
              <a:rPr lang="en-US" dirty="0" smtClean="0"/>
              <a:t> product.</a:t>
            </a:r>
          </a:p>
          <a:p>
            <a:r>
              <a:rPr lang="en-US" dirty="0" smtClean="0"/>
              <a:t>A product’s per-unit production costs decline each time its accumulated output doubles.</a:t>
            </a:r>
          </a:p>
          <a:p>
            <a:pPr lvl="1"/>
            <a:r>
              <a:rPr lang="en-US" dirty="0" smtClean="0"/>
              <a:t>Accumulated output - Total output of a product since its introduction.</a:t>
            </a:r>
          </a:p>
          <a:p>
            <a:r>
              <a:rPr lang="en-US" dirty="0" smtClean="0"/>
              <a:t>Useful in industries that mass-produce a standardized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ssential">
  <a:themeElements>
    <a:clrScheme name="Hil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980</Words>
  <Application>Microsoft Office PowerPoint</Application>
  <PresentationFormat>On-screen Show (4:3)</PresentationFormat>
  <Paragraphs>139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Bookman Old Style</vt:lpstr>
      <vt:lpstr>Calibri</vt:lpstr>
      <vt:lpstr>Times New Roman</vt:lpstr>
      <vt:lpstr>Wingdings</vt:lpstr>
      <vt:lpstr>1_Essential</vt:lpstr>
      <vt:lpstr>PowerPoint Presentation</vt:lpstr>
      <vt:lpstr>Learning Objectives</vt:lpstr>
      <vt:lpstr>Functional-level strategies</vt:lpstr>
      <vt:lpstr>PowerPoint Presentation</vt:lpstr>
      <vt:lpstr>Efficiency and Economies of scale</vt:lpstr>
      <vt:lpstr>PowerPoint Presentation</vt:lpstr>
      <vt:lpstr>Learning effects</vt:lpstr>
      <vt:lpstr>PowerPoint Presentation</vt:lpstr>
      <vt:lpstr>experience curve</vt:lpstr>
      <vt:lpstr>PowerPoint Presentation</vt:lpstr>
      <vt:lpstr>EFFICIENCY AND ECONOMIES OF SCALE</vt:lpstr>
      <vt:lpstr>Flexible production technology</vt:lpstr>
      <vt:lpstr>Mass customization</vt:lpstr>
      <vt:lpstr>PowerPoint Presentation</vt:lpstr>
      <vt:lpstr>MARKETING AND EFFICIENCY</vt:lpstr>
      <vt:lpstr>PowerPoint Presentation</vt:lpstr>
      <vt:lpstr>MATERIALS MANAGEMENT, JUST-IN-TIME systems, AND EFFICIENCY</vt:lpstr>
      <vt:lpstr>MATERIALS MANAGEMENT, JUST-IN-TIME systems, AND EFFICIENCY</vt:lpstr>
      <vt:lpstr>MATERIALS MANAGEMENT, JUST-IN-TIME systems, AND EFFICIENCY</vt:lpstr>
      <vt:lpstr>PowerPoint Presentation</vt:lpstr>
      <vt:lpstr>total quality management</vt:lpstr>
      <vt:lpstr>total quality management</vt:lpstr>
      <vt:lpstr>PowerPoint Presentation</vt:lpstr>
      <vt:lpstr>PowerPoint Presentation</vt:lpstr>
      <vt:lpstr>Improving Quality as Excellence</vt:lpstr>
      <vt:lpstr>Achieving Superior Innovation</vt:lpstr>
      <vt:lpstr>Reasons for High Failure Rate of Innovation</vt:lpstr>
      <vt:lpstr>Reducing innovation failures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augky</cp:lastModifiedBy>
  <cp:revision>146</cp:revision>
  <dcterms:created xsi:type="dcterms:W3CDTF">2013-09-17T12:27:57Z</dcterms:created>
  <dcterms:modified xsi:type="dcterms:W3CDTF">2018-06-30T03:02:42Z</dcterms:modified>
</cp:coreProperties>
</file>