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27"/>
  </p:notesMasterIdLst>
  <p:handoutMasterIdLst>
    <p:handoutMasterId r:id="rId28"/>
  </p:handoutMasterIdLst>
  <p:sldIdLst>
    <p:sldId id="268" r:id="rId3"/>
    <p:sldId id="269" r:id="rId4"/>
    <p:sldId id="293" r:id="rId5"/>
    <p:sldId id="299" r:id="rId6"/>
    <p:sldId id="294" r:id="rId7"/>
    <p:sldId id="296" r:id="rId8"/>
    <p:sldId id="297" r:id="rId9"/>
    <p:sldId id="298" r:id="rId10"/>
    <p:sldId id="300" r:id="rId11"/>
    <p:sldId id="301" r:id="rId12"/>
    <p:sldId id="285" r:id="rId13"/>
    <p:sldId id="286" r:id="rId14"/>
    <p:sldId id="287" r:id="rId15"/>
    <p:sldId id="291" r:id="rId16"/>
    <p:sldId id="289" r:id="rId17"/>
    <p:sldId id="284" r:id="rId18"/>
    <p:sldId id="273" r:id="rId19"/>
    <p:sldId id="274" r:id="rId20"/>
    <p:sldId id="303" r:id="rId21"/>
    <p:sldId id="304" r:id="rId22"/>
    <p:sldId id="305" r:id="rId23"/>
    <p:sldId id="282" r:id="rId24"/>
    <p:sldId id="283" r:id="rId25"/>
    <p:sldId id="306"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4994" autoAdjust="0"/>
    <p:restoredTop sz="94660"/>
  </p:normalViewPr>
  <p:slideViewPr>
    <p:cSldViewPr snapToGrid="0">
      <p:cViewPr varScale="1">
        <p:scale>
          <a:sx n="64" d="100"/>
          <a:sy n="64" d="100"/>
        </p:scale>
        <p:origin x="-120" y="-144"/>
      </p:cViewPr>
      <p:guideLst>
        <p:guide orient="horz" pos="2160"/>
        <p:guide pos="3840"/>
      </p:guideLst>
    </p:cSldViewPr>
  </p:slideViewPr>
  <p:notesTextViewPr>
    <p:cViewPr>
      <p:scale>
        <a:sx n="1" d="1"/>
        <a:sy n="1" d="1"/>
      </p:scale>
      <p:origin x="0" y="0"/>
    </p:cViewPr>
  </p:notesTextViewPr>
  <p:notesViewPr>
    <p:cSldViewPr snapToGrid="0">
      <p:cViewPr varScale="1">
        <p:scale>
          <a:sx n="82" d="100"/>
          <a:sy n="82" d="100"/>
        </p:scale>
        <p:origin x="3852" y="84"/>
      </p:cViewPr>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AC4FB8F-ED15-48AB-97BD-17129D4E699D}" type="datetimeFigureOut">
              <a:rPr lang="en-US" smtClean="0"/>
              <a:pPr/>
              <a:t>11/20/2017</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E6B3739-9081-478F-812E-AE7CE140632E}" type="slidenum">
              <a:rPr lang="en-US" smtClean="0"/>
              <a:pPr/>
              <a:t>‹#›</a:t>
            </a:fld>
            <a:endParaRPr lang="en-US" dirty="0"/>
          </a:p>
        </p:txBody>
      </p:sp>
    </p:spTree>
    <p:extLst>
      <p:ext uri="{BB962C8B-B14F-4D97-AF65-F5344CB8AC3E}">
        <p14:creationId xmlns:p14="http://schemas.microsoft.com/office/powerpoint/2010/main" xmlns="" val="41121049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C9D437-CD83-4825-AD0D-5E7B341BC79B}" type="datetimeFigureOut">
              <a:rPr lang="en-US" smtClean="0"/>
              <a:pPr/>
              <a:t>11/20/2017</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0CF8BB-EBC7-4B8F-9632-A5A136FBB880}" type="slidenum">
              <a:rPr lang="en-US" smtClean="0"/>
              <a:pPr/>
              <a:t>‹#›</a:t>
            </a:fld>
            <a:endParaRPr lang="en-US" dirty="0"/>
          </a:p>
        </p:txBody>
      </p:sp>
    </p:spTree>
    <p:extLst>
      <p:ext uri="{BB962C8B-B14F-4D97-AF65-F5344CB8AC3E}">
        <p14:creationId xmlns:p14="http://schemas.microsoft.com/office/powerpoint/2010/main" xmlns="" val="11703696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define phase,</a:t>
            </a:r>
            <a:r>
              <a:rPr lang="en-US" baseline="0" dirty="0"/>
              <a:t> we shall consider identifying GM customers and their priorities; identifying a project suitable for six sigma efforts; identifying and developing a problem statement; and identifying Critical-to-quality characteristics based on customers view.</a:t>
            </a:r>
            <a:endParaRPr lang="en-US" dirty="0"/>
          </a:p>
        </p:txBody>
      </p:sp>
      <p:sp>
        <p:nvSpPr>
          <p:cNvPr id="4" name="Slide Number Placeholder 3"/>
          <p:cNvSpPr>
            <a:spLocks noGrp="1"/>
          </p:cNvSpPr>
          <p:nvPr>
            <p:ph type="sldNum" sz="quarter" idx="10"/>
          </p:nvPr>
        </p:nvSpPr>
        <p:spPr/>
        <p:txBody>
          <a:bodyPr/>
          <a:lstStyle/>
          <a:p>
            <a:fld id="{560CF8BB-EBC7-4B8F-9632-A5A136FBB880}" type="slidenum">
              <a:rPr lang="en-US" smtClean="0"/>
              <a:pPr/>
              <a:t>3</a:t>
            </a:fld>
            <a:endParaRPr lang="en-US" dirty="0"/>
          </a:p>
        </p:txBody>
      </p:sp>
    </p:spTree>
    <p:extLst>
      <p:ext uri="{BB962C8B-B14F-4D97-AF65-F5344CB8AC3E}">
        <p14:creationId xmlns:p14="http://schemas.microsoft.com/office/powerpoint/2010/main" xmlns="" val="2077156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Jidoka is a Toyota</a:t>
            </a:r>
            <a:r>
              <a:rPr lang="en-US" baseline="0" dirty="0"/>
              <a:t> way of eliminating waste and improving production. Jidoka means “automation with a human touch”. Jidoka has it that production process stops when a problem is detected, and continues when the problem is solved.  With Jidoku General Motors will cease to sell defective products because defects are realized at the time of production.</a:t>
            </a:r>
          </a:p>
          <a:p>
            <a:r>
              <a:rPr lang="en-US" baseline="0" dirty="0"/>
              <a:t>Under Just-In-Time Production, General Motors will focus at producing customers wants at the time they want it. With JIT in place, GM will not make guess works on customers wants, they will make exactly what the customer want and when they want it. This will go a long way in building customer satisfaction.</a:t>
            </a:r>
          </a:p>
          <a:p>
            <a:r>
              <a:rPr lang="en-US" baseline="0" dirty="0"/>
              <a:t>Lean manufacturing involves producing what the customer wants, when the want it, with minimal resource. Here the aspect of using minimal resources will lower the list price, which in turn will increase customers satisfaction in terms of product price. </a:t>
            </a:r>
            <a:endParaRPr lang="en-US" dirty="0"/>
          </a:p>
        </p:txBody>
      </p:sp>
      <p:sp>
        <p:nvSpPr>
          <p:cNvPr id="4" name="Slide Number Placeholder 3"/>
          <p:cNvSpPr>
            <a:spLocks noGrp="1"/>
          </p:cNvSpPr>
          <p:nvPr>
            <p:ph type="sldNum" sz="quarter" idx="10"/>
          </p:nvPr>
        </p:nvSpPr>
        <p:spPr/>
        <p:txBody>
          <a:bodyPr/>
          <a:lstStyle/>
          <a:p>
            <a:fld id="{560CF8BB-EBC7-4B8F-9632-A5A136FBB880}" type="slidenum">
              <a:rPr lang="en-US" smtClean="0"/>
              <a:pPr/>
              <a:t>12</a:t>
            </a:fld>
            <a:endParaRPr lang="en-US" dirty="0"/>
          </a:p>
        </p:txBody>
      </p:sp>
    </p:spTree>
    <p:extLst>
      <p:ext uri="{BB962C8B-B14F-4D97-AF65-F5344CB8AC3E}">
        <p14:creationId xmlns:p14="http://schemas.microsoft.com/office/powerpoint/2010/main" xmlns="" val="4226667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materials</a:t>
            </a:r>
            <a:r>
              <a:rPr lang="en-US" baseline="0" dirty="0"/>
              <a:t> used to produce GM products are of vital importance, because materials used affect durability and safety. Using strong materials will make the product durable. In the same token, employee competency in designing and assembling product affect durability and safety. </a:t>
            </a:r>
            <a:endParaRPr lang="en-US" dirty="0"/>
          </a:p>
        </p:txBody>
      </p:sp>
      <p:sp>
        <p:nvSpPr>
          <p:cNvPr id="4" name="Slide Number Placeholder 3"/>
          <p:cNvSpPr>
            <a:spLocks noGrp="1"/>
          </p:cNvSpPr>
          <p:nvPr>
            <p:ph type="sldNum" sz="quarter" idx="10"/>
          </p:nvPr>
        </p:nvSpPr>
        <p:spPr/>
        <p:txBody>
          <a:bodyPr/>
          <a:lstStyle/>
          <a:p>
            <a:fld id="{560CF8BB-EBC7-4B8F-9632-A5A136FBB880}" type="slidenum">
              <a:rPr lang="en-US" smtClean="0"/>
              <a:pPr/>
              <a:t>13</a:t>
            </a:fld>
            <a:endParaRPr lang="en-US" dirty="0"/>
          </a:p>
        </p:txBody>
      </p:sp>
    </p:spTree>
    <p:extLst>
      <p:ext uri="{BB962C8B-B14F-4D97-AF65-F5344CB8AC3E}">
        <p14:creationId xmlns:p14="http://schemas.microsoft.com/office/powerpoint/2010/main" xmlns="" val="14307376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maximum accepted service range</a:t>
            </a:r>
            <a:r>
              <a:rPr lang="en-US" baseline="0" dirty="0"/>
              <a:t> for General Motors product s is 5 year warranty for engine performance when well maintained. Any deviations from the maximum acceptance range will be measured by comparing actual performance to desired performance.</a:t>
            </a:r>
            <a:endParaRPr lang="en-US" dirty="0"/>
          </a:p>
        </p:txBody>
      </p:sp>
      <p:sp>
        <p:nvSpPr>
          <p:cNvPr id="4" name="Slide Number Placeholder 3"/>
          <p:cNvSpPr>
            <a:spLocks noGrp="1"/>
          </p:cNvSpPr>
          <p:nvPr>
            <p:ph type="sldNum" sz="quarter" idx="10"/>
          </p:nvPr>
        </p:nvSpPr>
        <p:spPr/>
        <p:txBody>
          <a:bodyPr/>
          <a:lstStyle/>
          <a:p>
            <a:fld id="{560CF8BB-EBC7-4B8F-9632-A5A136FBB880}" type="slidenum">
              <a:rPr lang="en-US" smtClean="0"/>
              <a:pPr/>
              <a:t>14</a:t>
            </a:fld>
            <a:endParaRPr lang="en-US" dirty="0"/>
          </a:p>
        </p:txBody>
      </p:sp>
    </p:spTree>
    <p:extLst>
      <p:ext uri="{BB962C8B-B14F-4D97-AF65-F5344CB8AC3E}">
        <p14:creationId xmlns:p14="http://schemas.microsoft.com/office/powerpoint/2010/main" xmlns="" val="1207020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improve the durability and safety of the product, the product must be able serve a maximum of 10 years with maintenance interval</a:t>
            </a:r>
            <a:r>
              <a:rPr lang="en-US" baseline="0" dirty="0"/>
              <a:t> of 3 months.</a:t>
            </a:r>
            <a:endParaRPr lang="en-US" dirty="0"/>
          </a:p>
        </p:txBody>
      </p:sp>
      <p:sp>
        <p:nvSpPr>
          <p:cNvPr id="4" name="Slide Number Placeholder 3"/>
          <p:cNvSpPr>
            <a:spLocks noGrp="1"/>
          </p:cNvSpPr>
          <p:nvPr>
            <p:ph type="sldNum" sz="quarter" idx="10"/>
          </p:nvPr>
        </p:nvSpPr>
        <p:spPr/>
        <p:txBody>
          <a:bodyPr/>
          <a:lstStyle/>
          <a:p>
            <a:fld id="{560CF8BB-EBC7-4B8F-9632-A5A136FBB880}" type="slidenum">
              <a:rPr lang="en-US" smtClean="0"/>
              <a:pPr/>
              <a:t>15</a:t>
            </a:fld>
            <a:endParaRPr lang="en-US" dirty="0"/>
          </a:p>
        </p:txBody>
      </p:sp>
    </p:spTree>
    <p:extLst>
      <p:ext uri="{BB962C8B-B14F-4D97-AF65-F5344CB8AC3E}">
        <p14:creationId xmlns:p14="http://schemas.microsoft.com/office/powerpoint/2010/main" xmlns="" val="2069130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Identified are the key operational performance gaps within General Motors spanning back over a decade from 2002 outlining the company’s key short falls and desired end state.</a:t>
            </a:r>
          </a:p>
          <a:p>
            <a:endParaRPr lang="en-US" dirty="0"/>
          </a:p>
        </p:txBody>
      </p:sp>
      <p:sp>
        <p:nvSpPr>
          <p:cNvPr id="4" name="Slide Number Placeholder 3"/>
          <p:cNvSpPr>
            <a:spLocks noGrp="1"/>
          </p:cNvSpPr>
          <p:nvPr>
            <p:ph type="sldNum" sz="quarter" idx="10"/>
          </p:nvPr>
        </p:nvSpPr>
        <p:spPr/>
        <p:txBody>
          <a:bodyPr/>
          <a:lstStyle/>
          <a:p>
            <a:fld id="{560CF8BB-EBC7-4B8F-9632-A5A136FBB880}" type="slidenum">
              <a:rPr lang="en-US" smtClean="0"/>
              <a:pPr/>
              <a:t>16</a:t>
            </a:fld>
            <a:endParaRPr lang="en-US" dirty="0"/>
          </a:p>
        </p:txBody>
      </p:sp>
    </p:spTree>
    <p:extLst>
      <p:ext uri="{BB962C8B-B14F-4D97-AF65-F5344CB8AC3E}">
        <p14:creationId xmlns:p14="http://schemas.microsoft.com/office/powerpoint/2010/main" xmlns="" val="42166588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Identified are the primary focuses General Motors wants to target and reduce the performance gaps to ensure the company's overall progression and growing customer base. </a:t>
            </a:r>
          </a:p>
          <a:p>
            <a:endParaRPr lang="en-US" dirty="0"/>
          </a:p>
        </p:txBody>
      </p:sp>
      <p:sp>
        <p:nvSpPr>
          <p:cNvPr id="4" name="Slide Number Placeholder 3"/>
          <p:cNvSpPr>
            <a:spLocks noGrp="1"/>
          </p:cNvSpPr>
          <p:nvPr>
            <p:ph type="sldNum" sz="quarter" idx="10"/>
          </p:nvPr>
        </p:nvSpPr>
        <p:spPr/>
        <p:txBody>
          <a:bodyPr/>
          <a:lstStyle/>
          <a:p>
            <a:fld id="{560CF8BB-EBC7-4B8F-9632-A5A136FBB880}" type="slidenum">
              <a:rPr lang="en-US" smtClean="0"/>
              <a:pPr/>
              <a:t>17</a:t>
            </a:fld>
            <a:endParaRPr lang="en-US" dirty="0"/>
          </a:p>
        </p:txBody>
      </p:sp>
    </p:spTree>
    <p:extLst>
      <p:ext uri="{BB962C8B-B14F-4D97-AF65-F5344CB8AC3E}">
        <p14:creationId xmlns:p14="http://schemas.microsoft.com/office/powerpoint/2010/main" xmlns="" val="3774530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Identified are the key strategic milestones and strategies General Motors will implement to achieve their desired end state and make the company a more friendly environmental organization and increase customer base. </a:t>
            </a:r>
          </a:p>
          <a:p>
            <a:endParaRPr lang="en-US"/>
          </a:p>
        </p:txBody>
      </p:sp>
      <p:sp>
        <p:nvSpPr>
          <p:cNvPr id="4" name="Slide Number Placeholder 3"/>
          <p:cNvSpPr>
            <a:spLocks noGrp="1"/>
          </p:cNvSpPr>
          <p:nvPr>
            <p:ph type="sldNum" sz="quarter" idx="10"/>
          </p:nvPr>
        </p:nvSpPr>
        <p:spPr/>
        <p:txBody>
          <a:bodyPr/>
          <a:lstStyle/>
          <a:p>
            <a:fld id="{560CF8BB-EBC7-4B8F-9632-A5A136FBB880}" type="slidenum">
              <a:rPr lang="en-US" smtClean="0"/>
              <a:pPr/>
              <a:t>18</a:t>
            </a:fld>
            <a:endParaRPr lang="en-US" dirty="0"/>
          </a:p>
        </p:txBody>
      </p:sp>
    </p:spTree>
    <p:extLst>
      <p:ext uri="{BB962C8B-B14F-4D97-AF65-F5344CB8AC3E}">
        <p14:creationId xmlns:p14="http://schemas.microsoft.com/office/powerpoint/2010/main" xmlns="" val="41658894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Seeing as General Motors tries to make sure their products are beneficial and successful for the consumers, and company it is important to maintain any improvements that are made.  There should be lean principles that are in place such as pull, value, flow, and perfection.  Seeing as General Motors (GM) is rising year after year, using lean principles will help keep that progression going.  It is also very important for the company to introduce new knowledge into the company.  Making sure that when there is a positive change in one area if possible bringing that change to another area, to bring on success.  </a:t>
            </a:r>
          </a:p>
        </p:txBody>
      </p:sp>
      <p:sp>
        <p:nvSpPr>
          <p:cNvPr id="4" name="Slide Number Placeholder 3"/>
          <p:cNvSpPr>
            <a:spLocks noGrp="1"/>
          </p:cNvSpPr>
          <p:nvPr>
            <p:ph type="sldNum" sz="quarter" idx="10"/>
          </p:nvPr>
        </p:nvSpPr>
        <p:spPr/>
        <p:txBody>
          <a:bodyPr/>
          <a:lstStyle/>
          <a:p>
            <a:fld id="{560CF8BB-EBC7-4B8F-9632-A5A136FBB880}" type="slidenum">
              <a:rPr lang="en-US" smtClean="0"/>
              <a:pPr/>
              <a:t>19</a:t>
            </a:fld>
            <a:endParaRPr lang="en-US" dirty="0"/>
          </a:p>
        </p:txBody>
      </p:sp>
    </p:spTree>
    <p:extLst>
      <p:ext uri="{BB962C8B-B14F-4D97-AF65-F5344CB8AC3E}">
        <p14:creationId xmlns:p14="http://schemas.microsoft.com/office/powerpoint/2010/main" xmlns="" val="3836203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when a company implements any changes or is pushing for success, it needs to be monitored and controlled.  It is important for GM to implement any and all changes throughout the company.  This would mean that GM would change everything from documents to charts and checklists.  The sooner that an improvement is implemented within the entire company the faster the employees or company as a whole with adapt to the changes.  Another step would be for the company to collect the proper measurements that will support the improvements.  All these and more are very vital to growth within the company for the company as a whole and for the consumers. </a:t>
            </a:r>
          </a:p>
        </p:txBody>
      </p:sp>
      <p:sp>
        <p:nvSpPr>
          <p:cNvPr id="4" name="Slide Number Placeholder 3"/>
          <p:cNvSpPr>
            <a:spLocks noGrp="1"/>
          </p:cNvSpPr>
          <p:nvPr>
            <p:ph type="sldNum" sz="quarter" idx="10"/>
          </p:nvPr>
        </p:nvSpPr>
        <p:spPr/>
        <p:txBody>
          <a:bodyPr/>
          <a:lstStyle/>
          <a:p>
            <a:fld id="{560CF8BB-EBC7-4B8F-9632-A5A136FBB880}" type="slidenum">
              <a:rPr lang="en-US" smtClean="0"/>
              <a:pPr/>
              <a:t>20</a:t>
            </a:fld>
            <a:endParaRPr lang="en-US" dirty="0"/>
          </a:p>
        </p:txBody>
      </p:sp>
    </p:spTree>
    <p:extLst>
      <p:ext uri="{BB962C8B-B14F-4D97-AF65-F5344CB8AC3E}">
        <p14:creationId xmlns:p14="http://schemas.microsoft.com/office/powerpoint/2010/main" xmlns="" val="31547165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plenty tools that are available to be used to keep the variables within the maximum acceptance range.  Some tools that would greatly help GM would be having a control plan, response plan, control chart, and the proper documentation.  Some of the data needed would be the key input, process, and output measures. Also having a trigger level for every measurement being monitored will benefit the company, When the measurement hits the trigger level that is when the response plan comes into place to tell the company what needs to be done.  Control charts are a great tool to use and be able to watch the measurements, because it will allow them to reduce the chance of those special measurements causing issues.</a:t>
            </a:r>
          </a:p>
        </p:txBody>
      </p:sp>
      <p:sp>
        <p:nvSpPr>
          <p:cNvPr id="4" name="Slide Number Placeholder 3"/>
          <p:cNvSpPr>
            <a:spLocks noGrp="1"/>
          </p:cNvSpPr>
          <p:nvPr>
            <p:ph type="sldNum" sz="quarter" idx="10"/>
          </p:nvPr>
        </p:nvSpPr>
        <p:spPr/>
        <p:txBody>
          <a:bodyPr/>
          <a:lstStyle/>
          <a:p>
            <a:fld id="{560CF8BB-EBC7-4B8F-9632-A5A136FBB880}" type="slidenum">
              <a:rPr lang="en-US" smtClean="0"/>
              <a:pPr/>
              <a:t>21</a:t>
            </a:fld>
            <a:endParaRPr lang="en-US" dirty="0"/>
          </a:p>
        </p:txBody>
      </p:sp>
    </p:spTree>
    <p:extLst>
      <p:ext uri="{BB962C8B-B14F-4D97-AF65-F5344CB8AC3E}">
        <p14:creationId xmlns:p14="http://schemas.microsoft.com/office/powerpoint/2010/main" xmlns="" val="1638873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General Motors</a:t>
            </a:r>
            <a:r>
              <a:rPr lang="en-US" baseline="0" dirty="0"/>
              <a:t> has a wide range of customers because it operates in 6 continents. Most General Motors customers value quality and safety of product. Certain safety feature in General Motors product include back up cameras and seat belt reminding beeper. </a:t>
            </a:r>
            <a:endParaRPr lang="en-US" dirty="0"/>
          </a:p>
          <a:p>
            <a:endParaRPr lang="en-US" dirty="0"/>
          </a:p>
        </p:txBody>
      </p:sp>
      <p:sp>
        <p:nvSpPr>
          <p:cNvPr id="4" name="Slide Number Placeholder 3"/>
          <p:cNvSpPr>
            <a:spLocks noGrp="1"/>
          </p:cNvSpPr>
          <p:nvPr>
            <p:ph type="sldNum" sz="quarter" idx="10"/>
          </p:nvPr>
        </p:nvSpPr>
        <p:spPr/>
        <p:txBody>
          <a:bodyPr/>
          <a:lstStyle/>
          <a:p>
            <a:fld id="{560CF8BB-EBC7-4B8F-9632-A5A136FBB880}" type="slidenum">
              <a:rPr lang="en-US" smtClean="0"/>
              <a:pPr/>
              <a:t>4</a:t>
            </a:fld>
            <a:endParaRPr lang="en-US" dirty="0"/>
          </a:p>
        </p:txBody>
      </p:sp>
    </p:spTree>
    <p:extLst>
      <p:ext uri="{BB962C8B-B14F-4D97-AF65-F5344CB8AC3E}">
        <p14:creationId xmlns:p14="http://schemas.microsoft.com/office/powerpoint/2010/main" xmlns="" val="27473185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“Consumer Affairs” (2017) has 208 complaints and reviews on General Motors, most of the reviews depict dissatisfaction with General Motors products and customer service. For example, Suzanna of Roy, UT complains that a GM dealer lied to her about the warranty of a Young Buick GMC she bought. She claims that she was asked to pay double warranty. When she bought the issue to the dealers after discovering of the mischief, they brushed her off saying there is nothing they can do for her. Another customer, Grant of Barboursville, VA, complains that after purchasing a 2013 GMC Sierra, the drivers door handle came of on opening, he took the car to the dealer, who said the 100000 miles warranty did not cover that. He paid $300 out of pocket to replace the handle, four months later another door handle came of the same way. Another customer, Jane of West Nyack, NY, complains that her 2016 Silverado 2500HD was recalled for airbag issue, she waited 14 days for the  car to be fixed but even with the wait the customer associates told her that they were still waiting for the GM Field engineer to formulate a program for the module of her car.</a:t>
            </a:r>
          </a:p>
          <a:p>
            <a:r>
              <a:rPr lang="en-US" baseline="0" dirty="0"/>
              <a:t>The situations above divert GM business objectives of  producing quality and safe products to its customers. Moreover, it kills the corporation’s vision of earning customers for life.</a:t>
            </a:r>
            <a:endParaRPr lang="en-US" dirty="0"/>
          </a:p>
          <a:p>
            <a:endParaRPr lang="en-US" dirty="0"/>
          </a:p>
        </p:txBody>
      </p:sp>
      <p:sp>
        <p:nvSpPr>
          <p:cNvPr id="4" name="Slide Number Placeholder 3"/>
          <p:cNvSpPr>
            <a:spLocks noGrp="1"/>
          </p:cNvSpPr>
          <p:nvPr>
            <p:ph type="sldNum" sz="quarter" idx="10"/>
          </p:nvPr>
        </p:nvSpPr>
        <p:spPr/>
        <p:txBody>
          <a:bodyPr/>
          <a:lstStyle/>
          <a:p>
            <a:fld id="{560CF8BB-EBC7-4B8F-9632-A5A136FBB880}" type="slidenum">
              <a:rPr lang="en-US" smtClean="0"/>
              <a:pPr/>
              <a:t>5</a:t>
            </a:fld>
            <a:endParaRPr lang="en-US" dirty="0"/>
          </a:p>
        </p:txBody>
      </p:sp>
    </p:spTree>
    <p:extLst>
      <p:ext uri="{BB962C8B-B14F-4D97-AF65-F5344CB8AC3E}">
        <p14:creationId xmlns:p14="http://schemas.microsoft.com/office/powerpoint/2010/main" xmlns="" val="439937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achieve a long life relationship</a:t>
            </a:r>
            <a:r>
              <a:rPr lang="en-US" baseline="0" dirty="0"/>
              <a:t> with customers, corporates must provide quality products and treat their customers well. General Motors has the mandate to ensure that all its products are of high quality, and in case of a shortcoming it should be addressed in an efficient and timely manner. For example, Jane did not have to wait for 14 days for a airbag recall issue to be addressed, and even with the 14 days, the customer services associates had to tell he they are waiting for a GM Field Service engineer to come program the module of her kind of vehicle. Moreover, keeping customers or, maintaining a relationship is based on honesty. The GM dealer who misrepresented facts to Suzanna, killed trust which is vital for trade.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560CF8BB-EBC7-4B8F-9632-A5A136FBB880}" type="slidenum">
              <a:rPr lang="en-US" smtClean="0"/>
              <a:pPr/>
              <a:t>6</a:t>
            </a:fld>
            <a:endParaRPr lang="en-US" dirty="0"/>
          </a:p>
        </p:txBody>
      </p:sp>
    </p:spTree>
    <p:extLst>
      <p:ext uri="{BB962C8B-B14F-4D97-AF65-F5344CB8AC3E}">
        <p14:creationId xmlns:p14="http://schemas.microsoft.com/office/powerpoint/2010/main" xmlns="" val="170025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CTQs are the key measurable characteristics of a product or process whose performance standards or specification limits must be met in order to satisfy the customer. These outputs represent the product or service characteristics defined by the customer (internal or external). They may include the upper and lower specification limits or any other factors related to the product or service. Typically, a CTQ must be interpreted from a qualitative customer statement to an actionable, quantitative business specification. Establishing CTQs is vital for a company to meet customer needs and keep up with the competition.</a:t>
            </a:r>
          </a:p>
          <a:p>
            <a:r>
              <a:rPr lang="en-US" b="1" dirty="0"/>
              <a:t>Safety</a:t>
            </a:r>
            <a:r>
              <a:rPr lang="en-US" dirty="0"/>
              <a:t>- The focus on safety both internally and externally – Providing safe working                      environment where each person (employee and customer)is important and critical to the overall success of the organization.</a:t>
            </a:r>
          </a:p>
          <a:p>
            <a:r>
              <a:rPr lang="en-US" b="1" dirty="0"/>
              <a:t>Quality Developing Process </a:t>
            </a:r>
            <a:r>
              <a:rPr lang="en-US" dirty="0"/>
              <a:t>–</a:t>
            </a:r>
            <a:r>
              <a:rPr lang="en-US" b="1" dirty="0"/>
              <a:t> </a:t>
            </a:r>
            <a:r>
              <a:rPr lang="en-US" dirty="0"/>
              <a:t>that allow easier to build vehicles and identify quality issues. Stop production if needed to enhance the first time quality</a:t>
            </a:r>
          </a:p>
          <a:p>
            <a:r>
              <a:rPr lang="en-US" b="1" dirty="0"/>
              <a:t>Responsiveness</a:t>
            </a:r>
            <a:r>
              <a:rPr lang="en-US" dirty="0"/>
              <a:t>- Changes in Responsiveness Strategy – from reactive to proactive-</a:t>
            </a:r>
          </a:p>
          <a:p>
            <a:r>
              <a:rPr lang="en-US" dirty="0"/>
              <a:t>From a make and sell to a sense and respond. This allows for responding to customers complaints and comments faster and keeping up with trends in the market.</a:t>
            </a:r>
          </a:p>
          <a:p>
            <a:endParaRPr lang="en-US" dirty="0"/>
          </a:p>
        </p:txBody>
      </p:sp>
      <p:sp>
        <p:nvSpPr>
          <p:cNvPr id="4" name="Slide Number Placeholder 3"/>
          <p:cNvSpPr>
            <a:spLocks noGrp="1"/>
          </p:cNvSpPr>
          <p:nvPr>
            <p:ph type="sldNum" sz="quarter" idx="10"/>
          </p:nvPr>
        </p:nvSpPr>
        <p:spPr/>
        <p:txBody>
          <a:bodyPr/>
          <a:lstStyle/>
          <a:p>
            <a:fld id="{560CF8BB-EBC7-4B8F-9632-A5A136FBB880}" type="slidenum">
              <a:rPr lang="en-US" smtClean="0"/>
              <a:pPr/>
              <a:t>7</a:t>
            </a:fld>
            <a:endParaRPr lang="en-US" dirty="0"/>
          </a:p>
        </p:txBody>
      </p:sp>
    </p:spTree>
    <p:extLst>
      <p:ext uri="{BB962C8B-B14F-4D97-AF65-F5344CB8AC3E}">
        <p14:creationId xmlns:p14="http://schemas.microsoft.com/office/powerpoint/2010/main" xmlns="" val="29437344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the measure phase,</a:t>
            </a:r>
            <a:r>
              <a:rPr lang="en-US" baseline="0" dirty="0"/>
              <a:t> we shall determine the metrics to measure the process and how it is performing; identify processes influencing CTQs and measure the defects currently generated relative to processes.</a:t>
            </a:r>
            <a:endParaRPr lang="en-US" dirty="0"/>
          </a:p>
        </p:txBody>
      </p:sp>
      <p:sp>
        <p:nvSpPr>
          <p:cNvPr id="4" name="Slide Number Placeholder 3"/>
          <p:cNvSpPr>
            <a:spLocks noGrp="1"/>
          </p:cNvSpPr>
          <p:nvPr>
            <p:ph type="sldNum" sz="quarter" idx="10"/>
          </p:nvPr>
        </p:nvSpPr>
        <p:spPr/>
        <p:txBody>
          <a:bodyPr/>
          <a:lstStyle/>
          <a:p>
            <a:fld id="{560CF8BB-EBC7-4B8F-9632-A5A136FBB880}" type="slidenum">
              <a:rPr lang="en-US" smtClean="0"/>
              <a:pPr/>
              <a:t>8</a:t>
            </a:fld>
            <a:endParaRPr lang="en-US" dirty="0"/>
          </a:p>
        </p:txBody>
      </p:sp>
    </p:spTree>
    <p:extLst>
      <p:ext uri="{BB962C8B-B14F-4D97-AF65-F5344CB8AC3E}">
        <p14:creationId xmlns:p14="http://schemas.microsoft.com/office/powerpoint/2010/main" xmlns="" val="2268838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Once the customer data is analyzed and customer concerns are identified, the information is translated into critical-to-satisfaction requirements for the business. A critical-to-quality (CTQ) tree can help convert customer needs and wants into measurable requirements for products and/or services.</a:t>
            </a:r>
          </a:p>
          <a:p>
            <a:endParaRPr lang="en-US" sz="1200" kern="1200" dirty="0">
              <a:solidFill>
                <a:schemeClr val="tx1"/>
              </a:solidFill>
              <a:effectLst/>
              <a:latin typeface="+mn-lt"/>
              <a:ea typeface="+mn-ea"/>
              <a:cs typeface="+mn-cs"/>
            </a:endParaRPr>
          </a:p>
          <a:p>
            <a:endParaRPr lang="en-US" dirty="0"/>
          </a:p>
          <a:p>
            <a:endParaRPr lang="en-US" dirty="0"/>
          </a:p>
        </p:txBody>
      </p:sp>
      <p:sp>
        <p:nvSpPr>
          <p:cNvPr id="4" name="Slide Number Placeholder 3"/>
          <p:cNvSpPr>
            <a:spLocks noGrp="1"/>
          </p:cNvSpPr>
          <p:nvPr>
            <p:ph type="sldNum" sz="quarter" idx="10"/>
          </p:nvPr>
        </p:nvSpPr>
        <p:spPr/>
        <p:txBody>
          <a:bodyPr/>
          <a:lstStyle/>
          <a:p>
            <a:fld id="{560CF8BB-EBC7-4B8F-9632-A5A136FBB880}" type="slidenum">
              <a:rPr lang="en-US" smtClean="0"/>
              <a:pPr/>
              <a:t>9</a:t>
            </a:fld>
            <a:endParaRPr lang="en-US" dirty="0"/>
          </a:p>
        </p:txBody>
      </p:sp>
    </p:spTree>
    <p:extLst>
      <p:ext uri="{BB962C8B-B14F-4D97-AF65-F5344CB8AC3E}">
        <p14:creationId xmlns:p14="http://schemas.microsoft.com/office/powerpoint/2010/main" xmlns="" val="4151701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Motors is all about providing the best product to their customers, while reusing as much product as possible to also benefit our environment at the same time.  General Motors CTQ’s (Critical to Quality) is often reviewed to make sure that they are meeting the customers needs and wants.  General Motors aims to make a customer for life, and they can do this by providing quality products that fit the needs and wants of the customers.  There should always be a sales plan in place, to help devise the goals for the company.  General Motors has made sure they have goals in place that help motivate the employees also.  Making sure that all equipment is updated, and its up-keep is continued will help make sure that the products are being made properly and efficiently.  While making sure that employees are trained or know exactly what is expected of them to create said products in a timely fashion.  If any of these areas are lacking it will and can reduce the amount of customers, and put a bad perception on the company.  General Motors is aiming at continuing to better its products, but have stated that one of the challenges they face everyday is removing the bad perception of their products to some customers due to past experiences (GM, 2017).    </a:t>
            </a:r>
          </a:p>
          <a:p>
            <a:endParaRPr lang="en-US" dirty="0"/>
          </a:p>
          <a:p>
            <a:r>
              <a:rPr lang="en-US" dirty="0"/>
              <a:t>References: GM. (2017). Customer Satisfaction. Retrieved from http://www.gmsustainability.com/impacts/customer-satisfaction.html</a:t>
            </a:r>
          </a:p>
          <a:p>
            <a:endParaRPr lang="en-US" dirty="0"/>
          </a:p>
          <a:p>
            <a:endParaRPr lang="en-US" dirty="0"/>
          </a:p>
        </p:txBody>
      </p:sp>
      <p:sp>
        <p:nvSpPr>
          <p:cNvPr id="4" name="Slide Number Placeholder 3"/>
          <p:cNvSpPr>
            <a:spLocks noGrp="1"/>
          </p:cNvSpPr>
          <p:nvPr>
            <p:ph type="sldNum" sz="quarter" idx="10"/>
          </p:nvPr>
        </p:nvSpPr>
        <p:spPr/>
        <p:txBody>
          <a:bodyPr/>
          <a:lstStyle/>
          <a:p>
            <a:fld id="{560CF8BB-EBC7-4B8F-9632-A5A136FBB880}" type="slidenum">
              <a:rPr lang="en-US" smtClean="0"/>
              <a:pPr/>
              <a:t>10</a:t>
            </a:fld>
            <a:endParaRPr lang="en-US" dirty="0"/>
          </a:p>
        </p:txBody>
      </p:sp>
    </p:spTree>
    <p:extLst>
      <p:ext uri="{BB962C8B-B14F-4D97-AF65-F5344CB8AC3E}">
        <p14:creationId xmlns:p14="http://schemas.microsoft.com/office/powerpoint/2010/main" xmlns="" val="3700203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Under improvement phase,</a:t>
            </a:r>
            <a:r>
              <a:rPr lang="en-US" baseline="0" dirty="0"/>
              <a:t>  we shall consider means to remove cause of defects; confirm key variable and quantify their effects on CTQs; identify maximum acceptance ranges of key variables and system for measuring deviation of the variable; and aim at modifying the process to stay within an acceptable range.</a:t>
            </a:r>
            <a:endParaRPr lang="en-US" dirty="0"/>
          </a:p>
        </p:txBody>
      </p:sp>
      <p:sp>
        <p:nvSpPr>
          <p:cNvPr id="4" name="Slide Number Placeholder 3"/>
          <p:cNvSpPr>
            <a:spLocks noGrp="1"/>
          </p:cNvSpPr>
          <p:nvPr>
            <p:ph type="sldNum" sz="quarter" idx="10"/>
          </p:nvPr>
        </p:nvSpPr>
        <p:spPr/>
        <p:txBody>
          <a:bodyPr/>
          <a:lstStyle/>
          <a:p>
            <a:fld id="{560CF8BB-EBC7-4B8F-9632-A5A136FBB880}" type="slidenum">
              <a:rPr lang="en-US" smtClean="0"/>
              <a:pPr/>
              <a:t>11</a:t>
            </a:fld>
            <a:endParaRPr lang="en-US" dirty="0"/>
          </a:p>
        </p:txBody>
      </p:sp>
    </p:spTree>
    <p:extLst>
      <p:ext uri="{BB962C8B-B14F-4D97-AF65-F5344CB8AC3E}">
        <p14:creationId xmlns:p14="http://schemas.microsoft.com/office/powerpoint/2010/main" xmlns="" val="11107200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600" y="755780"/>
            <a:ext cx="6858000" cy="3200400"/>
          </a:xfrm>
        </p:spPr>
        <p:txBody>
          <a:bodyPr anchor="b">
            <a:normAutofit/>
          </a:bodyPr>
          <a:lstStyle>
            <a:lvl1pPr algn="l">
              <a:lnSpc>
                <a:spcPct val="75000"/>
              </a:lnSpc>
              <a:defRPr sz="80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609600" y="3956180"/>
            <a:ext cx="6858000" cy="1097280"/>
          </a:xfrm>
        </p:spPr>
        <p:txBody>
          <a:bodyPr>
            <a:normAutofit/>
          </a:bodyPr>
          <a:lstStyle>
            <a:lvl1pPr marL="0" indent="0" algn="l">
              <a:spcBef>
                <a:spcPts val="0"/>
              </a:spcBef>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xmlns="" val="79886275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xmlns="" val="24771542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42120" y="380999"/>
            <a:ext cx="2011680" cy="6096001"/>
          </a:xfrm>
        </p:spPr>
        <p:txBody>
          <a:bodyPr vert="eaVert"/>
          <a:lstStyle>
            <a:lvl1pP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981199" y="380999"/>
            <a:ext cx="7074859" cy="60960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xmlns="" val="25246350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xmlns="" val="31124441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822960"/>
            <a:ext cx="8686800" cy="2011680"/>
          </a:xfrm>
        </p:spPr>
        <p:txBody>
          <a:bodyPr anchor="b">
            <a:normAutofit/>
          </a:bodyPr>
          <a:lstStyle>
            <a:lvl1pPr>
              <a:defRPr sz="6600"/>
            </a:lvl1pPr>
          </a:lstStyle>
          <a:p>
            <a:r>
              <a:rPr lang="en-US"/>
              <a:t>Click to edit Master title style</a:t>
            </a:r>
          </a:p>
        </p:txBody>
      </p:sp>
      <p:sp>
        <p:nvSpPr>
          <p:cNvPr id="3" name="Text Placeholder 2"/>
          <p:cNvSpPr>
            <a:spLocks noGrp="1"/>
          </p:cNvSpPr>
          <p:nvPr>
            <p:ph type="body" idx="1"/>
          </p:nvPr>
        </p:nvSpPr>
        <p:spPr>
          <a:xfrm>
            <a:off x="609600" y="2834640"/>
            <a:ext cx="8686800" cy="1097280"/>
          </a:xfrm>
        </p:spPr>
        <p:txBody>
          <a:bodyPr>
            <a:normAutofit/>
          </a:bodyPr>
          <a:lstStyle>
            <a:lvl1pPr marL="0" indent="0">
              <a:spcBef>
                <a:spcPts val="0"/>
              </a:spcBef>
              <a:buNone/>
              <a:defRPr sz="28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xmlns="" val="350677804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9812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781800" y="1981200"/>
            <a:ext cx="4572000" cy="448056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xmlns="" val="40445679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9812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9812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781800" y="1679448"/>
            <a:ext cx="4572000" cy="830487"/>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781800" y="2509935"/>
            <a:ext cx="4572000" cy="396706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xmlns="" val="33979065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xmlns="" val="323897671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xmlns="" val="21468172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559420" y="408993"/>
            <a:ext cx="4800937" cy="1828800"/>
          </a:xfrm>
        </p:spPr>
        <p:txBody>
          <a:bodyPr anchor="b">
            <a:noAutofit/>
          </a:bodyPr>
          <a:lstStyle>
            <a:lvl1pPr>
              <a:defRPr sz="4400"/>
            </a:lvl1pPr>
          </a:lstStyle>
          <a:p>
            <a:r>
              <a:rPr lang="en-US"/>
              <a:t>Click to edit Master title style</a:t>
            </a:r>
          </a:p>
        </p:txBody>
      </p:sp>
      <p:sp>
        <p:nvSpPr>
          <p:cNvPr id="3" name="Content Placeholder 2"/>
          <p:cNvSpPr>
            <a:spLocks noGrp="1"/>
          </p:cNvSpPr>
          <p:nvPr>
            <p:ph idx="1"/>
          </p:nvPr>
        </p:nvSpPr>
        <p:spPr>
          <a:xfrm>
            <a:off x="606491" y="381000"/>
            <a:ext cx="5489510" cy="57912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559420" y="2237793"/>
            <a:ext cx="4800937"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xmlns="" val="16673741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556248" y="384048"/>
            <a:ext cx="4800600" cy="1828800"/>
          </a:xfrm>
        </p:spPr>
        <p:txBody>
          <a:bodyPr anchor="b">
            <a:noAutofit/>
          </a:bodyPr>
          <a:lstStyle>
            <a:lvl1pPr>
              <a:defRPr sz="4400">
                <a:solidFill>
                  <a:schemeClr val="bg1"/>
                </a:solidFill>
              </a:defRPr>
            </a:lvl1pPr>
          </a:lstStyle>
          <a:p>
            <a:r>
              <a:rPr lang="en-US"/>
              <a:t>Click to edit Master title style</a:t>
            </a:r>
          </a:p>
        </p:txBody>
      </p:sp>
      <p:sp>
        <p:nvSpPr>
          <p:cNvPr id="3" name="Picture Placeholder 2"/>
          <p:cNvSpPr>
            <a:spLocks noGrp="1"/>
          </p:cNvSpPr>
          <p:nvPr>
            <p:ph type="pic" idx="1"/>
          </p:nvPr>
        </p:nvSpPr>
        <p:spPr>
          <a:xfrm>
            <a:off x="0" y="0"/>
            <a:ext cx="6096000" cy="6858000"/>
          </a:xfrm>
          <a:ln>
            <a:noFill/>
          </a:ln>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556249" y="2240280"/>
            <a:ext cx="4799140" cy="1828800"/>
          </a:xfrm>
        </p:spPr>
        <p:txBody>
          <a:bodyPr>
            <a:normAutofit/>
          </a:bodyPr>
          <a:lstStyle>
            <a:lvl1pPr marL="0" indent="0">
              <a:spcBef>
                <a:spcPts val="1200"/>
              </a:spcBef>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xmlns="" val="5712004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1200" y="381000"/>
            <a:ext cx="9372600" cy="12954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981200" y="1987419"/>
            <a:ext cx="9372600" cy="448310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631790" y="5691673"/>
            <a:ext cx="280731" cy="778847"/>
          </a:xfrm>
          <a:prstGeom prst="rect">
            <a:avLst/>
          </a:prstGeom>
        </p:spPr>
        <p:txBody>
          <a:bodyPr vert="vert270" lIns="91440" tIns="45720" rIns="91440" bIns="45720" rtlCol="0" anchor="ctr"/>
          <a:lstStyle>
            <a:lvl1pPr algn="l">
              <a:defRPr sz="800">
                <a:solidFill>
                  <a:schemeClr val="tx1">
                    <a:lumMod val="60000"/>
                    <a:lumOff val="40000"/>
                  </a:schemeClr>
                </a:solidFill>
              </a:defRPr>
            </a:lvl1pPr>
          </a:lstStyle>
          <a:p>
            <a:endParaRPr lang="en-US" dirty="0"/>
          </a:p>
        </p:txBody>
      </p:sp>
      <p:sp>
        <p:nvSpPr>
          <p:cNvPr id="5" name="Footer Placeholder 4"/>
          <p:cNvSpPr>
            <a:spLocks noGrp="1"/>
          </p:cNvSpPr>
          <p:nvPr>
            <p:ph type="ftr" sz="quarter" idx="3"/>
          </p:nvPr>
        </p:nvSpPr>
        <p:spPr>
          <a:xfrm>
            <a:off x="11631790" y="365125"/>
            <a:ext cx="280730" cy="5139936"/>
          </a:xfrm>
          <a:prstGeom prst="rect">
            <a:avLst/>
          </a:prstGeom>
        </p:spPr>
        <p:txBody>
          <a:bodyPr vert="vert270" lIns="91440" tIns="45720" rIns="91440" bIns="45720" rtlCol="0" anchor="ctr"/>
          <a:lstStyle>
            <a:lvl1pPr algn="ctr">
              <a:defRPr sz="800">
                <a:solidFill>
                  <a:schemeClr val="tx1">
                    <a:lumMod val="60000"/>
                    <a:lumOff val="40000"/>
                  </a:schemeClr>
                </a:solidFill>
              </a:defRPr>
            </a:lvl1pPr>
          </a:lstStyle>
          <a:p>
            <a:endParaRPr lang="en-US" dirty="0"/>
          </a:p>
        </p:txBody>
      </p:sp>
      <p:sp>
        <p:nvSpPr>
          <p:cNvPr id="6" name="Slide Number Placeholder 5"/>
          <p:cNvSpPr>
            <a:spLocks noGrp="1"/>
          </p:cNvSpPr>
          <p:nvPr>
            <p:ph type="sldNum" sz="quarter" idx="4"/>
          </p:nvPr>
        </p:nvSpPr>
        <p:spPr>
          <a:xfrm>
            <a:off x="313321" y="6268940"/>
            <a:ext cx="722377" cy="201580"/>
          </a:xfrm>
          <a:prstGeom prst="rect">
            <a:avLst/>
          </a:prstGeom>
        </p:spPr>
        <p:txBody>
          <a:bodyPr vert="horz" lIns="91440" tIns="45720" rIns="91440" bIns="45720" rtlCol="0" anchor="ctr"/>
          <a:lstStyle>
            <a:lvl1pPr algn="l">
              <a:defRPr sz="800">
                <a:solidFill>
                  <a:schemeClr val="tx1">
                    <a:lumMod val="60000"/>
                    <a:lumOff val="40000"/>
                  </a:schemeClr>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xmlns=""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85000"/>
        </a:lnSpc>
        <a:spcBef>
          <a:spcPct val="0"/>
        </a:spcBef>
        <a:buNone/>
        <a:defRPr sz="4400" kern="1200" cap="all" baseline="0">
          <a:solidFill>
            <a:schemeClr val="accent1"/>
          </a:solidFill>
          <a:latin typeface="+mj-lt"/>
          <a:ea typeface="+mj-ea"/>
          <a:cs typeface="+mj-cs"/>
        </a:defRPr>
      </a:lvl1pPr>
    </p:titleStyle>
    <p:bodyStyle>
      <a:lvl1pPr marL="274320" indent="-274320" algn="l" defTabSz="914400" rtl="0"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n-cs"/>
        </a:defRPr>
      </a:lvl1pPr>
      <a:lvl2pPr marL="685800" indent="-274320" algn="l" defTabSz="914400" rtl="0" eaLnBrk="1" latinLnBrk="0" hangingPunct="1">
        <a:lnSpc>
          <a:spcPct val="90000"/>
        </a:lnSpc>
        <a:spcBef>
          <a:spcPts val="1200"/>
        </a:spcBef>
        <a:buSzPct val="100000"/>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lnSpc>
          <a:spcPct val="90000"/>
        </a:lnSpc>
        <a:spcBef>
          <a:spcPts val="800"/>
        </a:spcBef>
        <a:buSzPct val="100000"/>
        <a:buFont typeface="Arial" pitchFamily="34" charset="0"/>
        <a:buChar char="▪"/>
        <a:defRPr sz="1800" kern="1200">
          <a:solidFill>
            <a:schemeClr val="tx1"/>
          </a:solidFill>
          <a:latin typeface="+mn-lt"/>
          <a:ea typeface="+mn-ea"/>
          <a:cs typeface="+mn-cs"/>
        </a:defRPr>
      </a:lvl3pPr>
      <a:lvl4pPr marL="12344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4pPr>
      <a:lvl5pPr marL="14630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5pPr>
      <a:lvl6pPr marL="169164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6pPr>
      <a:lvl7pPr marL="18745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21031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8pPr>
      <a:lvl9pPr marL="2331720" indent="-182880" algn="l" defTabSz="914400" rtl="0"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goleansixsigma.com/control-phase-5-of-5-of-lean-six-sigma/" TargetMode="External"/><Relationship Id="rId2" Type="http://schemas.openxmlformats.org/officeDocument/2006/relationships/hyperlink" Target="https://www.comsumeraffairs.com/automotive/gm-customer-" TargetMode="External"/><Relationship Id="rId1" Type="http://schemas.openxmlformats.org/officeDocument/2006/relationships/slideLayout" Target="../slideLayouts/slideLayout2.xml"/><Relationship Id="rId5" Type="http://schemas.openxmlformats.org/officeDocument/2006/relationships/hyperlink" Target="http://media.gm.com/media/us/en/gm/home.detail.html/content/Pages/news/us/en/2014/Oct/1001-gm-plan.html" TargetMode="External"/><Relationship Id="rId4" Type="http://schemas.openxmlformats.org/officeDocument/2006/relationships/hyperlink" Target="http://www.gmsustainability.com/impacts/customer-satisfaction.html"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iveybusinessjournal.com/publication/how-general-motors-lost-its-focus-and-its-way/" TargetMode="External"/><Relationship Id="rId2" Type="http://schemas.openxmlformats.org/officeDocument/2006/relationships/hyperlink" Target="http://www.toyota-global.com/company/vision_philosophy/toyota_production_system/jidoka.html" TargetMode="External"/><Relationship Id="rId1" Type="http://schemas.openxmlformats.org/officeDocument/2006/relationships/slideLayout" Target="../slideLayouts/slideLayout2.xml"/><Relationship Id="rId4" Type="http://schemas.openxmlformats.org/officeDocument/2006/relationships/hyperlink" Target="http://www.whatissixsigma.net/wp-content/uploads/2014/01/CTW-Tree-Figure-1.pn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284" y="1401096"/>
            <a:ext cx="6858000" cy="1622323"/>
          </a:xfrm>
        </p:spPr>
        <p:txBody>
          <a:bodyPr>
            <a:normAutofit/>
          </a:bodyPr>
          <a:lstStyle/>
          <a:p>
            <a:pPr algn="ctr"/>
            <a:r>
              <a:rPr lang="en-US" sz="5400" b="1" dirty="0"/>
              <a:t>Six Sigma Yellow Belt Training II</a:t>
            </a:r>
          </a:p>
        </p:txBody>
      </p:sp>
      <p:sp>
        <p:nvSpPr>
          <p:cNvPr id="3" name="Subtitle 2"/>
          <p:cNvSpPr>
            <a:spLocks noGrp="1"/>
          </p:cNvSpPr>
          <p:nvPr>
            <p:ph type="subTitle" idx="1"/>
          </p:nvPr>
        </p:nvSpPr>
        <p:spPr>
          <a:xfrm>
            <a:off x="508000" y="3222401"/>
            <a:ext cx="7279148" cy="2580088"/>
          </a:xfrm>
        </p:spPr>
        <p:txBody>
          <a:bodyPr>
            <a:noAutofit/>
          </a:bodyPr>
          <a:lstStyle/>
          <a:p>
            <a:pPr algn="ctr"/>
            <a:r>
              <a:rPr lang="en-US" sz="3200" dirty="0"/>
              <a:t>By: Herbert Raymond, </a:t>
            </a:r>
            <a:r>
              <a:rPr lang="fr-FR" sz="3200" dirty="0"/>
              <a:t>James Odhiambo, and Ashley Kaiser</a:t>
            </a:r>
          </a:p>
          <a:p>
            <a:pPr algn="ctr"/>
            <a:r>
              <a:rPr lang="fr-FR" sz="3200" dirty="0"/>
              <a:t>OPS/571</a:t>
            </a:r>
          </a:p>
          <a:p>
            <a:pPr algn="ctr"/>
            <a:r>
              <a:rPr lang="fr-FR" sz="3200" dirty="0"/>
              <a:t>Kim Hinton</a:t>
            </a:r>
          </a:p>
          <a:p>
            <a:pPr algn="ctr"/>
            <a:r>
              <a:rPr lang="fr-FR" sz="3200" dirty="0"/>
              <a:t>April 17, 2017</a:t>
            </a:r>
          </a:p>
          <a:p>
            <a:r>
              <a:rPr lang="fr-FR" sz="3200" dirty="0"/>
              <a:t> </a:t>
            </a:r>
          </a:p>
          <a:p>
            <a:endParaRPr lang="en-US" sz="3200" dirty="0"/>
          </a:p>
        </p:txBody>
      </p:sp>
    </p:spTree>
    <p:extLst>
      <p:ext uri="{BB962C8B-B14F-4D97-AF65-F5344CB8AC3E}">
        <p14:creationId xmlns:p14="http://schemas.microsoft.com/office/powerpoint/2010/main" xmlns="" val="24132519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438" y="535743"/>
            <a:ext cx="11479236" cy="1713271"/>
          </a:xfrm>
        </p:spPr>
        <p:txBody>
          <a:bodyPr>
            <a:noAutofit/>
          </a:bodyPr>
          <a:lstStyle/>
          <a:p>
            <a:pPr algn="ctr"/>
            <a:r>
              <a:rPr lang="en-US" sz="5400" b="1" dirty="0"/>
              <a:t>Key internal processes influencing CTQs  and measured defects relative to the processes</a:t>
            </a:r>
          </a:p>
        </p:txBody>
      </p:sp>
      <p:sp>
        <p:nvSpPr>
          <p:cNvPr id="3" name="Content Placeholder 2"/>
          <p:cNvSpPr>
            <a:spLocks noGrp="1"/>
          </p:cNvSpPr>
          <p:nvPr>
            <p:ph idx="1"/>
          </p:nvPr>
        </p:nvSpPr>
        <p:spPr>
          <a:xfrm>
            <a:off x="1784253" y="2099960"/>
            <a:ext cx="9372600" cy="4483101"/>
          </a:xfrm>
        </p:spPr>
        <p:txBody>
          <a:bodyPr/>
          <a:lstStyle/>
          <a:p>
            <a:endParaRPr lang="en-US" dirty="0"/>
          </a:p>
          <a:p>
            <a:r>
              <a:rPr lang="en-US" sz="3200" dirty="0"/>
              <a:t>Employees</a:t>
            </a:r>
          </a:p>
          <a:p>
            <a:endParaRPr lang="en-US" sz="3200" dirty="0"/>
          </a:p>
          <a:p>
            <a:r>
              <a:rPr lang="en-US" sz="3200" dirty="0"/>
              <a:t>Machines</a:t>
            </a:r>
          </a:p>
          <a:p>
            <a:endParaRPr lang="en-US" sz="3200" dirty="0"/>
          </a:p>
          <a:p>
            <a:r>
              <a:rPr lang="en-US" sz="3200" dirty="0"/>
              <a:t>Planning</a:t>
            </a:r>
          </a:p>
          <a:p>
            <a:endParaRPr lang="en-US" dirty="0"/>
          </a:p>
        </p:txBody>
      </p:sp>
    </p:spTree>
    <p:extLst>
      <p:ext uri="{BB962C8B-B14F-4D97-AF65-F5344CB8AC3E}">
        <p14:creationId xmlns:p14="http://schemas.microsoft.com/office/powerpoint/2010/main" xmlns="" val="34500110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3667" y="136552"/>
            <a:ext cx="9372600" cy="1295400"/>
          </a:xfrm>
        </p:spPr>
        <p:txBody>
          <a:bodyPr/>
          <a:lstStyle/>
          <a:p>
            <a:r>
              <a:rPr lang="en-US" dirty="0"/>
              <a:t>		</a:t>
            </a:r>
            <a:r>
              <a:rPr lang="en-US" sz="5400" dirty="0"/>
              <a:t>	</a:t>
            </a:r>
            <a:r>
              <a:rPr lang="en-US" sz="5400" b="1" dirty="0"/>
              <a:t>Improve Phase</a:t>
            </a:r>
          </a:p>
        </p:txBody>
      </p:sp>
      <p:sp>
        <p:nvSpPr>
          <p:cNvPr id="3" name="Content Placeholder 2"/>
          <p:cNvSpPr>
            <a:spLocks noGrp="1"/>
          </p:cNvSpPr>
          <p:nvPr>
            <p:ph idx="1"/>
          </p:nvPr>
        </p:nvSpPr>
        <p:spPr>
          <a:xfrm>
            <a:off x="1981200" y="1199628"/>
            <a:ext cx="9372600" cy="4483101"/>
          </a:xfrm>
        </p:spPr>
        <p:txBody>
          <a:bodyPr>
            <a:normAutofit/>
          </a:bodyPr>
          <a:lstStyle/>
          <a:p>
            <a:endParaRPr lang="en-US" sz="3200" dirty="0"/>
          </a:p>
          <a:p>
            <a:r>
              <a:rPr lang="en-US" sz="3200" dirty="0"/>
              <a:t>Identify means  to remove cause of defects</a:t>
            </a:r>
          </a:p>
          <a:p>
            <a:r>
              <a:rPr lang="en-US" sz="3200" dirty="0"/>
              <a:t>Confirm key variables key variables and quantity their effects on CTQs</a:t>
            </a:r>
          </a:p>
          <a:p>
            <a:r>
              <a:rPr lang="en-US" sz="3200" dirty="0"/>
              <a:t>Identify maximum acceptance ranges of key variables and system for measuring deviations of variable</a:t>
            </a:r>
          </a:p>
          <a:p>
            <a:r>
              <a:rPr lang="en-US" sz="3200" dirty="0"/>
              <a:t>Modify the process to stay within an acceptable range</a:t>
            </a:r>
          </a:p>
        </p:txBody>
      </p:sp>
    </p:spTree>
    <p:extLst>
      <p:ext uri="{BB962C8B-B14F-4D97-AF65-F5344CB8AC3E}">
        <p14:creationId xmlns:p14="http://schemas.microsoft.com/office/powerpoint/2010/main" xmlns="" val="6431437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b="1" dirty="0"/>
              <a:t>Means to Remove Causes Of Defects</a:t>
            </a:r>
          </a:p>
        </p:txBody>
      </p:sp>
      <p:sp>
        <p:nvSpPr>
          <p:cNvPr id="3" name="Content Placeholder 2"/>
          <p:cNvSpPr>
            <a:spLocks noGrp="1"/>
          </p:cNvSpPr>
          <p:nvPr>
            <p:ph idx="1"/>
          </p:nvPr>
        </p:nvSpPr>
        <p:spPr>
          <a:xfrm>
            <a:off x="1696192" y="1322401"/>
            <a:ext cx="9372600" cy="4483101"/>
          </a:xfrm>
        </p:spPr>
        <p:txBody>
          <a:bodyPr/>
          <a:lstStyle/>
          <a:p>
            <a:endParaRPr lang="en-US" dirty="0"/>
          </a:p>
          <a:p>
            <a:r>
              <a:rPr lang="en-US" sz="3200" dirty="0"/>
              <a:t>Implement Jidoka</a:t>
            </a:r>
          </a:p>
          <a:p>
            <a:endParaRPr lang="en-US" sz="3200" dirty="0"/>
          </a:p>
          <a:p>
            <a:r>
              <a:rPr lang="en-US" sz="3200" dirty="0"/>
              <a:t>Implement Just-In-Time Production</a:t>
            </a:r>
          </a:p>
          <a:p>
            <a:endParaRPr lang="en-US" sz="3200" dirty="0"/>
          </a:p>
          <a:p>
            <a:r>
              <a:rPr lang="en-US" sz="3200" dirty="0"/>
              <a:t>Implement lean manufacturing</a:t>
            </a:r>
          </a:p>
          <a:p>
            <a:pPr marL="0" indent="0">
              <a:buNone/>
            </a:pPr>
            <a:endParaRPr lang="en-US" dirty="0"/>
          </a:p>
        </p:txBody>
      </p:sp>
    </p:spTree>
    <p:extLst>
      <p:ext uri="{BB962C8B-B14F-4D97-AF65-F5344CB8AC3E}">
        <p14:creationId xmlns:p14="http://schemas.microsoft.com/office/powerpoint/2010/main" xmlns="" val="27082755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b="1" dirty="0"/>
              <a:t>Key Variables and  Their Effects On CTQs</a:t>
            </a:r>
          </a:p>
        </p:txBody>
      </p:sp>
      <p:sp>
        <p:nvSpPr>
          <p:cNvPr id="3" name="Content Placeholder 2"/>
          <p:cNvSpPr>
            <a:spLocks noGrp="1"/>
          </p:cNvSpPr>
          <p:nvPr>
            <p:ph idx="1"/>
          </p:nvPr>
        </p:nvSpPr>
        <p:spPr>
          <a:xfrm>
            <a:off x="1868658" y="1509118"/>
            <a:ext cx="9372600" cy="4483101"/>
          </a:xfrm>
        </p:spPr>
        <p:txBody>
          <a:bodyPr/>
          <a:lstStyle/>
          <a:p>
            <a:endParaRPr lang="en-US" dirty="0"/>
          </a:p>
          <a:p>
            <a:r>
              <a:rPr lang="en-US" sz="3200" dirty="0"/>
              <a:t>Materials used</a:t>
            </a:r>
          </a:p>
          <a:p>
            <a:endParaRPr lang="en-US" sz="3200" dirty="0"/>
          </a:p>
          <a:p>
            <a:r>
              <a:rPr lang="en-US" sz="3200" dirty="0"/>
              <a:t>Employees competency</a:t>
            </a:r>
          </a:p>
          <a:p>
            <a:endParaRPr lang="en-US" dirty="0"/>
          </a:p>
        </p:txBody>
      </p:sp>
    </p:spTree>
    <p:extLst>
      <p:ext uri="{BB962C8B-B14F-4D97-AF65-F5344CB8AC3E}">
        <p14:creationId xmlns:p14="http://schemas.microsoft.com/office/powerpoint/2010/main" xmlns="" val="14560363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8640" y="628162"/>
            <a:ext cx="11535508" cy="1666567"/>
          </a:xfrm>
        </p:spPr>
        <p:txBody>
          <a:bodyPr>
            <a:noAutofit/>
          </a:bodyPr>
          <a:lstStyle/>
          <a:p>
            <a:pPr algn="ctr"/>
            <a:r>
              <a:rPr lang="en-US" sz="5400" b="1" dirty="0"/>
              <a:t>Maximum acceptance Ranges and Systems for measuring deviations Of variable</a:t>
            </a:r>
          </a:p>
        </p:txBody>
      </p:sp>
      <p:sp>
        <p:nvSpPr>
          <p:cNvPr id="3" name="Text Placeholder 2"/>
          <p:cNvSpPr>
            <a:spLocks noGrp="1"/>
          </p:cNvSpPr>
          <p:nvPr>
            <p:ph type="body" idx="1"/>
          </p:nvPr>
        </p:nvSpPr>
        <p:spPr>
          <a:xfrm>
            <a:off x="1981200" y="2740904"/>
            <a:ext cx="4572000" cy="430412"/>
          </a:xfrm>
        </p:spPr>
        <p:txBody>
          <a:bodyPr/>
          <a:lstStyle/>
          <a:p>
            <a:r>
              <a:rPr lang="en-US" dirty="0"/>
              <a:t>Maximum Acceptance range</a:t>
            </a:r>
          </a:p>
        </p:txBody>
      </p:sp>
      <p:sp>
        <p:nvSpPr>
          <p:cNvPr id="4" name="Content Placeholder 3"/>
          <p:cNvSpPr>
            <a:spLocks noGrp="1"/>
          </p:cNvSpPr>
          <p:nvPr>
            <p:ph sz="half" idx="2"/>
          </p:nvPr>
        </p:nvSpPr>
        <p:spPr>
          <a:xfrm>
            <a:off x="1981200" y="2749086"/>
            <a:ext cx="4572000" cy="3967065"/>
          </a:xfrm>
        </p:spPr>
        <p:txBody>
          <a:bodyPr/>
          <a:lstStyle/>
          <a:p>
            <a:endParaRPr lang="en-US" dirty="0"/>
          </a:p>
          <a:p>
            <a:endParaRPr lang="en-US" dirty="0"/>
          </a:p>
          <a:p>
            <a:r>
              <a:rPr lang="en-US" sz="3200" dirty="0"/>
              <a:t>Product’s engine must be able to serve for 5 years when well maintained.</a:t>
            </a:r>
          </a:p>
        </p:txBody>
      </p:sp>
      <p:sp>
        <p:nvSpPr>
          <p:cNvPr id="5" name="Text Placeholder 4"/>
          <p:cNvSpPr>
            <a:spLocks noGrp="1"/>
          </p:cNvSpPr>
          <p:nvPr>
            <p:ph type="body" sz="quarter" idx="3"/>
          </p:nvPr>
        </p:nvSpPr>
        <p:spPr>
          <a:xfrm>
            <a:off x="6781800" y="2740904"/>
            <a:ext cx="4572000" cy="430412"/>
          </a:xfrm>
        </p:spPr>
        <p:txBody>
          <a:bodyPr/>
          <a:lstStyle/>
          <a:p>
            <a:r>
              <a:rPr lang="en-US" dirty="0"/>
              <a:t>System For Measuring deviations</a:t>
            </a:r>
          </a:p>
        </p:txBody>
      </p:sp>
      <p:sp>
        <p:nvSpPr>
          <p:cNvPr id="6" name="Content Placeholder 5"/>
          <p:cNvSpPr>
            <a:spLocks noGrp="1"/>
          </p:cNvSpPr>
          <p:nvPr>
            <p:ph sz="quarter" idx="4"/>
          </p:nvPr>
        </p:nvSpPr>
        <p:spPr>
          <a:xfrm>
            <a:off x="6781800" y="2749086"/>
            <a:ext cx="4572000" cy="3967065"/>
          </a:xfrm>
        </p:spPr>
        <p:txBody>
          <a:bodyPr/>
          <a:lstStyle/>
          <a:p>
            <a:endParaRPr lang="en-US" dirty="0"/>
          </a:p>
          <a:p>
            <a:endParaRPr lang="en-US" dirty="0"/>
          </a:p>
          <a:p>
            <a:r>
              <a:rPr lang="en-US" sz="3200" dirty="0"/>
              <a:t>Compare maximum accepted performance range to actual performance range.</a:t>
            </a:r>
          </a:p>
        </p:txBody>
      </p:sp>
    </p:spTree>
    <p:extLst>
      <p:ext uri="{BB962C8B-B14F-4D97-AF65-F5344CB8AC3E}">
        <p14:creationId xmlns:p14="http://schemas.microsoft.com/office/powerpoint/2010/main" xmlns="" val="11825028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b="1" dirty="0"/>
              <a:t>Adjusting The acceptance range</a:t>
            </a:r>
          </a:p>
        </p:txBody>
      </p:sp>
      <p:sp>
        <p:nvSpPr>
          <p:cNvPr id="3" name="Content Placeholder 2"/>
          <p:cNvSpPr>
            <a:spLocks noGrp="1"/>
          </p:cNvSpPr>
          <p:nvPr>
            <p:ph idx="1"/>
          </p:nvPr>
        </p:nvSpPr>
        <p:spPr>
          <a:xfrm>
            <a:off x="1981200" y="381000"/>
            <a:ext cx="9372600" cy="4483101"/>
          </a:xfrm>
        </p:spPr>
        <p:txBody>
          <a:bodyPr/>
          <a:lstStyle/>
          <a:p>
            <a:endParaRPr lang="en-US" dirty="0"/>
          </a:p>
          <a:p>
            <a:endParaRPr lang="en-US" sz="3200" dirty="0"/>
          </a:p>
          <a:p>
            <a:endParaRPr lang="en-US" sz="3200" dirty="0"/>
          </a:p>
          <a:p>
            <a:r>
              <a:rPr lang="en-US" sz="3200" dirty="0"/>
              <a:t>With Jidoka, JIT, and lean manufacturing ,the product’s engine should be able to serve for 10 years with maintenance at every 3 months period.</a:t>
            </a:r>
          </a:p>
        </p:txBody>
      </p:sp>
    </p:spTree>
    <p:extLst>
      <p:ext uri="{BB962C8B-B14F-4D97-AF65-F5344CB8AC3E}">
        <p14:creationId xmlns:p14="http://schemas.microsoft.com/office/powerpoint/2010/main" xmlns="" val="32251955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b="1" dirty="0"/>
              <a:t>General Motors Analysis phase </a:t>
            </a:r>
          </a:p>
        </p:txBody>
      </p:sp>
      <p:sp>
        <p:nvSpPr>
          <p:cNvPr id="3" name="Content Placeholder 2"/>
          <p:cNvSpPr>
            <a:spLocks noGrp="1"/>
          </p:cNvSpPr>
          <p:nvPr>
            <p:ph idx="1"/>
          </p:nvPr>
        </p:nvSpPr>
        <p:spPr>
          <a:xfrm>
            <a:off x="1237957" y="1676400"/>
            <a:ext cx="10115843" cy="5181599"/>
          </a:xfrm>
        </p:spPr>
        <p:txBody>
          <a:bodyPr>
            <a:normAutofit fontScale="92500" lnSpcReduction="20000"/>
          </a:bodyPr>
          <a:lstStyle/>
          <a:p>
            <a:r>
              <a:rPr lang="en-US" sz="4200" dirty="0"/>
              <a:t>Operational Performance Gaps </a:t>
            </a:r>
          </a:p>
          <a:p>
            <a:pPr lvl="1"/>
            <a:r>
              <a:rPr lang="en-US" sz="3200" dirty="0"/>
              <a:t>2002 initiative to Invest/develop hydrogen fueled cell powered cars </a:t>
            </a:r>
          </a:p>
          <a:p>
            <a:pPr lvl="1"/>
            <a:r>
              <a:rPr lang="en-US" sz="3200" dirty="0"/>
              <a:t>Looked into ways into reducing fuel emissions in existing cars by 5 to 10 %</a:t>
            </a:r>
          </a:p>
          <a:p>
            <a:pPr lvl="1"/>
            <a:r>
              <a:rPr lang="en-US" sz="3200" dirty="0"/>
              <a:t>Gaps consist of widespread roll-out costs and lack of transportation infrastructure (refueling stations) to support new concept</a:t>
            </a:r>
          </a:p>
          <a:p>
            <a:pPr lvl="1"/>
            <a:r>
              <a:rPr lang="en-US" sz="3200" dirty="0"/>
              <a:t>Comparing the quantities and types of toxic materials that are purchased </a:t>
            </a:r>
          </a:p>
          <a:p>
            <a:pPr lvl="1"/>
            <a:r>
              <a:rPr lang="en-US" sz="3200" dirty="0"/>
              <a:t>Comparing the quantities and types of waste generated with of object of becoming waste free</a:t>
            </a:r>
          </a:p>
          <a:p>
            <a:pPr lvl="1"/>
            <a:endParaRPr lang="en-US" dirty="0"/>
          </a:p>
        </p:txBody>
      </p:sp>
    </p:spTree>
    <p:extLst>
      <p:ext uri="{BB962C8B-B14F-4D97-AF65-F5344CB8AC3E}">
        <p14:creationId xmlns:p14="http://schemas.microsoft.com/office/powerpoint/2010/main" xmlns="" val="316806594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Autofit/>
          </a:bodyPr>
          <a:lstStyle/>
          <a:p>
            <a:pPr algn="ctr"/>
            <a:r>
              <a:rPr lang="en-US" sz="5400" b="1" dirty="0"/>
              <a:t>General Motors Analysis phase </a:t>
            </a:r>
          </a:p>
        </p:txBody>
      </p:sp>
      <p:sp>
        <p:nvSpPr>
          <p:cNvPr id="7" name="Content Placeholder 6"/>
          <p:cNvSpPr>
            <a:spLocks noGrp="1"/>
          </p:cNvSpPr>
          <p:nvPr>
            <p:ph idx="1"/>
          </p:nvPr>
        </p:nvSpPr>
        <p:spPr>
          <a:xfrm>
            <a:off x="900332" y="1828799"/>
            <a:ext cx="11071274" cy="4641721"/>
          </a:xfrm>
        </p:spPr>
        <p:txBody>
          <a:bodyPr>
            <a:normAutofit fontScale="92500" lnSpcReduction="20000"/>
          </a:bodyPr>
          <a:lstStyle/>
          <a:p>
            <a:r>
              <a:rPr lang="en-US" sz="3600" dirty="0"/>
              <a:t>Performance Goals and Measurable Targets</a:t>
            </a:r>
          </a:p>
          <a:p>
            <a:pPr lvl="1"/>
            <a:r>
              <a:rPr lang="en-US" sz="3200" dirty="0"/>
              <a:t>Goals: Represent the specific issue or topic that General Motors will focus on to achieve the mission</a:t>
            </a:r>
          </a:p>
          <a:p>
            <a:pPr lvl="1"/>
            <a:r>
              <a:rPr lang="en-US" sz="3200" dirty="0"/>
              <a:t>Targets: Milestones to be achieved enroute to achieve mission </a:t>
            </a:r>
          </a:p>
          <a:p>
            <a:r>
              <a:rPr lang="en-US" sz="3600" dirty="0"/>
              <a:t>Sustainability Focuses </a:t>
            </a:r>
          </a:p>
          <a:p>
            <a:pPr lvl="1"/>
            <a:r>
              <a:rPr lang="en-US" sz="3500" dirty="0"/>
              <a:t>Transportation </a:t>
            </a:r>
          </a:p>
          <a:p>
            <a:pPr lvl="1"/>
            <a:r>
              <a:rPr lang="en-US" sz="3500" dirty="0"/>
              <a:t>Pollution Prevention </a:t>
            </a:r>
          </a:p>
          <a:p>
            <a:pPr lvl="1"/>
            <a:r>
              <a:rPr lang="en-US" sz="3500" dirty="0"/>
              <a:t>Public Health </a:t>
            </a:r>
          </a:p>
          <a:p>
            <a:pPr lvl="1"/>
            <a:r>
              <a:rPr lang="en-US" sz="3500" dirty="0"/>
              <a:t>Resource Conservation </a:t>
            </a:r>
          </a:p>
        </p:txBody>
      </p:sp>
    </p:spTree>
    <p:extLst>
      <p:ext uri="{BB962C8B-B14F-4D97-AF65-F5344CB8AC3E}">
        <p14:creationId xmlns:p14="http://schemas.microsoft.com/office/powerpoint/2010/main" xmlns="" val="4686195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Autofit/>
          </a:bodyPr>
          <a:lstStyle/>
          <a:p>
            <a:pPr algn="ctr"/>
            <a:r>
              <a:rPr lang="en-US" sz="5400" b="1" dirty="0"/>
              <a:t>General Motors Analysis phase </a:t>
            </a:r>
          </a:p>
        </p:txBody>
      </p:sp>
      <p:sp>
        <p:nvSpPr>
          <p:cNvPr id="8" name="Content Placeholder 7"/>
          <p:cNvSpPr>
            <a:spLocks noGrp="1"/>
          </p:cNvSpPr>
          <p:nvPr>
            <p:ph idx="1"/>
          </p:nvPr>
        </p:nvSpPr>
        <p:spPr>
          <a:xfrm>
            <a:off x="1181686" y="1676401"/>
            <a:ext cx="10172114" cy="4794120"/>
          </a:xfrm>
        </p:spPr>
        <p:txBody>
          <a:bodyPr>
            <a:normAutofit fontScale="92500" lnSpcReduction="10000"/>
          </a:bodyPr>
          <a:lstStyle/>
          <a:p>
            <a:r>
              <a:rPr lang="en-US" sz="3900" dirty="0"/>
              <a:t>Operational Strategies </a:t>
            </a:r>
          </a:p>
          <a:p>
            <a:pPr lvl="1"/>
            <a:r>
              <a:rPr lang="en-US" sz="3200" dirty="0"/>
              <a:t>Controlled Solutions: Seek to manage emission and discharges to prevent harming environment </a:t>
            </a:r>
          </a:p>
          <a:p>
            <a:pPr lvl="1"/>
            <a:r>
              <a:rPr lang="en-US" sz="3200" dirty="0"/>
              <a:t>Volume Solution: Seek to reduce the amount of harm generated and environmental impacts </a:t>
            </a:r>
          </a:p>
          <a:p>
            <a:pPr lvl="1"/>
            <a:r>
              <a:rPr lang="en-US" sz="3200" dirty="0"/>
              <a:t>Repair Solutions: Seek to fix environmental damages after it has occurred</a:t>
            </a:r>
          </a:p>
          <a:p>
            <a:pPr lvl="1"/>
            <a:r>
              <a:rPr lang="en-US" sz="3200" dirty="0"/>
              <a:t>Culture Solution: Fundamentally transform the way products, processes, and services are designed. Improve environmental and socioeconomic impacts </a:t>
            </a:r>
          </a:p>
        </p:txBody>
      </p:sp>
    </p:spTree>
    <p:extLst>
      <p:ext uri="{BB962C8B-B14F-4D97-AF65-F5344CB8AC3E}">
        <p14:creationId xmlns:p14="http://schemas.microsoft.com/office/powerpoint/2010/main" xmlns="" val="13978932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582" y="381000"/>
            <a:ext cx="10311618" cy="1295400"/>
          </a:xfrm>
        </p:spPr>
        <p:txBody>
          <a:bodyPr>
            <a:noAutofit/>
          </a:bodyPr>
          <a:lstStyle/>
          <a:p>
            <a:pPr algn="ctr"/>
            <a:r>
              <a:rPr lang="en-US" sz="5400" b="1" dirty="0"/>
              <a:t>how to maintain Improvements</a:t>
            </a:r>
          </a:p>
        </p:txBody>
      </p:sp>
      <p:sp>
        <p:nvSpPr>
          <p:cNvPr id="3" name="Content Placeholder 2"/>
          <p:cNvSpPr>
            <a:spLocks noGrp="1"/>
          </p:cNvSpPr>
          <p:nvPr>
            <p:ph idx="1"/>
          </p:nvPr>
        </p:nvSpPr>
        <p:spPr/>
        <p:txBody>
          <a:bodyPr>
            <a:normAutofit lnSpcReduction="10000"/>
          </a:bodyPr>
          <a:lstStyle/>
          <a:p>
            <a:r>
              <a:rPr lang="en-US" sz="3200" dirty="0"/>
              <a:t>Lean principles</a:t>
            </a:r>
          </a:p>
          <a:p>
            <a:r>
              <a:rPr lang="en-US" sz="3200" dirty="0"/>
              <a:t>Pull</a:t>
            </a:r>
          </a:p>
          <a:p>
            <a:r>
              <a:rPr lang="en-US" sz="3200" dirty="0"/>
              <a:t>Knowledge</a:t>
            </a:r>
          </a:p>
          <a:p>
            <a:r>
              <a:rPr lang="en-US" sz="3200" dirty="0"/>
              <a:t>Success</a:t>
            </a:r>
          </a:p>
          <a:p>
            <a:r>
              <a:rPr lang="en-US" sz="3200" dirty="0"/>
              <a:t>Share</a:t>
            </a:r>
          </a:p>
          <a:p>
            <a:r>
              <a:rPr lang="en-US" sz="3200" dirty="0"/>
              <a:t>Value</a:t>
            </a:r>
          </a:p>
          <a:p>
            <a:r>
              <a:rPr lang="en-US" sz="3200" dirty="0"/>
              <a:t>Perfection</a:t>
            </a:r>
          </a:p>
          <a:p>
            <a:endParaRPr lang="en-US" sz="3200" dirty="0"/>
          </a:p>
        </p:txBody>
      </p:sp>
    </p:spTree>
    <p:extLst>
      <p:ext uri="{BB962C8B-B14F-4D97-AF65-F5344CB8AC3E}">
        <p14:creationId xmlns:p14="http://schemas.microsoft.com/office/powerpoint/2010/main" xmlns="" val="29171106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0"/>
            <a:ext cx="9372600" cy="1238864"/>
          </a:xfrm>
        </p:spPr>
        <p:txBody>
          <a:bodyPr>
            <a:normAutofit/>
          </a:bodyPr>
          <a:lstStyle/>
          <a:p>
            <a:pPr algn="ctr"/>
            <a:r>
              <a:rPr lang="en-US" sz="5400" b="1" dirty="0"/>
              <a:t>Introduction</a:t>
            </a:r>
          </a:p>
        </p:txBody>
      </p:sp>
      <p:sp>
        <p:nvSpPr>
          <p:cNvPr id="3" name="Content Placeholder 2"/>
          <p:cNvSpPr>
            <a:spLocks noGrp="1"/>
          </p:cNvSpPr>
          <p:nvPr>
            <p:ph idx="1"/>
          </p:nvPr>
        </p:nvSpPr>
        <p:spPr/>
        <p:txBody>
          <a:bodyPr>
            <a:normAutofit/>
          </a:bodyPr>
          <a:lstStyle/>
          <a:p>
            <a:r>
              <a:rPr lang="en-US" sz="3200" dirty="0"/>
              <a:t>The successfulness of each company depends on multiple parts.  General Motors is discussed within this presentation.  Understanding goals, consumers, wants/needs, the different phases, the work put in, the durability of products, and creating and keeping improvements within the company.  These are only a few things that have helped to build such a great company such as General Motors.    </a:t>
            </a:r>
          </a:p>
        </p:txBody>
      </p:sp>
    </p:spTree>
    <p:extLst>
      <p:ext uri="{BB962C8B-B14F-4D97-AF65-F5344CB8AC3E}">
        <p14:creationId xmlns:p14="http://schemas.microsoft.com/office/powerpoint/2010/main" xmlns="" val="252333261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7957" y="381000"/>
            <a:ext cx="10649243" cy="1295400"/>
          </a:xfrm>
        </p:spPr>
        <p:txBody>
          <a:bodyPr>
            <a:noAutofit/>
          </a:bodyPr>
          <a:lstStyle/>
          <a:p>
            <a:pPr algn="ctr"/>
            <a:r>
              <a:rPr lang="en-US" sz="5400" b="1" dirty="0"/>
              <a:t>how to Monitor and Control improvements</a:t>
            </a:r>
          </a:p>
        </p:txBody>
      </p:sp>
      <p:sp>
        <p:nvSpPr>
          <p:cNvPr id="3" name="Content Placeholder 2"/>
          <p:cNvSpPr>
            <a:spLocks noGrp="1"/>
          </p:cNvSpPr>
          <p:nvPr>
            <p:ph idx="1"/>
          </p:nvPr>
        </p:nvSpPr>
        <p:spPr/>
        <p:txBody>
          <a:bodyPr>
            <a:normAutofit/>
          </a:bodyPr>
          <a:lstStyle/>
          <a:p>
            <a:r>
              <a:rPr lang="en-US" sz="3200" dirty="0"/>
              <a:t>GM</a:t>
            </a:r>
          </a:p>
          <a:p>
            <a:r>
              <a:rPr lang="en-US" sz="3200" dirty="0"/>
              <a:t>Implement</a:t>
            </a:r>
          </a:p>
          <a:p>
            <a:r>
              <a:rPr lang="en-US" sz="3200" dirty="0"/>
              <a:t>Measurements</a:t>
            </a:r>
          </a:p>
          <a:p>
            <a:r>
              <a:rPr lang="en-US" sz="3200" dirty="0"/>
              <a:t>Vital</a:t>
            </a:r>
          </a:p>
          <a:p>
            <a:r>
              <a:rPr lang="en-US" sz="3200" dirty="0"/>
              <a:t>Documents</a:t>
            </a:r>
          </a:p>
          <a:p>
            <a:r>
              <a:rPr lang="en-US" sz="3200" dirty="0"/>
              <a:t>Plan</a:t>
            </a:r>
          </a:p>
          <a:p>
            <a:endParaRPr lang="en-US" sz="3200" dirty="0"/>
          </a:p>
        </p:txBody>
      </p:sp>
    </p:spTree>
    <p:extLst>
      <p:ext uri="{BB962C8B-B14F-4D97-AF65-F5344CB8AC3E}">
        <p14:creationId xmlns:p14="http://schemas.microsoft.com/office/powerpoint/2010/main" xmlns="" val="8150774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422" y="-505265"/>
            <a:ext cx="11690252" cy="2727960"/>
          </a:xfrm>
        </p:spPr>
        <p:txBody>
          <a:bodyPr>
            <a:noAutofit/>
          </a:bodyPr>
          <a:lstStyle/>
          <a:p>
            <a:pPr algn="ctr"/>
            <a:r>
              <a:rPr lang="en-US" sz="5400" b="1" dirty="0"/>
              <a:t>Tools to aid in keeping key variables within maximum acceptance range</a:t>
            </a:r>
          </a:p>
        </p:txBody>
      </p:sp>
      <p:sp>
        <p:nvSpPr>
          <p:cNvPr id="3" name="Content Placeholder 2"/>
          <p:cNvSpPr>
            <a:spLocks noGrp="1"/>
          </p:cNvSpPr>
          <p:nvPr>
            <p:ph idx="1"/>
          </p:nvPr>
        </p:nvSpPr>
        <p:spPr>
          <a:xfrm>
            <a:off x="1519311" y="2574388"/>
            <a:ext cx="9834489" cy="3896132"/>
          </a:xfrm>
        </p:spPr>
        <p:txBody>
          <a:bodyPr>
            <a:normAutofit/>
          </a:bodyPr>
          <a:lstStyle/>
          <a:p>
            <a:r>
              <a:rPr lang="en-US" sz="3200" dirty="0"/>
              <a:t>Plan</a:t>
            </a:r>
          </a:p>
          <a:p>
            <a:r>
              <a:rPr lang="en-US" sz="3200" dirty="0"/>
              <a:t>Documents</a:t>
            </a:r>
          </a:p>
          <a:p>
            <a:r>
              <a:rPr lang="en-US" sz="3200" dirty="0"/>
              <a:t>Chart</a:t>
            </a:r>
          </a:p>
          <a:p>
            <a:r>
              <a:rPr lang="en-US" sz="3200" dirty="0"/>
              <a:t>Response</a:t>
            </a:r>
          </a:p>
          <a:p>
            <a:r>
              <a:rPr lang="en-US" sz="3200" dirty="0"/>
              <a:t>Control</a:t>
            </a:r>
          </a:p>
          <a:p>
            <a:endParaRPr lang="en-US" sz="3200" dirty="0"/>
          </a:p>
        </p:txBody>
      </p:sp>
    </p:spTree>
    <p:extLst>
      <p:ext uri="{BB962C8B-B14F-4D97-AF65-F5344CB8AC3E}">
        <p14:creationId xmlns:p14="http://schemas.microsoft.com/office/powerpoint/2010/main" xmlns="" val="3636667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9937" y="13855"/>
            <a:ext cx="9372600" cy="1295400"/>
          </a:xfrm>
        </p:spPr>
        <p:txBody>
          <a:bodyPr>
            <a:normAutofit/>
          </a:bodyPr>
          <a:lstStyle/>
          <a:p>
            <a:pPr algn="ctr"/>
            <a:r>
              <a:rPr lang="en-US" sz="5400" b="1" dirty="0"/>
              <a:t>Conclusion</a:t>
            </a:r>
          </a:p>
        </p:txBody>
      </p:sp>
      <p:sp>
        <p:nvSpPr>
          <p:cNvPr id="3" name="Content Placeholder 2"/>
          <p:cNvSpPr>
            <a:spLocks noGrp="1"/>
          </p:cNvSpPr>
          <p:nvPr>
            <p:ph idx="1"/>
          </p:nvPr>
        </p:nvSpPr>
        <p:spPr>
          <a:xfrm>
            <a:off x="1826455" y="1676400"/>
            <a:ext cx="9372600" cy="4483101"/>
          </a:xfrm>
        </p:spPr>
        <p:txBody>
          <a:bodyPr>
            <a:normAutofit/>
          </a:bodyPr>
          <a:lstStyle/>
          <a:p>
            <a:r>
              <a:rPr lang="en-US" sz="3200" dirty="0"/>
              <a:t>In order to understand the effectiveness of your strategy and learn how to improve performance, data capturing systems are needed. Data is needed to help General Motors learn what successful, what areas need improvement, and how to achieve key milestones. Without credible and consist data, General Motors can lose sustainability focuses leading to major losses of time, money, and materials. Good data also helps to demonstrate the benefits of an operational change and strategy. </a:t>
            </a:r>
          </a:p>
        </p:txBody>
      </p:sp>
    </p:spTree>
    <p:extLst>
      <p:ext uri="{BB962C8B-B14F-4D97-AF65-F5344CB8AC3E}">
        <p14:creationId xmlns:p14="http://schemas.microsoft.com/office/powerpoint/2010/main" xmlns="" val="392542193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81707"/>
            <a:ext cx="9372600" cy="1295400"/>
          </a:xfrm>
        </p:spPr>
        <p:txBody>
          <a:bodyPr>
            <a:normAutofit/>
          </a:bodyPr>
          <a:lstStyle/>
          <a:p>
            <a:pPr algn="ctr"/>
            <a:r>
              <a:rPr lang="en-US" sz="5400" b="1" dirty="0"/>
              <a:t>REFERENCES</a:t>
            </a:r>
          </a:p>
        </p:txBody>
      </p:sp>
      <p:sp>
        <p:nvSpPr>
          <p:cNvPr id="3" name="Content Placeholder 2"/>
          <p:cNvSpPr>
            <a:spLocks noGrp="1"/>
          </p:cNvSpPr>
          <p:nvPr>
            <p:ph idx="1"/>
          </p:nvPr>
        </p:nvSpPr>
        <p:spPr>
          <a:xfrm>
            <a:off x="1981200" y="1298103"/>
            <a:ext cx="9372600" cy="5341848"/>
          </a:xfrm>
        </p:spPr>
        <p:txBody>
          <a:bodyPr>
            <a:normAutofit lnSpcReduction="10000"/>
          </a:bodyPr>
          <a:lstStyle/>
          <a:p>
            <a:r>
              <a:rPr lang="en-US" sz="2800" dirty="0"/>
              <a:t>Consumer affair. (2017). Retrieved from 	</a:t>
            </a:r>
            <a:r>
              <a:rPr lang="en-US" sz="2800" dirty="0">
                <a:hlinkClick r:id="rId2"/>
              </a:rPr>
              <a:t>https://www.comsumeraffairs.com/automotive/gm-customer-</a:t>
            </a:r>
            <a:r>
              <a:rPr lang="en-US" sz="2800" dirty="0"/>
              <a:t>	service.html</a:t>
            </a:r>
          </a:p>
          <a:p>
            <a:r>
              <a:rPr lang="en-US" sz="2800" dirty="0"/>
              <a:t>GoLeanSixSigma. (2017). Control – Phase 5 of 5 of Lean Six Sigma. Retrieved from </a:t>
            </a:r>
            <a:r>
              <a:rPr lang="en-US" sz="2800" dirty="0">
                <a:hlinkClick r:id="rId3"/>
              </a:rPr>
              <a:t>https://goleansixsigma.com/control-phase-5-of-5-of-lean-six-sigma/</a:t>
            </a:r>
            <a:endParaRPr lang="en-US" sz="2800" dirty="0"/>
          </a:p>
          <a:p>
            <a:r>
              <a:rPr lang="en-US" sz="2800" dirty="0"/>
              <a:t>GM. (2017). Customer Satisfaction. Retrieved from 	</a:t>
            </a:r>
            <a:r>
              <a:rPr lang="en-US" sz="2800" dirty="0">
                <a:hlinkClick r:id="rId4"/>
              </a:rPr>
              <a:t>http://www.gmsustainability.com/impacts/customer-satisfaction.html</a:t>
            </a:r>
            <a:endParaRPr lang="en-US" sz="2800" dirty="0"/>
          </a:p>
          <a:p>
            <a:r>
              <a:rPr lang="en-US" sz="2800" dirty="0"/>
              <a:t>GM. (2017). GM Outlines Strategic Plan. Retrieved from </a:t>
            </a:r>
            <a:r>
              <a:rPr lang="en-US" sz="2800" dirty="0">
                <a:hlinkClick r:id="rId5"/>
              </a:rPr>
              <a:t>http://media.gm.com/media/us/en/gm/home.detail.html/content/Pages/news/us/en/2014/Oct/1001-gm-plan.html</a:t>
            </a:r>
            <a:endParaRPr lang="en-US" sz="2800" dirty="0"/>
          </a:p>
          <a:p>
            <a:endParaRPr lang="en-US" dirty="0"/>
          </a:p>
          <a:p>
            <a:endParaRPr lang="en-US" dirty="0"/>
          </a:p>
          <a:p>
            <a:endParaRPr lang="en-US" dirty="0"/>
          </a:p>
        </p:txBody>
      </p:sp>
    </p:spTree>
    <p:extLst>
      <p:ext uri="{BB962C8B-B14F-4D97-AF65-F5344CB8AC3E}">
        <p14:creationId xmlns:p14="http://schemas.microsoft.com/office/powerpoint/2010/main" xmlns="" val="41859113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0185" y="-209843"/>
            <a:ext cx="9372600" cy="1295400"/>
          </a:xfrm>
        </p:spPr>
        <p:txBody>
          <a:bodyPr/>
          <a:lstStyle/>
          <a:p>
            <a:pPr algn="ctr"/>
            <a:r>
              <a:rPr lang="en-US" sz="5400" b="1" dirty="0"/>
              <a:t>References</a:t>
            </a:r>
            <a:r>
              <a:rPr lang="en-US" b="1" dirty="0"/>
              <a:t> </a:t>
            </a:r>
          </a:p>
        </p:txBody>
      </p:sp>
      <p:sp>
        <p:nvSpPr>
          <p:cNvPr id="3" name="Content Placeholder 2"/>
          <p:cNvSpPr>
            <a:spLocks noGrp="1"/>
          </p:cNvSpPr>
          <p:nvPr>
            <p:ph idx="1"/>
          </p:nvPr>
        </p:nvSpPr>
        <p:spPr>
          <a:xfrm>
            <a:off x="1981200" y="1364566"/>
            <a:ext cx="9372600" cy="5493433"/>
          </a:xfrm>
        </p:spPr>
        <p:txBody>
          <a:bodyPr>
            <a:normAutofit/>
          </a:bodyPr>
          <a:lstStyle/>
          <a:p>
            <a:r>
              <a:rPr lang="en-US" sz="2800" dirty="0"/>
              <a:t>Toyota. (2017). Retrieved from </a:t>
            </a:r>
            <a:r>
              <a:rPr lang="en-US" sz="2800" dirty="0">
                <a:hlinkClick r:id="rId2"/>
              </a:rPr>
              <a:t>http://www.toyota-global.com/company/vision_philosophy/toyota_production_system/jidoka.html</a:t>
            </a:r>
            <a:endParaRPr lang="en-US" sz="2800" dirty="0"/>
          </a:p>
          <a:p>
            <a:r>
              <a:rPr lang="en-US" sz="2800" dirty="0">
                <a:hlinkClick r:id="rId3"/>
              </a:rPr>
              <a:t>http://iveybusinessjournal.com/publication/how-general-motors-lost-its-focus-and-its-way/</a:t>
            </a:r>
            <a:endParaRPr lang="en-US" sz="2800" dirty="0"/>
          </a:p>
          <a:p>
            <a:r>
              <a:rPr lang="en-US" sz="2800" dirty="0"/>
              <a:t>Transport Canada. (2017). Deactivated Defect Investigations. Retrieved 	from https://www.tc.gc.ca/eng/motorvehiclesafety/safevehicles-	defectinvestigations-information-deactivated-1240.htm</a:t>
            </a:r>
          </a:p>
          <a:p>
            <a:r>
              <a:rPr lang="en-US" sz="2800" dirty="0"/>
              <a:t>What is sixsigma.net retrieved from </a:t>
            </a:r>
            <a:r>
              <a:rPr lang="en-US" sz="2800" dirty="0">
                <a:hlinkClick r:id="rId4"/>
              </a:rPr>
              <a:t>http://www.whatissixsigma.net/wp-content/uploads/2014/01/CTW-Tree-Figure-1.png</a:t>
            </a:r>
            <a:endParaRPr lang="en-US" sz="2800" dirty="0"/>
          </a:p>
          <a:p>
            <a:endParaRPr lang="en-US" dirty="0"/>
          </a:p>
          <a:p>
            <a:pPr marL="0" indent="0">
              <a:buNone/>
            </a:pPr>
            <a:endParaRPr lang="en-US" dirty="0"/>
          </a:p>
          <a:p>
            <a:endParaRPr lang="en-US" dirty="0"/>
          </a:p>
          <a:p>
            <a:endParaRPr lang="en-US" dirty="0"/>
          </a:p>
          <a:p>
            <a:endParaRPr lang="en-US" dirty="0"/>
          </a:p>
        </p:txBody>
      </p:sp>
    </p:spTree>
    <p:extLst>
      <p:ext uri="{BB962C8B-B14F-4D97-AF65-F5344CB8AC3E}">
        <p14:creationId xmlns:p14="http://schemas.microsoft.com/office/powerpoint/2010/main" xmlns="" val="281194648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9932" y="0"/>
            <a:ext cx="9372600" cy="1295400"/>
          </a:xfrm>
        </p:spPr>
        <p:txBody>
          <a:bodyPr>
            <a:normAutofit/>
          </a:bodyPr>
          <a:lstStyle/>
          <a:p>
            <a:pPr algn="ctr"/>
            <a:r>
              <a:rPr lang="en-US" sz="5400" b="1" dirty="0"/>
              <a:t>Define Phase</a:t>
            </a:r>
          </a:p>
        </p:txBody>
      </p:sp>
      <p:sp>
        <p:nvSpPr>
          <p:cNvPr id="3" name="Content Placeholder 2"/>
          <p:cNvSpPr>
            <a:spLocks noGrp="1"/>
          </p:cNvSpPr>
          <p:nvPr>
            <p:ph idx="1"/>
          </p:nvPr>
        </p:nvSpPr>
        <p:spPr>
          <a:xfrm>
            <a:off x="1882726" y="1241831"/>
            <a:ext cx="9372600" cy="4483101"/>
          </a:xfrm>
        </p:spPr>
        <p:txBody>
          <a:bodyPr>
            <a:normAutofit/>
          </a:bodyPr>
          <a:lstStyle/>
          <a:p>
            <a:endParaRPr lang="en-US" sz="3200" dirty="0"/>
          </a:p>
          <a:p>
            <a:r>
              <a:rPr lang="en-US" sz="3200" dirty="0"/>
              <a:t>Identify customers and Priorities</a:t>
            </a:r>
          </a:p>
          <a:p>
            <a:r>
              <a:rPr lang="en-US" sz="3200" dirty="0"/>
              <a:t>Identify a project suitable for six sigma efforts</a:t>
            </a:r>
          </a:p>
          <a:p>
            <a:r>
              <a:rPr lang="en-US" sz="3200" dirty="0"/>
              <a:t>Identify and develop problem statement</a:t>
            </a:r>
          </a:p>
          <a:p>
            <a:r>
              <a:rPr lang="en-US" sz="3200" dirty="0"/>
              <a:t>Identify Critical-to-quality Characteristics based on customers view</a:t>
            </a:r>
          </a:p>
        </p:txBody>
      </p:sp>
    </p:spTree>
    <p:extLst>
      <p:ext uri="{BB962C8B-B14F-4D97-AF65-F5344CB8AC3E}">
        <p14:creationId xmlns:p14="http://schemas.microsoft.com/office/powerpoint/2010/main" xmlns="" val="135422109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b="1" dirty="0"/>
              <a:t>Identifying customers and their priorities</a:t>
            </a:r>
          </a:p>
        </p:txBody>
      </p:sp>
      <p:sp>
        <p:nvSpPr>
          <p:cNvPr id="3" name="Content Placeholder 2"/>
          <p:cNvSpPr>
            <a:spLocks noGrp="1"/>
          </p:cNvSpPr>
          <p:nvPr>
            <p:ph idx="1"/>
          </p:nvPr>
        </p:nvSpPr>
        <p:spPr/>
        <p:txBody>
          <a:bodyPr/>
          <a:lstStyle/>
          <a:p>
            <a:r>
              <a:rPr lang="en-US" sz="3200" dirty="0"/>
              <a:t>General Motors serve 6 continents</a:t>
            </a:r>
          </a:p>
          <a:p>
            <a:endParaRPr lang="en-US" sz="3200" dirty="0"/>
          </a:p>
          <a:p>
            <a:r>
              <a:rPr lang="en-US" sz="3200" dirty="0"/>
              <a:t>Customers want quality (durable)vehicles, that provide utmost safety. For example, back up cameras and seat belt reminding beeper.</a:t>
            </a:r>
          </a:p>
          <a:p>
            <a:endParaRPr lang="en-US" dirty="0"/>
          </a:p>
          <a:p>
            <a:endParaRPr lang="en-US" dirty="0"/>
          </a:p>
        </p:txBody>
      </p:sp>
    </p:spTree>
    <p:extLst>
      <p:ext uri="{BB962C8B-B14F-4D97-AF65-F5344CB8AC3E}">
        <p14:creationId xmlns:p14="http://schemas.microsoft.com/office/powerpoint/2010/main" xmlns="" val="235731568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056250"/>
            <a:ext cx="9372600" cy="1295400"/>
          </a:xfrm>
        </p:spPr>
        <p:txBody>
          <a:bodyPr>
            <a:noAutofit/>
          </a:bodyPr>
          <a:lstStyle/>
          <a:p>
            <a:pPr algn="ctr"/>
            <a:r>
              <a:rPr lang="en-US" sz="5400" b="1" dirty="0"/>
              <a:t>Identifying a project suitable for Six Sigma efforts</a:t>
            </a:r>
          </a:p>
        </p:txBody>
      </p:sp>
      <p:sp>
        <p:nvSpPr>
          <p:cNvPr id="3" name="Content Placeholder 2"/>
          <p:cNvSpPr>
            <a:spLocks noGrp="1"/>
          </p:cNvSpPr>
          <p:nvPr>
            <p:ph idx="1"/>
          </p:nvPr>
        </p:nvSpPr>
        <p:spPr>
          <a:xfrm>
            <a:off x="1981200" y="3000293"/>
            <a:ext cx="9372600" cy="4483101"/>
          </a:xfrm>
        </p:spPr>
        <p:txBody>
          <a:bodyPr/>
          <a:lstStyle/>
          <a:p>
            <a:r>
              <a:rPr lang="en-US" sz="3200" dirty="0"/>
              <a:t>Improve quality of General Motors products by making them durable</a:t>
            </a:r>
          </a:p>
          <a:p>
            <a:endParaRPr lang="en-US" sz="3200" dirty="0"/>
          </a:p>
          <a:p>
            <a:r>
              <a:rPr lang="en-US" sz="3200" dirty="0"/>
              <a:t>Improve quality of Customer Service by making follow ups after sale</a:t>
            </a:r>
          </a:p>
          <a:p>
            <a:endParaRPr lang="en-US" dirty="0"/>
          </a:p>
        </p:txBody>
      </p:sp>
    </p:spTree>
    <p:extLst>
      <p:ext uri="{BB962C8B-B14F-4D97-AF65-F5344CB8AC3E}">
        <p14:creationId xmlns:p14="http://schemas.microsoft.com/office/powerpoint/2010/main" xmlns="" val="13662885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5400" b="1" dirty="0"/>
              <a:t>Identifying and developing problem statement</a:t>
            </a:r>
            <a:endParaRPr lang="en-US" sz="5400" dirty="0"/>
          </a:p>
        </p:txBody>
      </p:sp>
      <p:sp>
        <p:nvSpPr>
          <p:cNvPr id="3" name="Content Placeholder 2"/>
          <p:cNvSpPr>
            <a:spLocks noGrp="1"/>
          </p:cNvSpPr>
          <p:nvPr>
            <p:ph idx="1"/>
          </p:nvPr>
        </p:nvSpPr>
        <p:spPr/>
        <p:txBody>
          <a:bodyPr/>
          <a:lstStyle/>
          <a:p>
            <a:endParaRPr lang="en-US" dirty="0"/>
          </a:p>
          <a:p>
            <a:endParaRPr lang="en-US" dirty="0"/>
          </a:p>
          <a:p>
            <a:r>
              <a:rPr lang="en-US" sz="3200" dirty="0"/>
              <a:t>Quality products and good customer service at all times earn customers for life</a:t>
            </a:r>
          </a:p>
          <a:p>
            <a:endParaRPr lang="en-US" dirty="0"/>
          </a:p>
        </p:txBody>
      </p:sp>
    </p:spTree>
    <p:extLst>
      <p:ext uri="{BB962C8B-B14F-4D97-AF65-F5344CB8AC3E}">
        <p14:creationId xmlns:p14="http://schemas.microsoft.com/office/powerpoint/2010/main" xmlns="" val="30148362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57" y="1205965"/>
            <a:ext cx="12027877" cy="1016730"/>
          </a:xfrm>
        </p:spPr>
        <p:txBody>
          <a:bodyPr>
            <a:noAutofit/>
          </a:bodyPr>
          <a:lstStyle/>
          <a:p>
            <a:pPr algn="ctr"/>
            <a:r>
              <a:rPr lang="en-US" sz="5400" b="1" dirty="0"/>
              <a:t>Critical-to-quality characteristics customers consider to have  most impact on quality</a:t>
            </a:r>
          </a:p>
        </p:txBody>
      </p:sp>
      <p:sp>
        <p:nvSpPr>
          <p:cNvPr id="3" name="Content Placeholder 2"/>
          <p:cNvSpPr>
            <a:spLocks noGrp="1"/>
          </p:cNvSpPr>
          <p:nvPr>
            <p:ph idx="1"/>
          </p:nvPr>
        </p:nvSpPr>
        <p:spPr>
          <a:xfrm>
            <a:off x="1953064" y="2374899"/>
            <a:ext cx="9372600" cy="4483101"/>
          </a:xfrm>
        </p:spPr>
        <p:txBody>
          <a:bodyPr/>
          <a:lstStyle/>
          <a:p>
            <a:r>
              <a:rPr lang="en-US" sz="3200" dirty="0"/>
              <a:t>Safety- The focus on safety both internally and externally</a:t>
            </a:r>
          </a:p>
          <a:p>
            <a:r>
              <a:rPr lang="en-US" sz="3200" dirty="0"/>
              <a:t>Quality- Developing processes that allow easier to build vehicle and identify quality issues to enhance first time quality</a:t>
            </a:r>
          </a:p>
          <a:p>
            <a:r>
              <a:rPr lang="en-US" sz="3200" dirty="0"/>
              <a:t>Responsiveness –Change in strategy from make and sell to sense and respond</a:t>
            </a:r>
          </a:p>
          <a:p>
            <a:r>
              <a:rPr lang="en-US" sz="3200" dirty="0"/>
              <a:t>Responding to markets trends </a:t>
            </a:r>
          </a:p>
          <a:p>
            <a:endParaRPr lang="en-US" dirty="0"/>
          </a:p>
        </p:txBody>
      </p:sp>
    </p:spTree>
    <p:extLst>
      <p:ext uri="{BB962C8B-B14F-4D97-AF65-F5344CB8AC3E}">
        <p14:creationId xmlns:p14="http://schemas.microsoft.com/office/powerpoint/2010/main" xmlns="" val="428189308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b="1" dirty="0"/>
              <a:t>Measure Phase</a:t>
            </a:r>
          </a:p>
        </p:txBody>
      </p:sp>
      <p:sp>
        <p:nvSpPr>
          <p:cNvPr id="3" name="Content Placeholder 2"/>
          <p:cNvSpPr>
            <a:spLocks noGrp="1"/>
          </p:cNvSpPr>
          <p:nvPr>
            <p:ph idx="1"/>
          </p:nvPr>
        </p:nvSpPr>
        <p:spPr>
          <a:xfrm>
            <a:off x="1886197" y="1215523"/>
            <a:ext cx="9372600" cy="4483101"/>
          </a:xfrm>
        </p:spPr>
        <p:txBody>
          <a:bodyPr/>
          <a:lstStyle/>
          <a:p>
            <a:endParaRPr lang="en-US" dirty="0"/>
          </a:p>
          <a:p>
            <a:r>
              <a:rPr lang="en-US" sz="3200" dirty="0"/>
              <a:t>Determine the metrics to measure the process and how it if performing.</a:t>
            </a:r>
          </a:p>
          <a:p>
            <a:r>
              <a:rPr lang="en-US" sz="3200" dirty="0"/>
              <a:t>Identify the key internal processes influencing CTQs and measure the defects currently generated relative to those processes.</a:t>
            </a:r>
          </a:p>
          <a:p>
            <a:endParaRPr lang="en-US" dirty="0"/>
          </a:p>
        </p:txBody>
      </p:sp>
    </p:spTree>
    <p:extLst>
      <p:ext uri="{BB962C8B-B14F-4D97-AF65-F5344CB8AC3E}">
        <p14:creationId xmlns:p14="http://schemas.microsoft.com/office/powerpoint/2010/main" xmlns="" val="918288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957776"/>
            <a:ext cx="9372600" cy="1295400"/>
          </a:xfrm>
        </p:spPr>
        <p:txBody>
          <a:bodyPr>
            <a:noAutofit/>
          </a:bodyPr>
          <a:lstStyle/>
          <a:p>
            <a:pPr algn="ctr"/>
            <a:r>
              <a:rPr lang="en-US" sz="5400" b="1" dirty="0"/>
              <a:t>Determination of metrics to measure process and performance</a:t>
            </a:r>
          </a:p>
        </p:txBody>
      </p:sp>
      <p:pic>
        <p:nvPicPr>
          <p:cNvPr id="4" name="Picture 4" descr="http://www.whatissixsigma.net/wp-content/uploads/2014/01/CTW-Tree-Figure-1.png"/>
          <p:cNvPicPr>
            <a:picLocks noGrp="1" noChangeAspect="1" noChangeArrowheads="1"/>
          </p:cNvPicPr>
          <p:nvPr>
            <p:ph idx="1"/>
          </p:nvPr>
        </p:nvPicPr>
        <p:blipFill>
          <a:blip r:embed="rId3">
            <a:extLst>
              <a:ext uri="{28A0092B-C50C-407E-A947-70E740481C1C}">
                <a14:useLocalDpi xmlns:a14="http://schemas.microsoft.com/office/drawing/2010/main" xmlns="" val="0"/>
              </a:ext>
            </a:extLst>
          </a:blip>
          <a:srcRect/>
          <a:stretch>
            <a:fillRect/>
          </a:stretch>
        </p:blipFill>
        <p:spPr bwMode="auto">
          <a:xfrm>
            <a:off x="4838700" y="2388107"/>
            <a:ext cx="3657600" cy="409006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4895842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Wireframe Building 16x9">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15_4109default" id="{E728D685-11FC-4812-BA85-57AC6F9C9F40}" vid="{BC4E008B-95FF-4815-904E-143A8EDFC1D4}"/>
    </a:ext>
  </a:extLst>
</a:theme>
</file>

<file path=ppt/theme/theme2.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WireframeBuilding">
      <a:dk1>
        <a:srgbClr val="404040"/>
      </a:dk1>
      <a:lt1>
        <a:sysClr val="window" lastClr="FFFFFF"/>
      </a:lt1>
      <a:dk2>
        <a:srgbClr val="000000"/>
      </a:dk2>
      <a:lt2>
        <a:srgbClr val="E4F9F9"/>
      </a:lt2>
      <a:accent1>
        <a:srgbClr val="1BDCFF"/>
      </a:accent1>
      <a:accent2>
        <a:srgbClr val="3AC673"/>
      </a:accent2>
      <a:accent3>
        <a:srgbClr val="F6BD1E"/>
      </a:accent3>
      <a:accent4>
        <a:srgbClr val="C74167"/>
      </a:accent4>
      <a:accent5>
        <a:srgbClr val="F17E1F"/>
      </a:accent5>
      <a:accent6>
        <a:srgbClr val="6681CC"/>
      </a:accent6>
      <a:hlink>
        <a:srgbClr val="F17E1F"/>
      </a:hlink>
      <a:folHlink>
        <a:srgbClr val="969696"/>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C1EF0E57-12D2-4B54-A790-AA6D167593A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Business wireframe building presentation (widescreen)</Template>
  <TotalTime>0</TotalTime>
  <Words>2591</Words>
  <Application>Microsoft Office PowerPoint</Application>
  <PresentationFormat>Custom</PresentationFormat>
  <Paragraphs>182</Paragraphs>
  <Slides>24</Slides>
  <Notes>19</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Wireframe Building 16x9</vt:lpstr>
      <vt:lpstr>Six Sigma Yellow Belt Training II</vt:lpstr>
      <vt:lpstr>Introduction</vt:lpstr>
      <vt:lpstr>Define Phase</vt:lpstr>
      <vt:lpstr>Identifying customers and their priorities</vt:lpstr>
      <vt:lpstr>Identifying a project suitable for Six Sigma efforts</vt:lpstr>
      <vt:lpstr>Identifying and developing problem statement</vt:lpstr>
      <vt:lpstr>Critical-to-quality characteristics customers consider to have  most impact on quality</vt:lpstr>
      <vt:lpstr>Measure Phase</vt:lpstr>
      <vt:lpstr>Determination of metrics to measure process and performance</vt:lpstr>
      <vt:lpstr>Key internal processes influencing CTQs  and measured defects relative to the processes</vt:lpstr>
      <vt:lpstr>   Improve Phase</vt:lpstr>
      <vt:lpstr>Means to Remove Causes Of Defects</vt:lpstr>
      <vt:lpstr>Key Variables and  Their Effects On CTQs</vt:lpstr>
      <vt:lpstr>Maximum acceptance Ranges and Systems for measuring deviations Of variable</vt:lpstr>
      <vt:lpstr>Adjusting The acceptance range</vt:lpstr>
      <vt:lpstr>General Motors Analysis phase </vt:lpstr>
      <vt:lpstr>General Motors Analysis phase </vt:lpstr>
      <vt:lpstr>General Motors Analysis phase </vt:lpstr>
      <vt:lpstr>how to maintain Improvements</vt:lpstr>
      <vt:lpstr>how to Monitor and Control improvements</vt:lpstr>
      <vt:lpstr>Tools to aid in keeping key variables within maximum acceptance range</vt:lpstr>
      <vt:lpstr>Conclusion</vt:lpstr>
      <vt:lpstr>REFERENCES</vt:lpstr>
      <vt:lpstr>References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2017-04-13T15:52:41Z</dcterms:created>
  <dcterms:modified xsi:type="dcterms:W3CDTF">2017-11-20T08:23:06Z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TC030310279991</vt:lpwstr>
  </property>
</Properties>
</file>