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9" r:id="rId1"/>
  </p:sldMasterIdLst>
  <p:notesMasterIdLst>
    <p:notesMasterId r:id="rId55"/>
  </p:notesMasterIdLst>
  <p:handoutMasterIdLst>
    <p:handoutMasterId r:id="rId56"/>
  </p:handoutMasterIdLst>
  <p:sldIdLst>
    <p:sldId id="320" r:id="rId2"/>
    <p:sldId id="258" r:id="rId3"/>
    <p:sldId id="259" r:id="rId4"/>
    <p:sldId id="309" r:id="rId5"/>
    <p:sldId id="260" r:id="rId6"/>
    <p:sldId id="262" r:id="rId7"/>
    <p:sldId id="263" r:id="rId8"/>
    <p:sldId id="316" r:id="rId9"/>
    <p:sldId id="306" r:id="rId10"/>
    <p:sldId id="311" r:id="rId11"/>
    <p:sldId id="310" r:id="rId12"/>
    <p:sldId id="266" r:id="rId13"/>
    <p:sldId id="267" r:id="rId14"/>
    <p:sldId id="269" r:id="rId15"/>
    <p:sldId id="270" r:id="rId16"/>
    <p:sldId id="271" r:id="rId17"/>
    <p:sldId id="272" r:id="rId18"/>
    <p:sldId id="312" r:id="rId19"/>
    <p:sldId id="273" r:id="rId20"/>
    <p:sldId id="274" r:id="rId21"/>
    <p:sldId id="275" r:id="rId22"/>
    <p:sldId id="313" r:id="rId23"/>
    <p:sldId id="276" r:id="rId24"/>
    <p:sldId id="277" r:id="rId25"/>
    <p:sldId id="278" r:id="rId26"/>
    <p:sldId id="279" r:id="rId27"/>
    <p:sldId id="280" r:id="rId28"/>
    <p:sldId id="281" r:id="rId29"/>
    <p:sldId id="314" r:id="rId30"/>
    <p:sldId id="282" r:id="rId31"/>
    <p:sldId id="283" r:id="rId32"/>
    <p:sldId id="284" r:id="rId33"/>
    <p:sldId id="285" r:id="rId34"/>
    <p:sldId id="286" r:id="rId35"/>
    <p:sldId id="288" r:id="rId36"/>
    <p:sldId id="289" r:id="rId37"/>
    <p:sldId id="317" r:id="rId38"/>
    <p:sldId id="290" r:id="rId39"/>
    <p:sldId id="291" r:id="rId40"/>
    <p:sldId id="292" r:id="rId41"/>
    <p:sldId id="293" r:id="rId42"/>
    <p:sldId id="295" r:id="rId43"/>
    <p:sldId id="318" r:id="rId44"/>
    <p:sldId id="296" r:id="rId45"/>
    <p:sldId id="297" r:id="rId46"/>
    <p:sldId id="298" r:id="rId47"/>
    <p:sldId id="299" r:id="rId48"/>
    <p:sldId id="300" r:id="rId49"/>
    <p:sldId id="301" r:id="rId50"/>
    <p:sldId id="302" r:id="rId51"/>
    <p:sldId id="303" r:id="rId52"/>
    <p:sldId id="319" r:id="rId53"/>
    <p:sldId id="304" r:id="rId54"/>
  </p:sldIdLst>
  <p:sldSz cx="9144000" cy="6858000" type="screen4x3"/>
  <p:notesSz cx="6858000" cy="9144000"/>
  <p:custDataLst>
    <p:tags r:id="rId57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9C400"/>
    <a:srgbClr val="000066"/>
    <a:srgbClr val="003399"/>
    <a:srgbClr val="388288"/>
    <a:srgbClr val="FAE0AC"/>
    <a:srgbClr val="502800"/>
    <a:srgbClr val="184F09"/>
    <a:srgbClr val="FF33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0989" autoAdjust="0"/>
    <p:restoredTop sz="92558" autoAdjust="0"/>
  </p:normalViewPr>
  <p:slideViewPr>
    <p:cSldViewPr>
      <p:cViewPr varScale="1">
        <p:scale>
          <a:sx n="67" d="100"/>
          <a:sy n="67" d="100"/>
        </p:scale>
        <p:origin x="-96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204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gs" Target="tags/tag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BFB739DB-CDBC-4C7F-BC90-13E82D3CEB8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D1CB448F-C0D5-48AB-8C2F-BB0166E12C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5F061A4-7581-440A-A6E3-34C6FD0AB48B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2DFE2B2-8A82-49B2-BC18-A2793747FAB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spcBef>
                <a:spcPct val="20000"/>
              </a:spcBef>
              <a:buFontTx/>
              <a:buChar char="•"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9314CCD-0FCB-4D5F-98FC-72044D03D3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200"/>
            </a:lvl1pPr>
          </a:lstStyle>
          <a:p>
            <a:pPr>
              <a:defRPr/>
            </a:pPr>
            <a:fld id="{1D362A0D-93BC-40F2-A41D-10E438DEC0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3872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="" xmlns:a16="http://schemas.microsoft.com/office/drawing/2014/main" id="{64337961-0C6C-43F9-A643-4A81CEE5C9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7" name="Rectangle 3">
            <a:extLst>
              <a:ext uri="{FF2B5EF4-FFF2-40B4-BE49-F238E27FC236}">
                <a16:creationId xmlns="" xmlns:a16="http://schemas.microsoft.com/office/drawing/2014/main" id="{D5C8E93B-BF8B-4C64-AFA7-CEFE7EA7D81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8069" name="Rectangle 5">
            <a:extLst>
              <a:ext uri="{FF2B5EF4-FFF2-40B4-BE49-F238E27FC236}">
                <a16:creationId xmlns="" xmlns:a16="http://schemas.microsoft.com/office/drawing/2014/main" id="{00FCC127-4526-4EEE-BD9B-EF26B43FC3C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8070" name="Rectangle 6">
            <a:extLst>
              <a:ext uri="{FF2B5EF4-FFF2-40B4-BE49-F238E27FC236}">
                <a16:creationId xmlns="" xmlns:a16="http://schemas.microsoft.com/office/drawing/2014/main" id="{9403F606-D727-409A-895E-50C55EEEDF4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FontTx/>
              <a:buNone/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71" name="Rectangle 7">
            <a:extLst>
              <a:ext uri="{FF2B5EF4-FFF2-40B4-BE49-F238E27FC236}">
                <a16:creationId xmlns="" xmlns:a16="http://schemas.microsoft.com/office/drawing/2014/main" id="{141D0FB2-E49C-4567-9BB9-A3507631C7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FontTx/>
              <a:buNone/>
              <a:defRPr sz="1200"/>
            </a:lvl1pPr>
          </a:lstStyle>
          <a:p>
            <a:pPr>
              <a:defRPr/>
            </a:pPr>
            <a:fld id="{00B6AA94-A4EC-4CC5-892E-7A23D65D25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740188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>
            <a:extLst>
              <a:ext uri="{FF2B5EF4-FFF2-40B4-BE49-F238E27FC236}">
                <a16:creationId xmlns="" xmlns:a16="http://schemas.microsoft.com/office/drawing/2014/main" id="{5A8F5CA6-517A-48ED-B5FB-E69502E0167E}"/>
              </a:ext>
            </a:extLst>
          </p:cNvPr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>
              <a:extLst>
                <a:ext uri="{FF2B5EF4-FFF2-40B4-BE49-F238E27FC236}">
                  <a16:creationId xmlns="" xmlns:a16="http://schemas.microsoft.com/office/drawing/2014/main" id="{D735B704-8C95-4134-95B4-700338641274}"/>
                </a:ext>
              </a:extLst>
            </p:cNvPr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spcBef>
                  <a:spcPct val="20000"/>
                </a:spcBef>
                <a:buFontTx/>
                <a:buChar char="•"/>
                <a:defRPr/>
              </a:pPr>
              <a:endParaRPr lang="en-US" dirty="0">
                <a:latin typeface="Arial" charset="0"/>
                <a:cs typeface="Arial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Freeform 7">
              <a:extLst>
                <a:ext uri="{FF2B5EF4-FFF2-40B4-BE49-F238E27FC236}">
                  <a16:creationId xmlns="" xmlns:a16="http://schemas.microsoft.com/office/drawing/2014/main" id="{6E348818-D387-4AD6-92EC-E54BAB41688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spcBef>
                  <a:spcPct val="20000"/>
                </a:spcBef>
                <a:buFontTx/>
                <a:buChar char="•"/>
                <a:defRPr/>
              </a:pPr>
              <a:endParaRPr lang="en-US" dirty="0"/>
            </a:p>
          </p:txBody>
        </p: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F20195EC-BCDE-4A1D-80FE-473CC8B72301}"/>
                </a:ext>
              </a:extLst>
            </p:cNvPr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Rectangle 7">
            <a:extLst>
              <a:ext uri="{FF2B5EF4-FFF2-40B4-BE49-F238E27FC236}">
                <a16:creationId xmlns="" xmlns:a16="http://schemas.microsoft.com/office/drawing/2014/main" id="{413E236D-1D85-48A8-B095-16974838C1F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959350" y="6604000"/>
            <a:ext cx="4194175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b="1" i="1">
                <a:latin typeface="Times New Roman" panose="02020603050405020304" pitchFamily="18" charset="0"/>
              </a:rPr>
              <a:t>Copyright © 2013 by The McGraw-Hill Companies, Inc. All rights reserved.</a:t>
            </a:r>
          </a:p>
        </p:txBody>
      </p:sp>
      <p:sp>
        <p:nvSpPr>
          <p:cNvPr id="12" name="Rectangle 8">
            <a:extLst>
              <a:ext uri="{FF2B5EF4-FFF2-40B4-BE49-F238E27FC236}">
                <a16:creationId xmlns="" xmlns:a16="http://schemas.microsoft.com/office/drawing/2014/main" id="{70052A72-DDC3-4B07-BF30-8DDF1572D22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7788" y="6607175"/>
            <a:ext cx="121126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sz="1000" b="1" i="1">
                <a:latin typeface="Times New Roman" panose="02020603050405020304" pitchFamily="18" charset="0"/>
              </a:rPr>
              <a:t>McGraw-Hill/Irwin</a:t>
            </a: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400131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A45DED72-F0DF-4F04-8ABE-1F1300869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D309FD39-5EA2-4451-A4DD-EC49D99BDE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204533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A45DED72-F0DF-4F04-8ABE-1F1300869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38AD5964-8D0B-4295-91FE-7D9577FD3B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34977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  <a:extLst/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4000"/>
            </a:lvl1pPr>
            <a:extLst/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="" xmlns:a16="http://schemas.microsoft.com/office/drawing/2014/main" id="{A45DED72-F0DF-4F04-8ABE-1F1300869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1207BFF6-95B9-4B9D-A9AE-55A5C9D529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36064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>
            <a:extLst>
              <a:ext uri="{FF2B5EF4-FFF2-40B4-BE49-F238E27FC236}">
                <a16:creationId xmlns="" xmlns:a16="http://schemas.microsoft.com/office/drawing/2014/main" id="{755C68DE-423F-4508-A4FA-986CB271CBF8}"/>
              </a:ext>
            </a:extLst>
          </p:cNvPr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5" name="Chevron 4">
            <a:extLst>
              <a:ext uri="{FF2B5EF4-FFF2-40B4-BE49-F238E27FC236}">
                <a16:creationId xmlns="" xmlns:a16="http://schemas.microsoft.com/office/drawing/2014/main" id="{4801BE80-E36B-462A-AC01-0B68596C60F2}"/>
              </a:ext>
            </a:extLst>
          </p:cNvPr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="" xmlns:a16="http://schemas.microsoft.com/office/drawing/2014/main" id="{EE408625-17B7-46A8-A593-D9D0179DF9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hangingPunct="1">
              <a:spcBef>
                <a:spcPct val="20000"/>
              </a:spcBef>
              <a:buFontTx/>
              <a:buChar char="•"/>
              <a:defRPr sz="1000"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2D95AC7-4FF2-44AF-A298-A5672AC1DBB2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="" xmlns:a16="http://schemas.microsoft.com/office/drawing/2014/main" id="{6F46AF8D-3AC9-49E9-BEDA-3686EB833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="" xmlns:a16="http://schemas.microsoft.com/office/drawing/2014/main" id="{CA4203B2-46E8-4F86-B51D-7E98BEC04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eaLnBrk="1" hangingPunct="1">
              <a:spcBef>
                <a:spcPct val="20000"/>
              </a:spcBef>
              <a:buFontTx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925C5F5-BECD-4C18-8234-D7359C34A6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2800978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95A98590-2A83-47F2-8E1D-CD2A7C8305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hangingPunct="1">
              <a:spcBef>
                <a:spcPct val="20000"/>
              </a:spcBef>
              <a:buFontTx/>
              <a:buChar char="•"/>
              <a:defRPr sz="1000"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B23FBA5A-F93C-4C50-AE3A-5CAA13ED0899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E30B22A-3BB9-4DCC-B2AA-B826CECBC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C2FB9E9-6F52-4674-97F8-2E599BC04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eaLnBrk="1" hangingPunct="1">
              <a:spcBef>
                <a:spcPct val="20000"/>
              </a:spcBef>
              <a:buFontTx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6731836-801A-4E93-91D2-E1018E76231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8698598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97B4AAD0-752C-4158-9700-DF84F334C3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hangingPunct="1">
              <a:spcBef>
                <a:spcPct val="20000"/>
              </a:spcBef>
              <a:buFontTx/>
              <a:buChar char="•"/>
              <a:defRPr sz="1000"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08CDC7B-89D6-4368-9C88-E2A2A1A78BE4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21A51EF4-988D-4970-A403-9C7D05C77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FCBC2BD4-781F-496B-80CA-1BFA0F9E3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eaLnBrk="1" hangingPunct="1">
              <a:spcBef>
                <a:spcPct val="20000"/>
              </a:spcBef>
              <a:buFontTx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6810450-04DF-4232-A614-698DF1D28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6647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61116094-FD71-4938-8A2D-648FE5C40D6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hangingPunct="1">
              <a:spcBef>
                <a:spcPct val="20000"/>
              </a:spcBef>
              <a:buFontTx/>
              <a:buChar char="•"/>
              <a:defRPr sz="1000"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F95B2ACC-6EA9-473F-BCCF-C88BCA578A57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60D6BC7B-F0DB-473F-93E8-B7BBDF88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84A90DD5-E3B0-4E33-80E8-146C790518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eaLnBrk="1" hangingPunct="1">
              <a:spcBef>
                <a:spcPct val="20000"/>
              </a:spcBef>
              <a:buFontTx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C11F41E-D839-401B-B3D9-6894ECA14F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1882067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="" xmlns:a16="http://schemas.microsoft.com/office/drawing/2014/main" id="{A45DED72-F0DF-4F04-8ABE-1F13008696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3-</a:t>
            </a:r>
            <a:fld id="{00729B33-4727-4112-AEDE-8B508DF85C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5899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D5B38154-56AF-47F6-A605-CF3A129961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hangingPunct="1">
              <a:spcBef>
                <a:spcPct val="20000"/>
              </a:spcBef>
              <a:buFontTx/>
              <a:buChar char="•"/>
              <a:defRPr sz="1000"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1FCA5122-53DF-4D5F-81A4-3EFAB80063F6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72800EE-2F42-47B1-8CBC-DD703ABB4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FE2641C-CE41-45F6-A5BA-36EEC4C6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eaLnBrk="1" hangingPunct="1">
              <a:spcBef>
                <a:spcPct val="20000"/>
              </a:spcBef>
              <a:buFontTx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8B91F92-04C8-4C6C-AC06-69AFB6C65FA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287185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>
            <a:extLst>
              <a:ext uri="{FF2B5EF4-FFF2-40B4-BE49-F238E27FC236}">
                <a16:creationId xmlns="" xmlns:a16="http://schemas.microsoft.com/office/drawing/2014/main" id="{56BE928F-B511-49A1-B328-E7235B3585CB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="" xmlns:a16="http://schemas.microsoft.com/office/drawing/2014/main" id="{6A84CAD2-8FFF-4846-9DD1-983960F11A71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="" xmlns:a16="http://schemas.microsoft.com/office/drawing/2014/main" id="{2A8DE703-E265-4BA0-8C9C-8D39F0C49B96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>
            <a:extLst>
              <a:ext uri="{FF2B5EF4-FFF2-40B4-BE49-F238E27FC236}">
                <a16:creationId xmlns="" xmlns:a16="http://schemas.microsoft.com/office/drawing/2014/main" id="{38B87BA5-0886-438B-BAF4-8C4DF01EE96E}"/>
              </a:ext>
            </a:extLst>
          </p:cNvPr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10" name="Chevron 9">
            <a:extLst>
              <a:ext uri="{FF2B5EF4-FFF2-40B4-BE49-F238E27FC236}">
                <a16:creationId xmlns="" xmlns:a16="http://schemas.microsoft.com/office/drawing/2014/main" id="{5F155DFB-B486-4115-8508-63D3351DFE94}"/>
              </a:ext>
            </a:extLst>
          </p:cNvPr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4">
            <a:extLst>
              <a:ext uri="{FF2B5EF4-FFF2-40B4-BE49-F238E27FC236}">
                <a16:creationId xmlns="" xmlns:a16="http://schemas.microsoft.com/office/drawing/2014/main" id="{68D2658B-7CB5-4F79-A5B7-AFCE1EF3E9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eaLnBrk="1" hangingPunct="1">
              <a:spcBef>
                <a:spcPct val="20000"/>
              </a:spcBef>
              <a:buFontTx/>
              <a:buChar char="•"/>
              <a:defRPr sz="1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extLst/>
          </a:lstStyle>
          <a:p>
            <a:pPr>
              <a:defRPr/>
            </a:pPr>
            <a:fld id="{AFF73FA8-EEC9-40DE-B7D0-BC6D2007788A}" type="datetimeFigureOut">
              <a:rPr lang="en-US"/>
              <a:pPr>
                <a:defRPr/>
              </a:pPr>
              <a:t>3/22/2018</a:t>
            </a:fld>
            <a:endParaRPr lang="en-US" dirty="0"/>
          </a:p>
        </p:txBody>
      </p:sp>
      <p:sp>
        <p:nvSpPr>
          <p:cNvPr id="12" name="Footer Placeholder 5">
            <a:extLst>
              <a:ext uri="{FF2B5EF4-FFF2-40B4-BE49-F238E27FC236}">
                <a16:creationId xmlns="" xmlns:a16="http://schemas.microsoft.com/office/drawing/2014/main" id="{D78DFEB4-ED0F-46D6-9D8A-76F33A29BD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20000"/>
              </a:spcBef>
              <a:buFontTx/>
              <a:buChar char="•"/>
              <a:defRPr sz="10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3" name="Slide Number Placeholder 6">
            <a:extLst>
              <a:ext uri="{FF2B5EF4-FFF2-40B4-BE49-F238E27FC236}">
                <a16:creationId xmlns="" xmlns:a16="http://schemas.microsoft.com/office/drawing/2014/main" id="{87EF0A26-F926-4F47-949D-BF90BE3A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7113" y="6408738"/>
            <a:ext cx="366712" cy="365125"/>
          </a:xfrm>
        </p:spPr>
        <p:txBody>
          <a:bodyPr anchor="b"/>
          <a:lstStyle>
            <a:lvl1pPr eaLnBrk="1" hangingPunct="1">
              <a:spcBef>
                <a:spcPct val="20000"/>
              </a:spcBef>
              <a:buFontTx/>
              <a:buChar char="•"/>
              <a:defRPr b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A0E593D-19FC-483D-88EB-72564FA71E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7572159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>
            <a:extLst>
              <a:ext uri="{FF2B5EF4-FFF2-40B4-BE49-F238E27FC236}">
                <a16:creationId xmlns="" xmlns:a16="http://schemas.microsoft.com/office/drawing/2014/main" id="{6C599CF9-461A-4C7E-8E13-56D3B64364C9}"/>
              </a:ext>
            </a:extLst>
          </p:cNvPr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6 w 5591"/>
              <a:gd name="T3" fmla="*/ 0 h 588"/>
              <a:gd name="T4" fmla="*/ 2147483646 w 5591"/>
              <a:gd name="T5" fmla="*/ 2147483646 h 588"/>
              <a:gd name="T6" fmla="*/ 2147483646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" name="Right Triangle 13">
            <a:extLst>
              <a:ext uri="{FF2B5EF4-FFF2-40B4-BE49-F238E27FC236}">
                <a16:creationId xmlns="" xmlns:a16="http://schemas.microsoft.com/office/drawing/2014/main" id="{0342FC84-B065-4A53-9379-4E53D1CF72A5}"/>
              </a:ext>
            </a:extLst>
          </p:cNvPr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Bef>
                <a:spcPct val="20000"/>
              </a:spcBef>
              <a:buFontTx/>
              <a:buChar char="•"/>
              <a:defRPr/>
            </a:pPr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="" xmlns:a16="http://schemas.microsoft.com/office/drawing/2014/main" id="{54C95BF7-F139-4AEB-BFE9-72EB82A3A3A9}"/>
              </a:ext>
            </a:extLst>
          </p:cNvPr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>
            <a:extLst>
              <a:ext uri="{FF2B5EF4-FFF2-40B4-BE49-F238E27FC236}">
                <a16:creationId xmlns="" xmlns:a16="http://schemas.microsoft.com/office/drawing/2014/main" id="{D2203753-3225-4CE8-AEB2-9140B6EB2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A45DED72-F0DF-4F04-8ABE-1F13008696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477000"/>
            <a:ext cx="457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FontTx/>
              <a:buNone/>
              <a:defRPr sz="1000" b="1">
                <a:solidFill>
                  <a:srgbClr val="262626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3-</a:t>
            </a:r>
            <a:fld id="{7181DB32-5E0E-4C60-B9CB-0714AE631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78" r:id="rId2"/>
    <p:sldLayoutId id="2147483883" r:id="rId3"/>
    <p:sldLayoutId id="2147483884" r:id="rId4"/>
    <p:sldLayoutId id="2147483885" r:id="rId5"/>
    <p:sldLayoutId id="2147483886" r:id="rId6"/>
    <p:sldLayoutId id="2147483879" r:id="rId7"/>
    <p:sldLayoutId id="2147483887" r:id="rId8"/>
    <p:sldLayoutId id="2147483888" r:id="rId9"/>
    <p:sldLayoutId id="2147483880" r:id="rId10"/>
    <p:sldLayoutId id="214748388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B2E8A75-8286-45F7-ACEB-87ABE1802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29200" y="1600200"/>
            <a:ext cx="3810000" cy="1829761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Chapter 3</a:t>
            </a:r>
          </a:p>
        </p:txBody>
      </p:sp>
      <p:sp>
        <p:nvSpPr>
          <p:cNvPr id="11267" name="Subtitle 2"/>
          <p:cNvSpPr>
            <a:spLocks noGrp="1"/>
          </p:cNvSpPr>
          <p:nvPr>
            <p:ph type="subTitle" idx="1"/>
          </p:nvPr>
        </p:nvSpPr>
        <p:spPr>
          <a:xfrm>
            <a:off x="5029200" y="3459163"/>
            <a:ext cx="3810000" cy="1200150"/>
          </a:xfrm>
        </p:spPr>
        <p:txBody>
          <a:bodyPr/>
          <a:lstStyle/>
          <a:p>
            <a:pPr marR="0" eaLnBrk="1" hangingPunct="1"/>
            <a:r>
              <a:rPr lang="en-US" altLang="en-US" smtClean="0"/>
              <a:t>Historical Development</a:t>
            </a:r>
          </a:p>
          <a:p>
            <a:pPr marR="0" eaLnBrk="1" hangingPunct="1"/>
            <a:endParaRPr lang="en-US" altLang="en-US" smtClean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A0898521-FF1F-4FD9-AA31-01271F56CED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52400" y="207579"/>
            <a:ext cx="4495800" cy="185974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25A85F81-668A-48DF-9280-51A322E94416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10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 business organizations became larger and more national in scope, so too did labor unions</a:t>
            </a:r>
          </a:p>
          <a:p>
            <a:pPr lvl="1" eaLnBrk="1" hangingPunct="1"/>
            <a:r>
              <a:rPr lang="en-US" altLang="en-US" smtClean="0"/>
              <a:t>Budding national unions were craft unions</a:t>
            </a:r>
          </a:p>
          <a:p>
            <a:pPr eaLnBrk="1" hangingPunct="1"/>
            <a:r>
              <a:rPr lang="en-US" altLang="en-US" smtClean="0"/>
              <a:t>National unions began to develop in the 1850s </a:t>
            </a:r>
          </a:p>
          <a:p>
            <a:pPr lvl="1" eaLnBrk="1" hangingPunct="1"/>
            <a:r>
              <a:rPr lang="en-US" altLang="en-US" smtClean="0"/>
              <a:t>Necessitated by the ability of manufactured goods to be shipped via railroads</a:t>
            </a:r>
          </a:p>
          <a:p>
            <a:pPr lvl="1" eaLnBrk="1" hangingPunct="1"/>
            <a:r>
              <a:rPr lang="en-US" altLang="en-US" smtClean="0"/>
              <a:t>Facilitated by the ability of union leaders to travel via railroads</a:t>
            </a:r>
          </a:p>
        </p:txBody>
      </p:sp>
      <p:sp>
        <p:nvSpPr>
          <p:cNvPr id="21506" name="Title 1">
            <a:extLst>
              <a:ext uri="{FF2B5EF4-FFF2-40B4-BE49-F238E27FC236}">
                <a16:creationId xmlns="" xmlns:a16="http://schemas.microsoft.com/office/drawing/2014/main" id="{A4DD271C-A4C7-4A3A-8EF5-99466B79A7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From Local to National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06905794-5349-4BFF-968A-8E2B9B0BA180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11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U.S. labor organizations was the creation of a national labor federation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first such federation was the </a:t>
            </a:r>
            <a:r>
              <a:rPr lang="en-US" altLang="en-US" b="1" smtClean="0"/>
              <a:t>National Labor Union, </a:t>
            </a:r>
            <a:r>
              <a:rPr lang="en-US" altLang="en-US" smtClean="0"/>
              <a:t>founded in 1866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National Labor Union lasted only six years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Established a precedent for the labor movement by uniting diverse unions into a single federation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National Labor Union emphasized: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Political activity to bring about legal reform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Favored currency and banking reform, women’s suffrage and a national labor political party</a:t>
            </a:r>
          </a:p>
        </p:txBody>
      </p:sp>
      <p:sp>
        <p:nvSpPr>
          <p:cNvPr id="22530" name="Title 1">
            <a:extLst>
              <a:ext uri="{FF2B5EF4-FFF2-40B4-BE49-F238E27FC236}">
                <a16:creationId xmlns="" xmlns:a16="http://schemas.microsoft.com/office/drawing/2014/main" id="{19B046BA-7835-420C-ABD9-A884FE05F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From Local to National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8E4C7CE-FD3D-4F7B-9E85-E397542ED636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12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1870s ushered in an era of intense violent labor conflict that would continue into the 20th century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massive depression caused severe unemployment, wage cuts, and union membership plummeted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These events became known as the </a:t>
            </a:r>
            <a:r>
              <a:rPr lang="en-US" altLang="en-US" sz="2400" b="1" smtClean="0"/>
              <a:t>Great Uprising of 1877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Significance of the uprising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Uprising demonstrates the shared concerns of workers</a:t>
            </a:r>
            <a:endParaRPr lang="en-US" altLang="en-US" sz="2400" b="1" smtClean="0"/>
          </a:p>
        </p:txBody>
      </p:sp>
      <p:sp>
        <p:nvSpPr>
          <p:cNvPr id="23554" name="Rectangle 2">
            <a:extLst>
              <a:ext uri="{FF2B5EF4-FFF2-40B4-BE49-F238E27FC236}">
                <a16:creationId xmlns="" xmlns:a16="http://schemas.microsoft.com/office/drawing/2014/main" id="{66A56B4B-DA0B-4877-B948-13BEEE0D5D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Great Uprising of 1877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FF379137-A80B-425B-9106-A16E19D35032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13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mtClean="0"/>
              <a:t>Frequently used to define the beginning of the modern era in U.S. labor relations</a:t>
            </a:r>
          </a:p>
          <a:p>
            <a:pPr eaLnBrk="1" hangingPunct="1"/>
            <a:r>
              <a:rPr lang="en-US" altLang="en-US" smtClean="0"/>
              <a:t>The Great Uprising of 1877 laid the foundation for future labor</a:t>
            </a:r>
          </a:p>
          <a:p>
            <a:pPr lvl="1" eaLnBrk="1" hangingPunct="1"/>
            <a:r>
              <a:rPr lang="en-US" altLang="en-US" smtClean="0"/>
              <a:t>Can be seen as a “social earthquake”</a:t>
            </a:r>
          </a:p>
        </p:txBody>
      </p:sp>
      <p:sp>
        <p:nvSpPr>
          <p:cNvPr id="24578" name="Rectangle 2">
            <a:extLst>
              <a:ext uri="{FF2B5EF4-FFF2-40B4-BE49-F238E27FC236}">
                <a16:creationId xmlns="" xmlns:a16="http://schemas.microsoft.com/office/drawing/2014/main" id="{F7044C0C-A447-46DF-A018-9E16F98275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The Great Uprising of 1877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4882CF8D-B575-4C18-B992-04AC7C0889EA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14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Noble and holy order of the knights of labor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One union that survived the depression of 1873–1878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b="1" smtClean="0"/>
              <a:t>Knights of Labor </a:t>
            </a:r>
            <a:r>
              <a:rPr lang="en-US" altLang="en-US" smtClean="0"/>
              <a:t>started as a union in the garment industry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Emphasized secrecy to prevent employers from breaking it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Initially had various rituals, passwords, and secret signs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Top leader was called the Grand Master Workman</a:t>
            </a:r>
          </a:p>
        </p:txBody>
      </p:sp>
      <p:sp>
        <p:nvSpPr>
          <p:cNvPr id="25602" name="Rectangle 2">
            <a:extLst>
              <a:ext uri="{FF2B5EF4-FFF2-40B4-BE49-F238E27FC236}">
                <a16:creationId xmlns="" xmlns:a16="http://schemas.microsoft.com/office/drawing/2014/main" id="{8941A9ED-D765-4A15-B514-1BA1E1453F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Uplift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57948C71-91DB-466F-8D21-B5DEC374FA9C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15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knights of labor: Objectives and strategies</a:t>
            </a:r>
          </a:p>
          <a:p>
            <a:pPr lvl="1" eaLnBrk="1" hangingPunct="1"/>
            <a:r>
              <a:rPr lang="en-US" altLang="en-US" sz="2400" smtClean="0"/>
              <a:t>The Knights of Labor is considered the major U.S. example of </a:t>
            </a:r>
            <a:r>
              <a:rPr lang="en-US" altLang="en-US" sz="2400" b="1" smtClean="0"/>
              <a:t>uplift unionism</a:t>
            </a:r>
          </a:p>
          <a:p>
            <a:pPr lvl="1" eaLnBrk="1" hangingPunct="1"/>
            <a:r>
              <a:rPr lang="en-US" altLang="en-US" sz="2400" smtClean="0"/>
              <a:t>Philosophy in which a union “aspires chiefly to elevate the moral, intellectual and social life of the worker”</a:t>
            </a:r>
          </a:p>
          <a:p>
            <a:pPr lvl="1" eaLnBrk="1" hangingPunct="1"/>
            <a:r>
              <a:rPr lang="en-US" altLang="en-US" sz="2400" smtClean="0"/>
              <a:t>Shorter working hours were needed so that workers would have greater time for education and moral betterment</a:t>
            </a:r>
          </a:p>
        </p:txBody>
      </p:sp>
      <p:sp>
        <p:nvSpPr>
          <p:cNvPr id="26626" name="Rectangle 2">
            <a:extLst>
              <a:ext uri="{FF2B5EF4-FFF2-40B4-BE49-F238E27FC236}">
                <a16:creationId xmlns="" xmlns:a16="http://schemas.microsoft.com/office/drawing/2014/main" id="{4D23CD94-E92D-4E61-91DD-6209FAB305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Uplift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06CFE4BF-B060-442E-8EA8-CC1360A2B106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16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Knights of Labor consisted of numerous local assemblies</a:t>
            </a:r>
          </a:p>
          <a:p>
            <a:pPr lvl="1" eaLnBrk="1" hangingPunct="1"/>
            <a:r>
              <a:rPr lang="en-US" altLang="en-US" sz="2400" smtClean="0"/>
              <a:t>Aimed to unite all “producers”</a:t>
            </a:r>
          </a:p>
          <a:p>
            <a:pPr lvl="1" eaLnBrk="1" hangingPunct="1"/>
            <a:r>
              <a:rPr lang="en-US" altLang="en-US" sz="2400" smtClean="0"/>
              <a:t>Central conflict was not with employers; it was with those who controlled money and who were perceived as not working</a:t>
            </a:r>
          </a:p>
          <a:p>
            <a:pPr eaLnBrk="1" hangingPunct="1"/>
            <a:r>
              <a:rPr lang="en-US" altLang="en-US" smtClean="0"/>
              <a:t>Knights of Labor was broadly inclusive</a:t>
            </a:r>
          </a:p>
          <a:p>
            <a:pPr lvl="1" eaLnBrk="1" hangingPunct="1"/>
            <a:r>
              <a:rPr lang="en-US" altLang="en-US" sz="2400" smtClean="0"/>
              <a:t>Emphasized the solidarity of all producer including African-Americans and women</a:t>
            </a:r>
          </a:p>
          <a:p>
            <a:pPr lvl="1" eaLnBrk="1" hangingPunct="1"/>
            <a:r>
              <a:rPr lang="en-US" altLang="en-US" sz="2400" smtClean="0"/>
              <a:t>Emphasized cooperation and education</a:t>
            </a:r>
          </a:p>
        </p:txBody>
      </p:sp>
      <p:sp>
        <p:nvSpPr>
          <p:cNvPr id="27650" name="Rectangle 2">
            <a:extLst>
              <a:ext uri="{FF2B5EF4-FFF2-40B4-BE49-F238E27FC236}">
                <a16:creationId xmlns="" xmlns:a16="http://schemas.microsoft.com/office/drawing/2014/main" id="{E321816E-9D6D-42A8-AC36-115ACC6823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Uplift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45649BE7-82CF-4F41-82B8-1C33D6B6D305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17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Ultimate goal was replacing capitalism with a system of producer cooperatives</a:t>
            </a:r>
          </a:p>
          <a:p>
            <a:pPr lvl="1" eaLnBrk="1" hangingPunct="1"/>
            <a:r>
              <a:rPr lang="en-US" altLang="en-US" smtClean="0"/>
              <a:t>The top leadership of the Knights of Labor opposed the use of strikes and boycotts</a:t>
            </a:r>
          </a:p>
          <a:p>
            <a:pPr eaLnBrk="1" hangingPunct="1"/>
            <a:r>
              <a:rPr lang="en-US" altLang="en-US" smtClean="0"/>
              <a:t>The knights of labor: Conflicts and demise</a:t>
            </a:r>
          </a:p>
          <a:p>
            <a:pPr lvl="1" eaLnBrk="1" hangingPunct="1"/>
            <a:r>
              <a:rPr lang="en-US" altLang="en-US" smtClean="0"/>
              <a:t>The </a:t>
            </a:r>
            <a:r>
              <a:rPr lang="en-US" altLang="en-US" b="1" smtClean="0"/>
              <a:t>Haymarket Tragedy </a:t>
            </a:r>
            <a:r>
              <a:rPr lang="en-US" altLang="en-US" smtClean="0"/>
              <a:t>contributed to its overall demise</a:t>
            </a:r>
          </a:p>
        </p:txBody>
      </p:sp>
      <p:sp>
        <p:nvSpPr>
          <p:cNvPr id="28674" name="Rectangle 2">
            <a:extLst>
              <a:ext uri="{FF2B5EF4-FFF2-40B4-BE49-F238E27FC236}">
                <a16:creationId xmlns="" xmlns:a16="http://schemas.microsoft.com/office/drawing/2014/main" id="{BB88AC6C-3554-4B9A-AC7A-26AABA3EC6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Uplift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001B4510-8C9E-4C94-81F7-153018828CDB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18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/>
            <a:r>
              <a:rPr lang="en-US" altLang="en-US" smtClean="0"/>
              <a:t>A significant movement during the mid-1880s was the drive for an eight-hour workday</a:t>
            </a:r>
          </a:p>
          <a:p>
            <a:pPr lvl="1" eaLnBrk="1" hangingPunct="1"/>
            <a:r>
              <a:rPr lang="en-US" altLang="en-US" smtClean="0"/>
              <a:t>Suffered from conflicts with workers, trade assemblies, and independent trade unions that wanted more vigorous campaigns for improvements in bread-and-butter issues</a:t>
            </a:r>
          </a:p>
        </p:txBody>
      </p:sp>
      <p:sp>
        <p:nvSpPr>
          <p:cNvPr id="29698" name="Title 1">
            <a:extLst>
              <a:ext uri="{FF2B5EF4-FFF2-40B4-BE49-F238E27FC236}">
                <a16:creationId xmlns="" xmlns:a16="http://schemas.microsoft.com/office/drawing/2014/main" id="{FAD57429-031B-43E3-BDBF-2E5AD6D06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Uplift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18FDFAAD-1E1A-4C4F-9522-A2305903FE6E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19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25 national unions created a new labor federation in December 1886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b="1" smtClean="0"/>
              <a:t>American Federation of Labor </a:t>
            </a:r>
            <a:r>
              <a:rPr lang="en-US" altLang="en-US" sz="2400" smtClean="0"/>
              <a:t>(AFL)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first president of the AFL was Samuel Gompers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AFL and its unions: Objectives and strategies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AFL was a union federation, not a labor union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AFL sometimes coordinated bargaining and strikes when multiple unions were involved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It provided financial assistance to striking unions</a:t>
            </a:r>
          </a:p>
        </p:txBody>
      </p:sp>
      <p:sp>
        <p:nvSpPr>
          <p:cNvPr id="30722" name="Rectangle 2">
            <a:extLst>
              <a:ext uri="{FF2B5EF4-FFF2-40B4-BE49-F238E27FC236}">
                <a16:creationId xmlns="" xmlns:a16="http://schemas.microsoft.com/office/drawing/2014/main" id="{B6D5E00A-E0AF-49BE-8BFB-773F035B8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Pure and Simple Craft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78AC29AC-75AD-4C83-B517-A11E62540F85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22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Understand</a:t>
            </a:r>
            <a:r>
              <a:rPr lang="en-US" altLang="en-US" b="1" smtClean="0"/>
              <a:t> </a:t>
            </a:r>
            <a:r>
              <a:rPr lang="en-US" altLang="en-US" smtClean="0"/>
              <a:t>why workers have tried to form unions throughout U.S. history and the influences on their successes and failures</a:t>
            </a:r>
          </a:p>
          <a:p>
            <a:pPr eaLnBrk="1" hangingPunct="1"/>
            <a:r>
              <a:rPr lang="en-US" altLang="en-US" smtClean="0"/>
              <a:t>Identify</a:t>
            </a:r>
            <a:r>
              <a:rPr lang="en-US" altLang="en-US" b="1" smtClean="0"/>
              <a:t> </a:t>
            </a:r>
            <a:r>
              <a:rPr lang="en-US" altLang="en-US" smtClean="0"/>
              <a:t>the major events in U.S. labor history, including what happened and why each event is significant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="" xmlns:a16="http://schemas.microsoft.com/office/drawing/2014/main" id="{00DC3FE1-47C7-4F0C-B382-30912F325C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Learning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2AFF4E03-4D1B-4F92-B3E3-4FFC6244140A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20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="" xmlns:a16="http://schemas.microsoft.com/office/drawing/2014/main" id="{4CC8CE7E-96EA-40C2-8EE6-2F9C732239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400" dirty="0"/>
              <a:t>Figure 3.2 - A Time Line of Labor History between 1875 and 1925</a:t>
            </a:r>
          </a:p>
        </p:txBody>
      </p:sp>
      <p:pic>
        <p:nvPicPr>
          <p:cNvPr id="3072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14563"/>
            <a:ext cx="8229600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1126B156-68E1-4645-8D74-18E4DB10EE30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21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7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AFL and its affiliated unions are the classic example of business unionism philosophy</a:t>
            </a:r>
          </a:p>
          <a:p>
            <a:pPr lvl="1" eaLnBrk="1" hangingPunct="1"/>
            <a:r>
              <a:rPr lang="en-US" altLang="en-US" sz="2400" smtClean="0"/>
              <a:t>AFL and its unions emphasizes immediate improvements in basic employment condition</a:t>
            </a:r>
          </a:p>
          <a:p>
            <a:pPr lvl="2" eaLnBrk="1" hangingPunct="1"/>
            <a:r>
              <a:rPr lang="en-US" altLang="en-US" smtClean="0"/>
              <a:t>Wages</a:t>
            </a:r>
          </a:p>
          <a:p>
            <a:pPr lvl="2" eaLnBrk="1" hangingPunct="1"/>
            <a:r>
              <a:rPr lang="en-US" altLang="en-US" smtClean="0"/>
              <a:t>Hours</a:t>
            </a:r>
          </a:p>
          <a:p>
            <a:pPr lvl="2" eaLnBrk="1" hangingPunct="1"/>
            <a:r>
              <a:rPr lang="en-US" altLang="en-US" smtClean="0"/>
              <a:t>Working conditions</a:t>
            </a:r>
          </a:p>
          <a:p>
            <a:pPr lvl="1" eaLnBrk="1" hangingPunct="1"/>
            <a:r>
              <a:rPr lang="en-US" altLang="en-US" smtClean="0"/>
              <a:t>Business unionism accepts capitalism and the need for employers to make a profit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="" xmlns:a16="http://schemas.microsoft.com/office/drawing/2014/main" id="{650A4C25-589E-43EB-B08B-A953F3A284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Pure and Simple Craft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549EE17A-AF7B-4A40-80D2-5A268EC67890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22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3" indent="-342900" eaLnBrk="1" hangingPunct="1"/>
            <a:r>
              <a:rPr lang="en-US" altLang="en-US" sz="2400" smtClean="0"/>
              <a:t>Seeks to win labor’s fair share of the profits through collective bargaining backed up by the threat of striking</a:t>
            </a:r>
          </a:p>
          <a:p>
            <a:pPr eaLnBrk="1" hangingPunct="1"/>
            <a:r>
              <a:rPr lang="en-US" altLang="en-US" smtClean="0"/>
              <a:t>AFL unions wholeheartedly endorsed a system of  </a:t>
            </a:r>
            <a:r>
              <a:rPr lang="en-US" altLang="en-US" b="1" smtClean="0"/>
              <a:t>craft unionism</a:t>
            </a:r>
          </a:p>
          <a:p>
            <a:pPr lvl="1" eaLnBrk="1" hangingPunct="1"/>
            <a:r>
              <a:rPr lang="en-US" altLang="en-US" sz="2400" smtClean="0"/>
              <a:t>Unions were divided along craft line by occupation or trade</a:t>
            </a:r>
            <a:endParaRPr lang="en-US" altLang="en-US" sz="2400" b="1" smtClean="0"/>
          </a:p>
          <a:p>
            <a:pPr eaLnBrk="1" hangingPunct="1"/>
            <a:endParaRPr lang="en-US" altLang="en-US" smtClean="0"/>
          </a:p>
        </p:txBody>
      </p:sp>
      <p:sp>
        <p:nvSpPr>
          <p:cNvPr id="33794" name="Title 1">
            <a:extLst>
              <a:ext uri="{FF2B5EF4-FFF2-40B4-BE49-F238E27FC236}">
                <a16:creationId xmlns="" xmlns:a16="http://schemas.microsoft.com/office/drawing/2014/main" id="{3AE1768C-E1F0-4028-BEAE-F2E29299F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Pure and Simple Craft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46902A9-DE68-4906-B262-C88F98614B4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23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AFL unions was further guided by the principle of </a:t>
            </a:r>
            <a:r>
              <a:rPr lang="en-US" altLang="en-US" b="1" smtClean="0"/>
              <a:t>exclusive jurisdiction</a:t>
            </a:r>
          </a:p>
          <a:p>
            <a:pPr lvl="1" eaLnBrk="1" hangingPunct="1"/>
            <a:r>
              <a:rPr lang="en-US" altLang="en-US" sz="2400" smtClean="0"/>
              <a:t>There would be only one union per craft</a:t>
            </a:r>
          </a:p>
          <a:p>
            <a:pPr lvl="1" eaLnBrk="1" hangingPunct="1"/>
            <a:r>
              <a:rPr lang="en-US" altLang="en-US" sz="2400" smtClean="0"/>
              <a:t>Important function of the AFL was to resolve jurisdictional disputes but as with other issues</a:t>
            </a:r>
          </a:p>
          <a:p>
            <a:pPr eaLnBrk="1" hangingPunct="1"/>
            <a:r>
              <a:rPr lang="en-US" altLang="en-US" smtClean="0"/>
              <a:t>Important activity of the AFL unions</a:t>
            </a:r>
          </a:p>
          <a:p>
            <a:pPr lvl="1" eaLnBrk="1" hangingPunct="1"/>
            <a:r>
              <a:rPr lang="en-US" altLang="en-US" sz="2400" smtClean="0"/>
              <a:t>Establishing and maintaining job standards through work rules</a:t>
            </a:r>
          </a:p>
          <a:p>
            <a:pPr lvl="1" eaLnBrk="1" hangingPunct="1"/>
            <a:r>
              <a:rPr lang="en-US" altLang="en-US" sz="2400" smtClean="0"/>
              <a:t>Control over decision making was seen as necessary to promote human dignity</a:t>
            </a:r>
          </a:p>
        </p:txBody>
      </p:sp>
      <p:sp>
        <p:nvSpPr>
          <p:cNvPr id="34818" name="Rectangle 2">
            <a:extLst>
              <a:ext uri="{FF2B5EF4-FFF2-40B4-BE49-F238E27FC236}">
                <a16:creationId xmlns="" xmlns:a16="http://schemas.microsoft.com/office/drawing/2014/main" id="{A5027B6B-F995-4694-B419-62F37E6E98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Pure and Simple Craft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A031C24A-A0D4-4972-B2E2-FE54DBE889D7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24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48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AFL and its unions: Conflicts with employers</a:t>
            </a:r>
          </a:p>
          <a:p>
            <a:pPr lvl="1" eaLnBrk="1" hangingPunct="1"/>
            <a:r>
              <a:rPr lang="en-US" altLang="en-US" sz="2400" smtClean="0"/>
              <a:t>One of the most violent examples of this struggle for workplace control was </a:t>
            </a:r>
            <a:r>
              <a:rPr lang="en-US" altLang="en-US" sz="2400" b="1" smtClean="0"/>
              <a:t>Homestead strike</a:t>
            </a:r>
          </a:p>
          <a:p>
            <a:pPr lvl="1" eaLnBrk="1" hangingPunct="1"/>
            <a:r>
              <a:rPr lang="en-US" altLang="en-US" sz="2400" smtClean="0"/>
              <a:t>The second great labor history event of the 1890s was the </a:t>
            </a:r>
            <a:r>
              <a:rPr lang="en-US" altLang="en-US" sz="2400" b="1" smtClean="0"/>
              <a:t>Pullman strike</a:t>
            </a:r>
            <a:endParaRPr lang="en-US" altLang="en-US" sz="2400" smtClean="0"/>
          </a:p>
        </p:txBody>
      </p:sp>
      <p:sp>
        <p:nvSpPr>
          <p:cNvPr id="35842" name="Rectangle 2">
            <a:extLst>
              <a:ext uri="{FF2B5EF4-FFF2-40B4-BE49-F238E27FC236}">
                <a16:creationId xmlns="" xmlns:a16="http://schemas.microsoft.com/office/drawing/2014/main" id="{A54E22D0-642C-4027-B2FF-A3BBE610F1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Pure and Simple Craft Unionism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6E4D7EC4-C30E-496B-8314-F23C0E6553D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25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the Homestead strike skilled and unskilled workers stood together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Tension between the dominant craft union approach and a perceived need by other workers and union leaders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Organizing workers of all occupations within an industry into a single union</a:t>
            </a:r>
            <a:endParaRPr lang="en-US" altLang="en-US" sz="2400" b="1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1905 to 1925, the visible radical and militant approach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b="1" smtClean="0"/>
              <a:t>Industrial Workers of the World </a:t>
            </a:r>
            <a:r>
              <a:rPr lang="en-US" altLang="en-US" sz="2400" smtClean="0"/>
              <a:t>(IWW)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Nickname the “Wobblies”</a:t>
            </a:r>
          </a:p>
        </p:txBody>
      </p:sp>
      <p:sp>
        <p:nvSpPr>
          <p:cNvPr id="36866" name="Rectangle 2">
            <a:extLst>
              <a:ext uri="{FF2B5EF4-FFF2-40B4-BE49-F238E27FC236}">
                <a16:creationId xmlns="" xmlns:a16="http://schemas.microsoft.com/office/drawing/2014/main" id="{F49C188B-5DB9-4ECA-B1B9-CEA75B40CF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Workers of the World Unite!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DC544A06-05DB-4808-B547-EAD8A52CEFF0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26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794" name="Rectangle 3">
            <a:extLst>
              <a:ext uri="{FF2B5EF4-FFF2-40B4-BE49-F238E27FC236}">
                <a16:creationId xmlns="" xmlns:a16="http://schemas.microsoft.com/office/drawing/2014/main" id="{AB76FA32-7BE0-4EAD-8015-20CD7E13801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r>
              <a:rPr lang="en-US" sz="2900" dirty="0"/>
              <a:t>The IWW: Objectives and strategies</a:t>
            </a:r>
          </a:p>
          <a:p>
            <a:pPr lvl="1" eaLnBrk="1" hangingPunct="1">
              <a:defRPr/>
            </a:pPr>
            <a:r>
              <a:rPr lang="en-US" sz="2500" dirty="0"/>
              <a:t>Major U.S. example of </a:t>
            </a:r>
            <a:r>
              <a:rPr lang="en-US" sz="2500" b="1" dirty="0"/>
              <a:t>revolutionary unionism</a:t>
            </a:r>
          </a:p>
          <a:p>
            <a:pPr lvl="1" eaLnBrk="1" hangingPunct="1">
              <a:defRPr/>
            </a:pPr>
            <a:r>
              <a:rPr lang="en-US" sz="2500" dirty="0"/>
              <a:t>Emphasizes the complete harmony of interests of all wage workers as against the representatives</a:t>
            </a:r>
          </a:p>
          <a:p>
            <a:pPr lvl="1" eaLnBrk="1" hangingPunct="1">
              <a:defRPr/>
            </a:pPr>
            <a:r>
              <a:rPr lang="en-US" sz="2500" dirty="0"/>
              <a:t>Seeks to unite the former, skilled and unskilled</a:t>
            </a:r>
          </a:p>
          <a:p>
            <a:pPr eaLnBrk="1" hangingPunct="1">
              <a:defRPr/>
            </a:pPr>
            <a:r>
              <a:rPr lang="en-US" sz="2900" dirty="0"/>
              <a:t>Revolutionary unionism tries to create</a:t>
            </a:r>
          </a:p>
          <a:p>
            <a:pPr lvl="1" eaLnBrk="1" hangingPunct="1">
              <a:defRPr/>
            </a:pPr>
            <a:r>
              <a:rPr lang="en-US" sz="2500" dirty="0"/>
              <a:t>Working-class solidarity rather than solidarity by occupation or industry</a:t>
            </a:r>
          </a:p>
          <a:p>
            <a:pPr lvl="1" eaLnBrk="1" hangingPunct="1">
              <a:defRPr/>
            </a:pPr>
            <a:r>
              <a:rPr lang="en-US" sz="2500" dirty="0"/>
              <a:t>Ultimately seeks to overthrow capitalism</a:t>
            </a:r>
          </a:p>
          <a:p>
            <a:pPr lvl="1" eaLnBrk="1" hangingPunct="1">
              <a:defRPr/>
            </a:pPr>
            <a:r>
              <a:rPr lang="en-US" sz="2500" dirty="0"/>
              <a:t>Goal was to form “One Big Union” </a:t>
            </a:r>
            <a:endParaRPr lang="en-US" sz="2500" b="1" dirty="0"/>
          </a:p>
        </p:txBody>
      </p:sp>
      <p:sp>
        <p:nvSpPr>
          <p:cNvPr id="37890" name="Rectangle 2">
            <a:extLst>
              <a:ext uri="{FF2B5EF4-FFF2-40B4-BE49-F238E27FC236}">
                <a16:creationId xmlns="" xmlns:a16="http://schemas.microsoft.com/office/drawing/2014/main" id="{CAF60280-753E-4811-ACA2-8010CF01EB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Workers of the World Unite!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880AE948-4B81-4BF0-9C1F-E14FA64E5F21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27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89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IWW did not overlook short-term improvements in working conditions </a:t>
            </a:r>
          </a:p>
          <a:p>
            <a:pPr lvl="1" eaLnBrk="1" hangingPunct="1"/>
            <a:r>
              <a:rPr lang="en-US" altLang="en-US" sz="2400" smtClean="0"/>
              <a:t>Short-term improvements were viewed as important victories for bettering workers</a:t>
            </a:r>
          </a:p>
          <a:p>
            <a:pPr lvl="1" eaLnBrk="1" hangingPunct="1"/>
            <a:r>
              <a:rPr lang="en-US" altLang="en-US" sz="2400" smtClean="0"/>
              <a:t>For advancing the larger struggle against the capitalists</a:t>
            </a:r>
          </a:p>
          <a:p>
            <a:pPr lvl="1" eaLnBrk="1" hangingPunct="1"/>
            <a:r>
              <a:rPr lang="en-US" altLang="en-US" sz="2400" smtClean="0"/>
              <a:t>IWW developed songs, poems, stories, skits, and visual images</a:t>
            </a:r>
          </a:p>
          <a:p>
            <a:pPr lvl="1" eaLnBrk="1" hangingPunct="1"/>
            <a:endParaRPr lang="en-US" altLang="en-US" sz="2400" smtClean="0"/>
          </a:p>
        </p:txBody>
      </p:sp>
      <p:sp>
        <p:nvSpPr>
          <p:cNvPr id="38914" name="Rectangle 2">
            <a:extLst>
              <a:ext uri="{FF2B5EF4-FFF2-40B4-BE49-F238E27FC236}">
                <a16:creationId xmlns="" xmlns:a16="http://schemas.microsoft.com/office/drawing/2014/main" id="{5771826C-ADF7-4498-A5F6-209C0FB342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Workers of the World Unite!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4724F663-5D26-4783-897A-AB474D169F43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28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IWW: Conflicts and demise</a:t>
            </a:r>
          </a:p>
          <a:p>
            <a:pPr lvl="1" eaLnBrk="1" hangingPunct="1"/>
            <a:r>
              <a:rPr lang="en-US" altLang="en-US" sz="2400" smtClean="0"/>
              <a:t>IWW’s biggest victory was the Lawrence, Massachusetts, textile workers’ strike in 1912 </a:t>
            </a:r>
          </a:p>
          <a:p>
            <a:pPr lvl="1" eaLnBrk="1" hangingPunct="1"/>
            <a:r>
              <a:rPr lang="en-US" altLang="en-US" sz="2400" smtClean="0"/>
              <a:t>After a wage reduction, the workers spontaneously walked out</a:t>
            </a:r>
          </a:p>
          <a:p>
            <a:pPr lvl="1" eaLnBrk="1" hangingPunct="1"/>
            <a:r>
              <a:rPr lang="en-US" altLang="en-US" sz="2400" smtClean="0"/>
              <a:t>Within three days 20,000 employees were on strike</a:t>
            </a:r>
          </a:p>
          <a:p>
            <a:pPr lvl="1" eaLnBrk="1" hangingPunct="1"/>
            <a:r>
              <a:rPr lang="en-US" altLang="en-US" sz="2400" smtClean="0"/>
              <a:t>IWW’s emphasis on social justice provided sparks for the industrial unions that would mushroom in the 1930s</a:t>
            </a:r>
          </a:p>
        </p:txBody>
      </p:sp>
      <p:sp>
        <p:nvSpPr>
          <p:cNvPr id="39938" name="Rectangle 2">
            <a:extLst>
              <a:ext uri="{FF2B5EF4-FFF2-40B4-BE49-F238E27FC236}">
                <a16:creationId xmlns="" xmlns:a16="http://schemas.microsoft.com/office/drawing/2014/main" id="{1D894E39-B60F-449F-837C-B5FE9B4679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Workers of the World Unite!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7B96522-61BF-45A1-B88E-12AD84045B8D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29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Craft unions wanted to control the standards of their crafts by</a:t>
            </a:r>
          </a:p>
          <a:p>
            <a:pPr lvl="1" eaLnBrk="1" hangingPunct="1"/>
            <a:r>
              <a:rPr lang="en-US" altLang="en-US" sz="2400" smtClean="0"/>
              <a:t>Restricting entry to skilled workers to maintain high wage levels</a:t>
            </a:r>
          </a:p>
          <a:p>
            <a:pPr lvl="1" eaLnBrk="1" hangingPunct="1"/>
            <a:r>
              <a:rPr lang="en-US" altLang="en-US" sz="2400" smtClean="0"/>
              <a:t>Having workers rather than employers determine all aspects of work to maintain worker dignity</a:t>
            </a:r>
          </a:p>
        </p:txBody>
      </p:sp>
      <p:sp>
        <p:nvSpPr>
          <p:cNvPr id="40962" name="Title 1">
            <a:extLst>
              <a:ext uri="{FF2B5EF4-FFF2-40B4-BE49-F238E27FC236}">
                <a16:creationId xmlns="" xmlns:a16="http://schemas.microsoft.com/office/drawing/2014/main" id="{B6D54136-177B-4861-A105-D54E3B473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80152793-07C3-416C-AC29-F0E299EC5BCE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3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Compare</a:t>
            </a:r>
            <a:r>
              <a:rPr lang="en-US" altLang="en-US" b="1" smtClean="0"/>
              <a:t> </a:t>
            </a:r>
            <a:r>
              <a:rPr lang="en-US" altLang="en-US" smtClean="0"/>
              <a:t>the major organizations in labor history and their contrasting strategies</a:t>
            </a:r>
            <a:endParaRPr lang="en-US" altLang="en-US" b="1" smtClean="0"/>
          </a:p>
          <a:p>
            <a:pPr eaLnBrk="1" hangingPunct="1"/>
            <a:r>
              <a:rPr lang="en-US" altLang="en-US" smtClean="0"/>
              <a:t>Understand</a:t>
            </a:r>
            <a:r>
              <a:rPr lang="en-US" altLang="en-US" b="1" smtClean="0"/>
              <a:t> </a:t>
            </a:r>
            <a:r>
              <a:rPr lang="en-US" altLang="en-US" smtClean="0"/>
              <a:t>how studying the historical record deepens our comprehension of the current labor relations system and alternatives for reform</a:t>
            </a:r>
          </a:p>
        </p:txBody>
      </p:sp>
      <p:sp>
        <p:nvSpPr>
          <p:cNvPr id="15362" name="Rectangle 2">
            <a:extLst>
              <a:ext uri="{FF2B5EF4-FFF2-40B4-BE49-F238E27FC236}">
                <a16:creationId xmlns="" xmlns:a16="http://schemas.microsoft.com/office/drawing/2014/main" id="{3C095EF3-4CB0-485F-93D7-6E833FB85F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Learning Objectives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96BCEC3A-3A29-4AB1-9181-96A1814E14F3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30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096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1903, employers launched a large-scale effort to achieve open shop </a:t>
            </a:r>
          </a:p>
          <a:p>
            <a:pPr lvl="1" eaLnBrk="1" hangingPunct="1"/>
            <a:r>
              <a:rPr lang="en-US" altLang="en-US" sz="2400" smtClean="0"/>
              <a:t>Open shop is a thoroughly nonunion operation of employees selected by the employer</a:t>
            </a:r>
          </a:p>
          <a:p>
            <a:pPr lvl="1" eaLnBrk="1" hangingPunct="1"/>
            <a:r>
              <a:rPr lang="en-US" altLang="en-US" sz="2400" smtClean="0"/>
              <a:t>The </a:t>
            </a:r>
            <a:r>
              <a:rPr lang="en-US" altLang="en-US" sz="2400" b="1" smtClean="0"/>
              <a:t>open shop movement </a:t>
            </a:r>
            <a:r>
              <a:rPr lang="en-US" altLang="en-US" sz="2400" smtClean="0"/>
              <a:t>was a drive by employers and their employers’ associations in the early 1900s to create and maintain union-free workplaces</a:t>
            </a:r>
          </a:p>
        </p:txBody>
      </p:sp>
      <p:sp>
        <p:nvSpPr>
          <p:cNvPr id="41986" name="Rectangle 2">
            <a:extLst>
              <a:ext uri="{FF2B5EF4-FFF2-40B4-BE49-F238E27FC236}">
                <a16:creationId xmlns="" xmlns:a16="http://schemas.microsoft.com/office/drawing/2014/main" id="{D11ECA81-8052-45FF-A227-EBC30ABDAD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47237A2-6ACA-4888-8373-EAD8457ED55F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31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19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Open shop movement portrayed an ideology of individual freedom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Unions were depicted as violating individual liberties by denying workers the ability to choose where to work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Renamed the American Plan in the 1920s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Open shop with the “liberty and independence” of the employer that protects the employer’s “natural and constitutional rights”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Consisted of well-orchestrated collective</a:t>
            </a:r>
            <a:r>
              <a:rPr lang="en-US" altLang="en-US" sz="2400" i="1" smtClean="0"/>
              <a:t> </a:t>
            </a:r>
            <a:r>
              <a:rPr lang="en-US" altLang="en-US" sz="2400" smtClean="0"/>
              <a:t>activity by business</a:t>
            </a:r>
          </a:p>
        </p:txBody>
      </p:sp>
      <p:sp>
        <p:nvSpPr>
          <p:cNvPr id="43010" name="Rectangle 2">
            <a:extLst>
              <a:ext uri="{FF2B5EF4-FFF2-40B4-BE49-F238E27FC236}">
                <a16:creationId xmlns="" xmlns:a16="http://schemas.microsoft.com/office/drawing/2014/main" id="{4506360E-AC53-4586-A2DC-46577E3C0C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F79FE19B-715D-41B7-9291-8DD6AD79255D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32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30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Late 1800s, some companies implemented a strategy of welfare work</a:t>
            </a:r>
          </a:p>
          <a:p>
            <a:pPr lvl="1" eaLnBrk="1" hangingPunct="1"/>
            <a:r>
              <a:rPr lang="en-US" altLang="en-US" sz="2400" smtClean="0"/>
              <a:t>Which tried to create harmony between workers and their employers by creating a family like company spirit</a:t>
            </a:r>
          </a:p>
          <a:p>
            <a:pPr lvl="1" eaLnBrk="1" hangingPunct="1"/>
            <a:r>
              <a:rPr lang="en-US" altLang="en-US" sz="2400" smtClean="0"/>
              <a:t>Enhancing the welfare of workers</a:t>
            </a:r>
          </a:p>
          <a:p>
            <a:pPr lvl="1" eaLnBrk="1" hangingPunct="1"/>
            <a:r>
              <a:rPr lang="en-US" altLang="en-US" sz="2400" smtClean="0"/>
              <a:t>Welfare work evolved into the creation of the personnel management function </a:t>
            </a:r>
          </a:p>
          <a:p>
            <a:pPr eaLnBrk="1" hangingPunct="1"/>
            <a:r>
              <a:rPr lang="en-US" altLang="en-US" smtClean="0"/>
              <a:t>The 1920s were characterized by welfare capitalism</a:t>
            </a:r>
          </a:p>
        </p:txBody>
      </p:sp>
      <p:sp>
        <p:nvSpPr>
          <p:cNvPr id="44034" name="Rectangle 2">
            <a:extLst>
              <a:ext uri="{FF2B5EF4-FFF2-40B4-BE49-F238E27FC236}">
                <a16:creationId xmlns="" xmlns:a16="http://schemas.microsoft.com/office/drawing/2014/main" id="{97BF872E-1297-4218-A6A5-A21DADA90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CB3529D3-22CF-4AB6-97A7-599B0FDD9CB1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33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403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b="1" smtClean="0"/>
              <a:t>Welfare capitalism</a:t>
            </a:r>
            <a:r>
              <a:rPr lang="en-US" altLang="en-US" smtClean="0"/>
              <a:t>:</a:t>
            </a:r>
            <a:r>
              <a:rPr lang="en-US" altLang="en-US" b="1" smtClean="0"/>
              <a:t> </a:t>
            </a:r>
            <a:r>
              <a:rPr lang="en-US" altLang="en-US" smtClean="0"/>
              <a:t>Sought to win worker loyalty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Increase efficiency by improving supervisory practices implementing orderly hiring and firing procedures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Providing wage incentives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Offering protective insurance benefits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Creating a positive culture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Improving the physical work environment and safety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Providing employee voice</a:t>
            </a:r>
          </a:p>
        </p:txBody>
      </p:sp>
      <p:sp>
        <p:nvSpPr>
          <p:cNvPr id="45058" name="Rectangle 2">
            <a:extLst>
              <a:ext uri="{FF2B5EF4-FFF2-40B4-BE49-F238E27FC236}">
                <a16:creationId xmlns="" xmlns:a16="http://schemas.microsoft.com/office/drawing/2014/main" id="{5B4E4EE2-D1F9-4CFB-BDBC-231D11E7133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D6DC6721-9C1A-4447-AD44-3936F2AB457B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34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5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 most controversial aspect of welfare capitalism was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 attempt to provide industrial democracy through employee representation plans or company unions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Employee representation plans are often called company unions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Are company unions sham unions?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Did not have the authority to force management to discuss specific issues</a:t>
            </a:r>
          </a:p>
        </p:txBody>
      </p:sp>
      <p:sp>
        <p:nvSpPr>
          <p:cNvPr id="46082" name="Rectangle 2">
            <a:extLst>
              <a:ext uri="{FF2B5EF4-FFF2-40B4-BE49-F238E27FC236}">
                <a16:creationId xmlns="" xmlns:a16="http://schemas.microsoft.com/office/drawing/2014/main" id="{6A7396AB-456C-4FB6-AEAD-FBA9FEE63E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13D1B55-47E2-4854-A99F-5215A38F4883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35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608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They did provide an open channel of communication with:</a:t>
            </a:r>
          </a:p>
          <a:p>
            <a:pPr lvl="1" eaLnBrk="1" hangingPunct="1"/>
            <a:r>
              <a:rPr lang="en-US" altLang="en-US" sz="2400" smtClean="0"/>
              <a:t>Management and a forum to present grievances</a:t>
            </a:r>
          </a:p>
          <a:p>
            <a:pPr lvl="1" eaLnBrk="1" hangingPunct="1"/>
            <a:r>
              <a:rPr lang="en-US" altLang="en-US" sz="2400" smtClean="0"/>
              <a:t>To prevent unionization</a:t>
            </a:r>
          </a:p>
          <a:p>
            <a:pPr lvl="1" eaLnBrk="1" hangingPunct="1"/>
            <a:r>
              <a:rPr lang="en-US" altLang="en-US" sz="2400" smtClean="0"/>
              <a:t>Companies made concessions to the employee representatives at least sometimes</a:t>
            </a:r>
          </a:p>
        </p:txBody>
      </p:sp>
      <p:sp>
        <p:nvSpPr>
          <p:cNvPr id="47106" name="Rectangle 2">
            <a:extLst>
              <a:ext uri="{FF2B5EF4-FFF2-40B4-BE49-F238E27FC236}">
                <a16:creationId xmlns="" xmlns:a16="http://schemas.microsoft.com/office/drawing/2014/main" id="{6A90BC30-C5DF-49EE-A932-BA7F555AE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Staying Union-Free in the Early 1900s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96F396E7-5FD0-4588-8596-8162C2EFAF7F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36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10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On October 24, 1929, the stock market unexpectedly crashed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Consumer purchasing slowed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Unemployment increased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Weak farm prices put farmers out of business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Panics wiped out savings accounts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Banks closed</a:t>
            </a:r>
          </a:p>
        </p:txBody>
      </p:sp>
      <p:sp>
        <p:nvSpPr>
          <p:cNvPr id="48130" name="Rectangle 2">
            <a:extLst>
              <a:ext uri="{FF2B5EF4-FFF2-40B4-BE49-F238E27FC236}">
                <a16:creationId xmlns="" xmlns:a16="http://schemas.microsoft.com/office/drawing/2014/main" id="{A5DB9BD6-0292-47C3-A05E-F1E1175636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 New Deal for Workers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FE5693D9-16FE-4A7E-BB39-E9F8F2BA5A9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37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097F79EE-6032-4F72-9BB6-668FD0EBCF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dirty="0"/>
              <a:t>The New Deal program of the Roosevelt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Create an active government role in guaranteeing the welfare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400" dirty="0"/>
              <a:t>Security of the population, including federally mandated minimum wages and overtime premium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D47310A1-24D3-40DE-B4F9-AFEAD83F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New Deal for Workers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8C1BA631-CF99-402F-A2DA-2BB138B1B385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38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A575DF90-0CA0-486F-8356-4D6F58A5DAF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28613"/>
            <a:ext cx="8229600" cy="1089025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Figure 3.5 - A Time Line of Labor History between 1925 and 1960</a:t>
            </a:r>
          </a:p>
        </p:txBody>
      </p:sp>
      <p:pic>
        <p:nvPicPr>
          <p:cNvPr id="49156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828800"/>
            <a:ext cx="8634413" cy="397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B17203B-7E4E-4C38-9C34-C1B7EEDFAE3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39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017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Striking for new labor legislation</a:t>
            </a:r>
          </a:p>
          <a:p>
            <a:pPr lvl="1" eaLnBrk="1" hangingPunct="1"/>
            <a:r>
              <a:rPr lang="en-US" altLang="en-US" sz="2400" smtClean="0"/>
              <a:t>New Deal legislation starting with the National Industrial Recovery Act (NIRA) in 1933</a:t>
            </a:r>
          </a:p>
          <a:p>
            <a:pPr lvl="1" eaLnBrk="1" hangingPunct="1"/>
            <a:r>
              <a:rPr lang="en-US" altLang="en-US" sz="2400" smtClean="0"/>
              <a:t>Encouraged and emboldened workers to form unions</a:t>
            </a:r>
          </a:p>
          <a:p>
            <a:pPr eaLnBrk="1" hangingPunct="1"/>
            <a:r>
              <a:rPr lang="en-US" altLang="en-US" smtClean="0"/>
              <a:t>NIRA was weak</a:t>
            </a:r>
          </a:p>
          <a:p>
            <a:pPr lvl="1" eaLnBrk="1" hangingPunct="1"/>
            <a:r>
              <a:rPr lang="en-US" altLang="en-US" sz="2400" smtClean="0"/>
              <a:t>Tremendous strikes in 1934 as workers clashed with employers who refused to recognize their independent unions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D4D5BEC7-3FFB-4B7C-9E8A-746FEDF898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 New Deal for Workers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B36148E-B8EC-4D93-963A-3C1F11C8E548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Current U.S. labor relations system is a product of history</a:t>
            </a:r>
          </a:p>
          <a:p>
            <a:pPr lvl="1" eaLnBrk="1" hangingPunct="1"/>
            <a:r>
              <a:rPr lang="en-US" altLang="en-US" sz="2400" smtClean="0"/>
              <a:t>The Great Uprising of 1877</a:t>
            </a:r>
          </a:p>
          <a:p>
            <a:pPr lvl="1" eaLnBrk="1" hangingPunct="1"/>
            <a:r>
              <a:rPr lang="en-US" altLang="en-US" sz="2400" smtClean="0"/>
              <a:t>The breakup of the AFL–CIO in 2005</a:t>
            </a:r>
          </a:p>
          <a:p>
            <a:pPr eaLnBrk="1" hangingPunct="1"/>
            <a:r>
              <a:rPr lang="en-US" altLang="en-US" smtClean="0"/>
              <a:t>Student of labor relations should be aware of major events in U.S. labor history</a:t>
            </a:r>
          </a:p>
          <a:p>
            <a:pPr lvl="1" eaLnBrk="1" hangingPunct="1"/>
            <a:r>
              <a:rPr lang="en-US" altLang="en-US" sz="2400" smtClean="0"/>
              <a:t>Reveal the leading issues and conflicts of an era</a:t>
            </a:r>
          </a:p>
          <a:p>
            <a:pPr eaLnBrk="1" hangingPunct="1"/>
            <a:r>
              <a:rPr lang="en-US" altLang="en-US" smtClean="0"/>
              <a:t>The history of labor relations contains rich tapestry of organizations and strategies </a:t>
            </a:r>
          </a:p>
          <a:p>
            <a:pPr lvl="1" eaLnBrk="1" hangingPunct="1"/>
            <a:endParaRPr lang="en-US" altLang="en-US" sz="2400" smtClean="0"/>
          </a:p>
        </p:txBody>
      </p:sp>
      <p:sp>
        <p:nvSpPr>
          <p:cNvPr id="16386" name="Title 1">
            <a:extLst>
              <a:ext uri="{FF2B5EF4-FFF2-40B4-BE49-F238E27FC236}">
                <a16:creationId xmlns="" xmlns:a16="http://schemas.microsoft.com/office/drawing/2014/main" id="{3805BCFE-64CC-4E63-8A6D-9D1AEB7FF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1A9A558F-E8DC-4520-9E94-B673B8CD4A83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40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120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rise of industrial unionism</a:t>
            </a:r>
          </a:p>
          <a:p>
            <a:pPr lvl="1" eaLnBrk="1" hangingPunct="1"/>
            <a:r>
              <a:rPr lang="en-US" altLang="en-US" sz="2400" smtClean="0"/>
              <a:t>In 1935 Congress passed the Wagner Act, which encouraged unionization, enacted legal protections for workers</a:t>
            </a:r>
          </a:p>
          <a:p>
            <a:pPr lvl="1" eaLnBrk="1" hangingPunct="1"/>
            <a:r>
              <a:rPr lang="en-US" altLang="en-US" sz="2400" smtClean="0"/>
              <a:t>Outlawed company unions</a:t>
            </a:r>
          </a:p>
          <a:p>
            <a:pPr lvl="1" eaLnBrk="1" hangingPunct="1"/>
            <a:r>
              <a:rPr lang="en-US" altLang="en-US" sz="2400" b="1" smtClean="0"/>
              <a:t>Industrial unionism </a:t>
            </a:r>
            <a:r>
              <a:rPr lang="en-US" altLang="en-US" sz="2400" smtClean="0"/>
              <a:t>seeks to organize all the workers in a workplace or industry</a:t>
            </a:r>
          </a:p>
          <a:p>
            <a:pPr lvl="1" eaLnBrk="1" hangingPunct="1"/>
            <a:r>
              <a:rPr lang="en-US" altLang="en-US" sz="2400" smtClean="0"/>
              <a:t>Industrial unions emerged as a significant force in the mid-1930s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5113F9F7-645A-4F4D-8CE2-2B84297F1E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 New Deal for Workers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E7454DD-9A12-466A-AFC6-7EAE36C1262F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41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222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Sitting down for union recognition</a:t>
            </a:r>
          </a:p>
          <a:p>
            <a:pPr lvl="1" eaLnBrk="1" hangingPunct="1"/>
            <a:r>
              <a:rPr lang="en-US" altLang="en-US" smtClean="0"/>
              <a:t>19th century, companies extensively used labor spies to infiltrate unions and thereby weaken or break them </a:t>
            </a:r>
          </a:p>
          <a:p>
            <a:pPr lvl="1" eaLnBrk="1" hangingPunct="1"/>
            <a:r>
              <a:rPr lang="en-US" altLang="en-US" smtClean="0"/>
              <a:t>Watershed </a:t>
            </a:r>
            <a:r>
              <a:rPr lang="en-US" altLang="en-US" b="1" smtClean="0"/>
              <a:t>General Motors sit-down strike </a:t>
            </a:r>
            <a:r>
              <a:rPr lang="en-US" altLang="en-US" smtClean="0"/>
              <a:t>began in December 1936 </a:t>
            </a:r>
          </a:p>
          <a:p>
            <a:pPr lvl="1" eaLnBrk="1" hangingPunct="1"/>
            <a:r>
              <a:rPr lang="en-US" altLang="en-US" smtClean="0"/>
              <a:t>Workers in Flint, Michigan, took over two Chevrolet plants by sitting down</a:t>
            </a:r>
          </a:p>
          <a:p>
            <a:pPr lvl="2" eaLnBrk="1" hangingPunct="1"/>
            <a:r>
              <a:rPr lang="en-US" altLang="en-US" smtClean="0"/>
              <a:t>Refusing to work or leave the plant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31DD8F4A-73F0-4370-BF6A-31D8AC61E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A New Deal for Workers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D0832A01-C591-4ED2-B4D6-F23A733AE98A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42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325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new federation to rival the AFL</a:t>
            </a:r>
          </a:p>
          <a:p>
            <a:pPr lvl="1" eaLnBrk="1" hangingPunct="1"/>
            <a:r>
              <a:rPr lang="en-US" altLang="en-US" smtClean="0"/>
              <a:t>After the CIO organizing drives resulted in viable unions, it formally became the Congress of Industrial Organizations (CIO) in 1938</a:t>
            </a:r>
          </a:p>
          <a:p>
            <a:pPr lvl="1" eaLnBrk="1" hangingPunct="1"/>
            <a:r>
              <a:rPr lang="en-US" altLang="en-US" smtClean="0"/>
              <a:t>There were now roughly 35 industrial unions affiliated with the CIO, and their growth was spectacular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BCAED1AB-1254-4BE0-BC6B-7E538DFF46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New Deal for Workers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7272ABF2-886B-413D-8464-C71F25921D56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43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FC0517A9-E77E-413F-B8D0-1A022F71B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By the end of the decade the CIO unions were becoming centralized</a:t>
            </a:r>
          </a:p>
          <a:p>
            <a:pPr lvl="1" eaLnBrk="1" hangingPunct="1">
              <a:defRPr/>
            </a:pPr>
            <a:r>
              <a:rPr lang="en-US" dirty="0"/>
              <a:t>Partly out of necessity when dealing with massive corporations</a:t>
            </a:r>
          </a:p>
          <a:p>
            <a:pPr lvl="1" eaLnBrk="1" hangingPunct="1">
              <a:defRPr/>
            </a:pPr>
            <a:r>
              <a:rPr lang="en-US" dirty="0"/>
              <a:t>Grassroots initiatives increasingly took a backseat to leadership control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A40E7809-8023-406C-BF7E-3616F9A40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A New Deal for Workers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21CA0EDD-CCE2-4577-B028-8880E0259D36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44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5299" name="Rectangle 3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A National War Labor Board (NWLB)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Created by President Roosevelt with a tripartite structure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The NWLB’s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Resolve labor disputes to keep war production moving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mtClean="0"/>
              <a:t>The NWLB also created fringe benefits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Holiday pay, shift differentials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Health insurance benefits to work around wage controls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Wartime production demands drew women into factory work in unprecedented numbers</a:t>
            </a:r>
          </a:p>
        </p:txBody>
      </p:sp>
      <p:sp>
        <p:nvSpPr>
          <p:cNvPr id="54274" name="Rectangle 2">
            <a:extLst>
              <a:ext uri="{FF2B5EF4-FFF2-40B4-BE49-F238E27FC236}">
                <a16:creationId xmlns="" xmlns:a16="http://schemas.microsoft.com/office/drawing/2014/main" id="{8246E925-3D96-4372-81B1-BC213831BC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Wartime and Postwar Labor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258536B9-BD47-4060-B55B-BD7910092EFC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45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632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Cementing the postwar model of labor relations</a:t>
            </a:r>
          </a:p>
          <a:p>
            <a:pPr lvl="1" eaLnBrk="1" hangingPunct="1"/>
            <a:r>
              <a:rPr lang="en-US" altLang="en-US" sz="2400" smtClean="0"/>
              <a:t>The end of World War II brought on the </a:t>
            </a:r>
            <a:r>
              <a:rPr lang="en-US" altLang="en-US" sz="2400" b="1" smtClean="0"/>
              <a:t>Great Strike Wave of 1945–46</a:t>
            </a:r>
          </a:p>
          <a:p>
            <a:pPr lvl="1" eaLnBrk="1" hangingPunct="1"/>
            <a:r>
              <a:rPr lang="en-US" altLang="en-US" sz="2400" smtClean="0"/>
              <a:t>There were large strikes in autos, steel, coal, rail, oil refining, longshoring, meatpacking, and electrical products</a:t>
            </a:r>
          </a:p>
          <a:p>
            <a:pPr eaLnBrk="1" hangingPunct="1"/>
            <a:r>
              <a:rPr lang="en-US" altLang="en-US" smtClean="0"/>
              <a:t>Public attention to the labor movement in the 1950s</a:t>
            </a:r>
          </a:p>
          <a:p>
            <a:pPr lvl="1" eaLnBrk="1" hangingPunct="1"/>
            <a:r>
              <a:rPr lang="en-US" altLang="en-US" sz="2400" smtClean="0"/>
              <a:t>Focused on allegations of union corruption</a:t>
            </a:r>
          </a:p>
        </p:txBody>
      </p:sp>
      <p:sp>
        <p:nvSpPr>
          <p:cNvPr id="55298" name="Rectangle 2">
            <a:extLst>
              <a:ext uri="{FF2B5EF4-FFF2-40B4-BE49-F238E27FC236}">
                <a16:creationId xmlns="" xmlns:a16="http://schemas.microsoft.com/office/drawing/2014/main" id="{9F1E1DF3-E0B4-4135-A7DA-97538614EC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Wartime and Postwar Labor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019BC435-7028-4B17-B5F4-53A4050BED3A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46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Fears of union corruption and the presence of mafia-infiltrated local unions led to the passage of a major federal law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In contrast to this rise in public sector unionism, postwar U.S. union density in the private sector peaked at around 35 percent in the mid-1950s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 turbulent end to the 20th century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For private sector unions, the remaining decades of the 20th century would be years of turbulence and decline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One source of labor movement turbulence was the postwar civil rights movement</a:t>
            </a:r>
          </a:p>
        </p:txBody>
      </p:sp>
      <p:sp>
        <p:nvSpPr>
          <p:cNvPr id="56322" name="Rectangle 2">
            <a:extLst>
              <a:ext uri="{FF2B5EF4-FFF2-40B4-BE49-F238E27FC236}">
                <a16:creationId xmlns="" xmlns:a16="http://schemas.microsoft.com/office/drawing/2014/main" id="{EFA650D3-EE60-4181-B9D0-4F009C3337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Wartime and Postwar Labor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F6289567-DAAD-45D2-9139-5C708F7FCE01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47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7346" name="Rectangle 2">
            <a:extLst>
              <a:ext uri="{FF2B5EF4-FFF2-40B4-BE49-F238E27FC236}">
                <a16:creationId xmlns="" xmlns:a16="http://schemas.microsoft.com/office/drawing/2014/main" id="{088C4A8C-B8A5-4967-8314-937D0A8277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800" dirty="0"/>
              <a:t>Figure 3.6 - A Time Line of Labor History between 1960 and 2000</a:t>
            </a:r>
          </a:p>
        </p:txBody>
      </p:sp>
      <p:pic>
        <p:nvPicPr>
          <p:cNvPr id="5837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2087563"/>
            <a:ext cx="8153400" cy="355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DA427E65-5D65-4F10-ADB8-86285A99ED00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48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5939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Civil Rights Act of 1964 outlawed discriminatory practices by both employers and unions</a:t>
            </a:r>
          </a:p>
          <a:p>
            <a:pPr lvl="1" eaLnBrk="1" hangingPunct="1"/>
            <a:r>
              <a:rPr lang="en-US" altLang="en-US" sz="2400" b="1" smtClean="0"/>
              <a:t>Memphis sanitation strike </a:t>
            </a:r>
            <a:r>
              <a:rPr lang="en-US" altLang="en-US" sz="2400" smtClean="0"/>
              <a:t>demanded improved wages and working conditions, civil rights and respect</a:t>
            </a:r>
          </a:p>
          <a:p>
            <a:pPr eaLnBrk="1" hangingPunct="1"/>
            <a:r>
              <a:rPr lang="en-US" altLang="en-US" smtClean="0"/>
              <a:t>Another source of postwar turbulence for the U.S. labor movement was the economy</a:t>
            </a:r>
          </a:p>
          <a:p>
            <a:pPr lvl="1" eaLnBrk="1" hangingPunct="1"/>
            <a:r>
              <a:rPr lang="en-US" altLang="en-US" sz="2400" smtClean="0"/>
              <a:t>In 1981 President Reagan fired the air traffic controllers during the illegal </a:t>
            </a:r>
            <a:r>
              <a:rPr lang="en-US" altLang="en-US" sz="2400" b="1" smtClean="0"/>
              <a:t>PATCO strike</a:t>
            </a:r>
            <a:endParaRPr lang="en-US" altLang="en-US" sz="2400" smtClean="0"/>
          </a:p>
        </p:txBody>
      </p:sp>
      <p:sp>
        <p:nvSpPr>
          <p:cNvPr id="58370" name="Rectangle 2">
            <a:extLst>
              <a:ext uri="{FF2B5EF4-FFF2-40B4-BE49-F238E27FC236}">
                <a16:creationId xmlns="" xmlns:a16="http://schemas.microsoft.com/office/drawing/2014/main" id="{052C2709-B2DD-4CB3-8F25-2D59A6766E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Wartime and Postwar Labor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11C8591A-ADBA-4A84-A16B-8D120F942E2A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49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9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Challenging times of the late 20th century have</a:t>
            </a:r>
            <a:r>
              <a:rPr lang="en-US" altLang="en-US" b="1" smtClean="0"/>
              <a:t> </a:t>
            </a:r>
            <a:r>
              <a:rPr lang="en-US" altLang="en-US" smtClean="0"/>
              <a:t>continued for labor unions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Globalization continues to undermine labor’s bargaining power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Private sector union density has dropped to less than 10 percent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Companies and unions react differently to such tremendous pressures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Labor relations practices have become more divergent</a:t>
            </a:r>
          </a:p>
        </p:txBody>
      </p:sp>
      <p:sp>
        <p:nvSpPr>
          <p:cNvPr id="59394" name="Rectangle 2">
            <a:extLst>
              <a:ext uri="{FF2B5EF4-FFF2-40B4-BE49-F238E27FC236}">
                <a16:creationId xmlns="" xmlns:a16="http://schemas.microsoft.com/office/drawing/2014/main" id="{B128827F-D011-4842-9A35-469319302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Labor Relations in the 21st Century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510A8C27-1CBB-4E91-9E51-BFB5679FA488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5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Historical development of U.S. labor relations involves components of:</a:t>
            </a:r>
          </a:p>
          <a:p>
            <a:pPr lvl="1" eaLnBrk="1" hangingPunct="1"/>
            <a:r>
              <a:rPr lang="en-US" altLang="en-US" sz="2400" smtClean="0"/>
              <a:t>Social</a:t>
            </a:r>
          </a:p>
          <a:p>
            <a:pPr lvl="1" eaLnBrk="1" hangingPunct="1"/>
            <a:r>
              <a:rPr lang="en-US" altLang="en-US" sz="2400" smtClean="0"/>
              <a:t>Business</a:t>
            </a:r>
          </a:p>
          <a:p>
            <a:pPr lvl="1" eaLnBrk="1" hangingPunct="1"/>
            <a:r>
              <a:rPr lang="en-US" altLang="en-US" sz="2400" smtClean="0"/>
              <a:t>Economic</a:t>
            </a:r>
          </a:p>
          <a:p>
            <a:pPr lvl="1" eaLnBrk="1" hangingPunct="1"/>
            <a:r>
              <a:rPr lang="en-US" altLang="en-US" sz="2400" smtClean="0"/>
              <a:t>Legal history</a:t>
            </a:r>
          </a:p>
        </p:txBody>
      </p:sp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4723BF14-8159-4B1C-B287-02B8F7D206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Introduction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19283EFB-67ED-4762-BDF7-4981E3A14D37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50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18" name="Rectangle 2">
            <a:extLst>
              <a:ext uri="{FF2B5EF4-FFF2-40B4-BE49-F238E27FC236}">
                <a16:creationId xmlns="" xmlns:a16="http://schemas.microsoft.com/office/drawing/2014/main" id="{DBEB4F33-6558-4BEF-9D40-1EB92920C8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Figure 3.7 - A Time Line of Labor History in the 21st Century</a:t>
            </a:r>
          </a:p>
        </p:txBody>
      </p:sp>
      <p:pic>
        <p:nvPicPr>
          <p:cNvPr id="6144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71538" y="1771650"/>
            <a:ext cx="7400925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A285DC73-2C77-459A-8E87-4D77A3F4E407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51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246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economic and political environment continues to pressure the labor movement to change</a:t>
            </a:r>
          </a:p>
          <a:p>
            <a:pPr lvl="1" eaLnBrk="1" hangingPunct="1"/>
            <a:r>
              <a:rPr lang="en-US" altLang="en-US" smtClean="0"/>
              <a:t>Union mergers have washed away many historical distinctions between craft and industrial unions</a:t>
            </a:r>
          </a:p>
          <a:p>
            <a:pPr lvl="1" eaLnBrk="1" hangingPunct="1"/>
            <a:r>
              <a:rPr lang="en-US" altLang="en-US" smtClean="0"/>
              <a:t>General unionism has largely replaced craft unionism and industrial unionism</a:t>
            </a:r>
          </a:p>
        </p:txBody>
      </p:sp>
      <p:sp>
        <p:nvSpPr>
          <p:cNvPr id="61442" name="Rectangle 2">
            <a:extLst>
              <a:ext uri="{FF2B5EF4-FFF2-40B4-BE49-F238E27FC236}">
                <a16:creationId xmlns="" xmlns:a16="http://schemas.microsoft.com/office/drawing/2014/main" id="{06D25BF9-47A2-4990-B972-96222AFCFC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/>
              <a:t>Labor Relations in the 21st Century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1E22FDF8-D9DC-4E74-9639-D1D63E9BAC4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52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4006F1F7-2EDD-4B9F-B340-C3AE9CE8D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Despite these challenges for the labor movement millions of productive unionized workers go to work each day protected by unionized contracts negotiated without strikes</a:t>
            </a:r>
          </a:p>
          <a:p>
            <a:pPr lvl="1" eaLnBrk="1" hangingPunct="1">
              <a:defRPr/>
            </a:pPr>
            <a:r>
              <a:rPr lang="en-US" dirty="0"/>
              <a:t>There are pockets of vibrancy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C6FAD9AE-8D0F-4997-B68B-8857DE72A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en-US" dirty="0"/>
              <a:t>Labor Relations in the 21st Century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A7D5D366-1637-4AEE-A615-41C1754C71C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53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451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largest unions and watershed strikes in various eras involve traditional blue-collar occupations</a:t>
            </a:r>
          </a:p>
          <a:p>
            <a:pPr lvl="1" eaLnBrk="1" hangingPunct="1"/>
            <a:r>
              <a:rPr lang="en-US" altLang="en-US" sz="2400" smtClean="0"/>
              <a:t>Doctors, university teaching assistants, and nude models have tried to form unions</a:t>
            </a:r>
          </a:p>
          <a:p>
            <a:pPr eaLnBrk="1" hangingPunct="1"/>
            <a:r>
              <a:rPr lang="en-US" altLang="en-US" smtClean="0"/>
              <a:t>The details may differ, but the fundamental reasons are universal</a:t>
            </a:r>
          </a:p>
          <a:p>
            <a:pPr lvl="1" eaLnBrk="1" hangingPunct="1"/>
            <a:r>
              <a:rPr lang="en-US" altLang="en-US" sz="2400" smtClean="0"/>
              <a:t>To seek greater equity and increased voice in the workplace through collective action with coworkers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="" xmlns:a16="http://schemas.microsoft.com/office/drawing/2014/main" id="{12CFFCA9-B296-48B5-9D54-4AE82EBC7A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Labor Relations in the 21st Century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3780D87B-3EA5-4053-8E18-A5628C5FA9CA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6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Most workers today are employees</a:t>
            </a:r>
            <a:r>
              <a:rPr lang="en-US" altLang="en-US" i="1" smtClean="0"/>
              <a:t> </a:t>
            </a:r>
            <a:r>
              <a:rPr lang="en-US" altLang="en-US" smtClean="0"/>
              <a:t>selling their labor for a wage or a salary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10 percent are self-employed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Half of employees today work for large organizations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At the end of the 1700s: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Majority of free people were self-employed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Businesses were small and local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Early “large” businesses were in the iron industry and employed around 25 employees</a:t>
            </a:r>
          </a:p>
        </p:txBody>
      </p:sp>
      <p:sp>
        <p:nvSpPr>
          <p:cNvPr id="18434" name="Rectangle 2">
            <a:extLst>
              <a:ext uri="{FF2B5EF4-FFF2-40B4-BE49-F238E27FC236}">
                <a16:creationId xmlns="" xmlns:a16="http://schemas.microsoft.com/office/drawing/2014/main" id="{F6F2F60B-8CB2-4949-9AAD-93625BEDD7F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From Local to National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D32D5E75-88AE-4260-95BB-1A4B0D73C0F1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7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Over 100 years later:</a:t>
            </a:r>
          </a:p>
          <a:p>
            <a:pPr lvl="1" eaLnBrk="1" hangingPunct="1"/>
            <a:r>
              <a:rPr lang="en-US" altLang="en-US" sz="2400" smtClean="0"/>
              <a:t>U.S. Steel employed 170,000 employees</a:t>
            </a:r>
          </a:p>
          <a:p>
            <a:pPr lvl="1" eaLnBrk="1" hangingPunct="1"/>
            <a:r>
              <a:rPr lang="en-US" altLang="en-US" sz="2400" smtClean="0"/>
              <a:t>Ford’s Highland Park factory outside Detroit had 15,000 employees</a:t>
            </a:r>
          </a:p>
          <a:p>
            <a:pPr lvl="1" eaLnBrk="1" hangingPunct="1"/>
            <a:r>
              <a:rPr lang="en-US" altLang="en-US" sz="2400" smtClean="0"/>
              <a:t>The era of self-employment was over</a:t>
            </a:r>
            <a:endParaRPr lang="en-US" altLang="en-US" sz="2400" b="1" smtClean="0"/>
          </a:p>
          <a:p>
            <a:pPr lvl="1" eaLnBrk="1" hangingPunct="1"/>
            <a:r>
              <a:rPr lang="en-US" altLang="en-US" sz="2400" smtClean="0"/>
              <a:t>Working for a paycheck became widespread</a:t>
            </a:r>
          </a:p>
          <a:p>
            <a:pPr lvl="1" eaLnBrk="1" hangingPunct="1"/>
            <a:r>
              <a:rPr lang="en-US" altLang="en-US" sz="2400" smtClean="0"/>
              <a:t>Fixed working hours, punctuality, and constant work effort replaced autonomous work habits</a:t>
            </a:r>
          </a:p>
        </p:txBody>
      </p:sp>
      <p:sp>
        <p:nvSpPr>
          <p:cNvPr id="19458" name="Rectangle 2">
            <a:extLst>
              <a:ext uri="{FF2B5EF4-FFF2-40B4-BE49-F238E27FC236}">
                <a16:creationId xmlns="" xmlns:a16="http://schemas.microsoft.com/office/drawing/2014/main" id="{DDECA48B-E434-4961-9CAB-1F55A93EF9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/>
              <a:t>From Local to National Organizations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B1C00354-9F6E-4C69-80D7-DF8E72EB2BC5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8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="" xmlns:a16="http://schemas.microsoft.com/office/drawing/2014/main" id="{C30CF975-6021-4CD0-9B63-63ED5B79E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Business became “big business”</a:t>
            </a:r>
          </a:p>
          <a:p>
            <a:pPr lvl="1" eaLnBrk="1" hangingPunct="1">
              <a:defRPr/>
            </a:pPr>
            <a:r>
              <a:rPr lang="en-US" sz="2400" dirty="0"/>
              <a:t>Characterized by hierarchical, centralized control and concentrated wealth and power</a:t>
            </a:r>
          </a:p>
          <a:p>
            <a:pPr marL="109537" indent="0" eaLnBrk="1" hangingPunct="1">
              <a:buFont typeface="Wingdings 3" panose="05040102010807070707" pitchFamily="18" charset="2"/>
              <a:buNone/>
              <a:defRPr/>
            </a:pP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="" xmlns:a16="http://schemas.microsoft.com/office/drawing/2014/main" id="{1CC0333C-AC2D-4528-A586-2BC85171B1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dirty="0"/>
              <a:t>From Local to National Organizations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t>3-</a:t>
            </a:r>
            <a:fld id="{C0454240-4676-475C-8818-7E4C28CE94F4}" type="slidenum">
              <a:rPr lang="en-US" altLang="en-US" smtClean="0">
                <a:solidFill>
                  <a:srgbClr val="262626"/>
                </a:solidFill>
                <a:latin typeface="Times New Roman" panose="02020603050405020304" pitchFamily="18" charset="0"/>
              </a:rPr>
              <a:pPr/>
              <a:t>9</a:t>
            </a:fld>
            <a:endParaRPr lang="en-US" altLang="en-US" smtClean="0">
              <a:solidFill>
                <a:srgbClr val="262626"/>
              </a:solidFill>
              <a:latin typeface="Times New Roman" panose="02020603050405020304" pitchFamily="18" charset="0"/>
            </a:endParaRPr>
          </a:p>
        </p:txBody>
      </p:sp>
      <p:sp>
        <p:nvSpPr>
          <p:cNvPr id="10243" name="Rectangle 3">
            <a:extLst>
              <a:ext uri="{FF2B5EF4-FFF2-40B4-BE49-F238E27FC236}">
                <a16:creationId xmlns="" xmlns:a16="http://schemas.microsoft.com/office/drawing/2014/main" id="{BA23F478-6C3D-48AB-8272-9A279DC8B9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 flipH="1">
            <a:off x="4800600" y="2476500"/>
            <a:ext cx="76200" cy="68263"/>
          </a:xfrm>
        </p:spPr>
        <p:txBody>
          <a:bodyPr rtlCol="0">
            <a:normAutofit fontScale="25000" lnSpcReduction="20000"/>
          </a:bodyPr>
          <a:lstStyle/>
          <a:p>
            <a:pPr marL="365760" indent="-256032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en-US" b="1" dirty="0"/>
              <a:t>	</a:t>
            </a:r>
          </a:p>
        </p:txBody>
      </p:sp>
      <p:sp>
        <p:nvSpPr>
          <p:cNvPr id="10242" name="Rectangle 2">
            <a:extLst>
              <a:ext uri="{FF2B5EF4-FFF2-40B4-BE49-F238E27FC236}">
                <a16:creationId xmlns="" xmlns:a16="http://schemas.microsoft.com/office/drawing/2014/main" id="{1DB44B22-5AD8-4242-AB4D-7A04244CA5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000" dirty="0"/>
              <a:t/>
            </a:r>
            <a:br>
              <a:rPr lang="en-US" sz="3000" dirty="0"/>
            </a:br>
            <a:r>
              <a:rPr lang="en-US" sz="4700" dirty="0"/>
              <a:t>Figure 3.1 - A Timeline of Labor History up to 1875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  <p:pic>
        <p:nvPicPr>
          <p:cNvPr id="19461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362200"/>
            <a:ext cx="8593138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0366&quot;&gt;&lt;/object&gt;&lt;object type=&quot;2&quot; unique_id=&quot;10367&quot;&gt;&lt;object type=&quot;3&quot; unique_id=&quot;10368&quot;&gt;&lt;property id=&quot;20148&quot; value=&quot;5&quot;/&gt;&lt;property id=&quot;20300&quot; value=&quot;Slide 1&quot;/&gt;&lt;property id=&quot;20307&quot; value=&quot;320&quot;/&gt;&lt;/object&gt;&lt;object type=&quot;3&quot; unique_id=&quot;10369&quot;&gt;&lt;property id=&quot;20148&quot; value=&quot;5&quot;/&gt;&lt;property id=&quot;20300&quot; value=&quot;Slide 2&quot;/&gt;&lt;property id=&quot;20307&quot; value=&quot;258&quot;/&gt;&lt;/object&gt;&lt;object type=&quot;3&quot; unique_id=&quot;10370&quot;&gt;&lt;property id=&quot;20148&quot; value=&quot;5&quot;/&gt;&lt;property id=&quot;20300&quot; value=&quot;Slide 3&quot;/&gt;&lt;property id=&quot;20307&quot; value=&quot;259&quot;/&gt;&lt;/object&gt;&lt;object type=&quot;3&quot; unique_id=&quot;10371&quot;&gt;&lt;property id=&quot;20148&quot; value=&quot;5&quot;/&gt;&lt;property id=&quot;20300&quot; value=&quot;Slide 4&quot;/&gt;&lt;property id=&quot;20307&quot; value=&quot;309&quot;/&gt;&lt;/object&gt;&lt;object type=&quot;3&quot; unique_id=&quot;10372&quot;&gt;&lt;property id=&quot;20148&quot; value=&quot;5&quot;/&gt;&lt;property id=&quot;20300&quot; value=&quot;Slide 5&quot;/&gt;&lt;property id=&quot;20307&quot; value=&quot;260&quot;/&gt;&lt;/object&gt;&lt;object type=&quot;3&quot; unique_id=&quot;10373&quot;&gt;&lt;property id=&quot;20148&quot; value=&quot;5&quot;/&gt;&lt;property id=&quot;20300&quot; value=&quot;Slide 6&quot;/&gt;&lt;property id=&quot;20307&quot; value=&quot;262&quot;/&gt;&lt;/object&gt;&lt;object type=&quot;3&quot; unique_id=&quot;10374&quot;&gt;&lt;property id=&quot;20148&quot; value=&quot;5&quot;/&gt;&lt;property id=&quot;20300&quot; value=&quot;Slide 7&quot;/&gt;&lt;property id=&quot;20307&quot; value=&quot;263&quot;/&gt;&lt;/object&gt;&lt;object type=&quot;3&quot; unique_id=&quot;10375&quot;&gt;&lt;property id=&quot;20148&quot; value=&quot;5&quot;/&gt;&lt;property id=&quot;20300&quot; value=&quot;Slide 8&quot;/&gt;&lt;property id=&quot;20307&quot; value=&quot;316&quot;/&gt;&lt;/object&gt;&lt;object type=&quot;3&quot; unique_id=&quot;10376&quot;&gt;&lt;property id=&quot;20148&quot; value=&quot;5&quot;/&gt;&lt;property id=&quot;20300&quot; value=&quot;Slide 9&quot;/&gt;&lt;property id=&quot;20307&quot; value=&quot;306&quot;/&gt;&lt;/object&gt;&lt;object type=&quot;3&quot; unique_id=&quot;10377&quot;&gt;&lt;property id=&quot;20148&quot; value=&quot;5&quot;/&gt;&lt;property id=&quot;20300&quot; value=&quot;Slide 10&quot;/&gt;&lt;property id=&quot;20307&quot; value=&quot;311&quot;/&gt;&lt;/object&gt;&lt;object type=&quot;3&quot; unique_id=&quot;10378&quot;&gt;&lt;property id=&quot;20148&quot; value=&quot;5&quot;/&gt;&lt;property id=&quot;20300&quot; value=&quot;Slide 11&quot;/&gt;&lt;property id=&quot;20307&quot; value=&quot;310&quot;/&gt;&lt;/object&gt;&lt;object type=&quot;3&quot; unique_id=&quot;10379&quot;&gt;&lt;property id=&quot;20148&quot; value=&quot;5&quot;/&gt;&lt;property id=&quot;20300&quot; value=&quot;Slide 12&quot;/&gt;&lt;property id=&quot;20307&quot; value=&quot;266&quot;/&gt;&lt;/object&gt;&lt;object type=&quot;3&quot; unique_id=&quot;10380&quot;&gt;&lt;property id=&quot;20148&quot; value=&quot;5&quot;/&gt;&lt;property id=&quot;20300&quot; value=&quot;Slide 13&quot;/&gt;&lt;property id=&quot;20307&quot; value=&quot;267&quot;/&gt;&lt;/object&gt;&lt;object type=&quot;3&quot; unique_id=&quot;10381&quot;&gt;&lt;property id=&quot;20148&quot; value=&quot;5&quot;/&gt;&lt;property id=&quot;20300&quot; value=&quot;Slide 14&quot;/&gt;&lt;property id=&quot;20307&quot; value=&quot;269&quot;/&gt;&lt;/object&gt;&lt;object type=&quot;3&quot; unique_id=&quot;10382&quot;&gt;&lt;property id=&quot;20148&quot; value=&quot;5&quot;/&gt;&lt;property id=&quot;20300&quot; value=&quot;Slide 15&quot;/&gt;&lt;property id=&quot;20307&quot; value=&quot;270&quot;/&gt;&lt;/object&gt;&lt;object type=&quot;3&quot; unique_id=&quot;10383&quot;&gt;&lt;property id=&quot;20148&quot; value=&quot;5&quot;/&gt;&lt;property id=&quot;20300&quot; value=&quot;Slide 16&quot;/&gt;&lt;property id=&quot;20307&quot; value=&quot;271&quot;/&gt;&lt;/object&gt;&lt;object type=&quot;3&quot; unique_id=&quot;10384&quot;&gt;&lt;property id=&quot;20148&quot; value=&quot;5&quot;/&gt;&lt;property id=&quot;20300&quot; value=&quot;Slide 17&quot;/&gt;&lt;property id=&quot;20307&quot; value=&quot;272&quot;/&gt;&lt;/object&gt;&lt;object type=&quot;3&quot; unique_id=&quot;10385&quot;&gt;&lt;property id=&quot;20148&quot; value=&quot;5&quot;/&gt;&lt;property id=&quot;20300&quot; value=&quot;Slide 18&quot;/&gt;&lt;property id=&quot;20307&quot; value=&quot;312&quot;/&gt;&lt;/object&gt;&lt;object type=&quot;3&quot; unique_id=&quot;10386&quot;&gt;&lt;property id=&quot;20148&quot; value=&quot;5&quot;/&gt;&lt;property id=&quot;20300&quot; value=&quot;Slide 19&quot;/&gt;&lt;property id=&quot;20307&quot; value=&quot;273&quot;/&gt;&lt;/object&gt;&lt;object type=&quot;3&quot; unique_id=&quot;10387&quot;&gt;&lt;property id=&quot;20148&quot; value=&quot;5&quot;/&gt;&lt;property id=&quot;20300&quot; value=&quot;Slide 20&quot;/&gt;&lt;property id=&quot;20307&quot; value=&quot;274&quot;/&gt;&lt;/object&gt;&lt;object type=&quot;3&quot; unique_id=&quot;10388&quot;&gt;&lt;property id=&quot;20148&quot; value=&quot;5&quot;/&gt;&lt;property id=&quot;20300&quot; value=&quot;Slide 21&quot;/&gt;&lt;property id=&quot;20307&quot; value=&quot;275&quot;/&gt;&lt;/object&gt;&lt;object type=&quot;3&quot; unique_id=&quot;10389&quot;&gt;&lt;property id=&quot;20148&quot; value=&quot;5&quot;/&gt;&lt;property id=&quot;20300&quot; value=&quot;Slide 22&quot;/&gt;&lt;property id=&quot;20307&quot; value=&quot;313&quot;/&gt;&lt;/object&gt;&lt;object type=&quot;3&quot; unique_id=&quot;10390&quot;&gt;&lt;property id=&quot;20148&quot; value=&quot;5&quot;/&gt;&lt;property id=&quot;20300&quot; value=&quot;Slide 23&quot;/&gt;&lt;property id=&quot;20307&quot; value=&quot;276&quot;/&gt;&lt;/object&gt;&lt;object type=&quot;3&quot; unique_id=&quot;10391&quot;&gt;&lt;property id=&quot;20148&quot; value=&quot;5&quot;/&gt;&lt;property id=&quot;20300&quot; value=&quot;Slide 24&quot;/&gt;&lt;property id=&quot;20307&quot; value=&quot;277&quot;/&gt;&lt;/object&gt;&lt;object type=&quot;3&quot; unique_id=&quot;10392&quot;&gt;&lt;property id=&quot;20148&quot; value=&quot;5&quot;/&gt;&lt;property id=&quot;20300&quot; value=&quot;Slide 25&quot;/&gt;&lt;property id=&quot;20307&quot; value=&quot;278&quot;/&gt;&lt;/object&gt;&lt;object type=&quot;3&quot; unique_id=&quot;10393&quot;&gt;&lt;property id=&quot;20148&quot; value=&quot;5&quot;/&gt;&lt;property id=&quot;20300&quot; value=&quot;Slide 26&quot;/&gt;&lt;property id=&quot;20307&quot; value=&quot;279&quot;/&gt;&lt;/object&gt;&lt;object type=&quot;3&quot; unique_id=&quot;10394&quot;&gt;&lt;property id=&quot;20148&quot; value=&quot;5&quot;/&gt;&lt;property id=&quot;20300&quot; value=&quot;Slide 27&quot;/&gt;&lt;property id=&quot;20307&quot; value=&quot;280&quot;/&gt;&lt;/object&gt;&lt;object type=&quot;3&quot; unique_id=&quot;10395&quot;&gt;&lt;property id=&quot;20148&quot; value=&quot;5&quot;/&gt;&lt;property id=&quot;20300&quot; value=&quot;Slide 28&quot;/&gt;&lt;property id=&quot;20307&quot; value=&quot;281&quot;/&gt;&lt;/object&gt;&lt;object type=&quot;3&quot; unique_id=&quot;10396&quot;&gt;&lt;property id=&quot;20148&quot; value=&quot;5&quot;/&gt;&lt;property id=&quot;20300&quot; value=&quot;Slide 29&quot;/&gt;&lt;property id=&quot;20307&quot; value=&quot;314&quot;/&gt;&lt;/object&gt;&lt;object type=&quot;3&quot; unique_id=&quot;10397&quot;&gt;&lt;property id=&quot;20148&quot; value=&quot;5&quot;/&gt;&lt;property id=&quot;20300&quot; value=&quot;Slide 30&quot;/&gt;&lt;property id=&quot;20307&quot; value=&quot;282&quot;/&gt;&lt;/object&gt;&lt;object type=&quot;3&quot; unique_id=&quot;10398&quot;&gt;&lt;property id=&quot;20148&quot; value=&quot;5&quot;/&gt;&lt;property id=&quot;20300&quot; value=&quot;Slide 31&quot;/&gt;&lt;property id=&quot;20307&quot; value=&quot;283&quot;/&gt;&lt;/object&gt;&lt;object type=&quot;3&quot; unique_id=&quot;10399&quot;&gt;&lt;property id=&quot;20148&quot; value=&quot;5&quot;/&gt;&lt;property id=&quot;20300&quot; value=&quot;Slide 32&quot;/&gt;&lt;property id=&quot;20307&quot; value=&quot;284&quot;/&gt;&lt;/object&gt;&lt;object type=&quot;3&quot; unique_id=&quot;10400&quot;&gt;&lt;property id=&quot;20148&quot; value=&quot;5&quot;/&gt;&lt;property id=&quot;20300&quot; value=&quot;Slide 33&quot;/&gt;&lt;property id=&quot;20307&quot; value=&quot;285&quot;/&gt;&lt;/object&gt;&lt;object type=&quot;3&quot; unique_id=&quot;10401&quot;&gt;&lt;property id=&quot;20148&quot; value=&quot;5&quot;/&gt;&lt;property id=&quot;20300&quot; value=&quot;Slide 34&quot;/&gt;&lt;property id=&quot;20307&quot; value=&quot;286&quot;/&gt;&lt;/object&gt;&lt;object type=&quot;3&quot; unique_id=&quot;10402&quot;&gt;&lt;property id=&quot;20148&quot; value=&quot;5&quot;/&gt;&lt;property id=&quot;20300&quot; value=&quot;Slide 35&quot;/&gt;&lt;property id=&quot;20307&quot; value=&quot;288&quot;/&gt;&lt;/object&gt;&lt;object type=&quot;3&quot; unique_id=&quot;10403&quot;&gt;&lt;property id=&quot;20148&quot; value=&quot;5&quot;/&gt;&lt;property id=&quot;20300&quot; value=&quot;Slide 36&quot;/&gt;&lt;property id=&quot;20307&quot; value=&quot;289&quot;/&gt;&lt;/object&gt;&lt;object type=&quot;3&quot; unique_id=&quot;10404&quot;&gt;&lt;property id=&quot;20148&quot; value=&quot;5&quot;/&gt;&lt;property id=&quot;20300&quot; value=&quot;Slide 37&quot;/&gt;&lt;property id=&quot;20307&quot; value=&quot;317&quot;/&gt;&lt;/object&gt;&lt;object type=&quot;3&quot; unique_id=&quot;10405&quot;&gt;&lt;property id=&quot;20148&quot; value=&quot;5&quot;/&gt;&lt;property id=&quot;20300&quot; value=&quot;Slide 38&quot;/&gt;&lt;property id=&quot;20307&quot; value=&quot;290&quot;/&gt;&lt;/object&gt;&lt;object type=&quot;3&quot; unique_id=&quot;10406&quot;&gt;&lt;property id=&quot;20148&quot; value=&quot;5&quot;/&gt;&lt;property id=&quot;20300&quot; value=&quot;Slide 39&quot;/&gt;&lt;property id=&quot;20307&quot; value=&quot;291&quot;/&gt;&lt;/object&gt;&lt;object type=&quot;3&quot; unique_id=&quot;10407&quot;&gt;&lt;property id=&quot;20148&quot; value=&quot;5&quot;/&gt;&lt;property id=&quot;20300&quot; value=&quot;Slide 40&quot;/&gt;&lt;property id=&quot;20307&quot; value=&quot;292&quot;/&gt;&lt;/object&gt;&lt;object type=&quot;3&quot; unique_id=&quot;10408&quot;&gt;&lt;property id=&quot;20148&quot; value=&quot;5&quot;/&gt;&lt;property id=&quot;20300&quot; value=&quot;Slide 41&quot;/&gt;&lt;property id=&quot;20307&quot; value=&quot;293&quot;/&gt;&lt;/object&gt;&lt;object type=&quot;3&quot; unique_id=&quot;10409&quot;&gt;&lt;property id=&quot;20148&quot; value=&quot;5&quot;/&gt;&lt;property id=&quot;20300&quot; value=&quot;Slide 42&quot;/&gt;&lt;property id=&quot;20307&quot; value=&quot;295&quot;/&gt;&lt;/object&gt;&lt;object type=&quot;3&quot; unique_id=&quot;10410&quot;&gt;&lt;property id=&quot;20148&quot; value=&quot;5&quot;/&gt;&lt;property id=&quot;20300&quot; value=&quot;Slide 43&quot;/&gt;&lt;property id=&quot;20307&quot; value=&quot;318&quot;/&gt;&lt;/object&gt;&lt;object type=&quot;3&quot; unique_id=&quot;10411&quot;&gt;&lt;property id=&quot;20148&quot; value=&quot;5&quot;/&gt;&lt;property id=&quot;20300&quot; value=&quot;Slide 44&quot;/&gt;&lt;property id=&quot;20307&quot; value=&quot;296&quot;/&gt;&lt;/object&gt;&lt;object type=&quot;3&quot; unique_id=&quot;10412&quot;&gt;&lt;property id=&quot;20148&quot; value=&quot;5&quot;/&gt;&lt;property id=&quot;20300&quot; value=&quot;Slide 45&quot;/&gt;&lt;property id=&quot;20307&quot; value=&quot;297&quot;/&gt;&lt;/object&gt;&lt;object type=&quot;3&quot; unique_id=&quot;10413&quot;&gt;&lt;property id=&quot;20148&quot; value=&quot;5&quot;/&gt;&lt;property id=&quot;20300&quot; value=&quot;Slide 46&quot;/&gt;&lt;property id=&quot;20307&quot; value=&quot;298&quot;/&gt;&lt;/object&gt;&lt;object type=&quot;3&quot; unique_id=&quot;10414&quot;&gt;&lt;property id=&quot;20148&quot; value=&quot;5&quot;/&gt;&lt;property id=&quot;20300&quot; value=&quot;Slide 47&quot;/&gt;&lt;property id=&quot;20307&quot; value=&quot;299&quot;/&gt;&lt;/object&gt;&lt;object type=&quot;3&quot; unique_id=&quot;10415&quot;&gt;&lt;property id=&quot;20148&quot; value=&quot;5&quot;/&gt;&lt;property id=&quot;20300&quot; value=&quot;Slide 48&quot;/&gt;&lt;property id=&quot;20307&quot; value=&quot;300&quot;/&gt;&lt;/object&gt;&lt;object type=&quot;3&quot; unique_id=&quot;10416&quot;&gt;&lt;property id=&quot;20148&quot; value=&quot;5&quot;/&gt;&lt;property id=&quot;20300&quot; value=&quot;Slide 49&quot;/&gt;&lt;property id=&quot;20307&quot; value=&quot;301&quot;/&gt;&lt;/object&gt;&lt;object type=&quot;3&quot; unique_id=&quot;10417&quot;&gt;&lt;property id=&quot;20148&quot; value=&quot;5&quot;/&gt;&lt;property id=&quot;20300&quot; value=&quot;Slide 50&quot;/&gt;&lt;property id=&quot;20307&quot; value=&quot;302&quot;/&gt;&lt;/object&gt;&lt;object type=&quot;3&quot; unique_id=&quot;10418&quot;&gt;&lt;property id=&quot;20148&quot; value=&quot;5&quot;/&gt;&lt;property id=&quot;20300&quot; value=&quot;Slide 51&quot;/&gt;&lt;property id=&quot;20307&quot; value=&quot;303&quot;/&gt;&lt;/object&gt;&lt;object type=&quot;3&quot; unique_id=&quot;10419&quot;&gt;&lt;property id=&quot;20148&quot; value=&quot;5&quot;/&gt;&lt;property id=&quot;20300&quot; value=&quot;Slide 52&quot;/&gt;&lt;property id=&quot;20307&quot; value=&quot;319&quot;/&gt;&lt;/object&gt;&lt;object type=&quot;3&quot; unique_id=&quot;10420&quot;&gt;&lt;property id=&quot;20148&quot; value=&quot;5&quot;/&gt;&lt;property id=&quot;20300&quot; value=&quot;Slide 53&quot;/&gt;&lt;property id=&quot;20307&quot; value=&quot;30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2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3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ppt/theme/themeOverride4.xml><?xml version="1.0" encoding="utf-8"?>
<a:themeOverride xmlns:a="http://schemas.openxmlformats.org/drawingml/2006/main">
  <a:clrScheme name="Civic">
    <a:dk1>
      <a:sysClr val="windowText" lastClr="000000"/>
    </a:dk1>
    <a:lt1>
      <a:sysClr val="window" lastClr="FFFFFF"/>
    </a:lt1>
    <a:dk2>
      <a:srgbClr val="646B86"/>
    </a:dk2>
    <a:lt2>
      <a:srgbClr val="C5D1D7"/>
    </a:lt2>
    <a:accent1>
      <a:srgbClr val="D16349"/>
    </a:accent1>
    <a:accent2>
      <a:srgbClr val="CCB400"/>
    </a:accent2>
    <a:accent3>
      <a:srgbClr val="8CADAE"/>
    </a:accent3>
    <a:accent4>
      <a:srgbClr val="8C7B70"/>
    </a:accent4>
    <a:accent5>
      <a:srgbClr val="8FB08C"/>
    </a:accent5>
    <a:accent6>
      <a:srgbClr val="D19049"/>
    </a:accent6>
    <a:hlink>
      <a:srgbClr val="00A3D6"/>
    </a:hlink>
    <a:folHlink>
      <a:srgbClr val="694F07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5974</TotalTime>
  <Words>2542</Words>
  <Application>Microsoft Office PowerPoint</Application>
  <PresentationFormat>On-screen Show (4:3)</PresentationFormat>
  <Paragraphs>325</Paragraphs>
  <Slides>53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4" baseType="lpstr">
      <vt:lpstr>Concourse</vt:lpstr>
      <vt:lpstr>Chapter 3</vt:lpstr>
      <vt:lpstr>Learning Objectives</vt:lpstr>
      <vt:lpstr>Learning Objectives</vt:lpstr>
      <vt:lpstr>Introduction</vt:lpstr>
      <vt:lpstr>Introduction</vt:lpstr>
      <vt:lpstr>From Local to National Organizations</vt:lpstr>
      <vt:lpstr>From Local to National Organizations</vt:lpstr>
      <vt:lpstr>From Local to National Organizations</vt:lpstr>
      <vt:lpstr> Figure 3.1 - A Timeline of Labor History up to 1875 </vt:lpstr>
      <vt:lpstr>From Local to National Organizations</vt:lpstr>
      <vt:lpstr>From Local to National Organizations</vt:lpstr>
      <vt:lpstr>The Great Uprising of 1877</vt:lpstr>
      <vt:lpstr>The Great Uprising of 1877</vt:lpstr>
      <vt:lpstr>Uplift Unionism</vt:lpstr>
      <vt:lpstr>Uplift Unionism</vt:lpstr>
      <vt:lpstr>Uplift Unionism</vt:lpstr>
      <vt:lpstr>Uplift Unionism</vt:lpstr>
      <vt:lpstr>Uplift Unionism</vt:lpstr>
      <vt:lpstr>Pure and Simple Craft Unionism</vt:lpstr>
      <vt:lpstr>Figure 3.2 - A Time Line of Labor History between 1875 and 1925</vt:lpstr>
      <vt:lpstr>Pure and Simple Craft Unionism</vt:lpstr>
      <vt:lpstr>Pure and Simple Craft Unionism</vt:lpstr>
      <vt:lpstr>Pure and Simple Craft Unionism</vt:lpstr>
      <vt:lpstr>Pure and Simple Craft Unionism</vt:lpstr>
      <vt:lpstr>Workers of the World Unite!</vt:lpstr>
      <vt:lpstr>Workers of the World Unite!</vt:lpstr>
      <vt:lpstr>Workers of the World Unite!</vt:lpstr>
      <vt:lpstr>Workers of the World Unite!</vt:lpstr>
      <vt:lpstr>Staying Union-Free in the Early 1900s</vt:lpstr>
      <vt:lpstr>Staying Union-Free in the Early 1900s</vt:lpstr>
      <vt:lpstr>Staying Union-Free in the Early 1900s</vt:lpstr>
      <vt:lpstr>Staying Union-Free in the Early 1900s</vt:lpstr>
      <vt:lpstr>Staying Union-Free in the Early 1900s</vt:lpstr>
      <vt:lpstr>Staying Union-Free in the Early 1900s</vt:lpstr>
      <vt:lpstr>Staying Union-Free in the Early 1900s</vt:lpstr>
      <vt:lpstr>A New Deal for Workers</vt:lpstr>
      <vt:lpstr>A New Deal for Workers</vt:lpstr>
      <vt:lpstr>Figure 3.5 - A Time Line of Labor History between 1925 and 1960</vt:lpstr>
      <vt:lpstr>A New Deal for Workers</vt:lpstr>
      <vt:lpstr>A New Deal for Workers</vt:lpstr>
      <vt:lpstr>A New Deal for Workers</vt:lpstr>
      <vt:lpstr>A New Deal for Workers</vt:lpstr>
      <vt:lpstr>A New Deal for Workers</vt:lpstr>
      <vt:lpstr>Wartime and Postwar Labor Relations</vt:lpstr>
      <vt:lpstr>Wartime and Postwar Labor Relations</vt:lpstr>
      <vt:lpstr>Wartime and Postwar Labor Relations</vt:lpstr>
      <vt:lpstr>Figure 3.6 - A Time Line of Labor History between 1960 and 2000</vt:lpstr>
      <vt:lpstr>Wartime and Postwar Labor Relations</vt:lpstr>
      <vt:lpstr>Labor Relations in the 21st Century</vt:lpstr>
      <vt:lpstr>Figure 3.7 - A Time Line of Labor History in the 21st Century</vt:lpstr>
      <vt:lpstr>Labor Relations in the 21st Century</vt:lpstr>
      <vt:lpstr>Labor Relations in the 21st Century</vt:lpstr>
      <vt:lpstr>Labor Relations in the 21st Century</vt:lpstr>
    </vt:vector>
  </TitlesOfParts>
  <Company>The McGraw-Hill Companies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MHE</dc:creator>
  <cp:lastModifiedBy>Marlyne</cp:lastModifiedBy>
  <cp:revision>253</cp:revision>
  <dcterms:created xsi:type="dcterms:W3CDTF">2006-07-14T14:32:25Z</dcterms:created>
  <dcterms:modified xsi:type="dcterms:W3CDTF">2018-03-22T06:12:36Z</dcterms:modified>
</cp:coreProperties>
</file>