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56" r:id="rId5"/>
    <p:sldId id="295" r:id="rId6"/>
    <p:sldId id="340"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370" r:id="rId23"/>
    <p:sldId id="371" r:id="rId24"/>
    <p:sldId id="372" r:id="rId25"/>
    <p:sldId id="373" r:id="rId26"/>
    <p:sldId id="374" r:id="rId27"/>
    <p:sldId id="31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E7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863" autoAdjust="0"/>
    <p:restoredTop sz="94660"/>
  </p:normalViewPr>
  <p:slideViewPr>
    <p:cSldViewPr snapToGrid="0" showGuides="1">
      <p:cViewPr>
        <p:scale>
          <a:sx n="113" d="100"/>
          <a:sy n="113" d="100"/>
        </p:scale>
        <p:origin x="234"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pPr/>
              <a:t>1/9/2018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pPr/>
              <a:t>‹#›</a:t>
            </a:fld>
            <a:endParaRPr/>
          </a:p>
        </p:txBody>
      </p:sp>
    </p:spTree>
    <p:extLst>
      <p:ext uri="{BB962C8B-B14F-4D97-AF65-F5344CB8AC3E}">
        <p14:creationId xmlns=""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pPr/>
              <a:t>1/9/2018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pPr/>
              <a:t>‹#›</a:t>
            </a:fld>
            <a:endParaRPr/>
          </a:p>
        </p:txBody>
      </p:sp>
    </p:spTree>
    <p:extLst>
      <p:ext uri="{BB962C8B-B14F-4D97-AF65-F5344CB8AC3E}">
        <p14:creationId xmlns=""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pPr/>
              <a:t>1</a:t>
            </a:fld>
            <a:endParaRPr lang="en-US"/>
          </a:p>
        </p:txBody>
      </p:sp>
    </p:spTree>
    <p:extLst>
      <p:ext uri="{BB962C8B-B14F-4D97-AF65-F5344CB8AC3E}">
        <p14:creationId xmlns=""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9413C3-F9D1-4637-8ED7-4371DD6F13F9}" type="slidenum">
              <a:rPr lang="en-US" smtClean="0"/>
              <a:pPr/>
              <a:t>8</a:t>
            </a:fld>
            <a:endParaRPr lang="en-US"/>
          </a:p>
        </p:txBody>
      </p:sp>
    </p:spTree>
    <p:extLst>
      <p:ext uri="{BB962C8B-B14F-4D97-AF65-F5344CB8AC3E}">
        <p14:creationId xmlns="" xmlns:p14="http://schemas.microsoft.com/office/powerpoint/2010/main" val="26122093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 xmlns:a14="http://schemas.microsoft.com/office/drawing/2010/main">
                  <a14:imgLayer r:embed="rId3">
                    <a14:imgEffect>
                      <a14:saturation sat="30000"/>
                    </a14:imgEffect>
                  </a14:imgLayer>
                </a14:imgProps>
              </a:ext>
              <a:ext uri="{28A0092B-C50C-407E-A947-70E740481C1C}">
                <a14:useLocalDpi xmlns=""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1/9/2018</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 xmlns:p14="http://schemas.microsoft.com/office/powerpoint/2010/main" val="16597565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 name="Date Placeholder 4"/>
          <p:cNvSpPr>
            <a:spLocks noGrp="1"/>
          </p:cNvSpPr>
          <p:nvPr>
            <p:ph type="dt" sz="half" idx="10"/>
          </p:nvPr>
        </p:nvSpPr>
        <p:spPr/>
        <p:txBody>
          <a:bodyPr/>
          <a:lstStyle/>
          <a:p>
            <a:fld id="{402B9795-92DC-40DC-A1CA-9A4B349D7824}" type="datetimeFigureOut">
              <a:rPr lang="en-US"/>
              <a:pPr/>
              <a:t>1/9/2018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7696370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pPr/>
              <a:t>1/9/2018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20120767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pPr/>
              <a:t>1/9/2018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4459271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pPr/>
              <a:t>1/9/2018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37868768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Drag picture to placeholder or click icon to add</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 xmlns:a14="http://schemas.microsoft.com/office/drawing/2010/main">
                  <a14:imgLayer r:embed="rId3">
                    <a14:imgEffect>
                      <a14:saturation sat="30000"/>
                    </a14:imgEffect>
                  </a14:imgLayer>
                </a14:imgProps>
              </a:ext>
              <a:ext uri="{28A0092B-C50C-407E-A947-70E740481C1C}">
                <a14:useLocalDpi xmlns=""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 xmlns:p14="http://schemas.microsoft.com/office/powerpoint/2010/main" val="26739436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pPr/>
              <a:t>1/9/2018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36026788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pPr/>
              <a:t>1/9/2018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35277910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pPr/>
              <a:t>1/9/2018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39710161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pPr/>
              <a:t>1/9/2018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17581115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pPr/>
              <a:t>1/9/2018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3024169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pPr/>
              <a:t>1/9/2018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37697646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1/9/2018</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918817"/>
            <a:ext cx="5295900" cy="1283313"/>
          </a:xfrm>
        </p:spPr>
        <p:txBody>
          <a:bodyPr anchor="ctr">
            <a:normAutofit fontScale="90000"/>
          </a:bodyPr>
          <a:lstStyle/>
          <a:p>
            <a:r>
              <a:rPr lang="en-US" dirty="0" smtClean="0"/>
              <a:t>Unit 7: Contracts: Completed</a:t>
            </a:r>
            <a:endParaRPr lang="en-US" dirty="0"/>
          </a:p>
        </p:txBody>
      </p:sp>
      <p:sp>
        <p:nvSpPr>
          <p:cNvPr id="7" name="Subtitle 6"/>
          <p:cNvSpPr>
            <a:spLocks noGrp="1"/>
          </p:cNvSpPr>
          <p:nvPr>
            <p:ph type="subTitle" idx="1"/>
          </p:nvPr>
        </p:nvSpPr>
        <p:spPr/>
        <p:txBody>
          <a:bodyPr/>
          <a:lstStyle/>
          <a:p>
            <a:r>
              <a:rPr lang="en-US" dirty="0" smtClean="0"/>
              <a:t>LS311 Business Law</a:t>
            </a:r>
            <a:endParaRPr lang="en-US" dirty="0"/>
          </a:p>
        </p:txBody>
      </p:sp>
      <p:pic>
        <p:nvPicPr>
          <p:cNvPr id="2" name="Picture 1"/>
          <p:cNvPicPr>
            <a:picLocks noChangeAspect="1"/>
          </p:cNvPicPr>
          <p:nvPr/>
        </p:nvPicPr>
        <p:blipFill>
          <a:blip r:embed="rId3" cstate="print"/>
          <a:stretch>
            <a:fillRect/>
          </a:stretch>
        </p:blipFill>
        <p:spPr>
          <a:xfrm>
            <a:off x="6615288" y="1264356"/>
            <a:ext cx="4910667" cy="4272280"/>
          </a:xfrm>
          <a:prstGeom prst="rect">
            <a:avLst/>
          </a:prstGeom>
        </p:spPr>
      </p:pic>
    </p:spTree>
    <p:extLst>
      <p:ext uri="{BB962C8B-B14F-4D97-AF65-F5344CB8AC3E}">
        <p14:creationId xmlns="" xmlns:p14="http://schemas.microsoft.com/office/powerpoint/2010/main" val="16521339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US" dirty="0" smtClean="0"/>
              <a:t>What Paige Must Do</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1800" dirty="0"/>
              <a:t>A wrongfully terminated employee has a duty to take a similar job if one is available.</a:t>
            </a:r>
          </a:p>
          <a:p>
            <a:pPr>
              <a:buFont typeface="Arial" panose="020B0604020202020204" pitchFamily="34" charset="0"/>
              <a:buChar char="•"/>
            </a:pPr>
            <a:r>
              <a:rPr lang="en-US" sz="1800" dirty="0"/>
              <a:t>If the employee fails to do this, the damages awarded will be equivalent to the employee’s salary less the income he or she would have received in a similar job obtained by reasonable means. </a:t>
            </a:r>
          </a:p>
          <a:p>
            <a:pPr>
              <a:buFont typeface="Arial" panose="020B0604020202020204" pitchFamily="34" charset="0"/>
              <a:buChar char="•"/>
            </a:pPr>
            <a:r>
              <a:rPr lang="en-US" sz="1800" dirty="0"/>
              <a:t>The employer has the burden of proving that such jobs existed and that the</a:t>
            </a:r>
          </a:p>
          <a:p>
            <a:pPr marL="0" indent="0">
              <a:buNone/>
            </a:pPr>
            <a:r>
              <a:rPr lang="en-US" sz="1800" dirty="0"/>
              <a:t>    employee could have been hired. </a:t>
            </a:r>
          </a:p>
          <a:p>
            <a:pPr>
              <a:buFont typeface="Arial" panose="020B0604020202020204" pitchFamily="34" charset="0"/>
              <a:buChar char="•"/>
            </a:pPr>
            <a:r>
              <a:rPr lang="en-US" sz="1800" dirty="0"/>
              <a:t>Normally, the employee is under no duty to take a job that is not of the same type and rank.</a:t>
            </a:r>
          </a:p>
        </p:txBody>
      </p:sp>
    </p:spTree>
    <p:extLst>
      <p:ext uri="{BB962C8B-B14F-4D97-AF65-F5344CB8AC3E}">
        <p14:creationId xmlns="" xmlns:p14="http://schemas.microsoft.com/office/powerpoint/2010/main" val="5791019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US" dirty="0" smtClean="0"/>
              <a:t>Liquidated Damages vs Penalties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1800" dirty="0"/>
              <a:t>What is the difference between liquidated damages and penalties? A liquidated damages provision in a contract specifies that a certain dollar amount is to be paid in the event of a future default or breach of contract. (Liquidated means determined, settled, or fixed.) </a:t>
            </a:r>
          </a:p>
          <a:p>
            <a:pPr marL="0" indent="0">
              <a:buNone/>
            </a:pPr>
            <a:endParaRPr lang="en-US" sz="1800" dirty="0"/>
          </a:p>
          <a:p>
            <a:pPr>
              <a:buFont typeface="Arial" panose="020B0604020202020204" pitchFamily="34" charset="0"/>
              <a:buChar char="•"/>
            </a:pPr>
            <a:r>
              <a:rPr lang="en-US" sz="1800" dirty="0"/>
              <a:t>. A penalty specifies a certain amount to be paid in the event of a default or</a:t>
            </a:r>
          </a:p>
          <a:p>
            <a:pPr marL="0" indent="0">
              <a:buNone/>
            </a:pPr>
            <a:r>
              <a:rPr lang="en-US" sz="1800" dirty="0"/>
              <a:t>     breach of contract and is designed to penalize the breaching party</a:t>
            </a:r>
          </a:p>
          <a:p>
            <a:pPr marL="0" indent="0">
              <a:buNone/>
            </a:pPr>
            <a:endParaRPr lang="en-US" sz="1800" dirty="0"/>
          </a:p>
        </p:txBody>
      </p:sp>
    </p:spTree>
    <p:extLst>
      <p:ext uri="{BB962C8B-B14F-4D97-AF65-F5344CB8AC3E}">
        <p14:creationId xmlns="" xmlns:p14="http://schemas.microsoft.com/office/powerpoint/2010/main" val="5711736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04800"/>
            <a:ext cx="9982200" cy="857956"/>
          </a:xfrm>
          <a:noFill/>
        </p:spPr>
        <p:txBody>
          <a:bodyPr/>
          <a:lstStyle/>
          <a:p>
            <a:pPr algn="ctr"/>
            <a:r>
              <a:rPr lang="en-US" sz="2000" dirty="0"/>
              <a:t>Court’s Test for Determining Liquidated Damages or Penalty… </a:t>
            </a:r>
          </a:p>
        </p:txBody>
      </p:sp>
      <p:sp>
        <p:nvSpPr>
          <p:cNvPr id="3" name="Content Placeholder 2"/>
          <p:cNvSpPr>
            <a:spLocks noGrp="1"/>
          </p:cNvSpPr>
          <p:nvPr>
            <p:ph idx="1"/>
          </p:nvPr>
        </p:nvSpPr>
        <p:spPr/>
        <p:txBody>
          <a:bodyPr/>
          <a:lstStyle/>
          <a:p>
            <a:pPr marL="0" indent="0">
              <a:buNone/>
            </a:pPr>
            <a:r>
              <a:rPr lang="en-US" sz="1400" dirty="0"/>
              <a:t>To determine whether a particular provision is for liquidated damages </a:t>
            </a:r>
            <a:r>
              <a:rPr lang="en-US" sz="1400" dirty="0" smtClean="0"/>
              <a:t>or </a:t>
            </a:r>
            <a:r>
              <a:rPr lang="en-US" sz="1400" dirty="0"/>
              <a:t>for a penalty, the court must answer two questions: </a:t>
            </a:r>
          </a:p>
          <a:p>
            <a:pPr marL="0" indent="0">
              <a:buNone/>
            </a:pPr>
            <a:endParaRPr lang="en-US" sz="1400" dirty="0"/>
          </a:p>
          <a:p>
            <a:pPr marL="0" indent="0">
              <a:buNone/>
            </a:pPr>
            <a:r>
              <a:rPr lang="en-US" sz="1400" dirty="0"/>
              <a:t> 1) At the time the contract was formed, was it apparent that damages would be difficult to estimate in the event of a breach? </a:t>
            </a:r>
          </a:p>
          <a:p>
            <a:pPr marL="0" indent="0">
              <a:buNone/>
            </a:pPr>
            <a:r>
              <a:rPr lang="en-US" sz="1400" dirty="0"/>
              <a:t>2) Was the amount set as damages a reasonable estimate of those potential damages and not excessive?</a:t>
            </a:r>
          </a:p>
          <a:p>
            <a:pPr marL="0" indent="0">
              <a:buNone/>
            </a:pPr>
            <a:endParaRPr lang="en-US" sz="1400" dirty="0"/>
          </a:p>
          <a:p>
            <a:pPr marL="0" indent="0">
              <a:buNone/>
            </a:pPr>
            <a:r>
              <a:rPr lang="en-US" sz="1400" b="1" i="1" dirty="0">
                <a:solidFill>
                  <a:schemeClr val="accent1"/>
                </a:solidFill>
              </a:rPr>
              <a:t>If the answer is yes to both questions, the provision will be enforced. Ex: Construction contracts use liquidated damages clauses because it would be difficult to estimate the damages from a delay in completing the work. </a:t>
            </a:r>
          </a:p>
          <a:p>
            <a:pPr marL="0" indent="0">
              <a:buNone/>
            </a:pPr>
            <a:r>
              <a:rPr lang="en-US" sz="1400" dirty="0"/>
              <a:t>   </a:t>
            </a:r>
          </a:p>
        </p:txBody>
      </p:sp>
    </p:spTree>
    <p:extLst>
      <p:ext uri="{BB962C8B-B14F-4D97-AF65-F5344CB8AC3E}">
        <p14:creationId xmlns="" xmlns:p14="http://schemas.microsoft.com/office/powerpoint/2010/main" val="4643225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US" sz="2400" dirty="0"/>
              <a:t>When would a party seek an equitable remedy?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1800" dirty="0"/>
              <a:t>Sometimes damages are inadequate. When this occurs, parties may attempt to seek an equitable remedy. </a:t>
            </a:r>
          </a:p>
          <a:p>
            <a:pPr marL="0" indent="0">
              <a:buNone/>
            </a:pPr>
            <a:endParaRPr lang="en-US" sz="1800" dirty="0"/>
          </a:p>
          <a:p>
            <a:pPr>
              <a:buFont typeface="Arial" panose="020B0604020202020204" pitchFamily="34" charset="0"/>
              <a:buChar char="•"/>
            </a:pPr>
            <a:r>
              <a:rPr lang="en-US" sz="1800" dirty="0"/>
              <a:t>Various equitable remedies are available, </a:t>
            </a:r>
            <a:r>
              <a:rPr lang="en-US" sz="1800" dirty="0" smtClean="0"/>
              <a:t>including:</a:t>
            </a:r>
          </a:p>
          <a:p>
            <a:pPr lvl="1">
              <a:buFont typeface="Arial" panose="020B0604020202020204" pitchFamily="34" charset="0"/>
              <a:buChar char="•"/>
            </a:pPr>
            <a:r>
              <a:rPr lang="en-US" sz="1400" dirty="0" smtClean="0"/>
              <a:t>Rescission</a:t>
            </a:r>
            <a:endParaRPr lang="en-US" sz="1400" dirty="0"/>
          </a:p>
          <a:p>
            <a:pPr lvl="1">
              <a:buFont typeface="Arial" panose="020B0604020202020204" pitchFamily="34" charset="0"/>
              <a:buChar char="•"/>
            </a:pPr>
            <a:r>
              <a:rPr lang="en-US" sz="1400" dirty="0"/>
              <a:t>Restitution</a:t>
            </a:r>
          </a:p>
          <a:p>
            <a:pPr lvl="1">
              <a:buFont typeface="Arial" panose="020B0604020202020204" pitchFamily="34" charset="0"/>
              <a:buChar char="•"/>
            </a:pPr>
            <a:r>
              <a:rPr lang="en-US" sz="1400" dirty="0"/>
              <a:t>Reformation</a:t>
            </a:r>
          </a:p>
          <a:p>
            <a:pPr lvl="1">
              <a:buFont typeface="Arial" panose="020B0604020202020204" pitchFamily="34" charset="0"/>
              <a:buChar char="•"/>
            </a:pPr>
            <a:r>
              <a:rPr lang="en-US" sz="1400" dirty="0"/>
              <a:t>Specific performance.</a:t>
            </a:r>
          </a:p>
          <a:p>
            <a:pPr marL="0" indent="0">
              <a:buNone/>
            </a:pPr>
            <a:endParaRPr lang="en-US" dirty="0"/>
          </a:p>
          <a:p>
            <a:pPr>
              <a:buFont typeface="Arial" panose="020B0604020202020204" pitchFamily="34" charset="0"/>
              <a:buChar char="•"/>
            </a:pPr>
            <a:endParaRPr lang="en-US" dirty="0"/>
          </a:p>
        </p:txBody>
      </p:sp>
    </p:spTree>
    <p:extLst>
      <p:ext uri="{BB962C8B-B14F-4D97-AF65-F5344CB8AC3E}">
        <p14:creationId xmlns="" xmlns:p14="http://schemas.microsoft.com/office/powerpoint/2010/main" val="20609578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US" dirty="0" smtClean="0"/>
              <a:t>What are Rescission and </a:t>
            </a:r>
            <a:r>
              <a:rPr lang="en-US" dirty="0" smtClean="0">
                <a:solidFill>
                  <a:schemeClr val="bg2">
                    <a:lumMod val="10000"/>
                  </a:schemeClr>
                </a:solidFill>
              </a:rPr>
              <a:t>Restitution</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sz="1800" b="1" u="sng" dirty="0"/>
              <a:t>Rescission </a:t>
            </a:r>
            <a:r>
              <a:rPr lang="en-US" sz="1800" dirty="0"/>
              <a:t>– An action to undue a contract or cancel </a:t>
            </a:r>
            <a:r>
              <a:rPr lang="en-US" dirty="0"/>
              <a:t>it.</a:t>
            </a:r>
          </a:p>
          <a:p>
            <a:r>
              <a:rPr lang="en-US" sz="1800" dirty="0"/>
              <a:t>When might a party ask for rescission?</a:t>
            </a:r>
          </a:p>
          <a:p>
            <a:r>
              <a:rPr lang="en-US" sz="1800" dirty="0"/>
              <a:t>When there has been fraud, mistake, duress, or a failure of consideration, a party may ask for rescission. </a:t>
            </a:r>
          </a:p>
          <a:p>
            <a:r>
              <a:rPr lang="en-US" sz="1800" dirty="0"/>
              <a:t>The rescinding party must give prompt notice to the breaching party.</a:t>
            </a:r>
          </a:p>
          <a:p>
            <a:pPr marL="0" indent="0">
              <a:buNone/>
            </a:pPr>
            <a:r>
              <a:rPr lang="en-US" sz="1800" b="1" u="sng" dirty="0">
                <a:solidFill>
                  <a:schemeClr val="tx1">
                    <a:lumMod val="50000"/>
                  </a:schemeClr>
                </a:solidFill>
              </a:rPr>
              <a:t>Restitution</a:t>
            </a:r>
            <a:r>
              <a:rPr lang="en-US" sz="1800" dirty="0"/>
              <a:t> – The return of property or funds previously conveyed</a:t>
            </a:r>
          </a:p>
          <a:p>
            <a:pPr marL="0" indent="0">
              <a:buNone/>
            </a:pPr>
            <a:r>
              <a:rPr lang="en-US" sz="1800" dirty="0"/>
              <a:t>Both parties must make restitution to one another when rescinding a contract. *</a:t>
            </a:r>
            <a:r>
              <a:rPr lang="en-US" sz="1800" b="1" i="1" dirty="0"/>
              <a:t>Note restitution is not just for cases involving rescission.</a:t>
            </a:r>
            <a:endParaRPr lang="en-US" sz="1800" i="1" dirty="0"/>
          </a:p>
          <a:p>
            <a:endParaRPr lang="en-US" sz="1800" dirty="0"/>
          </a:p>
        </p:txBody>
      </p:sp>
    </p:spTree>
    <p:extLst>
      <p:ext uri="{BB962C8B-B14F-4D97-AF65-F5344CB8AC3E}">
        <p14:creationId xmlns="" xmlns:p14="http://schemas.microsoft.com/office/powerpoint/2010/main" val="17553130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US" dirty="0" smtClean="0"/>
              <a:t>Important Notations Re: Restitution</a:t>
            </a:r>
            <a:endParaRPr lang="en-US" dirty="0"/>
          </a:p>
        </p:txBody>
      </p:sp>
      <p:sp>
        <p:nvSpPr>
          <p:cNvPr id="3" name="Content Placeholder 2"/>
          <p:cNvSpPr>
            <a:spLocks noGrp="1"/>
          </p:cNvSpPr>
          <p:nvPr>
            <p:ph idx="1"/>
          </p:nvPr>
        </p:nvSpPr>
        <p:spPr/>
        <p:txBody>
          <a:bodyPr/>
          <a:lstStyle/>
          <a:p>
            <a:r>
              <a:rPr lang="en-US" sz="1800" dirty="0"/>
              <a:t>Restitution may be sought in actions for breach of contract, tort actions, and other actions at law or in equity. </a:t>
            </a:r>
          </a:p>
          <a:p>
            <a:r>
              <a:rPr lang="en-US" sz="1800" dirty="0"/>
              <a:t>Usually, restitution can be obtained when funds or property has been transferred by mistake or because of fraud. </a:t>
            </a:r>
          </a:p>
          <a:p>
            <a:r>
              <a:rPr lang="en-US" sz="1800" dirty="0"/>
              <a:t>An award in a case may include restitution of funds or property </a:t>
            </a:r>
            <a:r>
              <a:rPr lang="en-US" sz="1800" dirty="0" smtClean="0"/>
              <a:t>obtained:</a:t>
            </a:r>
          </a:p>
          <a:p>
            <a:pPr marL="0" indent="0">
              <a:buNone/>
            </a:pPr>
            <a:r>
              <a:rPr lang="en-US" sz="1800" dirty="0" smtClean="0"/>
              <a:t>	- through embezzlement, conversion, theft, copyright infringement, or  </a:t>
            </a:r>
          </a:p>
          <a:p>
            <a:pPr marL="0" indent="0">
              <a:buNone/>
            </a:pPr>
            <a:r>
              <a:rPr lang="en-US" sz="1800" dirty="0" smtClean="0"/>
              <a:t>	- misconduct by a party in a confidential or</a:t>
            </a:r>
          </a:p>
          <a:p>
            <a:pPr marL="0" indent="0">
              <a:buNone/>
            </a:pPr>
            <a:r>
              <a:rPr lang="en-US" sz="1800" dirty="0" smtClean="0"/>
              <a:t>	- other </a:t>
            </a:r>
            <a:r>
              <a:rPr lang="en-US" sz="1800" dirty="0"/>
              <a:t>special relationship</a:t>
            </a:r>
          </a:p>
        </p:txBody>
      </p:sp>
    </p:spTree>
    <p:extLst>
      <p:ext uri="{BB962C8B-B14F-4D97-AF65-F5344CB8AC3E}">
        <p14:creationId xmlns="" xmlns:p14="http://schemas.microsoft.com/office/powerpoint/2010/main" val="15641271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US" dirty="0" smtClean="0"/>
              <a:t>Specific Performance</a:t>
            </a:r>
            <a:endParaRPr lang="en-US" dirty="0"/>
          </a:p>
        </p:txBody>
      </p:sp>
      <p:sp>
        <p:nvSpPr>
          <p:cNvPr id="3" name="Content Placeholder 2"/>
          <p:cNvSpPr>
            <a:spLocks noGrp="1"/>
          </p:cNvSpPr>
          <p:nvPr>
            <p:ph idx="1"/>
          </p:nvPr>
        </p:nvSpPr>
        <p:spPr/>
        <p:txBody>
          <a:bodyPr/>
          <a:lstStyle/>
          <a:p>
            <a:pPr marL="0" indent="0">
              <a:buNone/>
            </a:pPr>
            <a:r>
              <a:rPr lang="en-US" sz="1600" dirty="0"/>
              <a:t>Charles Atlas Earns Much Cash Delivering Elephants!  (mnemonic for Specific Performance)</a:t>
            </a:r>
          </a:p>
          <a:p>
            <a:pPr marL="0" indent="0">
              <a:buNone/>
            </a:pPr>
            <a:r>
              <a:rPr lang="en-US" sz="1600" dirty="0"/>
              <a:t>C- There must have been a contract</a:t>
            </a:r>
          </a:p>
          <a:p>
            <a:pPr marL="0" indent="0">
              <a:buNone/>
            </a:pPr>
            <a:r>
              <a:rPr lang="en-US" sz="1600" dirty="0"/>
              <a:t>A- The remedy at law is not adequate</a:t>
            </a:r>
          </a:p>
          <a:p>
            <a:pPr marL="0" indent="0">
              <a:buNone/>
            </a:pPr>
            <a:r>
              <a:rPr lang="en-US" sz="1600" dirty="0"/>
              <a:t>E – Enforceability – An equity court is the only court that can enforce the contract</a:t>
            </a:r>
          </a:p>
          <a:p>
            <a:pPr marL="0" indent="0">
              <a:buNone/>
            </a:pPr>
            <a:r>
              <a:rPr lang="en-US" sz="1600" dirty="0"/>
              <a:t>M- Mutuality of remedy</a:t>
            </a:r>
          </a:p>
          <a:p>
            <a:pPr marL="0" indent="0">
              <a:buNone/>
            </a:pPr>
            <a:r>
              <a:rPr lang="en-US" sz="1600" dirty="0"/>
              <a:t>C- All conditions of the contract have been met</a:t>
            </a:r>
          </a:p>
          <a:p>
            <a:pPr marL="0" indent="0">
              <a:buNone/>
            </a:pPr>
            <a:r>
              <a:rPr lang="en-US" sz="1600" dirty="0"/>
              <a:t>D- Defenses</a:t>
            </a:r>
          </a:p>
          <a:p>
            <a:pPr marL="0" indent="0">
              <a:buNone/>
            </a:pPr>
            <a:r>
              <a:rPr lang="en-US" sz="1600" dirty="0"/>
              <a:t>E- If the contract is not enforced, a hardship will be created.</a:t>
            </a:r>
          </a:p>
        </p:txBody>
      </p:sp>
      <p:pic>
        <p:nvPicPr>
          <p:cNvPr id="4098" name="Picture 2" descr="C:\Users\Mona\AppData\Local\Microsoft\Windows\Temporary Internet Files\Content.IE5\I1VWHG93\MP900448677[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15200" y="2075587"/>
            <a:ext cx="851488" cy="646013"/>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C:\Users\Mona\AppData\Local\Microsoft\Windows\Temporary Internet Files\Content.IE5\I1VWHG93\MC900361254[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42672" y="2141646"/>
            <a:ext cx="451471" cy="5138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375526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lstStyle/>
          <a:p>
            <a:pPr algn="ctr"/>
            <a:r>
              <a:rPr lang="en-US" dirty="0" err="1" smtClean="0"/>
              <a:t>Stainbrook</a:t>
            </a:r>
            <a:r>
              <a:rPr lang="en-US" dirty="0" smtClean="0"/>
              <a:t> v Low</a:t>
            </a:r>
            <a:endParaRPr lang="en-US" dirty="0"/>
          </a:p>
        </p:txBody>
      </p:sp>
      <p:sp>
        <p:nvSpPr>
          <p:cNvPr id="6" name="Content Placeholder 5"/>
          <p:cNvSpPr>
            <a:spLocks noGrp="1"/>
          </p:cNvSpPr>
          <p:nvPr>
            <p:ph idx="1"/>
          </p:nvPr>
        </p:nvSpPr>
        <p:spPr/>
        <p:txBody>
          <a:bodyPr/>
          <a:lstStyle/>
          <a:p>
            <a:r>
              <a:rPr lang="en-US" dirty="0"/>
              <a:t>Issue: Is complete performance of a contract required for the party to be entitled to the remedy of specific performance?</a:t>
            </a:r>
          </a:p>
          <a:p>
            <a:r>
              <a:rPr lang="en-US" dirty="0"/>
              <a:t>Decision: No. A party who has substantially performed or offered to perform his or her obligations under a contract is entitled to pursue specific performance as a remedy. The state intermediate appellate court held that specific performance was an appropriate remedy in this case and affirmed the lower court’s order.</a:t>
            </a:r>
          </a:p>
          <a:p>
            <a:r>
              <a:rPr lang="en-US" dirty="0"/>
              <a:t>Court </a:t>
            </a:r>
            <a:r>
              <a:rPr lang="en-US"/>
              <a:t>of Appeals of Indiana, 842 N.E.2d 386 (2006)</a:t>
            </a:r>
            <a:endParaRPr lang="en-US" dirty="0"/>
          </a:p>
        </p:txBody>
      </p:sp>
    </p:spTree>
    <p:extLst>
      <p:ext uri="{BB962C8B-B14F-4D97-AF65-F5344CB8AC3E}">
        <p14:creationId xmlns="" xmlns:p14="http://schemas.microsoft.com/office/powerpoint/2010/main" val="13601562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US" dirty="0" smtClean="0"/>
              <a:t>What is Reformation?</a:t>
            </a:r>
            <a:endParaRPr lang="en-US" dirty="0"/>
          </a:p>
        </p:txBody>
      </p:sp>
      <p:sp>
        <p:nvSpPr>
          <p:cNvPr id="3" name="Content Placeholder 2"/>
          <p:cNvSpPr>
            <a:spLocks noGrp="1"/>
          </p:cNvSpPr>
          <p:nvPr>
            <p:ph idx="1"/>
          </p:nvPr>
        </p:nvSpPr>
        <p:spPr/>
        <p:txBody>
          <a:bodyPr/>
          <a:lstStyle/>
          <a:p>
            <a:pPr marL="0" indent="0">
              <a:buNone/>
            </a:pPr>
            <a:r>
              <a:rPr lang="en-US" sz="1400" b="1" dirty="0"/>
              <a:t>Reformation: Reformation is an equitable remedy used when the parties have imperfectly expressed their agreement in writing.</a:t>
            </a:r>
          </a:p>
          <a:p>
            <a:pPr marL="0" indent="0">
              <a:buNone/>
            </a:pPr>
            <a:endParaRPr lang="en-US" sz="1400" b="1" dirty="0"/>
          </a:p>
          <a:p>
            <a:r>
              <a:rPr lang="en-US" sz="1400" dirty="0"/>
              <a:t>Reformation allows a court to rewrite the contract to reflect the parties’ true intentions. Courts order reformation most often when </a:t>
            </a:r>
            <a:r>
              <a:rPr lang="en-US" sz="1400" b="1" i="1" dirty="0"/>
              <a:t>fraud or mutual mistake </a:t>
            </a:r>
            <a:r>
              <a:rPr lang="en-US" sz="1400" dirty="0"/>
              <a:t>is present.</a:t>
            </a:r>
          </a:p>
          <a:p>
            <a:pPr marL="0" indent="0">
              <a:buNone/>
            </a:pPr>
            <a:endParaRPr lang="en-US" sz="1400" dirty="0"/>
          </a:p>
          <a:p>
            <a:r>
              <a:rPr lang="en-US" sz="1400" dirty="0"/>
              <a:t>If </a:t>
            </a:r>
            <a:r>
              <a:rPr lang="en-US" sz="1400" dirty="0" err="1"/>
              <a:t>Keshan</a:t>
            </a:r>
            <a:r>
              <a:rPr lang="en-US" sz="1400" dirty="0"/>
              <a:t> contracts to buy a forklift from Shelley but the written contract refers to a crane, a mutual mistake has occurred. Accordingly, a court could reform the contract so that the writing conforms to the parties’ original intention as to which piece of equipment is being sold</a:t>
            </a:r>
          </a:p>
        </p:txBody>
      </p:sp>
    </p:spTree>
    <p:extLst>
      <p:ext uri="{BB962C8B-B14F-4D97-AF65-F5344CB8AC3E}">
        <p14:creationId xmlns="" xmlns:p14="http://schemas.microsoft.com/office/powerpoint/2010/main" val="1823352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US" dirty="0" smtClean="0"/>
              <a:t>What is a Quasi Contract?</a:t>
            </a:r>
            <a:endParaRPr lang="en-US" dirty="0"/>
          </a:p>
        </p:txBody>
      </p:sp>
      <p:sp>
        <p:nvSpPr>
          <p:cNvPr id="3" name="Content Placeholder 2"/>
          <p:cNvSpPr>
            <a:spLocks noGrp="1"/>
          </p:cNvSpPr>
          <p:nvPr>
            <p:ph idx="1"/>
          </p:nvPr>
        </p:nvSpPr>
        <p:spPr/>
        <p:txBody>
          <a:bodyPr/>
          <a:lstStyle/>
          <a:p>
            <a:r>
              <a:rPr lang="en-US" sz="1600" dirty="0"/>
              <a:t>Quasi contract is a legal theory under which an obligation is imposed in the absence of an agreement</a:t>
            </a:r>
          </a:p>
          <a:p>
            <a:r>
              <a:rPr lang="en-US" sz="1600" dirty="0"/>
              <a:t>Granted when partial performance under an otherwise unenforceable contract. </a:t>
            </a:r>
          </a:p>
          <a:p>
            <a:r>
              <a:rPr lang="en-US" sz="1600" b="1" u="sng" dirty="0"/>
              <a:t>Party seeking recovery must show:</a:t>
            </a:r>
          </a:p>
          <a:p>
            <a:pPr marL="0" indent="0">
              <a:buNone/>
            </a:pPr>
            <a:r>
              <a:rPr lang="en-US" sz="1600" dirty="0"/>
              <a:t>   1. The party conferred a benefit on the other party</a:t>
            </a:r>
          </a:p>
          <a:p>
            <a:pPr marL="0" indent="0">
              <a:buNone/>
            </a:pPr>
            <a:r>
              <a:rPr lang="en-US" sz="1600" dirty="0"/>
              <a:t>   2. The party conferred a benefit with a reasonable </a:t>
            </a:r>
          </a:p>
          <a:p>
            <a:pPr marL="0" indent="0">
              <a:buNone/>
            </a:pPr>
            <a:r>
              <a:rPr lang="en-US" sz="1600" dirty="0"/>
              <a:t>       expectation of being paid.</a:t>
            </a:r>
          </a:p>
          <a:p>
            <a:pPr marL="0" indent="0">
              <a:buNone/>
            </a:pPr>
            <a:r>
              <a:rPr lang="en-US" sz="1600" dirty="0"/>
              <a:t>   3. The party did not act as a volunteer in conferring the benefit.</a:t>
            </a:r>
          </a:p>
          <a:p>
            <a:pPr marL="0" indent="0">
              <a:buNone/>
            </a:pPr>
            <a:r>
              <a:rPr lang="en-US" sz="1600" dirty="0"/>
              <a:t>   4. The party receiving the benefit would be unjustly enriched by</a:t>
            </a:r>
          </a:p>
          <a:p>
            <a:pPr marL="0" indent="0">
              <a:buNone/>
            </a:pPr>
            <a:r>
              <a:rPr lang="en-US" sz="1600" dirty="0"/>
              <a:t>       retaining the benefit without paying for it. </a:t>
            </a:r>
          </a:p>
        </p:txBody>
      </p:sp>
    </p:spTree>
    <p:extLst>
      <p:ext uri="{BB962C8B-B14F-4D97-AF65-F5344CB8AC3E}">
        <p14:creationId xmlns="" xmlns:p14="http://schemas.microsoft.com/office/powerpoint/2010/main" val="5013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FF7E79"/>
            </a:gs>
            <a:gs pos="100000">
              <a:srgbClr val="FF7E79"/>
            </a:gs>
            <a:gs pos="100000">
              <a:srgbClr val="FF7E79"/>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649" y="2065283"/>
            <a:ext cx="4939862" cy="3179379"/>
          </a:xfrm>
        </p:spPr>
        <p:txBody>
          <a:bodyPr>
            <a:noAutofit/>
          </a:bodyPr>
          <a:lstStyle/>
          <a:p>
            <a:pPr marL="0" indent="0">
              <a:buNone/>
              <a:defRPr/>
            </a:pPr>
            <a:r>
              <a:rPr lang="en-US" sz="3000" dirty="0" smtClean="0">
                <a:latin typeface="Century Gothic" charset="0"/>
                <a:ea typeface="Century Gothic" charset="0"/>
                <a:cs typeface="Century Gothic" charset="0"/>
              </a:rPr>
              <a:t>To-Do:</a:t>
            </a:r>
          </a:p>
          <a:p>
            <a:pPr lvl="1">
              <a:defRPr/>
            </a:pPr>
            <a:r>
              <a:rPr lang="en-US" sz="2800" dirty="0" smtClean="0">
                <a:latin typeface="Century Gothic" charset="0"/>
                <a:ea typeface="Century Gothic" charset="0"/>
                <a:cs typeface="Century Gothic" charset="0"/>
              </a:rPr>
              <a:t>Discussion Board</a:t>
            </a:r>
          </a:p>
          <a:p>
            <a:pPr lvl="1">
              <a:defRPr/>
            </a:pPr>
            <a:r>
              <a:rPr lang="en-US" sz="2800" dirty="0" smtClean="0">
                <a:latin typeface="Century Gothic" charset="0"/>
                <a:ea typeface="Century Gothic" charset="0"/>
                <a:cs typeface="Century Gothic" charset="0"/>
              </a:rPr>
              <a:t>Seminar</a:t>
            </a:r>
          </a:p>
          <a:p>
            <a:pPr lvl="1">
              <a:defRPr/>
            </a:pPr>
            <a:r>
              <a:rPr lang="en-US" sz="2800" dirty="0" smtClean="0">
                <a:latin typeface="Century Gothic" charset="0"/>
                <a:ea typeface="Century Gothic" charset="0"/>
                <a:cs typeface="Century Gothic" charset="0"/>
              </a:rPr>
              <a:t>Assignment</a:t>
            </a:r>
          </a:p>
          <a:p>
            <a:pPr lvl="1">
              <a:defRPr/>
            </a:pPr>
            <a:r>
              <a:rPr lang="en-US" sz="2800" dirty="0" smtClean="0">
                <a:latin typeface="Century Gothic" charset="0"/>
                <a:ea typeface="Century Gothic" charset="0"/>
                <a:cs typeface="Century Gothic" charset="0"/>
              </a:rPr>
              <a:t>Reading</a:t>
            </a:r>
            <a:endParaRPr lang="en-US" sz="2800" dirty="0">
              <a:latin typeface="Century Gothic" charset="0"/>
              <a:ea typeface="Century Gothic" charset="0"/>
              <a:cs typeface="Century Gothic" charset="0"/>
            </a:endParaRPr>
          </a:p>
          <a:p>
            <a:pPr marL="0" indent="0">
              <a:buNone/>
              <a:defRPr/>
            </a:pPr>
            <a:endParaRPr lang="en-US" sz="3000" dirty="0">
              <a:latin typeface="Century Gothic" charset="0"/>
              <a:ea typeface="Century Gothic" charset="0"/>
              <a:cs typeface="Century Gothic" charset="0"/>
            </a:endParaRPr>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439879" y="2065283"/>
            <a:ext cx="4377689" cy="3515710"/>
          </a:xfrm>
          <a:prstGeom prst="rect">
            <a:avLst/>
          </a:prstGeom>
        </p:spPr>
      </p:pic>
      <p:sp>
        <p:nvSpPr>
          <p:cNvPr id="4" name="Title 3"/>
          <p:cNvSpPr>
            <a:spLocks noGrp="1"/>
          </p:cNvSpPr>
          <p:nvPr>
            <p:ph type="title"/>
          </p:nvPr>
        </p:nvSpPr>
        <p:spPr/>
        <p:txBody>
          <a:bodyPr/>
          <a:lstStyle/>
          <a:p>
            <a:pPr algn="ctr"/>
            <a:r>
              <a:rPr lang="en-US" altLang="en-US" dirty="0">
                <a:latin typeface="Century Gothic" charset="0"/>
                <a:ea typeface="Century Gothic" charset="0"/>
                <a:cs typeface="Century Gothic" charset="0"/>
              </a:rPr>
              <a:t>Unit </a:t>
            </a:r>
            <a:r>
              <a:rPr lang="en-US" altLang="en-US" dirty="0" smtClean="0">
                <a:latin typeface="Century Gothic" charset="0"/>
                <a:ea typeface="Century Gothic" charset="0"/>
                <a:cs typeface="Century Gothic" charset="0"/>
              </a:rPr>
              <a:t>7 </a:t>
            </a:r>
            <a:r>
              <a:rPr lang="en-US" altLang="en-US" dirty="0">
                <a:latin typeface="Century Gothic" charset="0"/>
                <a:ea typeface="Century Gothic" charset="0"/>
                <a:cs typeface="Century Gothic" charset="0"/>
              </a:rPr>
              <a:t>“To-Do” List</a:t>
            </a:r>
            <a:endParaRPr lang="en-US" dirty="0"/>
          </a:p>
        </p:txBody>
      </p:sp>
    </p:spTree>
    <p:extLst>
      <p:ext uri="{BB962C8B-B14F-4D97-AF65-F5344CB8AC3E}">
        <p14:creationId xmlns="" xmlns:p14="http://schemas.microsoft.com/office/powerpoint/2010/main" val="18622711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US" dirty="0" smtClean="0"/>
              <a:t>Contract Provisions Can Limit Remedies</a:t>
            </a:r>
            <a:endParaRPr lang="en-US" dirty="0"/>
          </a:p>
        </p:txBody>
      </p:sp>
      <p:sp>
        <p:nvSpPr>
          <p:cNvPr id="3" name="Content Placeholder 2"/>
          <p:cNvSpPr>
            <a:spLocks noGrp="1"/>
          </p:cNvSpPr>
          <p:nvPr>
            <p:ph idx="1"/>
          </p:nvPr>
        </p:nvSpPr>
        <p:spPr/>
        <p:txBody>
          <a:bodyPr/>
          <a:lstStyle/>
          <a:p>
            <a:r>
              <a:rPr lang="en-US" sz="1800" dirty="0"/>
              <a:t>A contract can say ‘no damages can be recovered for certain types of breaches or that damages will be limited to a certain dollar amount.</a:t>
            </a:r>
          </a:p>
          <a:p>
            <a:pPr marL="0" indent="0">
              <a:buNone/>
            </a:pPr>
            <a:endParaRPr lang="en-US" sz="1800" dirty="0"/>
          </a:p>
          <a:p>
            <a:r>
              <a:rPr lang="en-US" sz="1800" dirty="0"/>
              <a:t>A contract may also say that the only remedy for breach is for repair, replacement or refund.</a:t>
            </a:r>
          </a:p>
          <a:p>
            <a:pPr marL="0" indent="0">
              <a:buNone/>
            </a:pPr>
            <a:endParaRPr lang="en-US" sz="1800" dirty="0"/>
          </a:p>
          <a:p>
            <a:r>
              <a:rPr lang="en-US" sz="1800" dirty="0"/>
              <a:t>A provision stating no damages may be recovered is called an </a:t>
            </a:r>
            <a:r>
              <a:rPr lang="en-US" sz="1800" b="1" i="1" u="sng" dirty="0"/>
              <a:t>exculpatory clause.</a:t>
            </a:r>
          </a:p>
          <a:p>
            <a:endParaRPr lang="en-US" sz="1800" dirty="0"/>
          </a:p>
        </p:txBody>
      </p:sp>
    </p:spTree>
    <p:extLst>
      <p:ext uri="{BB962C8B-B14F-4D97-AF65-F5344CB8AC3E}">
        <p14:creationId xmlns="" xmlns:p14="http://schemas.microsoft.com/office/powerpoint/2010/main" val="8691547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US" dirty="0" smtClean="0"/>
              <a:t>E-contracts</a:t>
            </a:r>
            <a:endParaRPr lang="en-US" dirty="0"/>
          </a:p>
        </p:txBody>
      </p:sp>
      <p:sp>
        <p:nvSpPr>
          <p:cNvPr id="3" name="Content Placeholder 2"/>
          <p:cNvSpPr>
            <a:spLocks noGrp="1"/>
          </p:cNvSpPr>
          <p:nvPr>
            <p:ph idx="1"/>
          </p:nvPr>
        </p:nvSpPr>
        <p:spPr/>
        <p:txBody>
          <a:bodyPr/>
          <a:lstStyle/>
          <a:p>
            <a:r>
              <a:rPr lang="en-US" sz="1800" dirty="0"/>
              <a:t>E-contracts center on basic principles of contracts.</a:t>
            </a:r>
          </a:p>
          <a:p>
            <a:r>
              <a:rPr lang="en-US" sz="1800" b="1" dirty="0"/>
              <a:t>Displaying the offer</a:t>
            </a:r>
            <a:r>
              <a:rPr lang="en-US" sz="1800" dirty="0"/>
              <a:t>:</a:t>
            </a:r>
          </a:p>
          <a:p>
            <a:pPr marL="0" indent="0">
              <a:buNone/>
            </a:pPr>
            <a:r>
              <a:rPr lang="en-US" sz="1800" dirty="0"/>
              <a:t>   The seller’s Web site should include a hypertext link to a page containing </a:t>
            </a:r>
          </a:p>
          <a:p>
            <a:pPr marL="0" indent="0">
              <a:buNone/>
            </a:pPr>
            <a:r>
              <a:rPr lang="en-US" sz="1800" dirty="0"/>
              <a:t>   the full contract so that potential buyers are made aware of the terms to </a:t>
            </a:r>
          </a:p>
          <a:p>
            <a:pPr marL="0" indent="0">
              <a:buNone/>
            </a:pPr>
            <a:r>
              <a:rPr lang="en-US" sz="1800" dirty="0"/>
              <a:t>   which they are assenting. The contract generally must be displayed</a:t>
            </a:r>
          </a:p>
          <a:p>
            <a:pPr marL="0" indent="0">
              <a:buNone/>
            </a:pPr>
            <a:r>
              <a:rPr lang="en-US" sz="1800" dirty="0"/>
              <a:t>   online in a readable format, such as a twelve-point typeface. All provisions </a:t>
            </a:r>
          </a:p>
          <a:p>
            <a:pPr marL="0" indent="0">
              <a:buNone/>
            </a:pPr>
            <a:r>
              <a:rPr lang="en-US" sz="1800" dirty="0"/>
              <a:t>   should be reasonably clear.</a:t>
            </a:r>
          </a:p>
        </p:txBody>
      </p:sp>
    </p:spTree>
    <p:extLst>
      <p:ext uri="{BB962C8B-B14F-4D97-AF65-F5344CB8AC3E}">
        <p14:creationId xmlns="" xmlns:p14="http://schemas.microsoft.com/office/powerpoint/2010/main" val="7000827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US" dirty="0" smtClean="0"/>
              <a:t>Online Acceptances</a:t>
            </a:r>
            <a:endParaRPr lang="en-US" dirty="0"/>
          </a:p>
        </p:txBody>
      </p:sp>
      <p:sp>
        <p:nvSpPr>
          <p:cNvPr id="3" name="Content Placeholder 2"/>
          <p:cNvSpPr>
            <a:spLocks noGrp="1"/>
          </p:cNvSpPr>
          <p:nvPr>
            <p:ph idx="1"/>
          </p:nvPr>
        </p:nvSpPr>
        <p:spPr/>
        <p:txBody>
          <a:bodyPr/>
          <a:lstStyle/>
          <a:p>
            <a:r>
              <a:rPr lang="en-US" sz="1800" dirty="0"/>
              <a:t>…“by written or spoken words or by other action or by failure to act”</a:t>
            </a:r>
          </a:p>
          <a:p>
            <a:pPr marL="0" indent="0">
              <a:buNone/>
            </a:pPr>
            <a:r>
              <a:rPr lang="en-US" sz="1800" dirty="0"/>
              <a:t>    Restatement Second</a:t>
            </a:r>
          </a:p>
          <a:p>
            <a:pPr>
              <a:buFont typeface="Arial" panose="020B0604020202020204" pitchFamily="34" charset="0"/>
              <a:buChar char="•"/>
            </a:pPr>
            <a:r>
              <a:rPr lang="en-US" sz="1800" dirty="0"/>
              <a:t>Click on agreements – Courts have held a contract can be created by conduct…a simple click of a box indicating “I agree” or “I accept” can create a binding contract. </a:t>
            </a:r>
          </a:p>
          <a:p>
            <a:pPr>
              <a:buFont typeface="Arial" panose="020B0604020202020204" pitchFamily="34" charset="0"/>
              <a:buChar char="•"/>
            </a:pPr>
            <a:r>
              <a:rPr lang="en-US" sz="1800" dirty="0"/>
              <a:t>Note – E-signatures are acceptable but both parties must agree to them</a:t>
            </a:r>
          </a:p>
          <a:p>
            <a:pPr>
              <a:buFont typeface="Arial" panose="020B0604020202020204" pitchFamily="34" charset="0"/>
              <a:buChar char="•"/>
            </a:pPr>
            <a:r>
              <a:rPr lang="en-US" sz="1800" dirty="0"/>
              <a:t>In 2000, the E-sign act was created. Hence, “no contract, record or signature can be denied legal effect simply because it is in e-form.”</a:t>
            </a:r>
          </a:p>
          <a:p>
            <a:pPr>
              <a:buFont typeface="Arial" panose="020B0604020202020204" pitchFamily="34" charset="0"/>
              <a:buChar char="•"/>
            </a:pPr>
            <a:endParaRPr lang="en-US" sz="1800" dirty="0"/>
          </a:p>
        </p:txBody>
      </p:sp>
    </p:spTree>
    <p:extLst>
      <p:ext uri="{BB962C8B-B14F-4D97-AF65-F5344CB8AC3E}">
        <p14:creationId xmlns="" xmlns:p14="http://schemas.microsoft.com/office/powerpoint/2010/main" val="2277428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US" dirty="0" smtClean="0"/>
              <a:t>When doesn’t the E-sign Act apply?</a:t>
            </a:r>
            <a:endParaRPr lang="en-US" dirty="0"/>
          </a:p>
        </p:txBody>
      </p:sp>
      <p:sp>
        <p:nvSpPr>
          <p:cNvPr id="3" name="Content Placeholder 2"/>
          <p:cNvSpPr>
            <a:spLocks noGrp="1"/>
          </p:cNvSpPr>
          <p:nvPr>
            <p:ph idx="1"/>
          </p:nvPr>
        </p:nvSpPr>
        <p:spPr/>
        <p:txBody>
          <a:bodyPr/>
          <a:lstStyle/>
          <a:p>
            <a:r>
              <a:rPr lang="en-US" sz="1800" dirty="0"/>
              <a:t>E-sign Act does NOT apply to these types of contracts: </a:t>
            </a:r>
          </a:p>
          <a:p>
            <a:pPr marL="0" indent="0">
              <a:buNone/>
            </a:pPr>
            <a:r>
              <a:rPr lang="en-US" sz="1800" dirty="0"/>
              <a:t>    court papers</a:t>
            </a:r>
          </a:p>
          <a:p>
            <a:pPr marL="0" indent="0">
              <a:buNone/>
            </a:pPr>
            <a:r>
              <a:rPr lang="en-US" sz="1800" dirty="0"/>
              <a:t>    divorce decrees</a:t>
            </a:r>
          </a:p>
          <a:p>
            <a:pPr marL="0" indent="0">
              <a:buNone/>
            </a:pPr>
            <a:r>
              <a:rPr lang="en-US" sz="1800" dirty="0"/>
              <a:t>    evictions</a:t>
            </a:r>
          </a:p>
          <a:p>
            <a:pPr marL="0" indent="0">
              <a:buNone/>
            </a:pPr>
            <a:r>
              <a:rPr lang="en-US" sz="1800" dirty="0"/>
              <a:t>    foreclosures</a:t>
            </a:r>
          </a:p>
          <a:p>
            <a:pPr marL="0" indent="0">
              <a:buNone/>
            </a:pPr>
            <a:r>
              <a:rPr lang="en-US" sz="1800" dirty="0"/>
              <a:t>    health insurance terminations</a:t>
            </a:r>
          </a:p>
          <a:p>
            <a:pPr marL="0" indent="0">
              <a:buNone/>
            </a:pPr>
            <a:r>
              <a:rPr lang="en-US" sz="1800" dirty="0"/>
              <a:t>    prenuptial agreements</a:t>
            </a:r>
          </a:p>
          <a:p>
            <a:pPr marL="0" indent="0">
              <a:buNone/>
            </a:pPr>
            <a:r>
              <a:rPr lang="en-US" sz="1800" dirty="0"/>
              <a:t>    wills</a:t>
            </a:r>
          </a:p>
          <a:p>
            <a:pPr marL="0" indent="0">
              <a:buNone/>
            </a:pPr>
            <a:r>
              <a:rPr lang="en-US" sz="1800" dirty="0"/>
              <a:t>    </a:t>
            </a:r>
          </a:p>
        </p:txBody>
      </p:sp>
    </p:spTree>
    <p:extLst>
      <p:ext uri="{BB962C8B-B14F-4D97-AF65-F5344CB8AC3E}">
        <p14:creationId xmlns="" xmlns:p14="http://schemas.microsoft.com/office/powerpoint/2010/main" val="8587420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AutoShape 2" descr="data:image/jpeg;base64,/9j/4AAQSkZJRgABAQAAAQABAAD/2wCEAAkGBxAQEA8QDw8PFBAPFBAQDxQUEBAPEBAPFREWFhQUFRUYHCggGBolHRUUITEhJSkrLi4uFx8zODMsNygtLisBCgoKDg0OGxAQGiwkICQsLCwsLCwsLCwsLCwsLCwtLCwsLCwsLCwsLCwsLCwsLCwsLCwsLCwsLCwsLCwsLCwsLP/AABEIAPwAyAMBEQACEQEDEQH/xAAcAAEAAQUBAQAAAAAAAAAAAAAAAwECBAUGBwj/xABBEAABAwICBQgHBgUEAwAAAAABAAIDBBEFIQYSMUFREyJhcYGRobEHFCMyQnJzM1KissHRNGKCwuFDY5LxFURT/8QAGgEBAAIDAQAAAAAAAAAAAAAAAAMEAQIFBv/EADERAQACAQEFBQgBBQEAAAAAAAABAgMRBAUSITETMkFRcTNhgZGhscHRIhQjQlLhNP/aAAwDAQACEQMRAD8A9xQEBAQEBBS6DFrsShhHtJGtO4bXHqG1YmYjqr59rw4I1yWiGhqtL2i4iiLulx1R3BRWz1jo42bf9I5Y6TPryayXSmpPuljepl/EqKc9nOyb82q3d0j4a/f9MZ+PVO0zuH/EDyWJzWQTvTbJ/wA/pH6Y7tKZm/8AsuPUA79E7a7au8Nu/wB/np+lzdOagbw75mNHksxnstU3ptkdbRPrH60TR+kKYe9BGepzm/utv6j3LVN85o71Yn5wyovSI346Z39MgPgQtu3jyWK75r/lSfg2lHpzRvycZIz/ADty72khbRlrKzj3rs9+szHq6CkrIpWh0UjHt4tcHDwUkTqv0yUvGtZ19E6y3EBAQEBAQEBAQEBAQRzStY0ucQGjMk5ABGtrRWOK06Q4/GNK3Ouyn5rdmv8AEeoblXvm8KvNbbvq1v4YOXv/AE5t8hcSXEknaSbk9qrTMz1cC1ptOtp1lbrW6lhrowp8QtkzPp3Imrh82FJK53vEnyRPFYjosRsIwogLIIympKqSJ2vE9zHDe0kd/HtW0WmOjfHlvjnWk6O20f06uRHWADYBKBYf1tHmFYpm15S7ey72iZ4c3zdzHIHAFpBBzBBuCFO7UTE84XoyICAgICAgICAgjmlaxrnOIDWgkk7AEa2vFIm1ukPOtIMedUuLWkiFp5rdmt/M5U8uXi5R0eO3jvC2024a8qR9ffLU6yhcxR0lhcozFdWvqakvy+HzWU9KRCBEgsAgICCiAsgjIg6PRPSZ9K4RyEup3HMbTGSfeb0cQpseTh5S6Ww7fOGeG3d+3/HqUMge0OaQWuALSMwQdhVt6atotGsL0ZEBAQEBAQEBBwmm2M67vVozzGWMpHxP+71Dz6lWzX8Iea3xtvFPY0nlHX9OV1lXcFXWQ0YVTNrGw2BE1K6IUbiAgLAICChQEBZBGVUHbej7HS13qkh5rrmAn4XbSzqO0Kzhyf4y7e6tr0nsbfD9PQQrDvCAgICAgICDV6R4mKanfJ8Z5sY4vOzu29i1vbhjVU23aY2fDN/HweVueSSSbkkkneSd6oTznV4qZmZ1nqpdYY0RzyWFuPkstq1YqJRAQEBBdFG551WNc53BoLj3BZiJltWlrTpWJn05seqqGROLJXBj2+813NcOsFOGUnYZI61lYyuiOQkYf6gsaNZxXjrDIRoIwIyILmPLSHNJDmkFpG0EbCsxOjMTMTrHV7NgWICpp4phtcOcODxk4d4Kv1nWNXsdmzRmxxePFsFlOICAgICChQec6eYjylQIgebALH6jrE+Fh3qpntrOjy++M/HlikdK/dzOsoXI0V1kNGM83N0SRGi1GRAQVa0kgAEk5AAEkngAskRMzpDutHtBgQJKzfmIgSLfOR5BWaYfGzvbJumO9m+X7drS0kcTQ2JjWNG5oACniIjo7NMdaRpWNGj0x0QgxGOzwGztHspQOc08Hfeb0LW1Is0y4a5I59Xz/i2Ey0s0kE7dWSM2PAjc5p3gjMFVpjTlLkXrNLcMraOrkiPNOW8HMFa6aoL4636ujoq1souMiPeG8f4Wkxo52TFNJZSwjEAIO99GdZzZ4CdhErR0Hmu8h3q1gnlo725sutbY/Ln83dqd2xAQEBAQRVUwjje92xjXOPUBdOjW9orWbT4PF6icyPfI73nuLj1k3XPtOsvD3tN7TefFZdYaaLXuyRmIRo2UQEBB6JoLo6I2iqmb7R4vECPs2Ee91nyVvFj05y9FuzYopXtbxznp7nZKZ2FUBBwPpU0eFTCyaIN9ZiIAF2h0sROYzO4596jyV1jkqbXgnJXWvV5m7Q2vtcUxI6HxOd3B11DwW8nP/pc3+rVakkElnNcx7drXAtPUQVpMeavkprrW0Ojppg9ocN/geC00cu9eGdJSrDUQdFoBPqVzB/8ARkjD3Bw/KFNhn+To7qtptGnnE/h6qrb1AgICAgIOf04qSyilte79WPIXycc/AFaZOVZUd5Wmuz208eTyoOVF5LRW6CjijMKIKICDc6JYX6zVMYRzGe1k6WtIsO028VLirxWXdgwdtmiJ6Rzl66Arj1qqAg0+kmMCljFrGWTKMHYOLj0BByVNO55LnuLnHaTmUG4p5gEGHpDg8FbEWSACQA8lJbnMdu628QtbViUObDXLXSery+hjdDJLBILOYSCP5gbGyp2h5jaqTWefWGwutFNUFBuNEHWrqXpeR+AqTF3oXNg5bTT1/EvYFdetEBAQEBBQtvkdhQaLE9EKKoOs6HUf9+JzoXdurk7tBWs0iesK+TZMOTvVhyeKejupbd1JVMeNzJ2aruyRmXe3tUM4I8HPy7oxz3J0cpX0dZSkiro5mNH+owctF16zdnaopxWhz8u7MtOnNBBVRye49ruo59y00ULY7V6wlWGgg9G9GtFqwSTEZyv1R8jMvO6t4Y0rq9HujFw4pv5z9IdipnXEBB5tp1VE1uqdkcbAB13cT4+CDCpahBsI6tBK2t6UHGaTW9ea4fGwF3SQCP0Cq5o0s4G9axx/BCoXGFhhuNEBeupfnJ/A5SYu9C5sH/pp6/iXsSuvWiAgICAgICAgpZBo8T0Pw+oJdLSQ652vY3kpCeJcyxJ61rNKz4IrYaW6w0VT6Nof9CqqGcGyas7PGzvxKOcFVLJuvBfpy9GqqdAqxvuOhk6nOjPc7LxUdsHk5+Xc+SO5aJ+j0DBKLkKeGK2bGNDvm2u687qzWNI0dzZ8XZYq08oZ6ymEBB5v6TKJzJ4qgDmSNEbjwkaSR3g/hQcxDU9KDJbV9KCRtZ0oNHikmvVNN781vZkVVzdXA3pP9z4QkChcYQb7Qdl6+Do13dzCpMPeXt2xrtNfi9cVx6oQEBAQEBAQEBAQEBAQEGvxLFo4cjdz/ut29vBBzldphKL8nCwcNYud5WQc7iultTMx8UsNM+N+RGpID0EHWyI4oOPc5zUFBWZ2395QZrX6rdZ+Q3Deeha2tpGqLNlrirxWa+BxfJrHbmfDIKnadZ1eY2jJN5m09ZZ4WqmIOq9G8OtWOdujiee0uaB+vcpsEc5dTdFdc8z5R+v+vUFaekEBAQEBAQEBAQEBAQEGnxLFtW7IrF2wu2hvVxKDj8TxFkdy513HbvJKDSPxEOQYc84QYcUYcXF2y2XQsWjWNEebH2lJr5lDTNDZJLXLQSsT/GrW9uyxcXXSGunlLzcn9gqdrTbq85lzXy21unombT2LWVXJLLREIw9C9GNJaKeYj33CNvSGi58XeCs4I5avQbnx6Utfzn7O4U7siAgICAgICAgICAgINDiuKAudEx1g3J53k8Ag4rG8b1bsj3ZEoONq53OdcuKCscpCCWBj5XarAXGxJtsDRtcTuA4oxMxEayglJuBfm+Z6VpS/ErbNtdNo14fBucJj1mvYfiBHeFtPRYvXirMOeA3b9naqM8nk9NGxibYALVWmdZXrLCrWkkAAknIAbSTsCxpqRrM8ntGAYf6tTQw72t53S85u8SV0KxpGj2OzYeyxVp5Q2KynEBAQEBAQEBAQEBAQec6VUz6aqL8+SnJc07g74mnzQc3jlMdblG5tkz6nbwg0LojfYgy8LoOXmihLwwSODS47G3QdJpJV09NGaGiAtl61Le75XD4L8OIGW7iq+XJ4Q4e8ds4v7VPj+nJF2YUWO2kqew5eyzRPhPKW7wh2auvUNZVU2rPLwDiW/wBWf6qlk5Wl5XbY4Mtq+/8A6vCjUVVkdVoBhHLT8u4ezgzHB0pHNHZt7lNhrrOrqbr2btMnaT0r93p4Vp6RVAQEBAQEBAQEBAQEBBr8ew5lRBJG8bi5h3teAdUhB5nh0lw6CX/o7iEGBW0jmOIcNm9BgPHBBaIL7VHbFWVPLsGDJz00n3IKiheBdnO6CbeK0jBz6qV91zHct82XhFVlzwWOGRB6N/SrE14eWurqYOLgiLdYS4nKHSXH3Wg9Yv8ApZU83eee3pMTnnTyj5scKFzmTQUb55GRRi73kAdHEnoG1bVjinRvixWy3ilesvY8FwxlLCyFmxo5x3uedrir1Y0jR67Z8NcOOKV8GesphAQEBAQEBAQEBAQEGBi2LwUoa6d+qHEhuRJJHCyxNojqhzZ6YY1vOjnqz0hUrfcjmk7Gsb4m/go5zVULb2w/4xM/T7uAnxWOWQltmOuSwE7Gk+7fetqZIst7NtVM1dekuhw+shmaBLYPblmt1pnnC6d4zjYerLyQc/iWCN1XOpHaz2n7PWGfEDWzB7UYmdIc7DihBs4EEbQRmFpF4lDTacVvH58mwhq4Xka7WnrAW+seCbq2LaGnm932bjvHu9oUVsVZc/Pu3Dk5xylrKyhfFJybhcm2pq3OuDst+yrWpNZ0cDPs98WTgmOfu8XpmhejnqrOUlA5eQC/+2zbqjp4q1jpww7+wbH2FeK3en6OnUjoiAgICAgICAgICAgICDhfSuPY031HfkUGfo5O9/Z19fw81VZwUE9O120LMTokpkms8ikq3MOq4ktGw35ze3eOhTUy+br7PvCY5X5w39HLO6xhkBB4mysROvN16Xi8cVZZ9VO64iqWtZI4a0czTnlxI2jiFlmZiHNVzmySF4GbrF3zWzKpXmJnk8xteSlsszToja1axMwgrmvTuzMfFnYfKWuGasYrzM6S7W7tsvltNLvRNE4YpZWyPaDJE08kTna5Fz1/uVNwxrq6FsNLXi8xzjo7RZSiAgICAgICAgICAgICAg4f0q/YU31T+QqDP0hyd7+zr6/h5pZVnBUQY7mZolieTcaOkh77bLA+KnwTzdXdVp4rR4aM7SR2syInc4jwW2fok3t3K+v4aEBVnBZ+EYRPVP1IIy77ztjG/M7ctq0m3RNhwXzW0pDssR0PjpKGWQnXnHJuc/Y1o1xcMHDPaVapjir0GybDXB/Lrbz/AEpolU6ssfSdU9RyUi89EQEBAQEBAQEBAQEBAQEFEHE+lT+Hp/qn8hUGfo5O9/Z19fxLzRVnBLIIi3NGza4AM5D0NHeT+ynwdZdfdMa2vPoyce+zZ8x8ltn6Jd7ezr6/hrcPjDpYmuF2ukja4Zi4LgCFBWNZhxcURa9Ynzh7pSUscTAyJjWMbkGtFgrscnrq0rSOGscmHpLFr0dUP9qQjra0uHiFls85wWS1kHqlNLrsa77wB8EEqAgICAgICAgIKFAQEBAQcV6Uv4eD6v8AYVDn7rlb29lX1/DzMqo8+LLKMrA3WBN5sh4lo7h/lWsEcpl3d0R/G8++Pskxz7NnzHyWc/Rne3s6+rX4X9vB9WL84VenecbD7SvrH3e7q89eiq2a0cjT8TXDvaQg8kwk2sOGSD0zRybWgA+4S3s2jzQbRAQEBBVAQEBAQUKAgogXQUQcZ6T/AOHg+qfyFQ5+jk739lX1/DzchVXAW2WBEdqMt9gzfZX4uPhkreHuvRbrrpg185lTHPs2fN+iZ+603tH9qvr+Guww+3g+rF+cKvXrDiYfaV9Y+73a6vPYKPOR6ig8ho9p6zbvQd1ohP77DvAcOsbUHTXQEBBVBVAQEBBRAQUQUQEFEEFVTxyt1JGNe07nAOCxMatbUraNLRq5jE9BKaS5hc6F3Rz2f8Tn4qO2Gs9HPy7rxX7vJyeJ6GVkNy1glYN8Z51ulhz7rqG2G0dHLzbtzU6Rxen6ammwGslPs6aY9bCwd7rBaxjtPgipsua3Sk/b7txBRPhYIpBZ7L64uDZ19lxkrWONK6PRbHinHhis9WwoMGZVubFK57W5uBba5IGzMLNqxaObO0bPXPWK283S0OhtDEWuETnOaQQXvcbOBuDYWCxGOsdEWPd+Ck6xHP3uhut11qNKsR9XpZHA2e/2bPmdfPsFz2IPOaNwFkHW4NKG2IOaDqaarDhnkfNBkgoLkBBcgICAgogogogXQUJQWkoMDFcVipmh8xIBOqLAuJNlibRHVDnz0w14ruZrfSBE2/JwyO4axaweF1FOaPBzr73pHdrMufrvSNVH7NkLB8rnu7ybeC0nNPkr23nmt3YiPq0VZpfWy31qiS3BriwfhstJyWnxV7589453n4cnV4EwSxxvOd2tJ33Nlbr0h6LBOuOvpDoYYQ2xbkRmOtZSs2DSOmdIYXP1JQQNR41bk7NU7Dda8Ua6IP6nHx9nM6S211snYGNYTHVxiOQuFjrMc212usRfp2lBxOJaJVEN3R2lYPu5SDrbv7LoMTD64tPn0IOpw6vDrZoOho6jWyO3cgzAgqgqgqgIKFBRBS6Cl0FLoLS5BY5yDkPSKfYRfU/tKizd1y96+yj1edvVRwJQviBQi0wx3QtRvFpdlodVgMDPum3Yc1bxW1q9Du7Lx4dPJ2UbgVKvtFpJhodJTVDRmySJr+lheLHsPmor15xLnbbg4rVyR4TGvo7gFSuiuQEGrxbAYajnObqybntyd2jY7tQc7NglTTm7RyjBvYOdbpbt7roNjhNa5zmtDXa1xuIt18EHVNQXoKhBVBRBQoLSgoSgtLkFpcgtLkET3IOS9ILvYRfU/tKizd1zN6+xj1efuVR56ViMIi1G0SzcKqeTf0OyPXuUuK2kr+7tojFl0t0l3FBiIIFyrb0jKmr4yA1xHOLR26wt42To1vpEc3RtejZKHILgUFQUFUFQgkaUF4QAgqEBBaUFjigsLkFhcgtLkEbnoIXyIOU08deCP6n9pUWbuuZvX2MerhCqjzq0oLbIK2WBMyoeMg4qWuW0cl7HvHPjrwxMT6p6CRzpobkn2kf5glbTNo1YrtOXNlrxT4w9Xa9XHqEzJEErZEEocguBQVBQXgoLgUFwKC4IBQWOQROKCFzkEZegjdIgifIgxpJUHMaZyXhZ8/6FRZu65m9fYx6uNKqPPKIwWWGFUCyDJoMpYjwew/iC3p3oTbP7WvrD0ZtYrz2CVtSgnjnQZTJkEokQXtkQSNegka5BK1BegFBY5BA9BjvKCBxQQucgieUGPIUHN6UN1o2huZDrkdFio8sTNeShvHFbJi0rGvNyhaqejzdqzE6StsjVcAsMLtVBUNQTU0Z129Y81vSP5QsbLSZy10jxh1tOHb1eeubCIIMuNBO1yCUOQSNcgnYUGQwIMhiC8IKoLCEETwgxntQQPYghe1BBIEGHMwlBramkug1VThN9y1msW6osuDHljS8atfJgsg90XUNsPk5WbdXjin4T+0f/AIyUbWFR9jaVSm689p5xp6r24Y87lLGDzlcx7orHft8mVDhB3hbxirC9j2DBTpX5tnTYXbct9IWoiI6NpBTkLLLLZEgmbGglbGglbGglbGgyI2IMljUEgCC4IKoKEILC1BG6NBC6JBC6FBE6BBE6mQROpehBE6k6EFhouhAFD0ILxhw4IJG0A4IJG0SCRtIgvFMgkbToJBAgvbCgkESC9rEEgCC6yCqAgICClkFC1BaY0FphQWmBBaadBb6sgr6sgqKdBcIEFeRQV5FBXkkFeTQV5NA1EFdVBWyBZBVAQEBAQEBAQEBAQEFEBAQVQEBAQEBAQEBAQEBAQf/Z"/>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endParaRPr lang="en-US" altLang="en-US"/>
          </a:p>
        </p:txBody>
      </p:sp>
      <p:sp>
        <p:nvSpPr>
          <p:cNvPr id="3" name="Title 2"/>
          <p:cNvSpPr>
            <a:spLocks noGrp="1"/>
          </p:cNvSpPr>
          <p:nvPr>
            <p:ph type="title"/>
          </p:nvPr>
        </p:nvSpPr>
        <p:spPr/>
        <p:txBody>
          <a:bodyPr/>
          <a:lstStyle/>
          <a:p>
            <a:pPr algn="ctr"/>
            <a:r>
              <a:rPr lang="en-US" altLang="en-US" smtClean="0">
                <a:ea typeface="Geneva" charset="0"/>
                <a:cs typeface="Geneva" charset="0"/>
              </a:rPr>
              <a:t>Questions?</a:t>
            </a:r>
            <a:endParaRPr lang="en-US"/>
          </a:p>
        </p:txBody>
      </p:sp>
      <p:pic>
        <p:nvPicPr>
          <p:cNvPr id="4" name="Picture 3"/>
          <p:cNvPicPr>
            <a:picLocks noChangeAspect="1"/>
          </p:cNvPicPr>
          <p:nvPr/>
        </p:nvPicPr>
        <p:blipFill>
          <a:blip r:embed="rId2" cstate="print"/>
          <a:stretch>
            <a:fillRect/>
          </a:stretch>
        </p:blipFill>
        <p:spPr>
          <a:xfrm>
            <a:off x="3447291" y="2063679"/>
            <a:ext cx="5295900" cy="3860800"/>
          </a:xfrm>
          <a:prstGeom prst="rect">
            <a:avLst/>
          </a:prstGeom>
        </p:spPr>
      </p:pic>
    </p:spTree>
    <p:extLst>
      <p:ext uri="{BB962C8B-B14F-4D97-AF65-F5344CB8AC3E}">
        <p14:creationId xmlns="" xmlns:p14="http://schemas.microsoft.com/office/powerpoint/2010/main" val="3402531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Unit 7 Assignment: Scenario</a:t>
            </a:r>
            <a:endParaRPr lang="en-US" dirty="0"/>
          </a:p>
        </p:txBody>
      </p:sp>
      <p:sp>
        <p:nvSpPr>
          <p:cNvPr id="3" name="Content Placeholder 2"/>
          <p:cNvSpPr>
            <a:spLocks noGrp="1"/>
          </p:cNvSpPr>
          <p:nvPr>
            <p:ph idx="1"/>
          </p:nvPr>
        </p:nvSpPr>
        <p:spPr>
          <a:xfrm>
            <a:off x="1104900" y="1600200"/>
            <a:ext cx="9982200" cy="4800600"/>
          </a:xfrm>
        </p:spPr>
        <p:txBody>
          <a:bodyPr>
            <a:normAutofit fontScale="92500" lnSpcReduction="20000"/>
          </a:bodyPr>
          <a:lstStyle/>
          <a:p>
            <a:r>
              <a:rPr lang="en-US" dirty="0" err="1"/>
              <a:t>Candie</a:t>
            </a:r>
            <a:r>
              <a:rPr lang="en-US" dirty="0"/>
              <a:t> </a:t>
            </a:r>
            <a:r>
              <a:rPr lang="en-US" dirty="0" smtClean="0"/>
              <a:t>Cardigan has </a:t>
            </a:r>
            <a:r>
              <a:rPr lang="en-US" dirty="0"/>
              <a:t>decided to auction </a:t>
            </a:r>
            <a:r>
              <a:rPr lang="en-US" dirty="0" smtClean="0"/>
              <a:t>a dress used </a:t>
            </a:r>
            <a:r>
              <a:rPr lang="en-US" dirty="0"/>
              <a:t>in a movie filmed in S. Africa. </a:t>
            </a:r>
            <a:endParaRPr lang="en-US" dirty="0" smtClean="0"/>
          </a:p>
          <a:p>
            <a:r>
              <a:rPr lang="en-US" dirty="0" smtClean="0"/>
              <a:t>Cassie </a:t>
            </a:r>
            <a:r>
              <a:rPr lang="en-US" dirty="0"/>
              <a:t>Cardigan was chosen to act as the auctioneer </a:t>
            </a:r>
            <a:r>
              <a:rPr lang="en-US" dirty="0" smtClean="0"/>
              <a:t>and bidding began </a:t>
            </a:r>
            <a:r>
              <a:rPr lang="en-US" dirty="0"/>
              <a:t>at $5,000. </a:t>
            </a:r>
            <a:endParaRPr lang="en-US" dirty="0" smtClean="0"/>
          </a:p>
          <a:p>
            <a:r>
              <a:rPr lang="en-US" dirty="0" smtClean="0"/>
              <a:t>Pearl </a:t>
            </a:r>
            <a:r>
              <a:rPr lang="en-US" dirty="0"/>
              <a:t>has been looking forward to </a:t>
            </a:r>
            <a:r>
              <a:rPr lang="en-US" dirty="0" smtClean="0"/>
              <a:t>the </a:t>
            </a:r>
            <a:r>
              <a:rPr lang="en-US" dirty="0"/>
              <a:t>auction </a:t>
            </a:r>
            <a:r>
              <a:rPr lang="en-US" dirty="0" smtClean="0"/>
              <a:t>and </a:t>
            </a:r>
            <a:r>
              <a:rPr lang="en-US" dirty="0"/>
              <a:t>bid the initial $5,000. </a:t>
            </a:r>
            <a:endParaRPr lang="en-US" dirty="0" smtClean="0"/>
          </a:p>
          <a:p>
            <a:r>
              <a:rPr lang="en-US" dirty="0" smtClean="0"/>
              <a:t>Jade </a:t>
            </a:r>
            <a:r>
              <a:rPr lang="en-US" dirty="0"/>
              <a:t>also wanted the giraffe print dress and upped the ante to $5,500. </a:t>
            </a:r>
            <a:endParaRPr lang="en-US" dirty="0" smtClean="0"/>
          </a:p>
          <a:p>
            <a:r>
              <a:rPr lang="en-US" dirty="0" smtClean="0"/>
              <a:t>The </a:t>
            </a:r>
            <a:r>
              <a:rPr lang="en-US" dirty="0"/>
              <a:t>two battled the bidding to where it appeared that Pearl got the dress for $8,500.00, as Cassie smiled and nodded at Pearl.</a:t>
            </a:r>
          </a:p>
          <a:p>
            <a:r>
              <a:rPr lang="en-US" dirty="0" err="1"/>
              <a:t>Candie</a:t>
            </a:r>
            <a:r>
              <a:rPr lang="en-US" dirty="0"/>
              <a:t> and Jade had been friends for years, </a:t>
            </a:r>
            <a:r>
              <a:rPr lang="en-US" dirty="0" smtClean="0"/>
              <a:t>and </a:t>
            </a:r>
            <a:r>
              <a:rPr lang="en-US" dirty="0" err="1" smtClean="0"/>
              <a:t>Candie</a:t>
            </a:r>
            <a:r>
              <a:rPr lang="en-US" dirty="0" smtClean="0"/>
              <a:t> </a:t>
            </a:r>
            <a:r>
              <a:rPr lang="en-US" dirty="0"/>
              <a:t>quietly told Cassie to sell the dress to Jade. </a:t>
            </a:r>
            <a:endParaRPr lang="en-US" dirty="0" smtClean="0"/>
          </a:p>
          <a:p>
            <a:r>
              <a:rPr lang="en-US" dirty="0" smtClean="0"/>
              <a:t>When </a:t>
            </a:r>
            <a:r>
              <a:rPr lang="en-US" dirty="0"/>
              <a:t>Pearl presented $8,500 to Cassie, Cassie refused to take her money claiming that the dress was to go to </a:t>
            </a:r>
            <a:r>
              <a:rPr lang="en-US" dirty="0" smtClean="0"/>
              <a:t>Jade, explaining that </a:t>
            </a:r>
            <a:r>
              <a:rPr lang="en-US" dirty="0"/>
              <a:t>Jade </a:t>
            </a:r>
            <a:r>
              <a:rPr lang="en-US" dirty="0" smtClean="0"/>
              <a:t>had </a:t>
            </a:r>
            <a:r>
              <a:rPr lang="en-US" dirty="0"/>
              <a:t>raised her paddle after Pearl’s final bid and showed five fingers meaning that she was bidding $500.00 more over the $8,500.00 bid made by Pearl. </a:t>
            </a:r>
            <a:endParaRPr lang="en-US" dirty="0" smtClean="0"/>
          </a:p>
          <a:p>
            <a:r>
              <a:rPr lang="en-US" dirty="0" smtClean="0"/>
              <a:t>In </a:t>
            </a:r>
            <a:r>
              <a:rPr lang="en-US" dirty="0"/>
              <a:t>reality, no such action by Jade had taken place.</a:t>
            </a:r>
          </a:p>
          <a:p>
            <a:endParaRPr lang="en-US" dirty="0"/>
          </a:p>
        </p:txBody>
      </p:sp>
    </p:spTree>
    <p:extLst>
      <p:ext uri="{BB962C8B-B14F-4D97-AF65-F5344CB8AC3E}">
        <p14:creationId xmlns="" xmlns:p14="http://schemas.microsoft.com/office/powerpoint/2010/main" val="16051784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Unit 7 Assignment: Scenario</a:t>
            </a:r>
            <a:endParaRPr lang="en-US" dirty="0"/>
          </a:p>
        </p:txBody>
      </p:sp>
      <p:sp>
        <p:nvSpPr>
          <p:cNvPr id="3" name="Content Placeholder 2"/>
          <p:cNvSpPr>
            <a:spLocks noGrp="1"/>
          </p:cNvSpPr>
          <p:nvPr>
            <p:ph idx="1"/>
          </p:nvPr>
        </p:nvSpPr>
        <p:spPr>
          <a:xfrm>
            <a:off x="1104900" y="1600200"/>
            <a:ext cx="9982200" cy="4800600"/>
          </a:xfrm>
        </p:spPr>
        <p:txBody>
          <a:bodyPr>
            <a:normAutofit/>
          </a:bodyPr>
          <a:lstStyle/>
          <a:p>
            <a:r>
              <a:rPr lang="en-US" dirty="0"/>
              <a:t>Pearl </a:t>
            </a:r>
            <a:r>
              <a:rPr lang="en-US" dirty="0" smtClean="0"/>
              <a:t>wants </a:t>
            </a:r>
            <a:r>
              <a:rPr lang="en-US" dirty="0"/>
              <a:t>to sue for breach of contract. She has come to your office asking for your help. </a:t>
            </a:r>
            <a:endParaRPr lang="en-US" dirty="0" smtClean="0"/>
          </a:p>
          <a:p>
            <a:r>
              <a:rPr lang="en-US" dirty="0" smtClean="0"/>
              <a:t>She </a:t>
            </a:r>
            <a:r>
              <a:rPr lang="en-US" dirty="0"/>
              <a:t>wants you to request that </a:t>
            </a:r>
            <a:r>
              <a:rPr lang="en-US" dirty="0" err="1"/>
              <a:t>Candie</a:t>
            </a:r>
            <a:r>
              <a:rPr lang="en-US" dirty="0"/>
              <a:t> turn the dress over to her </a:t>
            </a:r>
            <a:r>
              <a:rPr lang="en-US" dirty="0" smtClean="0"/>
              <a:t>(specific performance) for </a:t>
            </a:r>
            <a:r>
              <a:rPr lang="en-US" dirty="0"/>
              <a:t>the $8,500 that she bid. </a:t>
            </a:r>
            <a:endParaRPr lang="en-US" dirty="0" smtClean="0"/>
          </a:p>
          <a:p>
            <a:r>
              <a:rPr lang="en-US" dirty="0" smtClean="0"/>
              <a:t>Your </a:t>
            </a:r>
            <a:r>
              <a:rPr lang="en-US" dirty="0"/>
              <a:t>supervising attorney Les </a:t>
            </a:r>
            <a:r>
              <a:rPr lang="en-US" dirty="0" err="1"/>
              <a:t>Agne</a:t>
            </a:r>
            <a:r>
              <a:rPr lang="en-US" dirty="0"/>
              <a:t> indicates </a:t>
            </a:r>
            <a:r>
              <a:rPr lang="en-US" dirty="0" smtClean="0"/>
              <a:t>you </a:t>
            </a:r>
            <a:r>
              <a:rPr lang="en-US" dirty="0"/>
              <a:t>should investigate a cause of action for breach of contract, as well as a cause of action based on specific performance. </a:t>
            </a:r>
            <a:endParaRPr lang="en-US" dirty="0" smtClean="0"/>
          </a:p>
          <a:p>
            <a:r>
              <a:rPr lang="en-US" dirty="0" smtClean="0"/>
              <a:t>Be </a:t>
            </a:r>
            <a:r>
              <a:rPr lang="en-US" dirty="0"/>
              <a:t>aware of whom the true Plaintiff may be in this potential case and </a:t>
            </a:r>
            <a:r>
              <a:rPr lang="en-US" dirty="0" smtClean="0"/>
              <a:t>what causes </a:t>
            </a:r>
            <a:r>
              <a:rPr lang="en-US" dirty="0"/>
              <a:t>of action may be brought against. </a:t>
            </a:r>
            <a:endParaRPr lang="en-US" dirty="0" smtClean="0"/>
          </a:p>
          <a:p>
            <a:r>
              <a:rPr lang="en-US" dirty="0" smtClean="0"/>
              <a:t>Also</a:t>
            </a:r>
            <a:r>
              <a:rPr lang="en-US" dirty="0"/>
              <a:t>, Les has scribbled the following notes to help you with organizing your thoughts regarding Specific Performance.</a:t>
            </a:r>
          </a:p>
        </p:txBody>
      </p:sp>
    </p:spTree>
    <p:extLst>
      <p:ext uri="{BB962C8B-B14F-4D97-AF65-F5344CB8AC3E}">
        <p14:creationId xmlns="" xmlns:p14="http://schemas.microsoft.com/office/powerpoint/2010/main" val="2976212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Unit 7 Assignment: Scenario</a:t>
            </a:r>
            <a:endParaRPr lang="en-US" dirty="0"/>
          </a:p>
        </p:txBody>
      </p:sp>
      <p:sp>
        <p:nvSpPr>
          <p:cNvPr id="3" name="Content Placeholder 2"/>
          <p:cNvSpPr>
            <a:spLocks noGrp="1"/>
          </p:cNvSpPr>
          <p:nvPr>
            <p:ph idx="1"/>
          </p:nvPr>
        </p:nvSpPr>
        <p:spPr>
          <a:xfrm>
            <a:off x="1104900" y="1600200"/>
            <a:ext cx="9982200" cy="4800600"/>
          </a:xfrm>
        </p:spPr>
        <p:txBody>
          <a:bodyPr>
            <a:normAutofit/>
          </a:bodyPr>
          <a:lstStyle/>
          <a:p>
            <a:pPr marL="0" indent="0">
              <a:buNone/>
            </a:pPr>
            <a:r>
              <a:rPr lang="en-US" dirty="0"/>
              <a:t>Dear Paralegal:</a:t>
            </a:r>
          </a:p>
          <a:p>
            <a:r>
              <a:rPr lang="en-US" dirty="0"/>
              <a:t>After you establish a contract exists as a result of the auctioning of the giraffe print dress, you may want to consider the following with regard to specific performance:</a:t>
            </a:r>
          </a:p>
          <a:p>
            <a:pPr lvl="1"/>
            <a:r>
              <a:rPr lang="en-US" dirty="0" smtClean="0"/>
              <a:t>You </a:t>
            </a:r>
            <a:r>
              <a:rPr lang="en-US" dirty="0"/>
              <a:t>must have a contract in place</a:t>
            </a:r>
          </a:p>
          <a:p>
            <a:pPr lvl="1"/>
            <a:r>
              <a:rPr lang="en-US" dirty="0" smtClean="0"/>
              <a:t>The </a:t>
            </a:r>
            <a:r>
              <a:rPr lang="en-US" dirty="0"/>
              <a:t>remedy at law must not be adequate (hence damages alone will not provide relief to the party who is seeking specific </a:t>
            </a:r>
            <a:r>
              <a:rPr lang="en-US" dirty="0" smtClean="0"/>
              <a:t>performance).</a:t>
            </a:r>
            <a:endParaRPr lang="en-US" dirty="0"/>
          </a:p>
          <a:p>
            <a:pPr lvl="1"/>
            <a:r>
              <a:rPr lang="en-US" dirty="0" smtClean="0"/>
              <a:t>The </a:t>
            </a:r>
            <a:r>
              <a:rPr lang="en-US" dirty="0"/>
              <a:t>remedy must be enforceable</a:t>
            </a:r>
          </a:p>
          <a:p>
            <a:pPr lvl="1"/>
            <a:r>
              <a:rPr lang="en-US" dirty="0" smtClean="0"/>
              <a:t>If </a:t>
            </a:r>
            <a:r>
              <a:rPr lang="en-US" dirty="0"/>
              <a:t>one party can bring the action for specific performance, so can the other if the positions were reversed.</a:t>
            </a:r>
          </a:p>
          <a:p>
            <a:r>
              <a:rPr lang="en-US" dirty="0" smtClean="0"/>
              <a:t>Be </a:t>
            </a:r>
            <a:r>
              <a:rPr lang="en-US" dirty="0"/>
              <a:t>sure to discuss defenses with regard to the contract. </a:t>
            </a:r>
            <a:endParaRPr lang="en-US" dirty="0" smtClean="0"/>
          </a:p>
          <a:p>
            <a:pPr lvl="1"/>
            <a:r>
              <a:rPr lang="en-US" dirty="0" smtClean="0"/>
              <a:t>In </a:t>
            </a:r>
            <a:r>
              <a:rPr lang="en-US" dirty="0"/>
              <a:t>other words, what will </a:t>
            </a:r>
            <a:r>
              <a:rPr lang="en-US" dirty="0" err="1"/>
              <a:t>Candie</a:t>
            </a:r>
            <a:r>
              <a:rPr lang="en-US" dirty="0"/>
              <a:t> or the Auction House say in response to there being a contract?</a:t>
            </a:r>
          </a:p>
        </p:txBody>
      </p:sp>
    </p:spTree>
    <p:extLst>
      <p:ext uri="{BB962C8B-B14F-4D97-AF65-F5344CB8AC3E}">
        <p14:creationId xmlns="" xmlns:p14="http://schemas.microsoft.com/office/powerpoint/2010/main" val="5429190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Unit 7 Assignment:   Memo</a:t>
            </a:r>
            <a:endParaRPr lang="en-US" dirty="0"/>
          </a:p>
        </p:txBody>
      </p:sp>
      <p:sp>
        <p:nvSpPr>
          <p:cNvPr id="3" name="Content Placeholder 2"/>
          <p:cNvSpPr>
            <a:spLocks noGrp="1"/>
          </p:cNvSpPr>
          <p:nvPr>
            <p:ph idx="1"/>
          </p:nvPr>
        </p:nvSpPr>
        <p:spPr>
          <a:xfrm>
            <a:off x="1104900" y="1600200"/>
            <a:ext cx="9982200" cy="4800600"/>
          </a:xfrm>
        </p:spPr>
        <p:txBody>
          <a:bodyPr>
            <a:normAutofit/>
          </a:bodyPr>
          <a:lstStyle/>
          <a:p>
            <a:pPr marL="0" indent="0">
              <a:buNone/>
            </a:pPr>
            <a:r>
              <a:rPr lang="en-US" dirty="0"/>
              <a:t>Please write me a memorandum in the following format:</a:t>
            </a:r>
          </a:p>
          <a:p>
            <a:pPr marL="0" indent="0">
              <a:buNone/>
            </a:pPr>
            <a:r>
              <a:rPr lang="en-US" dirty="0" smtClean="0"/>
              <a:t>Date:</a:t>
            </a:r>
            <a:br>
              <a:rPr lang="en-US" dirty="0" smtClean="0"/>
            </a:br>
            <a:r>
              <a:rPr lang="en-US" dirty="0" smtClean="0"/>
              <a:t>To</a:t>
            </a:r>
            <a:r>
              <a:rPr lang="en-US" dirty="0"/>
              <a:t>: Les </a:t>
            </a:r>
            <a:r>
              <a:rPr lang="en-US" dirty="0" err="1"/>
              <a:t>Agne</a:t>
            </a:r>
            <a:r>
              <a:rPr lang="en-US" dirty="0"/>
              <a:t>, Attorney at </a:t>
            </a:r>
            <a:r>
              <a:rPr lang="en-US" dirty="0" smtClean="0"/>
              <a:t>law</a:t>
            </a:r>
            <a:br>
              <a:rPr lang="en-US" dirty="0" smtClean="0"/>
            </a:br>
            <a:r>
              <a:rPr lang="en-US" dirty="0" smtClean="0"/>
              <a:t>From</a:t>
            </a:r>
            <a:r>
              <a:rPr lang="en-US" dirty="0"/>
              <a:t>: [Your Name]</a:t>
            </a:r>
          </a:p>
          <a:p>
            <a:pPr marL="0" indent="0">
              <a:buNone/>
            </a:pPr>
            <a:r>
              <a:rPr lang="en-US" dirty="0"/>
              <a:t>Re: Potential Causes of Action for Breach of Contract and Specific Performance</a:t>
            </a:r>
          </a:p>
          <a:p>
            <a:pPr marL="0" indent="0">
              <a:buNone/>
            </a:pPr>
            <a:endParaRPr lang="en-US" dirty="0" smtClean="0"/>
          </a:p>
          <a:p>
            <a:pPr marL="0" indent="0">
              <a:buNone/>
            </a:pPr>
            <a:r>
              <a:rPr lang="en-US" dirty="0" smtClean="0"/>
              <a:t>Organize </a:t>
            </a:r>
            <a:r>
              <a:rPr lang="en-US" dirty="0"/>
              <a:t>your memorandum with an introduction, body, and conclusion.</a:t>
            </a:r>
          </a:p>
          <a:p>
            <a:pPr marL="0" indent="0">
              <a:buNone/>
            </a:pPr>
            <a:endParaRPr lang="en-US" dirty="0"/>
          </a:p>
        </p:txBody>
      </p:sp>
    </p:spTree>
    <p:extLst>
      <p:ext uri="{BB962C8B-B14F-4D97-AF65-F5344CB8AC3E}">
        <p14:creationId xmlns="" xmlns:p14="http://schemas.microsoft.com/office/powerpoint/2010/main" val="7827185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7 Assignment: Rubric</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r="11198" b="26025"/>
          <a:stretch/>
        </p:blipFill>
        <p:spPr>
          <a:xfrm>
            <a:off x="2325512" y="1560323"/>
            <a:ext cx="6615288" cy="4919500"/>
          </a:xfrm>
        </p:spPr>
      </p:pic>
    </p:spTree>
    <p:extLst>
      <p:ext uri="{BB962C8B-B14F-4D97-AF65-F5344CB8AC3E}">
        <p14:creationId xmlns="" xmlns:p14="http://schemas.microsoft.com/office/powerpoint/2010/main" val="1201104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8324850" cy="685800"/>
          </a:xfrm>
          <a:noFill/>
        </p:spPr>
        <p:txBody>
          <a:bodyPr/>
          <a:lstStyle/>
          <a:p>
            <a:pPr algn="ctr"/>
            <a:r>
              <a:rPr lang="en-US" dirty="0" smtClean="0"/>
              <a:t>Contracts: Completed</a:t>
            </a:r>
            <a:endParaRPr lang="en-US" dirty="0"/>
          </a:p>
        </p:txBody>
      </p:sp>
      <p:sp>
        <p:nvSpPr>
          <p:cNvPr id="3" name="Content Placeholder 2"/>
          <p:cNvSpPr>
            <a:spLocks noGrp="1"/>
          </p:cNvSpPr>
          <p:nvPr>
            <p:ph sz="half" idx="1"/>
          </p:nvPr>
        </p:nvSpPr>
        <p:spPr>
          <a:xfrm>
            <a:off x="1159934" y="1422400"/>
            <a:ext cx="9959622" cy="4495800"/>
          </a:xfrm>
        </p:spPr>
        <p:txBody>
          <a:bodyPr>
            <a:normAutofit fontScale="25000" lnSpcReduction="20000"/>
          </a:bodyPr>
          <a:lstStyle/>
          <a:p>
            <a:pPr marL="0" indent="0">
              <a:buNone/>
            </a:pPr>
            <a:r>
              <a:rPr lang="en-US" sz="7200" dirty="0"/>
              <a:t>A breach of contract entitles the non-breaching party to sue for monetary damages. In the context of contract law, damages are designed to compensate the non-breaching party for the loss of the bargain. Often, courts say that innocent parties are to be placed in the position they would have occupied had the contract been fully performed.</a:t>
            </a:r>
          </a:p>
          <a:p>
            <a:pPr marL="0" indent="0">
              <a:buNone/>
            </a:pPr>
            <a:r>
              <a:rPr lang="en-US" sz="7200" dirty="0"/>
              <a:t>There are basically four broad categories of damages:</a:t>
            </a:r>
          </a:p>
          <a:p>
            <a:pPr marL="0" indent="0">
              <a:buNone/>
            </a:pPr>
            <a:endParaRPr lang="en-US" sz="7200" dirty="0"/>
          </a:p>
          <a:p>
            <a:r>
              <a:rPr lang="en-US" sz="7200" b="1" dirty="0"/>
              <a:t>Compensatory</a:t>
            </a:r>
            <a:r>
              <a:rPr lang="en-US" sz="7200" dirty="0"/>
              <a:t> (to cover direct losses and costs). </a:t>
            </a:r>
          </a:p>
          <a:p>
            <a:r>
              <a:rPr lang="en-US" sz="7200" b="1" dirty="0"/>
              <a:t>Consequential</a:t>
            </a:r>
            <a:r>
              <a:rPr lang="en-US" sz="7200" dirty="0"/>
              <a:t> (to cover indirect and foreseeable losses).</a:t>
            </a:r>
          </a:p>
          <a:p>
            <a:r>
              <a:rPr lang="en-US" sz="7200" b="1" dirty="0"/>
              <a:t>Punitive</a:t>
            </a:r>
            <a:r>
              <a:rPr lang="en-US" sz="7200" dirty="0"/>
              <a:t> (to punish and deter wrongdoing). </a:t>
            </a:r>
          </a:p>
          <a:p>
            <a:r>
              <a:rPr lang="en-US" sz="7200" b="1" dirty="0"/>
              <a:t>Nominal</a:t>
            </a:r>
            <a:r>
              <a:rPr lang="en-US" sz="7200" dirty="0"/>
              <a:t> (to recognize wrongdoing when no monetary loss is shown).</a:t>
            </a:r>
          </a:p>
          <a:p>
            <a:r>
              <a:rPr lang="en-US" sz="7200" dirty="0"/>
              <a:t>Electronic technology offers business several advantages, including speed, efficiency, and lower costs. In the 1990s many observers argued that the development of cyberspace was revolutionary. Therefore, new legal theories, and new laws, would be needed to govern e-contracts, or contracts entered into electronically. To date however, most courts have simply adapted traditional contracts law principles and, when applicable, provisions of the Uniform Commercial Code to cases involving e-contract disputes.</a:t>
            </a:r>
          </a:p>
          <a:p>
            <a:pPr marL="0" indent="0">
              <a:buNone/>
            </a:pPr>
            <a:endParaRPr lang="en-US" dirty="0"/>
          </a:p>
        </p:txBody>
      </p:sp>
    </p:spTree>
    <p:extLst>
      <p:ext uri="{BB962C8B-B14F-4D97-AF65-F5344CB8AC3E}">
        <p14:creationId xmlns="" xmlns:p14="http://schemas.microsoft.com/office/powerpoint/2010/main" val="20207482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US" dirty="0" smtClean="0"/>
              <a:t>What Does it Mean to Mitigate Damages?</a:t>
            </a:r>
            <a:endParaRPr lang="en-US" dirty="0"/>
          </a:p>
        </p:txBody>
      </p:sp>
      <p:sp>
        <p:nvSpPr>
          <p:cNvPr id="3" name="Content Placeholder 2"/>
          <p:cNvSpPr>
            <a:spLocks noGrp="1"/>
          </p:cNvSpPr>
          <p:nvPr>
            <p:ph idx="1"/>
          </p:nvPr>
        </p:nvSpPr>
        <p:spPr/>
        <p:txBody>
          <a:bodyPr/>
          <a:lstStyle/>
          <a:p>
            <a:pPr marL="0" indent="0">
              <a:buNone/>
            </a:pPr>
            <a:r>
              <a:rPr lang="en-US" sz="1800" dirty="0"/>
              <a:t>When there has been a breach of contract, the injured party has a duty to mitigate or reduce the damages that he/she has suffered.</a:t>
            </a:r>
          </a:p>
          <a:p>
            <a:pPr marL="0" indent="0">
              <a:buNone/>
            </a:pPr>
            <a:r>
              <a:rPr lang="en-US" sz="1800" b="1" dirty="0"/>
              <a:t>What should Paige do in the following situation?</a:t>
            </a:r>
          </a:p>
          <a:p>
            <a:pPr marL="0" indent="0">
              <a:buNone/>
            </a:pPr>
            <a:r>
              <a:rPr lang="en-US" sz="1800" dirty="0"/>
              <a:t>Paige, a technical writer was wrongfully terminated from her positon at Rockets are Us (RAU), an Engineering firm. She sues RAU for breach of contract.  How must she mitigate her damages?</a:t>
            </a:r>
          </a:p>
        </p:txBody>
      </p:sp>
    </p:spTree>
    <p:extLst>
      <p:ext uri="{BB962C8B-B14F-4D97-AF65-F5344CB8AC3E}">
        <p14:creationId xmlns="" xmlns:p14="http://schemas.microsoft.com/office/powerpoint/2010/main" val="8837136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tf03431380</Template>
  <TotalTime>388</TotalTime>
  <Words>1940</Words>
  <Application>Microsoft Office PowerPoint</Application>
  <PresentationFormat>Custom</PresentationFormat>
  <Paragraphs>157</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Academic Literature 16x9</vt:lpstr>
      <vt:lpstr>Unit 7: Contracts: Completed</vt:lpstr>
      <vt:lpstr>Unit 7 “To-Do” List</vt:lpstr>
      <vt:lpstr>Unit 7 Assignment: Scenario</vt:lpstr>
      <vt:lpstr>Unit 7 Assignment: Scenario</vt:lpstr>
      <vt:lpstr>Unit 7 Assignment: Scenario</vt:lpstr>
      <vt:lpstr>Unit 7 Assignment:   Memo</vt:lpstr>
      <vt:lpstr>Unit 7 Assignment: Rubric</vt:lpstr>
      <vt:lpstr>Contracts: Completed</vt:lpstr>
      <vt:lpstr>What Does it Mean to Mitigate Damages?</vt:lpstr>
      <vt:lpstr>What Paige Must Do</vt:lpstr>
      <vt:lpstr>Liquidated Damages vs Penalties</vt:lpstr>
      <vt:lpstr>Court’s Test for Determining Liquidated Damages or Penalty… </vt:lpstr>
      <vt:lpstr>When would a party seek an equitable remedy?</vt:lpstr>
      <vt:lpstr>What are Rescission and Restitution?</vt:lpstr>
      <vt:lpstr>Important Notations Re: Restitution</vt:lpstr>
      <vt:lpstr>Specific Performance</vt:lpstr>
      <vt:lpstr>Stainbrook v Low</vt:lpstr>
      <vt:lpstr>What is Reformation?</vt:lpstr>
      <vt:lpstr>What is a Quasi Contract?</vt:lpstr>
      <vt:lpstr>Contract Provisions Can Limit Remedies</vt:lpstr>
      <vt:lpstr>E-contracts</vt:lpstr>
      <vt:lpstr>Online Acceptances</vt:lpstr>
      <vt:lpstr>When doesn’t the E-sign Act apply?</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Intellectual property</dc:title>
  <dc:creator>Timothy Carlin</dc:creator>
  <cp:lastModifiedBy>Kyeni</cp:lastModifiedBy>
  <cp:revision>32</cp:revision>
  <dcterms:created xsi:type="dcterms:W3CDTF">2017-06-15T18:36:02Z</dcterms:created>
  <dcterms:modified xsi:type="dcterms:W3CDTF">2018-01-09T03:29:25Z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