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5" r:id="rId2"/>
    <p:sldId id="261" r:id="rId3"/>
    <p:sldId id="262" r:id="rId4"/>
    <p:sldId id="263" r:id="rId5"/>
    <p:sldId id="300" r:id="rId6"/>
    <p:sldId id="301" r:id="rId7"/>
    <p:sldId id="302" r:id="rId8"/>
    <p:sldId id="264" r:id="rId9"/>
    <p:sldId id="265" r:id="rId10"/>
    <p:sldId id="266" r:id="rId11"/>
    <p:sldId id="297" r:id="rId12"/>
    <p:sldId id="267" r:id="rId13"/>
    <p:sldId id="303" r:id="rId14"/>
    <p:sldId id="268" r:id="rId15"/>
    <p:sldId id="269" r:id="rId16"/>
    <p:sldId id="296" r:id="rId17"/>
    <p:sldId id="270" r:id="rId18"/>
    <p:sldId id="271" r:id="rId19"/>
    <p:sldId id="272" r:id="rId20"/>
    <p:sldId id="273" r:id="rId21"/>
    <p:sldId id="298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FEBE8"/>
    <a:srgbClr val="CFE1DC"/>
    <a:srgbClr val="ECEFA9"/>
    <a:srgbClr val="555701"/>
    <a:srgbClr val="008000"/>
    <a:srgbClr val="336600"/>
    <a:srgbClr val="333300"/>
    <a:srgbClr val="FFFF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2296" autoAdjust="0"/>
    <p:restoredTop sz="97883" autoAdjust="0"/>
  </p:normalViewPr>
  <p:slideViewPr>
    <p:cSldViewPr>
      <p:cViewPr varScale="1">
        <p:scale>
          <a:sx n="47" d="100"/>
          <a:sy n="4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1.xml"/><Relationship Id="rId4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39C556-4833-4062-A36D-F44CA6BAA8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829B0-06CC-498D-8B15-58C5485E666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E932-2369-4FF6-B7FD-924704284DF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CF49-5242-43E3-BCAB-9BC2FD151A3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E2907-2B91-4338-B137-530E1940BD9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2E6B1-1271-4D7A-B4A2-4F3615434B8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038FE-C8F9-4BF5-8735-9BB8B4C99A4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1C2BE-D861-4A52-9AC5-817BC3C207C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F265A-A7EA-44AD-8C42-3975F511DD67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8C868-B100-47D3-8153-2766CACFA496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DAB6F-33CB-45F3-BF1F-9BE90E88D93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D2D66-129F-43C0-B496-083D6C14D03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027EA-0839-42F3-B2D8-9A1C9E63890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761A2-5E13-4CC7-A20D-C5BE71044C69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C9500-81F8-4D96-96E0-8E2D802EE093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75818-B8DF-4E76-9C4B-2B67ED17E941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EE73B-3E08-4EBA-9329-A75DE95B418C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5731E-F1A1-4413-BF0B-3612A17B7A5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1EFDA-609A-4F1E-AC46-EBC8986AC235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5A74E-6710-4C1F-AF2B-846C5DD26782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7EBD7-EDB5-4C2A-9FFE-4082865E217A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A3DF2-732A-4CBB-AD14-0EDC187AE016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D5969-8D4B-42E2-A6CB-F5BB37C5CB6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8CA36-E7A9-45F7-8054-CF55F9EBA42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65CA8-4A6D-4663-ACDC-1A99349DE22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Notes: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_______________________________________________________________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44BA7-3639-4DB0-9D19-C725A956B19C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6F61F-C34A-4412-8008-25FBE6B9D55D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1B53-402B-459E-9975-AA18EE03CD5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A08C6-933A-4D9E-B84D-24EAAB40371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73853-D2E0-4879-882A-F55E3FB356E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0A504-CD76-43C8-9C01-9ADC48B5AF14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218C-8FFF-4E94-BF55-87275F48B28B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292A-5003-4BA6-AA25-5D18ADC05537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3708A-B333-4711-9D8B-4E40522C5C1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EB467-DFAE-413D-8CC9-0D60E9F6805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7D81-321C-456F-AF0C-047AEB7F4EDB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2EB15-CB26-41D4-B53A-6A1B6DB94CF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ECA05-7082-4AA6-ADA6-1AB9F12DE7F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D7EC4-AA71-49D2-801F-C3FC1F8D2B6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CDF2-C76F-4E7A-8FB4-69377000184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ACFFF-954B-4DDC-8753-3CC7E3831F4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602A5-EE1B-4B73-A135-E3C014164C1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C7168-8705-4A6C-929C-4D770E75B0AD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7C757-D70F-435A-A944-8DDFE5FD78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126BF-FFC9-400D-A261-7F72E3F690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5400"/>
            <a:ext cx="199707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400"/>
            <a:ext cx="5838825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771BA-90B9-4B10-9077-8606121F25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A6DAE-85A9-4697-AB47-B27B357C1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FD82-A331-499F-80DD-A5C4BC3C9D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A512-D25D-42D0-B544-4378A1428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42A6F-1DF4-47EA-9337-D6D5444D1A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51CBD-4480-4535-813B-48B2C54657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0E6-9E4F-45C6-AE8E-53BDC2DE4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06F00-972A-497D-9B36-1AB71CA45B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E0757-F1D9-4FB9-B44A-444FB274F6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76288"/>
          </a:xfrm>
          <a:prstGeom prst="rect">
            <a:avLst/>
          </a:prstGeom>
          <a:solidFill>
            <a:srgbClr val="BDB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7" name="Picture 8" descr="insidetoplef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048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7747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90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25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023DACA9-7BC3-4AF9-8740-9321A34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66.28.32.123/netfu/tmp10023/coollogo_com_261291919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BDB5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5" name="Rectangle 102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710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6" name="Line 1028"/>
          <p:cNvSpPr>
            <a:spLocks noChangeShapeType="1"/>
          </p:cNvSpPr>
          <p:nvPr/>
        </p:nvSpPr>
        <p:spPr bwMode="auto">
          <a:xfrm>
            <a:off x="2381250" y="1066800"/>
            <a:ext cx="676275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7" name="Group 1029"/>
          <p:cNvGrpSpPr>
            <a:grpSpLocks/>
          </p:cNvGrpSpPr>
          <p:nvPr/>
        </p:nvGrpSpPr>
        <p:grpSpPr bwMode="auto">
          <a:xfrm>
            <a:off x="0" y="0"/>
            <a:ext cx="9144000" cy="6896100"/>
            <a:chOff x="0" y="0"/>
            <a:chExt cx="5760" cy="4344"/>
          </a:xfrm>
        </p:grpSpPr>
        <p:pic>
          <p:nvPicPr>
            <p:cNvPr id="3085" name="Picture 1030" descr="maintopri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8" y="0"/>
              <a:ext cx="62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031" descr="mainmidd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82"/>
              <a:ext cx="5758" cy="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032" descr="maintoplef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68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1033" descr="mainbot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128"/>
              <a:ext cx="190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1034"/>
          <p:cNvGrpSpPr>
            <a:grpSpLocks/>
          </p:cNvGrpSpPr>
          <p:nvPr/>
        </p:nvGrpSpPr>
        <p:grpSpPr bwMode="auto">
          <a:xfrm>
            <a:off x="0" y="0"/>
            <a:ext cx="2395538" cy="2390775"/>
            <a:chOff x="0" y="0"/>
            <a:chExt cx="1509" cy="1506"/>
          </a:xfrm>
        </p:grpSpPr>
        <p:pic>
          <p:nvPicPr>
            <p:cNvPr id="3083" name="Picture 1035" descr="circleto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509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36" descr="circlebot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56"/>
              <a:ext cx="1509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054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905000" y="2743200"/>
            <a:ext cx="6248400" cy="2101850"/>
          </a:xfrm>
          <a:effectLst>
            <a:outerShdw dist="28398" dir="1593903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An Introduction to Integrated Marketing Communications</a:t>
            </a:r>
          </a:p>
        </p:txBody>
      </p:sp>
      <p:sp>
        <p:nvSpPr>
          <p:cNvPr id="3080" name="Text Box 1042"/>
          <p:cNvSpPr txBox="1"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9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81" name="TextBox 23"/>
          <p:cNvSpPr txBox="1">
            <a:spLocks noChangeArrowheads="1"/>
          </p:cNvSpPr>
          <p:nvPr/>
        </p:nvSpPr>
        <p:spPr bwMode="auto">
          <a:xfrm>
            <a:off x="304800" y="685800"/>
            <a:ext cx="1550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800" b="1"/>
              <a:t>IMC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29000" y="762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b="1"/>
              <a:t>Alokesh Banerjee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utoUpdateAnimBg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Reasons For Growing Importance of IMC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467600" cy="4294188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Shift from media advertising to other forms of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	marketing communication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Movement away from advertising focused-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	approaches that emphasize mass media 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Shift in power from manufacturers to retailers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Rapid growth of database marketing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Demands for greater ad agency accountability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Changes in agency compensation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Rapid growth of the Internet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/>
              <a:t>Increasing importance of branding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Coca-Cola is the world’s most valuable brand</a:t>
            </a:r>
          </a:p>
        </p:txBody>
      </p:sp>
      <p:pic>
        <p:nvPicPr>
          <p:cNvPr id="23555" name="Picture 5" descr="S:\Commons\Project Files\(Joyce_Chappetto)\Belch Simple PPT JPEGs\JPEGs\Chap001\T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338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3528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ahoma" pitchFamily="34" charset="0"/>
              </a:rPr>
              <a:t>IMC Communication Tools</a:t>
            </a:r>
            <a:endParaRPr lang="en-US" altLang="en-US" sz="2800" b="1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38400" y="1905000"/>
            <a:ext cx="43735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itchFamily="18" charset="0"/>
              </a:rPr>
              <a:t>IMC Communication Tools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676400" y="2895600"/>
            <a:ext cx="5791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400800" y="38100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676400" y="2895600"/>
            <a:ext cx="0" cy="914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495800" y="2438400"/>
            <a:ext cx="0" cy="13716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467600" y="2971800"/>
            <a:ext cx="0" cy="8382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6764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4676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2000" y="4648200"/>
            <a:ext cx="0" cy="3810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62000" y="3962400"/>
            <a:ext cx="16224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Advertising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657600" y="3733800"/>
            <a:ext cx="14525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Direct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Marketing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24600" y="3733800"/>
            <a:ext cx="24749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Interactive/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Internet Marketing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4008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3528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7200" y="5105400"/>
            <a:ext cx="2362200" cy="7620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914400" y="5029200"/>
            <a:ext cx="14700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Sales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Promotion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505200" y="5105400"/>
            <a:ext cx="21447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Publicity/Public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Relations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5029200"/>
            <a:ext cx="12334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Personal</a:t>
            </a:r>
          </a:p>
          <a:p>
            <a:pPr algn="ctr"/>
            <a:r>
              <a:rPr lang="en-US" altLang="en-US" sz="2400">
                <a:solidFill>
                  <a:schemeClr val="bg2"/>
                </a:solidFill>
                <a:latin typeface="Times New Roman" pitchFamily="18" charset="0"/>
              </a:rPr>
              <a:t>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Syllabus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838200"/>
          <a:ext cx="9067800" cy="601980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304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Book Antiqua"/>
                        </a:rPr>
                        <a:t>COMMUNICATIONS PLAN - All about IMC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72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Integrated Marketing Communications Strategy (Part-I) -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Integrated Marketing Communications (IMC) </a:t>
                      </a:r>
                      <a:r>
                        <a:rPr lang="en-US" sz="1600" b="1" i="0" u="none" strike="noStrike" dirty="0">
                          <a:solidFill>
                            <a:srgbClr val="333399"/>
                          </a:solidFill>
                          <a:latin typeface="Book Antiqua"/>
                        </a:rPr>
                        <a:t>- The Changing Communications Environment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; The Need for Integrated Marketing Communications.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A view of the Communication process -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 Steps in Developing Effective Communication- Identifying the Target Audience; Determining the Communications Objectives; Designing a message; Choosing the media; selecting the message source; Collecting feedback.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98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Integrated Marketing Communications Strategy (Part-II) -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Setting the total promotion budget and mix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Setting the total promotion budget; Setting the overall communication mix; Integrating the promotion mix.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Book Antiqua"/>
                        </a:rPr>
                        <a:t> Socially Responsible Marketing Communication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Reviewing the concepts; reviewing the key terms; Discussing the concepts; Applying the concepts; Focus on technology; Focus on ethics.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47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IMC Case studies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04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IMC Case studies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04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Workshop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76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80"/>
                          </a:solidFill>
                          <a:latin typeface="Book Antiqua"/>
                        </a:rPr>
                        <a:t>Entreprenuership</a:t>
                      </a:r>
                      <a:r>
                        <a:rPr lang="en-US" sz="1600" b="1" i="0" u="none" strike="noStrike" dirty="0">
                          <a:solidFill>
                            <a:srgbClr val="000080"/>
                          </a:solidFill>
                          <a:latin typeface="Book Antiqua"/>
                        </a:rPr>
                        <a:t> - Setting up a Design Company &amp; a case study of using branding as a marketing tool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912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latin typeface="Book Antiqua"/>
                        </a:rPr>
                        <a:t>Students to work in groups on an IMC strategy for a given product / service to be provided by the faculty member / presentation to be evaluated in class and the \Written Submission to be evaluated by faculty later on (50 - 50 )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6400800" cy="1216025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latin typeface="Arial" charset="0"/>
              </a:rPr>
              <a:t>Any paid form of nonpersonal communication about an organization, product, service, idea or cause by an identified sponsor.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Advertising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209800"/>
            <a:ext cx="4800600" cy="41306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Disadvantages of advertising</a:t>
            </a:r>
          </a:p>
          <a:p>
            <a:pPr marL="571500" lvl="1" indent="-227013" eaLnBrk="1" hangingPunct="1"/>
            <a:r>
              <a:rPr lang="en-US" altLang="en-US" smtClean="0"/>
              <a:t>High costs of producing and running ads</a:t>
            </a:r>
          </a:p>
          <a:p>
            <a:pPr marL="571500" lvl="1" indent="-227013" eaLnBrk="1" hangingPunct="1"/>
            <a:r>
              <a:rPr lang="en-US" altLang="en-US" smtClean="0"/>
              <a:t>Credibility problems and consumer skepticism</a:t>
            </a:r>
          </a:p>
          <a:p>
            <a:pPr marL="571500" lvl="1" indent="-227013" eaLnBrk="1" hangingPunct="1"/>
            <a:r>
              <a:rPr lang="en-US" altLang="en-US" smtClean="0"/>
              <a:t>Clutter</a:t>
            </a:r>
          </a:p>
          <a:p>
            <a:pPr marL="571500" lvl="1" indent="-227013" eaLnBrk="1" hangingPunct="1"/>
            <a:r>
              <a:rPr lang="en-US" altLang="en-US" smtClean="0"/>
              <a:t>Difficulty in determining effectiveness</a:t>
            </a:r>
          </a:p>
          <a:p>
            <a:pPr marL="571500" lvl="1" indent="-227013" eaLnBrk="1" hangingPunct="1"/>
            <a:endParaRPr lang="en-US" altLang="en-US" smtClean="0"/>
          </a:p>
          <a:p>
            <a:pPr marL="912813" lvl="2" indent="-227013" eaLnBrk="1" hangingPunct="1"/>
            <a:endParaRPr lang="en-US" altLang="en-US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86000"/>
            <a:ext cx="4724400" cy="388937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Advantages of advertising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Advertiser controls the message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Cost effective way to communicate with large audiences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Effective way to create brand images and symbolic appeals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mtClean="0"/>
              <a:t>Often can be effective way to strike responsive chord with consumers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2832100" y="3124200"/>
            <a:ext cx="3479800" cy="609600"/>
            <a:chOff x="0" y="0"/>
            <a:chExt cx="2192" cy="384"/>
          </a:xfrm>
        </p:grpSpPr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en-US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192" cy="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hlinkClick r:id="rId3"/>
                </a:rPr>
                <a:t>  </a:t>
              </a:r>
              <a:r>
                <a:rPr lang="en-US" altLang="en-US" sz="3400"/>
                <a:t> </a:t>
              </a:r>
              <a:r>
                <a:rPr lang="en-US" altLang="en-US"/>
                <a:t>                                          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  <p:bldP spid="51204" grpId="0" build="p" bldLvl="3" autoUpdateAnimBg="0"/>
      <p:bldP spid="51205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Classifications of Advertising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2743200"/>
          </a:xfrm>
          <a:solidFill>
            <a:srgbClr val="ECEFA9"/>
          </a:solidFill>
          <a:ln w="2540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sz="2800" smtClean="0"/>
              <a:t>Advertising to Consumer Markets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National advertising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Retail/local advertising</a:t>
            </a:r>
          </a:p>
          <a:p>
            <a:pPr marL="230188" indent="-230188" eaLnBrk="1" hangingPunct="1">
              <a:buFontTx/>
              <a:buNone/>
            </a:pPr>
            <a:r>
              <a:rPr lang="en-US" sz="2400" smtClean="0"/>
              <a:t>Advertising to increase demand</a:t>
            </a:r>
          </a:p>
          <a:p>
            <a:pPr marL="571500" lvl="1" indent="-227013" eaLnBrk="1" hangingPunct="1"/>
            <a:r>
              <a:rPr lang="en-US" sz="2400" smtClean="0"/>
              <a:t>Primary demand for the product category</a:t>
            </a:r>
          </a:p>
          <a:p>
            <a:pPr marL="571500" lvl="1" indent="-227013" eaLnBrk="1" hangingPunct="1"/>
            <a:r>
              <a:rPr lang="en-US" sz="2400" smtClean="0"/>
              <a:t>Selective demand for a specific brand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0" y="4267200"/>
            <a:ext cx="7696200" cy="1706563"/>
          </a:xfrm>
          <a:prstGeom prst="rect">
            <a:avLst/>
          </a:prstGeom>
          <a:solidFill>
            <a:srgbClr val="ECEFA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Business &amp; professional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Business-to-business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Professional advertising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Trade advertising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An example of a business-to-business ad</a:t>
            </a:r>
          </a:p>
        </p:txBody>
      </p:sp>
      <p:pic>
        <p:nvPicPr>
          <p:cNvPr id="33795" name="Picture 5" descr="S:\Commons\Project Files\(Joyce_Chappetto)\Belch Simple PPT JPEGs\JPEGs\Chap001\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838200"/>
            <a:ext cx="4098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505200" y="6521450"/>
            <a:ext cx="25146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Source: Courtesy Honeywell.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A system of marketing by which organizations communicate directly with target customers to generate a response and/or a transaction.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Marketing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514600"/>
            <a:ext cx="4800600" cy="365760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endParaRPr lang="en-US" altLang="en-US" sz="2000" smtClean="0"/>
          </a:p>
          <a:p>
            <a:pPr marL="230188" indent="-230188" eaLnBrk="1" hangingPunct="1">
              <a:buFontTx/>
              <a:buNone/>
            </a:pPr>
            <a:r>
              <a:rPr lang="en-US" altLang="en-US" sz="2000" u="sng" smtClean="0"/>
              <a:t>Disadvantages of direct marketing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Lack of customer receptivity and very low response rates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Clutter (too many messages)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Image problems – particularly with telemarketing</a:t>
            </a:r>
          </a:p>
          <a:p>
            <a:pPr marL="912813" lvl="2" indent="-227013" eaLnBrk="1" hangingPunct="1"/>
            <a:endParaRPr lang="en-US" altLang="en-US" sz="180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971800"/>
            <a:ext cx="4724400" cy="277812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smtClean="0"/>
              <a:t>Advantages of direct marketing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Changes in society have made consumers more receptive to direct-marketing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Allows marketers to be very selective and target specific segments of customers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Messages can be customized for specific customers.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Effectiveness easier to measure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53252" grpId="0" build="p" bldLvl="3" autoUpdateAnimBg="0"/>
      <p:bldP spid="5325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Marketing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656013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mtClean="0"/>
              <a:t>Direct marketing methods</a:t>
            </a:r>
          </a:p>
          <a:p>
            <a:pPr marL="571500" lvl="1" indent="-227013" eaLnBrk="1" hangingPunct="1"/>
            <a:r>
              <a:rPr lang="en-US" altLang="en-US" smtClean="0"/>
              <a:t>Direct mail</a:t>
            </a:r>
          </a:p>
          <a:p>
            <a:pPr marL="571500" lvl="1" indent="-227013" eaLnBrk="1" hangingPunct="1"/>
            <a:r>
              <a:rPr lang="en-US" altLang="en-US" smtClean="0"/>
              <a:t>Catalogs</a:t>
            </a:r>
          </a:p>
          <a:p>
            <a:pPr marL="571500" lvl="1" indent="-227013" eaLnBrk="1" hangingPunct="1"/>
            <a:r>
              <a:rPr lang="en-US" altLang="en-US" smtClean="0"/>
              <a:t>Telemarketing</a:t>
            </a:r>
          </a:p>
          <a:p>
            <a:pPr marL="571500" lvl="1" indent="-227013" eaLnBrk="1" hangingPunct="1"/>
            <a:r>
              <a:rPr lang="en-US" altLang="en-US" smtClean="0"/>
              <a:t>Direct response ads</a:t>
            </a:r>
          </a:p>
          <a:p>
            <a:pPr marL="571500" lvl="1" indent="-227013" eaLnBrk="1" hangingPunct="1"/>
            <a:r>
              <a:rPr lang="en-US" altLang="en-US" smtClean="0"/>
              <a:t>Direct selling</a:t>
            </a:r>
          </a:p>
          <a:p>
            <a:pPr marL="571500" lvl="1" indent="-227013" eaLnBrk="1" hangingPunct="1"/>
            <a:r>
              <a:rPr lang="en-US" altLang="en-US" smtClean="0"/>
              <a:t>Internet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914400"/>
            <a:ext cx="7391400" cy="13398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5E5C00"/>
                </a:solidFill>
                <a:latin typeface="Arial" charset="0"/>
              </a:rPr>
              <a:t>A form of marketing communication through interactive media which allow for a two-way flow of information whereby users can participate in and modify the content of the information they receive in real time.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Interactive/Internet Marketing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743200"/>
            <a:ext cx="4800600" cy="304641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Disadvantages of interactive/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internet marketing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Internet is not yet a mass medium as many consumers lack access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Attention to Internet ads is very low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Great deal of clutter on the Internet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000" smtClean="0"/>
              <a:t>Audience measurement is a problem on the Internet</a:t>
            </a:r>
          </a:p>
          <a:p>
            <a:pPr marL="912813" lvl="2" indent="-227013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743200"/>
            <a:ext cx="4724400" cy="4111625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Advantages of interactive/ internet marketing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Can be used for a variety of IMC functions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Messages can be tailored to specific interests and needs of customers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Interactive nature of the Internet leads to higher level of involvement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Can provide large amounts of information to customers.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build="p" bldLvl="3" autoUpdateAnimBg="0"/>
      <p:bldP spid="55301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Definition of Integrated</a:t>
            </a:r>
            <a:br>
              <a:rPr lang="en-US" altLang="en-US" sz="2600" smtClean="0"/>
            </a:br>
            <a:r>
              <a:rPr lang="en-US" altLang="en-US" sz="2600" smtClean="0"/>
              <a:t>Marketing Communications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24288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A concept of marketing communications planning that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recognizes the added value of a comprehensive plan that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evaluates the strategic roles of a variety of communication 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disciplines and combines these disciplines to provide clarity,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>
                <a:latin typeface="Tahoma" pitchFamily="34" charset="0"/>
              </a:rPr>
              <a:t>consistency and maximum communications impact.</a:t>
            </a:r>
          </a:p>
          <a:p>
            <a:pPr marL="230188" indent="-230188"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Interactive/Internet Marketing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18438" cy="4535488"/>
          </a:xfrm>
        </p:spPr>
        <p:txBody>
          <a:bodyPr wrap="none"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/>
              <a:t>Use of the Internet as an IMC Tool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an advertising medium to inform, educate </a:t>
            </a:r>
          </a:p>
          <a:p>
            <a:pPr marL="571500" lvl="1" indent="-227013" eaLnBrk="1" hangingPunct="1">
              <a:spcBef>
                <a:spcPct val="10000"/>
              </a:spcBef>
              <a:buFontTx/>
              <a:buNone/>
            </a:pPr>
            <a:r>
              <a:rPr lang="en-US" altLang="en-US" sz="2400" smtClean="0"/>
              <a:t>  and persuade customers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direct sales tool 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obtain customer database information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communicate and interact with buyers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provide customer service and support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To build and maintain customer relationships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tool for implementing sales promotion </a:t>
            </a:r>
          </a:p>
          <a:p>
            <a:pPr marL="571500" lvl="1" indent="-227013" eaLnBrk="1" hangingPunct="1">
              <a:spcBef>
                <a:spcPct val="10000"/>
              </a:spcBef>
            </a:pPr>
            <a:r>
              <a:rPr lang="en-US" altLang="en-US" sz="2400" smtClean="0"/>
              <a:t>As a tool for implementing publicity/public </a:t>
            </a:r>
          </a:p>
          <a:p>
            <a:pPr marL="571500" lvl="1" indent="-227013" eaLnBrk="1" hangingPunct="1">
              <a:spcBef>
                <a:spcPct val="10000"/>
              </a:spcBef>
              <a:buFontTx/>
              <a:buNone/>
            </a:pPr>
            <a:r>
              <a:rPr lang="en-US" altLang="en-US" sz="2400" smtClean="0"/>
              <a:t>	relations programs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Internet is an important IMC tool for American Airlines </a:t>
            </a:r>
          </a:p>
        </p:txBody>
      </p:sp>
      <p:pic>
        <p:nvPicPr>
          <p:cNvPr id="44035" name="Picture 5" descr="S:\Commons\Project Files\(Joyce_Chappetto)\Belch Simple PPT JPEGs\JPEGs\Chap001\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09625"/>
            <a:ext cx="3937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429000" y="6629400"/>
            <a:ext cx="24384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3048000" y="6553200"/>
            <a:ext cx="3276600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/>
              <a:t>Source: Courtesy American Airlines.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Marketing activities that provide extra value or incentives to the sales force, distributors, or ultimate consumers and can stimulate immediate sales.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Sales Promotion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667000"/>
            <a:ext cx="4495800" cy="3538538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Trade-oriented</a:t>
            </a:r>
          </a:p>
          <a:p>
            <a:pPr marL="571500" lvl="1" indent="-227013" eaLnBrk="1" hangingPunct="1"/>
            <a:r>
              <a:rPr lang="en-US" altLang="en-US" sz="2000" smtClean="0"/>
              <a:t>Targeted toward marketing intermediaries such as retailers, wholesalers, or distributors</a:t>
            </a:r>
          </a:p>
          <a:p>
            <a:pPr marL="912813" lvl="2" indent="-227013" eaLnBrk="1" hangingPunct="1"/>
            <a:r>
              <a:rPr lang="en-US" altLang="en-US" sz="1800" smtClean="0"/>
              <a:t>Promotion allowances</a:t>
            </a:r>
          </a:p>
          <a:p>
            <a:pPr marL="912813" lvl="2" indent="-227013" eaLnBrk="1" hangingPunct="1"/>
            <a:r>
              <a:rPr lang="en-US" altLang="en-US" sz="1800" smtClean="0"/>
              <a:t>Merchandise allowances</a:t>
            </a:r>
          </a:p>
          <a:p>
            <a:pPr marL="912813" lvl="2" indent="-227013" eaLnBrk="1" hangingPunct="1"/>
            <a:r>
              <a:rPr lang="en-US" altLang="en-US" sz="1800" smtClean="0"/>
              <a:t>Price deals</a:t>
            </a:r>
          </a:p>
          <a:p>
            <a:pPr marL="912813" lvl="2" indent="-227013" eaLnBrk="1" hangingPunct="1"/>
            <a:r>
              <a:rPr lang="en-US" altLang="en-US" sz="1800" smtClean="0"/>
              <a:t>Sales contests</a:t>
            </a:r>
          </a:p>
          <a:p>
            <a:pPr marL="912813" lvl="2" indent="-227013" eaLnBrk="1" hangingPunct="1"/>
            <a:r>
              <a:rPr lang="en-US" altLang="en-US" sz="1800" smtClean="0"/>
              <a:t>Trade shows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4572000" cy="3881438"/>
          </a:xfrm>
        </p:spPr>
        <p:txBody>
          <a:bodyPr>
            <a:spAutoFit/>
          </a:bodyPr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Consumer-oriented</a:t>
            </a:r>
          </a:p>
          <a:p>
            <a:pPr marL="571500" lvl="1" indent="-227013" eaLnBrk="1" hangingPunct="1"/>
            <a:r>
              <a:rPr lang="en-US" altLang="en-US" smtClean="0"/>
              <a:t>Targeted to the ultimate users of a product or service</a:t>
            </a:r>
          </a:p>
          <a:p>
            <a:pPr marL="912813" lvl="2" indent="-227013" eaLnBrk="1" hangingPunct="1"/>
            <a:r>
              <a:rPr lang="en-US" altLang="en-US" sz="1800" smtClean="0"/>
              <a:t>Coupons</a:t>
            </a:r>
          </a:p>
          <a:p>
            <a:pPr marL="912813" lvl="2" indent="-227013" eaLnBrk="1" hangingPunct="1"/>
            <a:r>
              <a:rPr lang="en-US" altLang="en-US" sz="1800" smtClean="0"/>
              <a:t>Sampling</a:t>
            </a:r>
          </a:p>
          <a:p>
            <a:pPr marL="912813" lvl="2" indent="-227013" eaLnBrk="1" hangingPunct="1"/>
            <a:r>
              <a:rPr lang="en-US" altLang="en-US" sz="1800" smtClean="0"/>
              <a:t>Premiums</a:t>
            </a:r>
          </a:p>
          <a:p>
            <a:pPr marL="912813" lvl="2" indent="-227013" eaLnBrk="1" hangingPunct="1">
              <a:spcBef>
                <a:spcPct val="0"/>
              </a:spcBef>
            </a:pPr>
            <a:r>
              <a:rPr lang="en-US" altLang="en-US" sz="1800" smtClean="0"/>
              <a:t>Rebates</a:t>
            </a:r>
          </a:p>
          <a:p>
            <a:pPr marL="912813" lvl="2" indent="-227013" eaLnBrk="1" hangingPunct="1"/>
            <a:r>
              <a:rPr lang="en-US" altLang="en-US" sz="1800" smtClean="0"/>
              <a:t>Contests</a:t>
            </a:r>
          </a:p>
          <a:p>
            <a:pPr marL="912813" lvl="2" indent="-227013" eaLnBrk="1" hangingPunct="1"/>
            <a:r>
              <a:rPr lang="en-US" altLang="en-US" sz="1800" smtClean="0"/>
              <a:t>Sweepstakes</a:t>
            </a:r>
          </a:p>
          <a:p>
            <a:pPr marL="912813" lvl="2" indent="-227013" eaLnBrk="1" hangingPunct="1"/>
            <a:r>
              <a:rPr lang="en-US" altLang="en-US" sz="1800" smtClean="0"/>
              <a:t>POP materials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8" grpId="0" build="p" bldLvl="3" autoUpdateAnimBg="0"/>
      <p:bldP spid="57349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Sales Promotion Uses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6934200" cy="4275138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Introduce new products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Get existing customers to buy more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Attract new customers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Combat competition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Maintain sales in off season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Increase retail inventories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Tie in advertising &amp; personal selling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Enhance personal selling efforts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1" grpI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124200"/>
            <a:ext cx="6199188" cy="2954338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Advantages of publicity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Credibility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Low cost (although not totally free)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Often results in word-of-mouth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Disadvantages of publicity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Not always under control of organization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Can be negative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7239000" cy="1552575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8100000" algn="ctr" rotWithShape="0">
              <a:srgbClr val="555701"/>
            </a:outerShdw>
          </a:effec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A44200"/>
                </a:solidFill>
                <a:latin typeface="Arial" charset="0"/>
              </a:rPr>
              <a:t>Nonpersonal communication regarding an organization, product, service, or idea not directly paid for or run under identified sponsorship.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Publicity Vehicles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6175"/>
            <a:ext cx="6477000" cy="5102225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News Releases: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Single-page news stories sent to media who might print or broadcast the content.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Feature Articles: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Larger manuscripts composed and edited for a particular medium.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Captioned Photos: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Photographs with content identified and explained below the picture.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Press Conferences: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Meetings and presentations to invited reporters and editors.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Special Events:</a:t>
            </a:r>
          </a:p>
          <a:p>
            <a:pPr marL="571500" lvl="1" indent="-22701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smtClean="0"/>
              <a:t>Sponsorship of events, teams, or programs of public value.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Advertising Versus Publicity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9450"/>
            <a:ext cx="8228013" cy="3765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u="sng" smtClean="0">
                <a:cs typeface="Times" pitchFamily="18" charset="0"/>
              </a:rPr>
              <a:t>FACTOR</a:t>
            </a:r>
            <a:r>
              <a:rPr lang="en-US" altLang="en-US" sz="2800" u="sng" smtClean="0">
                <a:cs typeface="Times" pitchFamily="18" charset="0"/>
              </a:rPr>
              <a:t>	ADVERTISING	PUBLICITY</a:t>
            </a:r>
            <a:endParaRPr lang="en-US" altLang="en-US" sz="2800" smtClean="0"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Control</a:t>
            </a:r>
            <a:r>
              <a:rPr lang="en-US" altLang="en-US" sz="2800" smtClean="0">
                <a:cs typeface="Times" pitchFamily="18" charset="0"/>
              </a:rPr>
              <a:t>	Great	Little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Credibility</a:t>
            </a:r>
            <a:r>
              <a:rPr lang="en-US" altLang="en-US" sz="2800" smtClean="0">
                <a:cs typeface="Times" pitchFamily="18" charset="0"/>
              </a:rPr>
              <a:t>	Lower	Higher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Reach</a:t>
            </a:r>
            <a:r>
              <a:rPr lang="en-US" altLang="en-US" sz="2800" smtClean="0">
                <a:cs typeface="Times" pitchFamily="18" charset="0"/>
              </a:rPr>
              <a:t>	Achievable	Undetermined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Frequency</a:t>
            </a:r>
            <a:r>
              <a:rPr lang="en-US" altLang="en-US" sz="2800" smtClean="0">
                <a:cs typeface="Times" pitchFamily="18" charset="0"/>
              </a:rPr>
              <a:t>	Schedulable	Undetermined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Cost</a:t>
            </a:r>
            <a:r>
              <a:rPr lang="en-US" altLang="en-US" sz="2800" smtClean="0">
                <a:cs typeface="Times" pitchFamily="18" charset="0"/>
              </a:rPr>
              <a:t>	Specific	Unspecified/low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Flexibility</a:t>
            </a:r>
            <a:r>
              <a:rPr lang="en-US" altLang="en-US" sz="2800" smtClean="0">
                <a:cs typeface="Times" pitchFamily="18" charset="0"/>
              </a:rPr>
              <a:t>	High	Low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884613" algn="ctr"/>
                <a:tab pos="6630988" algn="ctr"/>
              </a:tabLst>
            </a:pPr>
            <a:r>
              <a:rPr lang="en-US" altLang="en-US" sz="2800" i="1" smtClean="0">
                <a:cs typeface="Times" pitchFamily="18" charset="0"/>
              </a:rPr>
              <a:t>Timing</a:t>
            </a:r>
            <a:r>
              <a:rPr lang="en-US" altLang="en-US" sz="2800" smtClean="0">
                <a:cs typeface="Times" pitchFamily="18" charset="0"/>
              </a:rPr>
              <a:t>	Specifiable	Tentative</a:t>
            </a:r>
            <a:endParaRPr lang="en-US" altLang="en-US" sz="2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Relations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5284788" cy="2886075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Tools used by Public Relations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Publicity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Special publications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Community activity participation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Fund-raising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Special event sponsorship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Public affairs activities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7239000" cy="1917700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8100000" algn="ctr" rotWithShape="0">
              <a:srgbClr val="A442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A44200"/>
                </a:solidFill>
                <a:latin typeface="Arial" charset="0"/>
              </a:rPr>
              <a:t>The management function which evaluates public attitudes, identifies the policies and procedures of an individual or organization with the public interest, and executes a program of action to earn public understanding and acceptance.</a:t>
            </a:r>
            <a:endParaRPr lang="en-US" sz="2400" b="1" i="1">
              <a:solidFill>
                <a:srgbClr val="A442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5562600" cy="1581150"/>
          </a:xfrm>
          <a:prstGeom prst="rect">
            <a:avLst/>
          </a:prstGeom>
          <a:solidFill>
            <a:srgbClr val="ECEFA9"/>
          </a:solidFill>
          <a:ln w="28575">
            <a:solidFill>
              <a:srgbClr val="5E5C00"/>
            </a:solidFill>
            <a:miter lim="800000"/>
            <a:headEnd/>
            <a:tailEnd/>
          </a:ln>
          <a:effectLst>
            <a:outerShdw dist="107763" dir="13500000" algn="ctr" rotWithShape="0">
              <a:srgbClr val="5E5C00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5E5C00"/>
                </a:solidFill>
                <a:latin typeface="Arial" charset="0"/>
              </a:rPr>
              <a:t>Direct person-to-person communication whereby a seller attempts to assist and/or persuade perspective buyers to to purchase a product or service.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Personal Selling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667000"/>
            <a:ext cx="4800600" cy="294640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000" smtClean="0"/>
              <a:t>Disadvantages of personal selling</a:t>
            </a:r>
          </a:p>
          <a:p>
            <a:pPr marL="571500" lvl="1" indent="-227013" eaLnBrk="1" hangingPunct="1"/>
            <a:r>
              <a:rPr lang="en-US" altLang="en-US" sz="2000" smtClean="0"/>
              <a:t>High costs per contact</a:t>
            </a:r>
          </a:p>
          <a:p>
            <a:pPr marL="571500" lvl="1" indent="-227013" eaLnBrk="1" hangingPunct="1"/>
            <a:r>
              <a:rPr lang="en-US" altLang="en-US" sz="2000" smtClean="0"/>
              <a:t>Expensive way to reach large audiences</a:t>
            </a:r>
          </a:p>
          <a:p>
            <a:pPr marL="571500" lvl="1" indent="-227013" eaLnBrk="1" hangingPunct="1"/>
            <a:r>
              <a:rPr lang="en-US" altLang="en-US" sz="2000" smtClean="0"/>
              <a:t>Difficult to have consistent and uniform message delivered to all customers</a:t>
            </a:r>
          </a:p>
          <a:p>
            <a:pPr marL="912813" lvl="2" indent="-227013" eaLnBrk="1" hangingPunct="1"/>
            <a:endParaRPr lang="en-US" altLang="en-US" sz="1800" smtClean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67000"/>
            <a:ext cx="4724400" cy="3267075"/>
          </a:xfrm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Advantages of personal selling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Direct contact between buyer and seller allows for more flexibility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Can tailor sales message to specific needs of customers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Allows for more direct and immediate feedback</a:t>
            </a:r>
          </a:p>
          <a:p>
            <a:pPr marL="571500" lvl="1" indent="-227013" eaLnBrk="1" hangingPunct="1">
              <a:lnSpc>
                <a:spcPct val="80000"/>
              </a:lnSpc>
            </a:pPr>
            <a:r>
              <a:rPr lang="en-US" altLang="en-US" sz="2000" smtClean="0"/>
              <a:t>Sales efforts can be targeted to specific markets and customers who are best prospects.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6" grpId="0" build="p" bldLvl="3" autoUpdateAnimBg="0"/>
      <p:bldP spid="6451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0" y="1066800"/>
            <a:ext cx="4762500" cy="1552575"/>
          </a:xfrm>
          <a:prstGeom prst="rect">
            <a:avLst/>
          </a:prstGeom>
          <a:solidFill>
            <a:srgbClr val="ECEFA9"/>
          </a:solidFill>
          <a:ln w="57150" cmpd="thinThick">
            <a:noFill/>
            <a:miter lim="800000"/>
            <a:headEnd/>
            <a:tailEnd/>
          </a:ln>
          <a:effectLst>
            <a:outerShdw dist="107763" dir="2700000" algn="ctr" rotWithShape="0">
              <a:srgbClr val="22458A"/>
            </a:outerShdw>
          </a:effectLst>
        </p:spPr>
        <p:txBody>
          <a:bodyPr>
            <a:spAutoFit/>
          </a:bodyPr>
          <a:lstStyle/>
          <a:p>
            <a:r>
              <a:rPr lang="en-US" sz="2400" i="1">
                <a:latin typeface="Arial" charset="0"/>
              </a:rPr>
              <a:t>Coordinating the promotional mix elements to develop a controlled, integrated program of effective marketing communications.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Promotional Management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3124200"/>
            <a:ext cx="6553200" cy="2847975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800" smtClean="0"/>
              <a:t>Considerations for developing the promotional program include: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Type of product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Buyer’s decision process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Stage of product life cycle</a:t>
            </a:r>
          </a:p>
          <a:p>
            <a:pPr marL="571500" lvl="1" indent="-227013" eaLnBrk="1" hangingPunct="1">
              <a:buFont typeface="Wingdings" pitchFamily="2" charset="2"/>
              <a:buChar char="§"/>
            </a:pPr>
            <a:r>
              <a:rPr lang="en-US" altLang="en-US" sz="2400" smtClean="0"/>
              <a:t>Channels of distribution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Integrated Marketing Communications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315200" cy="463391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A marketing communications planning concept that recognizes the value of a comprehensive plan.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A plan that evaluates the strategic roles of several communications disciplines: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Media advertising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Direct marketing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Interactive/internet marketing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Sales promotion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Publicity/Public relations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Combines the disciplines to provide: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Clarity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Consistency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Maximum communications impact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1828800" y="1219200"/>
            <a:ext cx="5822950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Promotional Program Situation Analysis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1828800" y="1676400"/>
            <a:ext cx="5813425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Analysis of the Communications Process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828800" y="2133600"/>
            <a:ext cx="5813425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Budget Determination</a:t>
            </a:r>
            <a:endParaRPr lang="en-US" altLang="en-US" sz="2000">
              <a:latin typeface="Tahoma" pitchFamily="34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914400" y="2667000"/>
            <a:ext cx="7824788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Develop Integrated Marketing Communications Programs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1828800" y="762000"/>
            <a:ext cx="5822950" cy="274638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Review of Marketing Plan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04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Advertising</a:t>
            </a:r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828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3352800" y="31242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8768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  <a:endParaRPr lang="en-US" altLang="en-US" sz="24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3246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3048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Advertising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9050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3352800" y="39624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48768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63246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3810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Message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18288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Sales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Promotion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3352800" y="4876800"/>
            <a:ext cx="13716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PR/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Publicity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48768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Personal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Selling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63246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Direct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Marketing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304800" y="6096000"/>
            <a:ext cx="8458200" cy="304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2"/>
                </a:solidFill>
                <a:latin typeface="Tahoma" pitchFamily="34" charset="0"/>
              </a:rPr>
              <a:t>Integration &amp; Implementation of Marketing Communications Strategies</a:t>
            </a:r>
            <a:endParaRPr lang="en-US" altLang="en-U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914400" y="6553200"/>
            <a:ext cx="7331075" cy="304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Monitor, Evaluate &amp; Control Promotional Program</a:t>
            </a:r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228600" y="914400"/>
            <a:ext cx="15811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228600" y="66294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 flipV="1">
            <a:off x="4572000" y="10668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2" name="AutoShape 28"/>
          <p:cNvSpPr>
            <a:spLocks noChangeArrowheads="1"/>
          </p:cNvSpPr>
          <p:nvPr/>
        </p:nvSpPr>
        <p:spPr bwMode="auto">
          <a:xfrm flipV="1">
            <a:off x="4572000" y="15240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flipV="1">
            <a:off x="4419600" y="19812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 flipV="1">
            <a:off x="4419600" y="24384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5" name="AutoShape 31"/>
          <p:cNvSpPr>
            <a:spLocks noChangeArrowheads="1"/>
          </p:cNvSpPr>
          <p:nvPr/>
        </p:nvSpPr>
        <p:spPr bwMode="auto">
          <a:xfrm>
            <a:off x="5486400" y="19812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6" name="AutoShape 32"/>
          <p:cNvSpPr>
            <a:spLocks noChangeArrowheads="1"/>
          </p:cNvSpPr>
          <p:nvPr/>
        </p:nvSpPr>
        <p:spPr bwMode="auto">
          <a:xfrm>
            <a:off x="5486400" y="2438400"/>
            <a:ext cx="92075" cy="13652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11430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2514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4038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5626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69342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533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>
            <a:off x="2133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3657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5181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65532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>
            <a:off x="5334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>
            <a:off x="2133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>
            <a:off x="3657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>
            <a:off x="5181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1" name="Line 47"/>
          <p:cNvSpPr>
            <a:spLocks noChangeShapeType="1"/>
          </p:cNvSpPr>
          <p:nvPr/>
        </p:nvSpPr>
        <p:spPr bwMode="auto">
          <a:xfrm>
            <a:off x="65532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Line 48"/>
          <p:cNvSpPr>
            <a:spLocks noChangeShapeType="1"/>
          </p:cNvSpPr>
          <p:nvPr/>
        </p:nvSpPr>
        <p:spPr bwMode="auto">
          <a:xfrm>
            <a:off x="25146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3" name="Line 49"/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Line 50"/>
          <p:cNvSpPr>
            <a:spLocks noChangeShapeType="1"/>
          </p:cNvSpPr>
          <p:nvPr/>
        </p:nvSpPr>
        <p:spPr bwMode="auto">
          <a:xfrm>
            <a:off x="7010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Line 51"/>
          <p:cNvSpPr>
            <a:spLocks noChangeShapeType="1"/>
          </p:cNvSpPr>
          <p:nvPr/>
        </p:nvSpPr>
        <p:spPr bwMode="auto">
          <a:xfrm>
            <a:off x="54864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Line 52"/>
          <p:cNvSpPr>
            <a:spLocks noChangeShapeType="1"/>
          </p:cNvSpPr>
          <p:nvPr/>
        </p:nvSpPr>
        <p:spPr bwMode="auto">
          <a:xfrm flipV="1">
            <a:off x="1371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 flipV="1">
            <a:off x="2895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 flipV="1">
            <a:off x="1371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 flipV="1">
            <a:off x="44196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0" name="Line 56"/>
          <p:cNvSpPr>
            <a:spLocks noChangeShapeType="1"/>
          </p:cNvSpPr>
          <p:nvPr/>
        </p:nvSpPr>
        <p:spPr bwMode="auto">
          <a:xfrm flipV="1">
            <a:off x="28956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Line 57"/>
          <p:cNvSpPr>
            <a:spLocks noChangeShapeType="1"/>
          </p:cNvSpPr>
          <p:nvPr/>
        </p:nvSpPr>
        <p:spPr bwMode="auto">
          <a:xfrm flipV="1">
            <a:off x="44196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Line 58"/>
          <p:cNvSpPr>
            <a:spLocks noChangeShapeType="1"/>
          </p:cNvSpPr>
          <p:nvPr/>
        </p:nvSpPr>
        <p:spPr bwMode="auto">
          <a:xfrm flipV="1">
            <a:off x="60198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 flipV="1">
            <a:off x="7391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 flipV="1">
            <a:off x="6019800" y="46482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V="1">
            <a:off x="73914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6" name="AutoShape 62"/>
          <p:cNvSpPr>
            <a:spLocks noChangeArrowheads="1"/>
          </p:cNvSpPr>
          <p:nvPr/>
        </p:nvSpPr>
        <p:spPr bwMode="auto">
          <a:xfrm flipV="1">
            <a:off x="4724400" y="6400800"/>
            <a:ext cx="76200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527" name="AutoShape 63"/>
          <p:cNvSpPr>
            <a:spLocks noChangeArrowheads="1"/>
          </p:cNvSpPr>
          <p:nvPr/>
        </p:nvSpPr>
        <p:spPr bwMode="auto">
          <a:xfrm>
            <a:off x="7848600" y="31242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  <a:endParaRPr lang="en-US" altLang="en-US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28" name="AutoShape 64"/>
          <p:cNvSpPr>
            <a:spLocks noChangeArrowheads="1"/>
          </p:cNvSpPr>
          <p:nvPr/>
        </p:nvSpPr>
        <p:spPr bwMode="auto">
          <a:xfrm>
            <a:off x="7848600" y="39624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Objectives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29" name="AutoShape 65"/>
          <p:cNvSpPr>
            <a:spLocks noChangeArrowheads="1"/>
          </p:cNvSpPr>
          <p:nvPr/>
        </p:nvSpPr>
        <p:spPr bwMode="auto">
          <a:xfrm>
            <a:off x="7848600" y="4876800"/>
            <a:ext cx="1295400" cy="685800"/>
          </a:xfrm>
          <a:prstGeom prst="flowChartProcess">
            <a:avLst/>
          </a:prstGeom>
          <a:solidFill>
            <a:srgbClr val="ECEFA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Internet/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Interactive</a:t>
            </a:r>
          </a:p>
          <a:p>
            <a:pPr algn="ctr">
              <a:lnSpc>
                <a:spcPct val="75000"/>
              </a:lnSpc>
            </a:pP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Strategy</a:t>
            </a:r>
            <a:endParaRPr lang="en-US" altLang="en-US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530" name="Line 66"/>
          <p:cNvSpPr>
            <a:spLocks noChangeShapeType="1"/>
          </p:cNvSpPr>
          <p:nvPr/>
        </p:nvSpPr>
        <p:spPr bwMode="auto">
          <a:xfrm>
            <a:off x="8458200" y="2971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1" name="Line 67"/>
          <p:cNvSpPr>
            <a:spLocks noChangeShapeType="1"/>
          </p:cNvSpPr>
          <p:nvPr/>
        </p:nvSpPr>
        <p:spPr bwMode="auto">
          <a:xfrm>
            <a:off x="80772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2" name="Line 68"/>
          <p:cNvSpPr>
            <a:spLocks noChangeShapeType="1"/>
          </p:cNvSpPr>
          <p:nvPr/>
        </p:nvSpPr>
        <p:spPr bwMode="auto">
          <a:xfrm>
            <a:off x="80772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3" name="Line 69"/>
          <p:cNvSpPr>
            <a:spLocks noChangeShapeType="1"/>
          </p:cNvSpPr>
          <p:nvPr/>
        </p:nvSpPr>
        <p:spPr bwMode="auto">
          <a:xfrm flipV="1">
            <a:off x="8915400" y="38100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4" name="Line 70"/>
          <p:cNvSpPr>
            <a:spLocks noChangeShapeType="1"/>
          </p:cNvSpPr>
          <p:nvPr/>
        </p:nvSpPr>
        <p:spPr bwMode="auto">
          <a:xfrm flipV="1">
            <a:off x="8915400" y="4724400"/>
            <a:ext cx="1588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5" name="Line 71"/>
          <p:cNvSpPr>
            <a:spLocks noChangeShapeType="1"/>
          </p:cNvSpPr>
          <p:nvPr/>
        </p:nvSpPr>
        <p:spPr bwMode="auto">
          <a:xfrm>
            <a:off x="990600" y="5638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6" name="Line 72"/>
          <p:cNvSpPr>
            <a:spLocks noChangeShapeType="1"/>
          </p:cNvSpPr>
          <p:nvPr/>
        </p:nvSpPr>
        <p:spPr bwMode="auto">
          <a:xfrm>
            <a:off x="8458200" y="5638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7" name="Text Box 73"/>
          <p:cNvSpPr txBox="1">
            <a:spLocks noChangeArrowheads="1"/>
          </p:cNvSpPr>
          <p:nvPr/>
        </p:nvSpPr>
        <p:spPr bwMode="auto">
          <a:xfrm>
            <a:off x="990600" y="0"/>
            <a:ext cx="77724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Integrated Marketing Communications Planning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Marketing Plan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786313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400" smtClean="0"/>
              <a:t>	A document that describes the overall marketing strategy and programs developed for a company, product or brand. The plan includes: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A detailed situation analysis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Specific marketing objectives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A marketing strategy and program that includes selection of a target market and plans for marketing mix elements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4.	A program for implementing the strategy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000" smtClean="0"/>
              <a:t>5.	A process for monitoring and evaluating performance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Situation Analysis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477000" cy="507206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Internal Factors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the firm’s promotional organization and capabilities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Review of the firm’s previous promotional programs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firm or brand image and implications for promotion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Assessment of relative strengths and weaknesses of product/service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External Factors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Customer analysis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Competitive analysis</a:t>
            </a:r>
          </a:p>
          <a:p>
            <a:pPr marL="571500" lvl="1" indent="-227013" eaLnBrk="1" hangingPunct="1">
              <a:lnSpc>
                <a:spcPct val="90000"/>
              </a:lnSpc>
            </a:pPr>
            <a:r>
              <a:rPr lang="en-US" altLang="en-US" sz="2400" smtClean="0"/>
              <a:t>Environmental analysis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IMC Program Situation Analysis</a:t>
            </a:r>
            <a:br>
              <a:rPr lang="en-US" altLang="en-US" sz="2400" smtClean="0"/>
            </a:br>
            <a:r>
              <a:rPr lang="en-US" altLang="en-US" sz="2400" smtClean="0"/>
              <a:t>External Factors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Environmental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Technological	Political/Legal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Demographic	Socio/Cultural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Economic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Competitive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Direct and indirect competitors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Position relative to competitors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Size of competitors’ advertising/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promotional budgets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IMC strategies being used by competitors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 smtClean="0"/>
              <a:t>IMC Program Situation Analysis</a:t>
            </a:r>
            <a:br>
              <a:rPr lang="en-US" altLang="en-US" sz="2100" smtClean="0"/>
            </a:br>
            <a:r>
              <a:rPr lang="en-US" altLang="en-US" sz="2100" smtClean="0"/>
              <a:t>External Factors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812088" cy="5113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Customer Analysis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Who buys our product or service?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Who initiates and makes the decision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to purchase and who influences the process?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How is the purchase decision made?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attributes or criteria are important to customers?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are customers’ perceptions of and attitudes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toward our company, product/service or brands?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What factors influence the decision making process?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Contact points where customers can be reached?</a:t>
            </a:r>
          </a:p>
          <a:p>
            <a:pPr lvl="1" eaLnBrk="1" hangingPunct="1"/>
            <a:endParaRPr lang="en-US" altLang="en-US" sz="2200" smtClean="0"/>
          </a:p>
          <a:p>
            <a:pPr lvl="1" eaLnBrk="1" hangingPunct="1"/>
            <a:endParaRPr lang="en-US" altLang="en-US" sz="2200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Analysis of Communications Process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340600" cy="32956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Analyze response process of customers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in the target audience.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Analyze best combination of source,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message and channel factors for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communicating with target audience.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smtClean="0"/>
              <a:t>Establish communication goals and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Communications Objectives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3067050" cy="282575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Sales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Customer loyalty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Company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Brand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Store patronage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Service contract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3200400"/>
            <a:ext cx="4097338" cy="2355850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An inquiry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 visit by a prospect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Product trial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Recommendation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Adoption of the product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7782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The objectives of this ad include image building and encouraging inquiries</a:t>
            </a:r>
          </a:p>
        </p:txBody>
      </p:sp>
      <p:pic>
        <p:nvPicPr>
          <p:cNvPr id="76803" name="Picture 5" descr="S:\Commons\Project Files\(Joyce_Chappetto)\Belch Simple PPT JPEGs\JPEGs\Chap001\T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895350"/>
            <a:ext cx="4425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Communications Objectives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3067050" cy="2825750"/>
          </a:xfrm>
        </p:spPr>
        <p:txBody>
          <a:bodyPr/>
          <a:lstStyle/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Individual sales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Customer loyalty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Company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Brand image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Store patronage</a:t>
            </a:r>
          </a:p>
          <a:p>
            <a:pPr marL="230188" indent="-230188" eaLnBrk="1" hangingPunct="1">
              <a:buFontTx/>
              <a:buNone/>
            </a:pPr>
            <a:r>
              <a:rPr lang="en-US" altLang="en-US" sz="2400" smtClean="0"/>
              <a:t>Service contract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276600"/>
            <a:ext cx="4097338" cy="2825750"/>
          </a:xfrm>
        </p:spPr>
        <p:txBody>
          <a:bodyPr wrap="none"/>
          <a:lstStyle/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An inquiry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 visit by the prospect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Product trial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Prescription for use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Recommendation</a:t>
            </a:r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Adoption of the product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5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Contact Points Where Customers </a:t>
            </a:r>
            <a:br>
              <a:rPr lang="en-US" altLang="en-US" sz="2400" smtClean="0"/>
            </a:br>
            <a:r>
              <a:rPr lang="en-US" altLang="en-US" sz="2400" smtClean="0"/>
              <a:t>Can Be Effectively Reached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95725" cy="34163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Mass media</a:t>
            </a:r>
            <a:r>
              <a:rPr lang="en-US" altLang="en-US" smtClean="0"/>
              <a:t> 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Broadcast - radio/TV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Newspapers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Magazines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Direct Marketing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Internet/interactive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Brochures, sales literature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Publicity/PR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76400"/>
            <a:ext cx="5076825" cy="3433763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Events/sponsorships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Local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Regional</a:t>
            </a:r>
          </a:p>
          <a:p>
            <a:pPr marL="571500" lvl="1" indent="-227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smtClean="0"/>
              <a:t>National/international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Sales Promotions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In-store/POP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Product placements in movies and television shows</a:t>
            </a:r>
          </a:p>
          <a:p>
            <a:pPr marL="230188" indent="-2301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Promotional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Marketing </a:t>
            </a:r>
            <a:r>
              <a:rPr lang="en-US" altLang="en-US" sz="2100" smtClean="0"/>
              <a:t>&amp;</a:t>
            </a:r>
            <a:r>
              <a:rPr lang="en-US" altLang="en-US" smtClean="0"/>
              <a:t> Promotional Mixes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477000" cy="4948238"/>
          </a:xfrm>
        </p:spPr>
        <p:txBody>
          <a:bodyPr wrap="none"/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Marketing Mix: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Product or Service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Pricing 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Channels of Distribution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10000"/>
              </a:spcAft>
              <a:buFontTx/>
              <a:buChar char="•"/>
            </a:pPr>
            <a:r>
              <a:rPr lang="en-US" altLang="en-US" sz="2400" smtClean="0"/>
              <a:t>Promotion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Promotional Mix: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Advertising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Direct Marketing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Interactive/internet marketing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Sales Promotion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Publicity/Public Relations</a:t>
            </a:r>
          </a:p>
          <a:p>
            <a:pPr marL="571500" lvl="1" indent="-227013" eaLnBrk="1" hangingPunct="1">
              <a:lnSpc>
                <a:spcPct val="80000"/>
              </a:lnSpc>
              <a:spcAft>
                <a:spcPct val="5000"/>
              </a:spcAft>
              <a:buFontTx/>
              <a:buChar char="•"/>
            </a:pPr>
            <a:r>
              <a:rPr lang="en-US" altLang="en-US" sz="2400" smtClean="0"/>
              <a:t>Personal Selling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44450"/>
            <a:ext cx="5867400" cy="82232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smtClean="0"/>
              <a:t>Develop Integrated Marketing Communications Program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248400" cy="5332413"/>
          </a:xfrm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u="sng" smtClean="0"/>
              <a:t>Advertising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Determine objectives and budget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Message development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Called “Creative Strategy”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Determine basic appeal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Determine main message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Media strategy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Communication channels</a:t>
            </a:r>
          </a:p>
          <a:p>
            <a:pPr marL="571500" lvl="1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Type of media . . .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Newspapers/Magazines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Radio/Television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Outdoor/Specialty</a:t>
            </a:r>
          </a:p>
          <a:p>
            <a:pPr marL="230188" indent="-2301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smtClean="0"/>
              <a:t>Select specific media</a:t>
            </a:r>
            <a:r>
              <a:rPr lang="en-US" altLang="en-US" sz="2800" smtClean="0"/>
              <a:t> </a:t>
            </a:r>
          </a:p>
          <a:p>
            <a:pPr marL="912813" lvl="2" indent="-2270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smtClean="0"/>
              <a:t>Specific papers, magazines, TV programs, radio stations, billboards, or other media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Integrate and Implement Marketing Communications Strategies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010400" cy="48387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Integrate promotional mix strategies.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Create and produce ads.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Purchase media time and space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direct marketing programs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sales promotion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   program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public relations/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   publicity programs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/>
              <a:t>Design and implement interactive/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smtClean="0"/>
              <a:t>	internet marketing programs</a:t>
            </a:r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6286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Monitor, Evaluate and Control Integrated Marketing Communications Program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850063" cy="235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Evaluate promotional program results and determine effectiveness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Take actions to control and adjust promotional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Traditional Approach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2090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IMC APPROACH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074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 altLang="en-US" sz="2400" smtClean="0"/>
              <a:t>The Communication Planning Process -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82000" cy="4038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Consumer-centric brand positioning.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Engage consumers by “fitting in” not “Standing out”.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Leverage the emotional code of the context of consumers live.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Change the everyday life experience Not Just The Purchase Experience.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Link the brand across the consumer journey.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571500" y="2667000"/>
            <a:ext cx="2438400" cy="9144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1524000"/>
            <a:ext cx="5181600" cy="47244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71500" y="1981200"/>
            <a:ext cx="48768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5089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Corporate Level Message Sources</a:t>
            </a:r>
          </a:p>
          <a:p>
            <a:pPr algn="ctr"/>
            <a:endParaRPr lang="en-US" altLang="en-US" sz="8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400">
                <a:latin typeface="Times New Roman" pitchFamily="18" charset="0"/>
              </a:rPr>
              <a:t>  Administration Manufacturing/  Marketing  Finance  Human  Legal</a:t>
            </a:r>
          </a:p>
          <a:p>
            <a:pPr algn="ctr"/>
            <a:r>
              <a:rPr lang="en-US" altLang="en-US" sz="1400">
                <a:latin typeface="Times New Roman" pitchFamily="18" charset="0"/>
              </a:rPr>
              <a:t>                 Operations                                            Resources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85900" y="2971800"/>
            <a:ext cx="3124200" cy="45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09700" y="3048000"/>
            <a:ext cx="323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Cross-Functional Brand Equity (IM) Team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71500" y="3581400"/>
            <a:ext cx="4876800" cy="990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0850" y="3581400"/>
            <a:ext cx="5022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Marketing Level Message Sources</a:t>
            </a:r>
          </a:p>
          <a:p>
            <a:pPr algn="ctr"/>
            <a:endParaRPr lang="en-US" altLang="en-US" sz="800" b="1">
              <a:solidFill>
                <a:srgbClr val="FFFF66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1800">
                <a:latin typeface="Times New Roman" pitchFamily="18" charset="0"/>
              </a:rPr>
              <a:t>Product       Price       Marketing           Distribution</a:t>
            </a:r>
          </a:p>
          <a:p>
            <a:pPr algn="ctr"/>
            <a:r>
              <a:rPr lang="en-US" altLang="en-US" sz="1800">
                <a:latin typeface="Times New Roman" pitchFamily="18" charset="0"/>
              </a:rPr>
              <a:t> Mix           Mix       Communication</a:t>
            </a: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  <a:r>
              <a:rPr lang="en-US" altLang="en-US" sz="1800">
                <a:latin typeface="Times New Roman" pitchFamily="18" charset="0"/>
              </a:rPr>
              <a:t>Mix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85900" y="4724400"/>
            <a:ext cx="3124200" cy="457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019300" y="4800600"/>
            <a:ext cx="223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Cross-Functional IMC Team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47700" y="5334000"/>
            <a:ext cx="48006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4363" y="5334000"/>
            <a:ext cx="4797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FF66"/>
                </a:solidFill>
                <a:latin typeface="Times New Roman" pitchFamily="18" charset="0"/>
              </a:rPr>
              <a:t>         </a:t>
            </a:r>
            <a:r>
              <a:rPr lang="en-US" altLang="en-US" sz="1400" b="1">
                <a:solidFill>
                  <a:schemeClr val="accent2"/>
                </a:solidFill>
                <a:latin typeface="Times New Roman" pitchFamily="18" charset="0"/>
              </a:rPr>
              <a:t>Marketing Communication Level Message Sources</a:t>
            </a: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sz="1400">
                <a:latin typeface="Times New Roman" pitchFamily="18" charset="0"/>
              </a:rPr>
              <a:t>Personal Adver-  Sales        Direct       Public        Pack-    Events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23900" y="5867400"/>
            <a:ext cx="404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tx2"/>
                </a:solidFill>
                <a:latin typeface="Times New Roman" pitchFamily="18" charset="0"/>
              </a:rPr>
              <a:t>Sales </a:t>
            </a:r>
            <a:r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1400">
                <a:latin typeface="Times New Roman" pitchFamily="18" charset="0"/>
              </a:rPr>
              <a:t>tising  Promotion Marketing Relations    aging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695700" y="2667000"/>
            <a:ext cx="1752600" cy="9144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647700" y="4572000"/>
            <a:ext cx="1828800" cy="7620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0500" y="4495800"/>
            <a:ext cx="1447800" cy="838200"/>
          </a:xfrm>
          <a:prstGeom prst="line">
            <a:avLst/>
          </a:prstGeom>
          <a:noFill/>
          <a:ln w="9525">
            <a:solidFill>
              <a:srgbClr val="CCE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829300" y="1828800"/>
            <a:ext cx="990600" cy="44958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29300" y="3886200"/>
            <a:ext cx="1052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  <a:latin typeface="Times New Roman" pitchFamily="18" charset="0"/>
              </a:rPr>
              <a:t>Interactivity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7134225" y="1828800"/>
            <a:ext cx="1971675" cy="44958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177088" y="1524000"/>
            <a:ext cx="19669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b="1">
              <a:solidFill>
                <a:srgbClr val="FFFF66"/>
              </a:solidFill>
              <a:latin typeface="Times New Roman" pitchFamily="18" charset="0"/>
            </a:endParaRPr>
          </a:p>
          <a:p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</a:rPr>
              <a:t>Other Stakeholders</a:t>
            </a:r>
          </a:p>
          <a:p>
            <a:r>
              <a:rPr lang="en-US" altLang="en-US">
                <a:latin typeface="Times New Roman" pitchFamily="18" charset="0"/>
              </a:rPr>
              <a:t>Employees</a:t>
            </a:r>
          </a:p>
          <a:p>
            <a:r>
              <a:rPr lang="en-US" altLang="en-US">
                <a:latin typeface="Times New Roman" pitchFamily="18" charset="0"/>
              </a:rPr>
              <a:t>Investors</a:t>
            </a:r>
          </a:p>
          <a:p>
            <a:r>
              <a:rPr lang="en-US" altLang="en-US">
                <a:latin typeface="Times New Roman" pitchFamily="18" charset="0"/>
              </a:rPr>
              <a:t>Financial Community</a:t>
            </a:r>
          </a:p>
          <a:p>
            <a:r>
              <a:rPr lang="en-US" altLang="en-US">
                <a:latin typeface="Times New Roman" pitchFamily="18" charset="0"/>
              </a:rPr>
              <a:t>Government</a:t>
            </a:r>
          </a:p>
          <a:p>
            <a:r>
              <a:rPr lang="en-US" altLang="en-US">
                <a:latin typeface="Times New Roman" pitchFamily="18" charset="0"/>
              </a:rPr>
              <a:t>Regulators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162800" y="3505200"/>
            <a:ext cx="981075" cy="9906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086600" y="3810000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</a:rPr>
              <a:t>Customers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8070850" y="3581400"/>
            <a:ext cx="1073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Distributors</a:t>
            </a:r>
          </a:p>
          <a:p>
            <a:r>
              <a:rPr lang="en-US" altLang="en-US" sz="1400">
                <a:latin typeface="Times New Roman" pitchFamily="18" charset="0"/>
              </a:rPr>
              <a:t>Suppliers</a:t>
            </a:r>
          </a:p>
          <a:p>
            <a:r>
              <a:rPr lang="en-US" altLang="en-US" sz="1400">
                <a:latin typeface="Times New Roman" pitchFamily="18" charset="0"/>
              </a:rPr>
              <a:t>Competition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086600" y="4572000"/>
            <a:ext cx="1671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Consumers</a:t>
            </a:r>
          </a:p>
          <a:p>
            <a:r>
              <a:rPr lang="en-US" altLang="en-US">
                <a:latin typeface="Times New Roman" pitchFamily="18" charset="0"/>
              </a:rPr>
              <a:t>Local Community</a:t>
            </a:r>
          </a:p>
          <a:p>
            <a:r>
              <a:rPr lang="en-US" altLang="en-US">
                <a:latin typeface="Times New Roman" pitchFamily="18" charset="0"/>
              </a:rPr>
              <a:t>Media</a:t>
            </a:r>
          </a:p>
          <a:p>
            <a:r>
              <a:rPr lang="en-US" altLang="en-US">
                <a:latin typeface="Times New Roman" pitchFamily="18" charset="0"/>
              </a:rPr>
              <a:t>Interest Groups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610225" y="22860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5610225" y="38862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5610225" y="57150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5610225" y="25908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610225" y="42672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610225" y="6019800"/>
            <a:ext cx="152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09613" y="152400"/>
            <a:ext cx="8434387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tx2"/>
                </a:solidFill>
                <a:latin typeface="Tahoma" pitchFamily="34" charset="0"/>
              </a:rPr>
              <a:t>Communication-Based Marketing Model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5400"/>
            <a:ext cx="7772400" cy="5476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Communication Levels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43913" cy="5772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Corporate Level</a:t>
            </a:r>
            <a:r>
              <a:rPr lang="en-US" altLang="en-US" sz="360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2000" smtClean="0"/>
              <a:t>Messages sent by a company’s overall business practices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/>
              <a:t>  	and philosophies such as mission, labor practices,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/>
              <a:t>	philanthropies, culture and other processes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Marketing Level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	Messages sent by  or inferred from by various aspects of marketing mix such as product performance, design, appearance, pricing and distribution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Marketing Communication Level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000" smtClean="0"/>
              <a:t>Strategic and executional consistency among all forms of marketing communication</a:t>
            </a:r>
          </a:p>
          <a:p>
            <a:pPr lvl="1"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1882</Words>
  <Application>Microsoft Office PowerPoint</Application>
  <PresentationFormat>On-screen Show (4:3)</PresentationFormat>
  <Paragraphs>508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An Introduction to Integrated Marketing Communications</vt:lpstr>
      <vt:lpstr>Definition of Integrated Marketing Communications</vt:lpstr>
      <vt:lpstr>Integrated Marketing Communications</vt:lpstr>
      <vt:lpstr>The Marketing &amp; Promotional Mixes</vt:lpstr>
      <vt:lpstr>The Traditional Approach</vt:lpstr>
      <vt:lpstr>THE IMC APPROACH</vt:lpstr>
      <vt:lpstr>The Communication Planning Process - Guidelines</vt:lpstr>
      <vt:lpstr>Slide 8</vt:lpstr>
      <vt:lpstr>Communication Levels</vt:lpstr>
      <vt:lpstr>Reasons For Growing Importance of IMC</vt:lpstr>
      <vt:lpstr>Coca-Cola is the world’s most valuable brand</vt:lpstr>
      <vt:lpstr>IMC Communication Tools</vt:lpstr>
      <vt:lpstr>Syllabus</vt:lpstr>
      <vt:lpstr>Advertising</vt:lpstr>
      <vt:lpstr>Classifications of Advertising  </vt:lpstr>
      <vt:lpstr>An example of a business-to-business ad</vt:lpstr>
      <vt:lpstr>Direct Marketing</vt:lpstr>
      <vt:lpstr>Direct Marketing</vt:lpstr>
      <vt:lpstr>Interactive/Internet Marketing</vt:lpstr>
      <vt:lpstr>Interactive/Internet Marketing</vt:lpstr>
      <vt:lpstr>The Internet is an important IMC tool for American Airlines </vt:lpstr>
      <vt:lpstr>Sales Promotion</vt:lpstr>
      <vt:lpstr>Sales Promotion Uses</vt:lpstr>
      <vt:lpstr>Publicity</vt:lpstr>
      <vt:lpstr>Publicity Vehicles</vt:lpstr>
      <vt:lpstr>Advertising Versus Publicity</vt:lpstr>
      <vt:lpstr>Public Relations</vt:lpstr>
      <vt:lpstr>Personal Selling</vt:lpstr>
      <vt:lpstr>Promotional Management</vt:lpstr>
      <vt:lpstr>Slide 30</vt:lpstr>
      <vt:lpstr>The Marketing Plan</vt:lpstr>
      <vt:lpstr>Situation Analysis</vt:lpstr>
      <vt:lpstr>IMC Program Situation Analysis External Factors</vt:lpstr>
      <vt:lpstr>IMC Program Situation Analysis External Factors</vt:lpstr>
      <vt:lpstr>Analysis of Communications Process</vt:lpstr>
      <vt:lpstr>Potential Communications Objectives</vt:lpstr>
      <vt:lpstr>The objectives of this ad include image building and encouraging inquiries</vt:lpstr>
      <vt:lpstr>Potential Communications Objectives</vt:lpstr>
      <vt:lpstr>Contact Points Where Customers  Can Be Effectively Reached</vt:lpstr>
      <vt:lpstr>Develop Integrated Marketing Communications Program</vt:lpstr>
      <vt:lpstr>Integrate and Implement Marketing Communications Strategies</vt:lpstr>
      <vt:lpstr>Monitor, Evaluate and Control Integrated Marketing Communications Program</vt:lpstr>
    </vt:vector>
  </TitlesOfParts>
  <Company>3BLOX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Integrated Marketing Communications</dc:title>
  <dc:creator>John Gayle</dc:creator>
  <cp:lastModifiedBy>Kyeni</cp:lastModifiedBy>
  <cp:revision>186</cp:revision>
  <dcterms:created xsi:type="dcterms:W3CDTF">2003-04-30T19:41:45Z</dcterms:created>
  <dcterms:modified xsi:type="dcterms:W3CDTF">2018-01-09T03:28:53Z</dcterms:modified>
</cp:coreProperties>
</file>