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6"/>
  </p:notesMasterIdLst>
  <p:sldIdLst>
    <p:sldId id="256" r:id="rId2"/>
    <p:sldId id="257" r:id="rId3"/>
    <p:sldId id="258" r:id="rId4"/>
    <p:sldId id="259"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57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6A8552F-7243-4324-95AB-AFD31AB44E17}" type="datetimeFigureOut">
              <a:rPr lang="en-US" smtClean="0"/>
              <a:pPr/>
              <a:t>12/11/2017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72B614E-8E74-4E4E-8199-C50C17AE57B2}"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72B614E-8E74-4E4E-8199-C50C17AE57B2}" type="slidenum">
              <a:rPr lang="en-US" smtClean="0"/>
              <a:pPr/>
              <a:t>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FE27B41A-2EC7-4F86-BADD-6050BBAC9825}" type="datetimeFigureOut">
              <a:rPr lang="en-US" smtClean="0"/>
              <a:pPr/>
              <a:t>12/11/2017</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F653C7F8-BEEA-4EFC-9224-639FC811B94E}"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E27B41A-2EC7-4F86-BADD-6050BBAC9825}" type="datetimeFigureOut">
              <a:rPr lang="en-US" smtClean="0"/>
              <a:pPr/>
              <a:t>12/11/2017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53C7F8-BEEA-4EFC-9224-639FC811B94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E27B41A-2EC7-4F86-BADD-6050BBAC9825}" type="datetimeFigureOut">
              <a:rPr lang="en-US" smtClean="0"/>
              <a:pPr/>
              <a:t>12/11/2017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53C7F8-BEEA-4EFC-9224-639FC811B94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FE27B41A-2EC7-4F86-BADD-6050BBAC9825}" type="datetimeFigureOut">
              <a:rPr lang="en-US" smtClean="0"/>
              <a:pPr/>
              <a:t>12/11/2017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53C7F8-BEEA-4EFC-9224-639FC811B94E}"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FE27B41A-2EC7-4F86-BADD-6050BBAC9825}" type="datetimeFigureOut">
              <a:rPr lang="en-US" smtClean="0"/>
              <a:pPr/>
              <a:t>12/11/2017</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F653C7F8-BEEA-4EFC-9224-639FC811B94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FE27B41A-2EC7-4F86-BADD-6050BBAC9825}" type="datetimeFigureOut">
              <a:rPr lang="en-US" smtClean="0"/>
              <a:pPr/>
              <a:t>12/11/2017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53C7F8-BEEA-4EFC-9224-639FC811B94E}"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FE27B41A-2EC7-4F86-BADD-6050BBAC9825}" type="datetimeFigureOut">
              <a:rPr lang="en-US" smtClean="0"/>
              <a:pPr/>
              <a:t>12/11/2017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653C7F8-BEEA-4EFC-9224-639FC811B94E}"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FE27B41A-2EC7-4F86-BADD-6050BBAC9825}" type="datetimeFigureOut">
              <a:rPr lang="en-US" smtClean="0"/>
              <a:pPr/>
              <a:t>12/11/2017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653C7F8-BEEA-4EFC-9224-639FC811B94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27B41A-2EC7-4F86-BADD-6050BBAC9825}" type="datetimeFigureOut">
              <a:rPr lang="en-US" smtClean="0"/>
              <a:pPr/>
              <a:t>12/11/2017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653C7F8-BEEA-4EFC-9224-639FC811B94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FE27B41A-2EC7-4F86-BADD-6050BBAC9825}" type="datetimeFigureOut">
              <a:rPr lang="en-US" smtClean="0"/>
              <a:pPr/>
              <a:t>12/11/2017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53C7F8-BEEA-4EFC-9224-639FC811B94E}"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FE27B41A-2EC7-4F86-BADD-6050BBAC9825}" type="datetimeFigureOut">
              <a:rPr lang="en-US" smtClean="0"/>
              <a:pPr/>
              <a:t>12/11/2017</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F653C7F8-BEEA-4EFC-9224-639FC811B94E}"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FE27B41A-2EC7-4F86-BADD-6050BBAC9825}" type="datetimeFigureOut">
              <a:rPr lang="en-US" smtClean="0"/>
              <a:pPr/>
              <a:t>12/11/2017</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F653C7F8-BEEA-4EFC-9224-639FC811B94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4.xml"/><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fontScale="92500" lnSpcReduction="20000"/>
          </a:bodyPr>
          <a:lstStyle/>
          <a:p>
            <a:r>
              <a:rPr lang="en-US" dirty="0" smtClean="0"/>
              <a:t>Name; </a:t>
            </a:r>
          </a:p>
          <a:p>
            <a:r>
              <a:rPr lang="en-US" dirty="0" smtClean="0"/>
              <a:t>Course;</a:t>
            </a:r>
          </a:p>
          <a:p>
            <a:r>
              <a:rPr lang="en-US" dirty="0" smtClean="0"/>
              <a:t>Tutor;</a:t>
            </a:r>
          </a:p>
          <a:p>
            <a:r>
              <a:rPr lang="en-US" dirty="0" smtClean="0"/>
              <a:t>Date;</a:t>
            </a:r>
            <a:endParaRPr lang="en-US" dirty="0"/>
          </a:p>
        </p:txBody>
      </p:sp>
      <p:sp>
        <p:nvSpPr>
          <p:cNvPr id="2" name="Title 1"/>
          <p:cNvSpPr>
            <a:spLocks noGrp="1"/>
          </p:cNvSpPr>
          <p:nvPr>
            <p:ph type="ctrTitle"/>
          </p:nvPr>
        </p:nvSpPr>
        <p:spPr>
          <a:xfrm>
            <a:off x="457200" y="1219200"/>
            <a:ext cx="8229600" cy="1756755"/>
          </a:xfrm>
        </p:spPr>
        <p:txBody>
          <a:bodyPr>
            <a:normAutofit fontScale="90000"/>
          </a:bodyPr>
          <a:lstStyle/>
          <a:p>
            <a:r>
              <a:rPr lang="en-US" dirty="0"/>
              <a:t>THE RITES AND RITUALS OF THE SHINTO RELIGION</a:t>
            </a:r>
            <a:br>
              <a:rPr lang="en-US" dirty="0"/>
            </a:b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52400"/>
            <a:ext cx="7772400" cy="2438400"/>
          </a:xfrm>
        </p:spPr>
        <p:txBody>
          <a:bodyPr>
            <a:normAutofit/>
          </a:bodyPr>
          <a:lstStyle/>
          <a:p>
            <a:pPr algn="ctr"/>
            <a:r>
              <a:rPr lang="en-US" dirty="0" smtClean="0"/>
              <a:t>The rites and rituals of the Shinto Religion</a:t>
            </a:r>
            <a:br>
              <a:rPr lang="en-US" dirty="0" smtClean="0"/>
            </a:br>
            <a:endParaRPr lang="en-US" dirty="0"/>
          </a:p>
        </p:txBody>
      </p:sp>
      <p:sp>
        <p:nvSpPr>
          <p:cNvPr id="3" name="Content Placeholder 2"/>
          <p:cNvSpPr>
            <a:spLocks noGrp="1"/>
          </p:cNvSpPr>
          <p:nvPr>
            <p:ph sz="quarter" idx="1"/>
          </p:nvPr>
        </p:nvSpPr>
        <p:spPr>
          <a:xfrm>
            <a:off x="914400" y="1524000"/>
            <a:ext cx="3749040" cy="4800600"/>
          </a:xfrm>
        </p:spPr>
        <p:txBody>
          <a:bodyPr>
            <a:normAutofit fontScale="77500" lnSpcReduction="20000"/>
          </a:bodyPr>
          <a:lstStyle/>
          <a:p>
            <a:r>
              <a:rPr lang="en-US" dirty="0" smtClean="0"/>
              <a:t>Shinto is one of the oldest religions in Japan</a:t>
            </a:r>
          </a:p>
          <a:p>
            <a:r>
              <a:rPr lang="en-US" dirty="0" smtClean="0"/>
              <a:t>In this faith, there is a significant stress on a strict adherence to ritual practices which are expected to be observed with great diligence</a:t>
            </a:r>
          </a:p>
          <a:p>
            <a:r>
              <a:rPr lang="en-US" dirty="0" smtClean="0"/>
              <a:t>From the beginning, the adherents of this religion do not have weekly stipulated services. Instead, individuals may elect to go to the shrines either on the first day of the month or the 15th day </a:t>
            </a:r>
          </a:p>
          <a:p>
            <a:r>
              <a:rPr lang="en-US" dirty="0" smtClean="0"/>
              <a:t>Primarily, when a child is born, it is expected that the newborn would be taken to the tutelary </a:t>
            </a:r>
            <a:r>
              <a:rPr lang="en-US" dirty="0" err="1" smtClean="0"/>
              <a:t>kami</a:t>
            </a:r>
            <a:r>
              <a:rPr lang="en-US" dirty="0" smtClean="0"/>
              <a:t> within the first thirty and one hundred days of birth.</a:t>
            </a:r>
            <a:endParaRPr lang="en-US" dirty="0"/>
          </a:p>
        </p:txBody>
      </p:sp>
      <p:pic>
        <p:nvPicPr>
          <p:cNvPr id="5" name="Content Placeholder 4" descr="shinto shrine.jpg"/>
          <p:cNvPicPr>
            <a:picLocks noGrp="1" noChangeAspect="1"/>
          </p:cNvPicPr>
          <p:nvPr>
            <p:ph sz="quarter" idx="2"/>
          </p:nvPr>
        </p:nvPicPr>
        <p:blipFill>
          <a:blip r:embed="rId3"/>
          <a:stretch>
            <a:fillRect/>
          </a:stretch>
        </p:blipFill>
        <p:spPr>
          <a:xfrm>
            <a:off x="5257800" y="1600200"/>
            <a:ext cx="2886075" cy="1581150"/>
          </a:xfrm>
        </p:spPr>
      </p:pic>
      <p:cxnSp>
        <p:nvCxnSpPr>
          <p:cNvPr id="9" name="Elbow Connector 8"/>
          <p:cNvCxnSpPr/>
          <p:nvPr/>
        </p:nvCxnSpPr>
        <p:spPr>
          <a:xfrm>
            <a:off x="6400800" y="3276600"/>
            <a:ext cx="533400" cy="152400"/>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7010400" y="3276600"/>
            <a:ext cx="1274516" cy="369332"/>
          </a:xfrm>
          <a:prstGeom prst="rect">
            <a:avLst/>
          </a:prstGeom>
          <a:noFill/>
        </p:spPr>
        <p:txBody>
          <a:bodyPr wrap="square" rtlCol="0">
            <a:spAutoFit/>
          </a:bodyPr>
          <a:lstStyle/>
          <a:p>
            <a:r>
              <a:rPr lang="en-US" dirty="0" smtClean="0"/>
              <a:t>Shinto shrine</a:t>
            </a:r>
            <a:endParaRPr lang="en-US" dirty="0"/>
          </a:p>
        </p:txBody>
      </p:sp>
      <p:pic>
        <p:nvPicPr>
          <p:cNvPr id="14" name="Picture 13" descr="shinto.jpg"/>
          <p:cNvPicPr>
            <a:picLocks noChangeAspect="1"/>
          </p:cNvPicPr>
          <p:nvPr/>
        </p:nvPicPr>
        <p:blipFill>
          <a:blip r:embed="rId4"/>
          <a:stretch>
            <a:fillRect/>
          </a:stretch>
        </p:blipFill>
        <p:spPr>
          <a:xfrm>
            <a:off x="5105400" y="4038600"/>
            <a:ext cx="2857500" cy="1600200"/>
          </a:xfrm>
          <a:prstGeom prst="rect">
            <a:avLst/>
          </a:prstGeom>
        </p:spPr>
      </p:pic>
      <p:cxnSp>
        <p:nvCxnSpPr>
          <p:cNvPr id="16" name="Straight Arrow Connector 15"/>
          <p:cNvCxnSpPr>
            <a:stCxn id="14" idx="2"/>
          </p:cNvCxnSpPr>
          <p:nvPr/>
        </p:nvCxnSpPr>
        <p:spPr>
          <a:xfrm rot="16200000" flipH="1">
            <a:off x="6619875" y="5553075"/>
            <a:ext cx="228600" cy="40005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7086600" y="5715000"/>
            <a:ext cx="1364476" cy="369332"/>
          </a:xfrm>
          <a:prstGeom prst="rect">
            <a:avLst/>
          </a:prstGeom>
          <a:noFill/>
        </p:spPr>
        <p:txBody>
          <a:bodyPr wrap="square" rtlCol="0">
            <a:spAutoFit/>
          </a:bodyPr>
          <a:lstStyle/>
          <a:p>
            <a:r>
              <a:rPr lang="en-US" dirty="0" smtClean="0"/>
              <a:t>Shinto symbol</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868362"/>
          </a:xfrm>
        </p:spPr>
        <p:txBody>
          <a:bodyPr/>
          <a:lstStyle/>
          <a:p>
            <a:pPr algn="ctr"/>
            <a:r>
              <a:rPr lang="en-US" dirty="0" smtClean="0"/>
              <a:t>Shinto rites and rituals</a:t>
            </a:r>
            <a:endParaRPr lang="en-US" dirty="0"/>
          </a:p>
        </p:txBody>
      </p:sp>
      <p:sp>
        <p:nvSpPr>
          <p:cNvPr id="3" name="Content Placeholder 2"/>
          <p:cNvSpPr>
            <a:spLocks noGrp="1"/>
          </p:cNvSpPr>
          <p:nvPr>
            <p:ph sz="quarter" idx="1"/>
          </p:nvPr>
        </p:nvSpPr>
        <p:spPr>
          <a:xfrm>
            <a:off x="914400" y="1143000"/>
            <a:ext cx="3749040" cy="5105400"/>
          </a:xfrm>
        </p:spPr>
        <p:txBody>
          <a:bodyPr>
            <a:normAutofit fontScale="70000" lnSpcReduction="20000"/>
          </a:bodyPr>
          <a:lstStyle/>
          <a:p>
            <a:r>
              <a:rPr lang="en-US" dirty="0" smtClean="0"/>
              <a:t>The 25th day of January each year is another important calendar in the Shinto religion. On this day, the youthful members of the community are enjoined into the association of elders. Today, the practice is among individuals who have attained the age of 20 years chichi-go-san (Breen &amp; </a:t>
            </a:r>
            <a:r>
              <a:rPr lang="en-US" dirty="0" err="1" smtClean="0"/>
              <a:t>Teeuwen</a:t>
            </a:r>
            <a:r>
              <a:rPr lang="en-US" dirty="0" smtClean="0"/>
              <a:t>, 2013)</a:t>
            </a:r>
          </a:p>
          <a:p>
            <a:r>
              <a:rPr lang="en-US" dirty="0" smtClean="0"/>
              <a:t>Apart from the rites of this religion, several rituals are performed. Firstly, there are purification rituals. In this ceremony, individuals gather at a corner of the precincts of the shrine for purification purposes</a:t>
            </a:r>
          </a:p>
          <a:p>
            <a:r>
              <a:rPr lang="en-US" dirty="0" smtClean="0"/>
              <a:t>Apart from the purification rituals, the religion also performs the presentation of foodstuffs to the shrine in celebration of the blessings of </a:t>
            </a:r>
            <a:r>
              <a:rPr lang="en-US" dirty="0" err="1" smtClean="0"/>
              <a:t>kami</a:t>
            </a:r>
            <a:endParaRPr lang="en-US" dirty="0"/>
          </a:p>
        </p:txBody>
      </p:sp>
      <p:pic>
        <p:nvPicPr>
          <p:cNvPr id="5" name="Content Placeholder 4" descr="shichi.jpg"/>
          <p:cNvPicPr>
            <a:picLocks noGrp="1" noChangeAspect="1"/>
          </p:cNvPicPr>
          <p:nvPr>
            <p:ph sz="quarter" idx="2"/>
          </p:nvPr>
        </p:nvPicPr>
        <p:blipFill>
          <a:blip r:embed="rId2"/>
          <a:stretch>
            <a:fillRect/>
          </a:stretch>
        </p:blipFill>
        <p:spPr>
          <a:xfrm>
            <a:off x="4953000" y="1371600"/>
            <a:ext cx="2533650" cy="1809750"/>
          </a:xfrm>
        </p:spPr>
      </p:pic>
      <p:cxnSp>
        <p:nvCxnSpPr>
          <p:cNvPr id="7" name="Shape 6"/>
          <p:cNvCxnSpPr>
            <a:stCxn id="5" idx="2"/>
          </p:cNvCxnSpPr>
          <p:nvPr/>
        </p:nvCxnSpPr>
        <p:spPr>
          <a:xfrm rot="16200000" flipH="1">
            <a:off x="6453187" y="2947987"/>
            <a:ext cx="247650" cy="714375"/>
          </a:xfrm>
          <a:prstGeom prst="bentConnector2">
            <a:avLst/>
          </a:prstGeom>
          <a:ln>
            <a:tailEnd type="arrow"/>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7086600" y="3505200"/>
            <a:ext cx="1899431" cy="369332"/>
          </a:xfrm>
          <a:prstGeom prst="rect">
            <a:avLst/>
          </a:prstGeom>
          <a:noFill/>
        </p:spPr>
        <p:txBody>
          <a:bodyPr wrap="none" rtlCol="0">
            <a:spAutoFit/>
          </a:bodyPr>
          <a:lstStyle/>
          <a:p>
            <a:r>
              <a:rPr lang="en-US" dirty="0" err="1" smtClean="0"/>
              <a:t>Shichi</a:t>
            </a:r>
            <a:r>
              <a:rPr lang="en-US" dirty="0" smtClean="0"/>
              <a:t>-go san festival</a:t>
            </a:r>
            <a:endParaRPr lang="en-US" dirty="0"/>
          </a:p>
        </p:txBody>
      </p:sp>
      <p:pic>
        <p:nvPicPr>
          <p:cNvPr id="9" name="Picture 8" descr="purification.jpg"/>
          <p:cNvPicPr>
            <a:picLocks noChangeAspect="1"/>
          </p:cNvPicPr>
          <p:nvPr/>
        </p:nvPicPr>
        <p:blipFill>
          <a:blip r:embed="rId3"/>
          <a:stretch>
            <a:fillRect/>
          </a:stretch>
        </p:blipFill>
        <p:spPr>
          <a:xfrm>
            <a:off x="5334000" y="3962400"/>
            <a:ext cx="2619375" cy="1743075"/>
          </a:xfrm>
          <a:prstGeom prst="rect">
            <a:avLst/>
          </a:prstGeom>
        </p:spPr>
      </p:pic>
      <p:cxnSp>
        <p:nvCxnSpPr>
          <p:cNvPr id="11" name="Straight Arrow Connector 10"/>
          <p:cNvCxnSpPr/>
          <p:nvPr/>
        </p:nvCxnSpPr>
        <p:spPr>
          <a:xfrm>
            <a:off x="5334000" y="5715000"/>
            <a:ext cx="76200" cy="15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6248400" y="5943600"/>
            <a:ext cx="1661609" cy="369332"/>
          </a:xfrm>
          <a:prstGeom prst="rect">
            <a:avLst/>
          </a:prstGeom>
          <a:noFill/>
        </p:spPr>
        <p:txBody>
          <a:bodyPr wrap="square" rtlCol="0">
            <a:spAutoFit/>
          </a:bodyPr>
          <a:lstStyle/>
          <a:p>
            <a:r>
              <a:rPr lang="en-US" dirty="0" smtClean="0"/>
              <a:t>Purification ritual</a:t>
            </a:r>
            <a:endParaRPr lang="en-US" dirty="0"/>
          </a:p>
        </p:txBody>
      </p:sp>
      <p:cxnSp>
        <p:nvCxnSpPr>
          <p:cNvPr id="14" name="Straight Arrow Connector 13"/>
          <p:cNvCxnSpPr/>
          <p:nvPr/>
        </p:nvCxnSpPr>
        <p:spPr>
          <a:xfrm>
            <a:off x="5410200" y="5791200"/>
            <a:ext cx="762000" cy="30480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References</a:t>
            </a:r>
            <a:endParaRPr lang="en-US" dirty="0"/>
          </a:p>
        </p:txBody>
      </p:sp>
      <p:sp>
        <p:nvSpPr>
          <p:cNvPr id="3" name="Content Placeholder 2"/>
          <p:cNvSpPr>
            <a:spLocks noGrp="1"/>
          </p:cNvSpPr>
          <p:nvPr>
            <p:ph sz="quarter" idx="1"/>
          </p:nvPr>
        </p:nvSpPr>
        <p:spPr/>
        <p:txBody>
          <a:bodyPr/>
          <a:lstStyle/>
          <a:p>
            <a:r>
              <a:rPr lang="en-US" dirty="0" smtClean="0"/>
              <a:t>Breen, J., &amp; </a:t>
            </a:r>
            <a:r>
              <a:rPr lang="en-US" dirty="0" err="1" smtClean="0"/>
              <a:t>Teeuwen</a:t>
            </a:r>
            <a:r>
              <a:rPr lang="en-US" dirty="0" smtClean="0"/>
              <a:t>, M. (2013). Shinto in history: Ways of the </a:t>
            </a:r>
            <a:r>
              <a:rPr lang="en-US" dirty="0" err="1" smtClean="0"/>
              <a:t>kami</a:t>
            </a:r>
            <a:r>
              <a:rPr lang="en-US" dirty="0" smtClean="0"/>
              <a:t>. </a:t>
            </a:r>
            <a:r>
              <a:rPr lang="en-US" dirty="0" err="1" smtClean="0"/>
              <a:t>Routledge</a:t>
            </a:r>
            <a:r>
              <a:rPr lang="en-US" dirty="0" smtClean="0"/>
              <a:t>.</a:t>
            </a:r>
            <a:endParaRPr lang="en-US" smtClean="0"/>
          </a:p>
          <a:p>
            <a:endParaRPr lang="en-US"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2">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28</TotalTime>
  <Words>274</Words>
  <Application>Microsoft Office PowerPoint</Application>
  <PresentationFormat>On-screen Show (4:3)</PresentationFormat>
  <Paragraphs>21</Paragraphs>
  <Slides>4</Slides>
  <Notes>1</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Equity</vt:lpstr>
      <vt:lpstr>THE RITES AND RITUALS OF THE SHINTO RELIGION </vt:lpstr>
      <vt:lpstr>The rites and rituals of the Shinto Religion </vt:lpstr>
      <vt:lpstr>Shinto rites and rituals</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RITES AND RITUALS OF THE SHINTO RELIGION</dc:title>
  <dc:creator>user</dc:creator>
  <cp:lastModifiedBy>Marlyne</cp:lastModifiedBy>
  <cp:revision>5</cp:revision>
  <dcterms:created xsi:type="dcterms:W3CDTF">2017-09-06T09:58:53Z</dcterms:created>
  <dcterms:modified xsi:type="dcterms:W3CDTF">2017-12-11T12:11:31Z</dcterms:modified>
</cp:coreProperties>
</file>