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15"/>
  </p:notesMasterIdLst>
  <p:handoutMasterIdLst>
    <p:handoutMasterId r:id="rId16"/>
  </p:handoutMasterIdLst>
  <p:sldIdLst>
    <p:sldId id="257" r:id="rId2"/>
    <p:sldId id="258" r:id="rId3"/>
    <p:sldId id="278" r:id="rId4"/>
    <p:sldId id="279" r:id="rId5"/>
    <p:sldId id="259" r:id="rId6"/>
    <p:sldId id="271" r:id="rId7"/>
    <p:sldId id="272" r:id="rId8"/>
    <p:sldId id="260" r:id="rId9"/>
    <p:sldId id="261" r:id="rId10"/>
    <p:sldId id="273" r:id="rId11"/>
    <p:sldId id="267"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16" autoAdjust="0"/>
    <p:restoredTop sz="72352" autoAdjust="0"/>
  </p:normalViewPr>
  <p:slideViewPr>
    <p:cSldViewPr snapToGrid="0">
      <p:cViewPr varScale="1">
        <p:scale>
          <a:sx n="81" d="100"/>
          <a:sy n="81" d="100"/>
        </p:scale>
        <p:origin x="954"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00" d="100"/>
          <a:sy n="100" d="100"/>
        </p:scale>
        <p:origin x="24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mtClean="0"/>
              <a:t>BODY IMAGE</a:t>
            </a: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B3353F-B923-4E5F-9D8C-EEFAC1A19ED5}" type="datetimeFigureOut">
              <a:rPr lang="en-US" smtClean="0"/>
              <a:t>11/11/2018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0CB224-606D-4660-B05B-339675DE0972}" type="slidenum">
              <a:rPr lang="en-US" smtClean="0"/>
              <a:t>‹#›</a:t>
            </a:fld>
            <a:endParaRPr lang="en-US"/>
          </a:p>
        </p:txBody>
      </p:sp>
    </p:spTree>
    <p:extLst>
      <p:ext uri="{BB962C8B-B14F-4D97-AF65-F5344CB8AC3E}">
        <p14:creationId xmlns:p14="http://schemas.microsoft.com/office/powerpoint/2010/main" val="364812774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smtClean="0"/>
              <a:t>BODY IMAGE</a:t>
            </a: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44566A-FA4A-44BB-9B93-55D36A7E3CA8}" type="datetimeFigureOut">
              <a:rPr lang="en-US" smtClean="0"/>
              <a:t>11/11/2018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D04AAF-F023-4E20-A343-EC9A78348452}" type="slidenum">
              <a:rPr lang="en-US" smtClean="0"/>
              <a:t>‹#›</a:t>
            </a:fld>
            <a:endParaRPr lang="en-US"/>
          </a:p>
        </p:txBody>
      </p:sp>
    </p:spTree>
    <p:extLst>
      <p:ext uri="{BB962C8B-B14F-4D97-AF65-F5344CB8AC3E}">
        <p14:creationId xmlns:p14="http://schemas.microsoft.com/office/powerpoint/2010/main" val="111075805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D04AAF-F023-4E20-A343-EC9A78348452}" type="slidenum">
              <a:rPr lang="en-US" smtClean="0"/>
              <a:t>1</a:t>
            </a:fld>
            <a:endParaRPr lang="en-US"/>
          </a:p>
        </p:txBody>
      </p:sp>
      <p:sp>
        <p:nvSpPr>
          <p:cNvPr id="5" name="Header Placeholder 4"/>
          <p:cNvSpPr>
            <a:spLocks noGrp="1"/>
          </p:cNvSpPr>
          <p:nvPr>
            <p:ph type="hdr" sz="quarter" idx="11"/>
          </p:nvPr>
        </p:nvSpPr>
        <p:spPr>
          <a:xfrm>
            <a:off x="0" y="0"/>
            <a:ext cx="4305300" cy="323850"/>
          </a:xfrm>
        </p:spPr>
        <p:txBody>
          <a:bodyPr/>
          <a:lstStyle/>
          <a:p>
            <a:r>
              <a:rPr lang="en-US" smtClean="0"/>
              <a:t>BODY IMAGE</a:t>
            </a:r>
            <a:endParaRPr lang="en-US" dirty="0"/>
          </a:p>
        </p:txBody>
      </p:sp>
    </p:spTree>
    <p:extLst>
      <p:ext uri="{BB962C8B-B14F-4D97-AF65-F5344CB8AC3E}">
        <p14:creationId xmlns:p14="http://schemas.microsoft.com/office/powerpoint/2010/main" val="1044707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High Sports Fashions Company establishes online marketing as the key marketing media.</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firm focuses on the unique selling feature, that is, Unique designs of the outfits that meets all the </a:t>
            </a:r>
            <a:r>
              <a:rPr lang="en-US" smtClean="0"/>
              <a:t>consumer requirements </a:t>
            </a:r>
            <a:r>
              <a:rPr lang="en-US" sz="1200" kern="1200" smtClean="0">
                <a:solidFill>
                  <a:schemeClr val="tx1"/>
                </a:solidFill>
                <a:effectLst/>
                <a:latin typeface="+mn-lt"/>
                <a:ea typeface="+mn-ea"/>
                <a:cs typeface="+mn-cs"/>
              </a:rPr>
              <a:t>(Morgan, 2015)</a:t>
            </a:r>
            <a:r>
              <a:rPr lang="en-US" smtClean="0"/>
              <a:t>. </a:t>
            </a:r>
            <a:r>
              <a:rPr lang="en-US" dirty="0" smtClean="0"/>
              <a:t>The gears</a:t>
            </a:r>
            <a:r>
              <a:rPr lang="en-US" baseline="0" dirty="0" smtClean="0"/>
              <a:t> are durable and affordable.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10</a:t>
            </a:fld>
            <a:endParaRPr lang="en-US"/>
          </a:p>
        </p:txBody>
      </p:sp>
    </p:spTree>
    <p:extLst>
      <p:ext uri="{BB962C8B-B14F-4D97-AF65-F5344CB8AC3E}">
        <p14:creationId xmlns:p14="http://schemas.microsoft.com/office/powerpoint/2010/main" val="1324149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financial projection concentrates on marketing of the firm, purchase of the fabrics, and the payment of rent for a few outlets as well as the payroll financing. In addition, the company establishes other administrative costs to maintain the business. Although the business is yet to realize sufficient profits, it is apparent that it has reached a breakeven in the past one year of operations. in fact, the logic behind the estimations of the financial budget is the positive analysis of the business performance over the past few months of operation. </a:t>
            </a:r>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11</a:t>
            </a:fld>
            <a:endParaRPr lang="en-US"/>
          </a:p>
        </p:txBody>
      </p:sp>
    </p:spTree>
    <p:extLst>
      <p:ext uri="{BB962C8B-B14F-4D97-AF65-F5344CB8AC3E}">
        <p14:creationId xmlns:p14="http://schemas.microsoft.com/office/powerpoint/2010/main" val="1422279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 Sports fashions operates from a going on concern principle. The management a two way contingency plan in the event the business faces hardships:</a:t>
            </a:r>
          </a:p>
          <a:p>
            <a:pPr marL="628650" lvl="1" indent="-171450">
              <a:buFont typeface="Wingdings" panose="05000000000000000000" pitchFamily="2" charset="2"/>
              <a:buChar char="ü"/>
            </a:pPr>
            <a:r>
              <a:rPr lang="en-US" dirty="0" smtClean="0"/>
              <a:t>A merger </a:t>
            </a:r>
          </a:p>
          <a:p>
            <a:pPr marL="628650" lvl="1" indent="-171450">
              <a:buFont typeface="Wingdings" panose="05000000000000000000" pitchFamily="2" charset="2"/>
              <a:buChar char="ü"/>
            </a:pPr>
            <a:r>
              <a:rPr lang="en-US" dirty="0" smtClean="0"/>
              <a:t>Filing of bankruptcy</a:t>
            </a: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12</a:t>
            </a:fld>
            <a:endParaRPr lang="en-US"/>
          </a:p>
        </p:txBody>
      </p:sp>
    </p:spTree>
    <p:extLst>
      <p:ext uri="{BB962C8B-B14F-4D97-AF65-F5344CB8AC3E}">
        <p14:creationId xmlns:p14="http://schemas.microsoft.com/office/powerpoint/2010/main" val="1407671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essential to have the required management skills to ensure the business runs towards the right and desired direction. It is significant to realize that I have the right skills for the management of a high-end business in various areas. Among the business management skills include the planning skills, organization and leadership skills among others. In addition, I am an expert in designing and goal development. </a:t>
            </a: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2</a:t>
            </a:fld>
            <a:endParaRPr lang="en-US"/>
          </a:p>
        </p:txBody>
      </p:sp>
    </p:spTree>
    <p:extLst>
      <p:ext uri="{BB962C8B-B14F-4D97-AF65-F5344CB8AC3E}">
        <p14:creationId xmlns:p14="http://schemas.microsoft.com/office/powerpoint/2010/main" val="21339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sustainability of the business, it is important to have adequate strengths for the support of the skills and expertise. The most feasible strength is the ability to make policies and strategies for the business and the development of procedures for every task within the business. It is significant to recognize high abilities to delegate and ensure adherence to the communication protocols and other business policies. Further, from the previous experiences, have strong analytic skills and thus highly capable to determine the performance of the business as well as the performance of the employees for the benefit of the business and employee development. </a:t>
            </a: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3</a:t>
            </a:fld>
            <a:endParaRPr lang="en-US"/>
          </a:p>
        </p:txBody>
      </p:sp>
    </p:spTree>
    <p:extLst>
      <p:ext uri="{BB962C8B-B14F-4D97-AF65-F5344CB8AC3E}">
        <p14:creationId xmlns:p14="http://schemas.microsoft.com/office/powerpoint/2010/main" val="3487510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primary goal of the business is to realize a wide supply of durable and cost effective products that meets consumer demands while realizing worth profits for business growth. The other goal is to create employment among the youths while ensuring employee satisfaction through satisfactory remuneration and other staff motivation strategies for better performance to realize high productivity thus acquiring mass </a:t>
            </a: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4</a:t>
            </a:fld>
            <a:endParaRPr lang="en-US"/>
          </a:p>
        </p:txBody>
      </p:sp>
    </p:spTree>
    <p:extLst>
      <p:ext uri="{BB962C8B-B14F-4D97-AF65-F5344CB8AC3E}">
        <p14:creationId xmlns:p14="http://schemas.microsoft.com/office/powerpoint/2010/main" val="3034610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 Sports Fashions Company is a high-end sportswear-manufacturing firm. The company makes all kinds of sportswear fit for all weathers. Therefore, the company concentrates</a:t>
            </a:r>
            <a:r>
              <a:rPr lang="en-US" baseline="0" dirty="0" smtClean="0"/>
              <a:t> on the sale of sportswear. </a:t>
            </a:r>
            <a:endParaRPr lang="en-US" dirty="0" smtClean="0"/>
          </a:p>
          <a:p>
            <a:r>
              <a:rPr lang="en-US" dirty="0" smtClean="0"/>
              <a:t>The primary target market is the enormous sportsmen and women. Therefore, the company targets the athletes, soccer or football players, basketball players, cyclers, swimmers, and skydivers among other sportsmen and women in different fields. It is important to realize that the fans associating with a particular club or team often wishes to put on the respective team’s uniform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Zokaei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Lovins</a:t>
            </a:r>
            <a:r>
              <a:rPr lang="en-US" sz="1200" kern="1200" dirty="0" smtClean="0">
                <a:solidFill>
                  <a:schemeClr val="tx1"/>
                </a:solidFill>
                <a:effectLst/>
                <a:latin typeface="+mn-lt"/>
                <a:ea typeface="+mn-ea"/>
                <a:cs typeface="+mn-cs"/>
              </a:rPr>
              <a:t>, Wood, &amp; Hines, 2016)</a:t>
            </a:r>
            <a:r>
              <a:rPr lang="en-US" dirty="0" smtClean="0"/>
              <a:t>.</a:t>
            </a:r>
          </a:p>
          <a:p>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5</a:t>
            </a:fld>
            <a:endParaRPr lang="en-US"/>
          </a:p>
        </p:txBody>
      </p:sp>
    </p:spTree>
    <p:extLst>
      <p:ext uri="{BB962C8B-B14F-4D97-AF65-F5344CB8AC3E}">
        <p14:creationId xmlns:p14="http://schemas.microsoft.com/office/powerpoint/2010/main" val="2725457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company began its operations on July 2017.</a:t>
            </a:r>
          </a:p>
          <a:p>
            <a:r>
              <a:rPr lang="en-US" dirty="0" smtClean="0"/>
              <a:t>High Sports Company has been in operation for only one year but have seen some growth. Within that single year, the company has managed to open new markets in the country while making new endeavors outside the country through the online advertisements. It is apparent that the firm would grow to meet the objectives following the improved management team. </a:t>
            </a: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6</a:t>
            </a:fld>
            <a:endParaRPr lang="en-US"/>
          </a:p>
        </p:txBody>
      </p:sp>
    </p:spTree>
    <p:extLst>
      <p:ext uri="{BB962C8B-B14F-4D97-AF65-F5344CB8AC3E}">
        <p14:creationId xmlns:p14="http://schemas.microsoft.com/office/powerpoint/2010/main" val="1445440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management comprises of six experienced, skilled and able managers including: </a:t>
            </a:r>
          </a:p>
          <a:p>
            <a:pPr marL="628650" lvl="1" indent="-171450">
              <a:buFont typeface="Wingdings" panose="05000000000000000000" pitchFamily="2" charset="2"/>
              <a:buChar char="q"/>
            </a:pPr>
            <a:r>
              <a:rPr lang="en-US" dirty="0" smtClean="0"/>
              <a:t>The design manager – responsible for the design</a:t>
            </a:r>
            <a:r>
              <a:rPr lang="en-US" baseline="0" dirty="0" smtClean="0"/>
              <a:t> of the outfits </a:t>
            </a:r>
            <a:endParaRPr lang="en-US" dirty="0" smtClean="0"/>
          </a:p>
          <a:p>
            <a:pPr marL="628650" lvl="1" indent="-171450">
              <a:buFont typeface="Wingdings" panose="05000000000000000000" pitchFamily="2" charset="2"/>
              <a:buChar char="q"/>
            </a:pPr>
            <a:r>
              <a:rPr lang="en-US" dirty="0" smtClean="0"/>
              <a:t>The production manager – ensure good</a:t>
            </a:r>
            <a:r>
              <a:rPr lang="en-US" baseline="0" dirty="0" smtClean="0"/>
              <a:t> quality production</a:t>
            </a:r>
            <a:endParaRPr lang="en-US" dirty="0" smtClean="0"/>
          </a:p>
          <a:p>
            <a:pPr marL="628650" lvl="1" indent="-171450">
              <a:buFont typeface="Wingdings" panose="05000000000000000000" pitchFamily="2" charset="2"/>
              <a:buChar char="q"/>
            </a:pPr>
            <a:r>
              <a:rPr lang="en-US" dirty="0" smtClean="0"/>
              <a:t>Marketing and sales manager –</a:t>
            </a:r>
            <a:r>
              <a:rPr lang="en-US" baseline="0" dirty="0" smtClean="0"/>
              <a:t> prepares all the marketing materials and budgets while ensuring effective marketing of the company</a:t>
            </a:r>
            <a:endParaRPr lang="en-US" dirty="0" smtClean="0"/>
          </a:p>
          <a:p>
            <a:pPr marL="628650" lvl="1" indent="-171450">
              <a:buFont typeface="Wingdings" panose="05000000000000000000" pitchFamily="2" charset="2"/>
              <a:buChar char="q"/>
            </a:pPr>
            <a:r>
              <a:rPr lang="en-US" dirty="0" smtClean="0"/>
              <a:t>Human resource manager  - coordinates the employees.</a:t>
            </a:r>
            <a:r>
              <a:rPr lang="en-US" baseline="0" dirty="0" smtClean="0"/>
              <a:t> Is responsible for hiring of staff, development and motivation of the employee as well as firing of the unproductive employee</a:t>
            </a:r>
            <a:endParaRPr lang="en-US" dirty="0" smtClean="0"/>
          </a:p>
          <a:p>
            <a:pPr marL="628650" lvl="1" indent="-171450">
              <a:buFont typeface="Wingdings" panose="05000000000000000000" pitchFamily="2" charset="2"/>
              <a:buChar char="q"/>
            </a:pPr>
            <a:r>
              <a:rPr lang="en-US" dirty="0" smtClean="0"/>
              <a:t>Purchasing and supplies –</a:t>
            </a:r>
            <a:r>
              <a:rPr lang="en-US" baseline="0" dirty="0" smtClean="0"/>
              <a:t> makes all the purchasing and supplies within the company</a:t>
            </a:r>
            <a:endParaRPr lang="en-US" dirty="0" smtClean="0"/>
          </a:p>
          <a:p>
            <a:pPr marL="628650" lvl="1" indent="-171450">
              <a:buFont typeface="Wingdings" panose="05000000000000000000" pitchFamily="2" charset="2"/>
              <a:buChar char="q"/>
            </a:pPr>
            <a:r>
              <a:rPr lang="en-US" dirty="0" smtClean="0"/>
              <a:t>The operations and finance manager –coordinates</a:t>
            </a:r>
            <a:r>
              <a:rPr lang="en-US" baseline="0" dirty="0" smtClean="0"/>
              <a:t> the operations within the firm as well as preparation and maintenance of financial records.</a:t>
            </a:r>
            <a:endParaRPr lang="en-US" dirty="0" smtClean="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7</a:t>
            </a:fld>
            <a:endParaRPr lang="en-US"/>
          </a:p>
        </p:txBody>
      </p:sp>
    </p:spTree>
    <p:extLst>
      <p:ext uri="{BB962C8B-B14F-4D97-AF65-F5344CB8AC3E}">
        <p14:creationId xmlns:p14="http://schemas.microsoft.com/office/powerpoint/2010/main" val="2049402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dirty="0" smtClean="0"/>
              <a:t>High Sports Fashions company deals with:</a:t>
            </a:r>
          </a:p>
          <a:p>
            <a:pPr marL="628650" lvl="1" indent="-171450">
              <a:lnSpc>
                <a:spcPct val="200000"/>
              </a:lnSpc>
              <a:buFont typeface="Arial" panose="020B0604020202020204" pitchFamily="34" charset="0"/>
              <a:buChar char="•"/>
            </a:pPr>
            <a:r>
              <a:rPr lang="en-US" dirty="0" smtClean="0"/>
              <a:t>Making of sportswear</a:t>
            </a:r>
          </a:p>
          <a:p>
            <a:pPr marL="628650" lvl="1" indent="-171450">
              <a:lnSpc>
                <a:spcPct val="200000"/>
              </a:lnSpc>
              <a:buFont typeface="Arial" panose="020B0604020202020204" pitchFamily="34" charset="0"/>
              <a:buChar char="•"/>
            </a:pPr>
            <a:r>
              <a:rPr lang="en-US" dirty="0" smtClean="0"/>
              <a:t>Selling of sportswear</a:t>
            </a:r>
          </a:p>
          <a:p>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8</a:t>
            </a:fld>
            <a:endParaRPr lang="en-US"/>
          </a:p>
        </p:txBody>
      </p:sp>
    </p:spTree>
    <p:extLst>
      <p:ext uri="{BB962C8B-B14F-4D97-AF65-F5344CB8AC3E}">
        <p14:creationId xmlns:p14="http://schemas.microsoft.com/office/powerpoint/2010/main" val="4115545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company targets the athletes, soccer or football players, basketball players, cyclers, swimmers, and skydivers among other sportsmen and women in different fields. It is important to realize that the fans associating with a particular club or team often wishes to put on the respective team’s uniform. Therefore, High Sports Fashions also targets the fans for the diverse types of sports. Apparently, the outfits may be used in various ways and thus other members of the community may purchase the outfits for other purposes</a:t>
            </a:r>
            <a:endParaRPr lang="en-US" dirty="0"/>
          </a:p>
        </p:txBody>
      </p:sp>
      <p:sp>
        <p:nvSpPr>
          <p:cNvPr id="4" name="Header Placeholder 3"/>
          <p:cNvSpPr>
            <a:spLocks noGrp="1"/>
          </p:cNvSpPr>
          <p:nvPr>
            <p:ph type="hdr" sz="quarter" idx="10"/>
          </p:nvPr>
        </p:nvSpPr>
        <p:spPr/>
        <p:txBody>
          <a:bodyPr/>
          <a:lstStyle/>
          <a:p>
            <a:r>
              <a:rPr lang="en-US" smtClean="0"/>
              <a:t>BODY IMAGE</a:t>
            </a:r>
            <a:endParaRPr lang="en-US"/>
          </a:p>
        </p:txBody>
      </p:sp>
      <p:sp>
        <p:nvSpPr>
          <p:cNvPr id="5" name="Slide Number Placeholder 4"/>
          <p:cNvSpPr>
            <a:spLocks noGrp="1"/>
          </p:cNvSpPr>
          <p:nvPr>
            <p:ph type="sldNum" sz="quarter" idx="11"/>
          </p:nvPr>
        </p:nvSpPr>
        <p:spPr/>
        <p:txBody>
          <a:bodyPr/>
          <a:lstStyle/>
          <a:p>
            <a:fld id="{30D04AAF-F023-4E20-A343-EC9A78348452}" type="slidenum">
              <a:rPr lang="en-US" smtClean="0"/>
              <a:t>9</a:t>
            </a:fld>
            <a:endParaRPr lang="en-US"/>
          </a:p>
        </p:txBody>
      </p:sp>
    </p:spTree>
    <p:extLst>
      <p:ext uri="{BB962C8B-B14F-4D97-AF65-F5344CB8AC3E}">
        <p14:creationId xmlns:p14="http://schemas.microsoft.com/office/powerpoint/2010/main" val="3207327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1CB316D-7CD5-459C-BCFC-E3285059FE34}"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789273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E549DB-8AAD-473C-AE4D-EA32C20225FA}"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207974795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E549DB-8AAD-473C-AE4D-EA32C20225FA}"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2656244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E549DB-8AAD-473C-AE4D-EA32C20225FA}"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391140301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E549DB-8AAD-473C-AE4D-EA32C20225FA}"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010757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E549DB-8AAD-473C-AE4D-EA32C20225FA}"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248268842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51E7B2-9907-4D31-897C-566A404C3617}"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2546075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30BCB2-00B7-4EAA-8AAF-93D97A07A065}"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2813144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84F65B-A778-4FD6-BF6A-85BDF0F06F25}"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1179210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0973D5-BDB8-4580-8D61-9893926A153A}" type="datetime1">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1881516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E58FA95-1229-422F-A131-35B8E1B188A8}" type="datetime1">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98235702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0EA08-7498-4FFC-BA44-96E64CC90C4C}" type="datetime1">
              <a:rPr lang="en-US" smtClean="0"/>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344160290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A8694E8-29C2-4A34-A426-FF0EDD58FA89}" type="datetime1">
              <a:rPr lang="en-US" smtClean="0"/>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322522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1C8750-76AB-4148-AD43-451F7A19638A}" type="datetime1">
              <a:rPr lang="en-US" smtClean="0"/>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39069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E977B7-8EB4-4877-BCAF-6F1C77DCC1EF}" type="datetime1">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397935752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40C8C4-0B93-4FCC-BB11-852FD7BB9F67}" type="datetime1">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8D3E9-5F94-46DA-A659-EF733101AD61}" type="slidenum">
              <a:rPr lang="en-US" smtClean="0"/>
              <a:t>‹#›</a:t>
            </a:fld>
            <a:endParaRPr lang="en-US"/>
          </a:p>
        </p:txBody>
      </p:sp>
    </p:spTree>
    <p:extLst>
      <p:ext uri="{BB962C8B-B14F-4D97-AF65-F5344CB8AC3E}">
        <p14:creationId xmlns:p14="http://schemas.microsoft.com/office/powerpoint/2010/main" val="352233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3E549DB-8AAD-473C-AE4D-EA32C20225FA}" type="datetime1">
              <a:rPr lang="en-US" smtClean="0"/>
              <a:t>11/11/2018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68D3E9-5F94-46DA-A659-EF733101AD61}" type="slidenum">
              <a:rPr lang="en-US" smtClean="0"/>
              <a:t>‹#›</a:t>
            </a:fld>
            <a:endParaRPr lang="en-US"/>
          </a:p>
        </p:txBody>
      </p:sp>
    </p:spTree>
    <p:extLst>
      <p:ext uri="{BB962C8B-B14F-4D97-AF65-F5344CB8AC3E}">
        <p14:creationId xmlns:p14="http://schemas.microsoft.com/office/powerpoint/2010/main" val="711379911"/>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5" r:id="rId13"/>
    <p:sldLayoutId id="2147483826" r:id="rId14"/>
    <p:sldLayoutId id="2147483827" r:id="rId15"/>
    <p:sldLayoutId id="2147483828"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15452" y="1084530"/>
            <a:ext cx="9160042" cy="4401205"/>
          </a:xfrm>
          <a:prstGeom prst="rect">
            <a:avLst/>
          </a:prstGeom>
        </p:spPr>
        <p:txBody>
          <a:bodyPr wrap="square">
            <a:spAutoFit/>
          </a:bodyPr>
          <a:lstStyle/>
          <a:p>
            <a:pPr algn="ctr"/>
            <a:r>
              <a:rPr lang="en-US" sz="3200" dirty="0">
                <a:latin typeface="Times New Roman" panose="02020603050405020304" pitchFamily="18" charset="0"/>
                <a:cs typeface="Times New Roman" panose="02020603050405020304" pitchFamily="18" charset="0"/>
              </a:rPr>
              <a:t>Business Plan Presentation</a:t>
            </a:r>
          </a:p>
          <a:p>
            <a:pPr algn="ctr">
              <a:lnSpc>
                <a:spcPct val="150000"/>
              </a:lnSpc>
            </a:pPr>
            <a:r>
              <a:rPr lang="en-US" sz="3200" dirty="0" smtClean="0">
                <a:latin typeface="Times New Roman" panose="02020603050405020304" pitchFamily="18" charset="0"/>
                <a:cs typeface="Times New Roman" panose="02020603050405020304" pitchFamily="18" charset="0"/>
              </a:rPr>
              <a:t>Student’s </a:t>
            </a:r>
            <a:r>
              <a:rPr lang="en-US" sz="3200" dirty="0">
                <a:latin typeface="Times New Roman" panose="02020603050405020304" pitchFamily="18" charset="0"/>
                <a:cs typeface="Times New Roman" panose="02020603050405020304" pitchFamily="18" charset="0"/>
              </a:rPr>
              <a:t>name</a:t>
            </a:r>
          </a:p>
          <a:p>
            <a:pPr algn="ctr">
              <a:lnSpc>
                <a:spcPct val="150000"/>
              </a:lnSpc>
            </a:pPr>
            <a:r>
              <a:rPr lang="en-US" sz="3200" dirty="0">
                <a:latin typeface="Times New Roman" panose="02020603050405020304" pitchFamily="18" charset="0"/>
                <a:cs typeface="Times New Roman" panose="02020603050405020304" pitchFamily="18" charset="0"/>
              </a:rPr>
              <a:t>Professor’s name</a:t>
            </a:r>
          </a:p>
          <a:p>
            <a:pPr algn="ctr">
              <a:lnSpc>
                <a:spcPct val="150000"/>
              </a:lnSpc>
            </a:pPr>
            <a:r>
              <a:rPr lang="en-US" sz="3200" dirty="0">
                <a:latin typeface="Times New Roman" panose="02020603050405020304" pitchFamily="18" charset="0"/>
                <a:cs typeface="Times New Roman" panose="02020603050405020304" pitchFamily="18" charset="0"/>
              </a:rPr>
              <a:t>Course title</a:t>
            </a:r>
          </a:p>
          <a:p>
            <a:pPr algn="ctr">
              <a:lnSpc>
                <a:spcPct val="150000"/>
              </a:lnSpc>
            </a:pPr>
            <a:r>
              <a:rPr lang="en-US" sz="3200" dirty="0">
                <a:latin typeface="Times New Roman" panose="02020603050405020304" pitchFamily="18" charset="0"/>
                <a:cs typeface="Times New Roman" panose="02020603050405020304" pitchFamily="18" charset="0"/>
              </a:rPr>
              <a:t>Date</a:t>
            </a:r>
          </a:p>
          <a:p>
            <a:pPr marL="914400" indent="-914400"/>
            <a:endParaRPr lang="en-US" sz="2800" dirty="0" smtClean="0">
              <a:latin typeface="Times New Roman" panose="02020603050405020304" pitchFamily="18" charset="0"/>
              <a:cs typeface="Times New Roman" panose="02020603050405020304" pitchFamily="18" charset="0"/>
            </a:endParaRPr>
          </a:p>
          <a:p>
            <a:pPr marL="914400" indent="-914400"/>
            <a:endParaRPr lang="en-US" sz="2800" dirty="0"/>
          </a:p>
        </p:txBody>
      </p:sp>
    </p:spTree>
    <p:extLst>
      <p:ext uri="{BB962C8B-B14F-4D97-AF65-F5344CB8AC3E}">
        <p14:creationId xmlns:p14="http://schemas.microsoft.com/office/powerpoint/2010/main" val="76864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884" y="446187"/>
            <a:ext cx="8596668" cy="914400"/>
          </a:xfrm>
        </p:spPr>
        <p:txBody>
          <a:bodyPr>
            <a:normAutofit/>
          </a:bodyPr>
          <a:lstStyle/>
          <a:p>
            <a:pPr algn="ctr"/>
            <a:r>
              <a:rPr lang="en-US" dirty="0" smtClean="0">
                <a:latin typeface="Times New Roman" panose="02020603050405020304" pitchFamily="18" charset="0"/>
                <a:cs typeface="Times New Roman" panose="02020603050405020304" pitchFamily="18" charset="0"/>
              </a:rPr>
              <a:t>Marketing Strategy Implementation</a:t>
            </a:r>
            <a:endParaRPr lang="en-US" dirty="0">
              <a:latin typeface="Times New Roman" panose="02020603050405020304" pitchFamily="18" charset="0"/>
              <a:cs typeface="Times New Roman" panose="02020603050405020304" pitchFamily="18" charset="0"/>
            </a:endParaRPr>
          </a:p>
        </p:txBody>
      </p:sp>
      <p:sp>
        <p:nvSpPr>
          <p:cNvPr id="7" name="Rectangle 6"/>
          <p:cNvSpPr/>
          <p:nvPr/>
        </p:nvSpPr>
        <p:spPr>
          <a:xfrm>
            <a:off x="1299018" y="1055787"/>
            <a:ext cx="9296400" cy="5463483"/>
          </a:xfrm>
          <a:prstGeom prst="rect">
            <a:avLst/>
          </a:prstGeom>
        </p:spPr>
        <p:txBody>
          <a:bodyPr wrap="square">
            <a:spAutoFit/>
          </a:bodyPr>
          <a:lstStyle/>
          <a:p>
            <a:pPr marL="571500" indent="-571500">
              <a:lnSpc>
                <a:spcPct val="200000"/>
              </a:lnSpc>
              <a:buFont typeface="Arial" panose="020B0604020202020204" pitchFamily="34" charset="0"/>
              <a:buChar char="•"/>
            </a:pPr>
            <a:r>
              <a:rPr lang="en-US" sz="3600" dirty="0" smtClean="0">
                <a:solidFill>
                  <a:prstClr val="black"/>
                </a:solidFill>
                <a:latin typeface="Times New Roman" panose="02020603050405020304" pitchFamily="18" charset="0"/>
                <a:ea typeface="Calibri" panose="020F0502020204030204" pitchFamily="34" charset="0"/>
              </a:rPr>
              <a:t>High Sports Fashions Company establishes online marketing as the key marketing media.</a:t>
            </a:r>
          </a:p>
          <a:p>
            <a:pPr marL="571500" indent="-571500">
              <a:lnSpc>
                <a:spcPct val="200000"/>
              </a:lnSpc>
              <a:buFont typeface="Arial" panose="020B0604020202020204" pitchFamily="34" charset="0"/>
              <a:buChar char="•"/>
            </a:pPr>
            <a:r>
              <a:rPr lang="en-US" sz="3600" dirty="0" smtClean="0">
                <a:solidFill>
                  <a:prstClr val="black"/>
                </a:solidFill>
                <a:latin typeface="Times New Roman" panose="02020603050405020304" pitchFamily="18" charset="0"/>
                <a:ea typeface="Calibri" panose="020F0502020204030204" pitchFamily="34" charset="0"/>
              </a:rPr>
              <a:t>The firm focuses on the unique selling feature, that is</a:t>
            </a:r>
            <a:r>
              <a:rPr lang="en-US" sz="3600" dirty="0">
                <a:solidFill>
                  <a:prstClr val="black"/>
                </a:solidFill>
                <a:latin typeface="Times New Roman" panose="02020603050405020304" pitchFamily="18" charset="0"/>
                <a:ea typeface="Calibri" panose="020F0502020204030204" pitchFamily="34" charset="0"/>
              </a:rPr>
              <a:t>, Unique designs of the outfits that meets all the consumer requirements</a:t>
            </a:r>
          </a:p>
        </p:txBody>
      </p:sp>
    </p:spTree>
    <p:extLst>
      <p:ext uri="{BB962C8B-B14F-4D97-AF65-F5344CB8AC3E}">
        <p14:creationId xmlns:p14="http://schemas.microsoft.com/office/powerpoint/2010/main" val="28538498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386715"/>
            <a:ext cx="9086850" cy="940674"/>
          </a:xfrm>
        </p:spPr>
        <p:txBody>
          <a:bodyPr>
            <a:normAutofit/>
          </a:bodyPr>
          <a:lstStyle/>
          <a:p>
            <a:pPr algn="ctr"/>
            <a:r>
              <a:rPr lang="en-US" dirty="0" smtClean="0"/>
              <a:t>Financial plan</a:t>
            </a:r>
            <a:endParaRPr lang="en-US" dirty="0"/>
          </a:p>
        </p:txBody>
      </p:sp>
      <p:sp>
        <p:nvSpPr>
          <p:cNvPr id="7" name="Rectangle 6"/>
          <p:cNvSpPr/>
          <p:nvPr/>
        </p:nvSpPr>
        <p:spPr>
          <a:xfrm>
            <a:off x="723900" y="1327389"/>
            <a:ext cx="9886950" cy="5078313"/>
          </a:xfrm>
          <a:prstGeom prst="rect">
            <a:avLst/>
          </a:prstGeom>
        </p:spPr>
        <p:txBody>
          <a:bodyPr wrap="square">
            <a:spAutoFit/>
          </a:bodyPr>
          <a:lstStyle/>
          <a:p>
            <a:pPr marL="571500" indent="-571500">
              <a:lnSpc>
                <a:spcPct val="150000"/>
              </a:lnSpc>
              <a:buFont typeface="Arial" panose="020B0604020202020204" pitchFamily="34" charset="0"/>
              <a:buChar char="•"/>
            </a:pPr>
            <a:r>
              <a:rPr lang="en-US" sz="3600" dirty="0" smtClean="0">
                <a:solidFill>
                  <a:prstClr val="black"/>
                </a:solidFill>
                <a:latin typeface="Times New Roman" panose="02020603050405020304" pitchFamily="18" charset="0"/>
                <a:ea typeface="Calibri" panose="020F0502020204030204" pitchFamily="34" charset="0"/>
              </a:rPr>
              <a:t>The financial projection focuses on the key business activities including:</a:t>
            </a:r>
          </a:p>
          <a:p>
            <a:pPr marL="1485900" lvl="2" indent="-571500">
              <a:lnSpc>
                <a:spcPct val="150000"/>
              </a:lnSpc>
              <a:buFont typeface="Wingdings" panose="05000000000000000000" pitchFamily="2" charset="2"/>
              <a:buChar char="Ø"/>
            </a:pPr>
            <a:r>
              <a:rPr lang="en-US" sz="3600" dirty="0" smtClean="0">
                <a:solidFill>
                  <a:prstClr val="black"/>
                </a:solidFill>
                <a:latin typeface="Times New Roman" panose="02020603050405020304" pitchFamily="18" charset="0"/>
                <a:ea typeface="Calibri" panose="020F0502020204030204" pitchFamily="34" charset="0"/>
              </a:rPr>
              <a:t>Assets acquisition</a:t>
            </a:r>
          </a:p>
          <a:p>
            <a:pPr marL="1485900" lvl="2" indent="-571500">
              <a:lnSpc>
                <a:spcPct val="150000"/>
              </a:lnSpc>
              <a:buFont typeface="Wingdings" panose="05000000000000000000" pitchFamily="2" charset="2"/>
              <a:buChar char="Ø"/>
            </a:pPr>
            <a:r>
              <a:rPr lang="en-US" sz="3600" dirty="0" smtClean="0">
                <a:solidFill>
                  <a:prstClr val="black"/>
                </a:solidFill>
                <a:latin typeface="Times New Roman" panose="02020603050405020304" pitchFamily="18" charset="0"/>
                <a:ea typeface="Calibri" panose="020F0502020204030204" pitchFamily="34" charset="0"/>
              </a:rPr>
              <a:t>Payroll maintenance</a:t>
            </a:r>
          </a:p>
          <a:p>
            <a:pPr marL="1485900" lvl="2" indent="-571500">
              <a:lnSpc>
                <a:spcPct val="150000"/>
              </a:lnSpc>
              <a:buFont typeface="Wingdings" panose="05000000000000000000" pitchFamily="2" charset="2"/>
              <a:buChar char="Ø"/>
            </a:pPr>
            <a:r>
              <a:rPr lang="en-US" sz="3600" dirty="0" smtClean="0">
                <a:solidFill>
                  <a:prstClr val="black"/>
                </a:solidFill>
                <a:latin typeface="Times New Roman" panose="02020603050405020304" pitchFamily="18" charset="0"/>
                <a:ea typeface="Calibri" panose="020F0502020204030204" pitchFamily="34" charset="0"/>
              </a:rPr>
              <a:t>Marketing and </a:t>
            </a:r>
          </a:p>
          <a:p>
            <a:pPr marL="1485900" lvl="2" indent="-571500">
              <a:lnSpc>
                <a:spcPct val="150000"/>
              </a:lnSpc>
              <a:buFont typeface="Wingdings" panose="05000000000000000000" pitchFamily="2" charset="2"/>
              <a:buChar char="Ø"/>
            </a:pPr>
            <a:r>
              <a:rPr lang="en-US" sz="3600" dirty="0" smtClean="0">
                <a:solidFill>
                  <a:prstClr val="black"/>
                </a:solidFill>
                <a:latin typeface="Times New Roman" panose="02020603050405020304" pitchFamily="18" charset="0"/>
                <a:ea typeface="Calibri" panose="020F0502020204030204" pitchFamily="34" charset="0"/>
              </a:rPr>
              <a:t>Administrative roles and Research</a:t>
            </a:r>
            <a:endParaRPr lang="en-US" sz="3600" dirty="0">
              <a:solidFill>
                <a:prstClr val="black"/>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5839847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684" y="152400"/>
            <a:ext cx="8596668" cy="914400"/>
          </a:xfrm>
        </p:spPr>
        <p:txBody>
          <a:bodyPr>
            <a:normAutofit/>
          </a:bodyPr>
          <a:lstStyle/>
          <a:p>
            <a:pPr algn="ctr"/>
            <a:r>
              <a:rPr lang="en-US" dirty="0" smtClean="0"/>
              <a:t>Exit Strategy</a:t>
            </a:r>
            <a:endParaRPr lang="en-US" dirty="0"/>
          </a:p>
        </p:txBody>
      </p:sp>
      <p:sp>
        <p:nvSpPr>
          <p:cNvPr id="3" name="Rectangle 2"/>
          <p:cNvSpPr/>
          <p:nvPr/>
        </p:nvSpPr>
        <p:spPr>
          <a:xfrm>
            <a:off x="1600200" y="781050"/>
            <a:ext cx="8629650" cy="5283498"/>
          </a:xfrm>
          <a:prstGeom prst="rect">
            <a:avLst/>
          </a:prstGeom>
        </p:spPr>
        <p:txBody>
          <a:bodyPr wrap="square">
            <a:spAutoFit/>
          </a:bodyPr>
          <a:lstStyle/>
          <a:p>
            <a:pPr marL="457200" lvl="3" indent="-457200">
              <a:lnSpc>
                <a:spcPct val="150000"/>
              </a:lnSpc>
              <a:spcAft>
                <a:spcPts val="800"/>
              </a:spcAft>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High Sports fashions operates from a going on concern principle. The management a two way </a:t>
            </a:r>
            <a:r>
              <a:rPr lang="en-US" sz="3600" dirty="0">
                <a:latin typeface="Times New Roman" panose="02020603050405020304" pitchFamily="18" charset="0"/>
                <a:ea typeface="Calibri" panose="020F0502020204030204" pitchFamily="34" charset="0"/>
                <a:cs typeface="Times New Roman" panose="02020603050405020304" pitchFamily="18" charset="0"/>
              </a:rPr>
              <a:t>contingency </a:t>
            </a:r>
            <a:r>
              <a:rPr lang="en-US" sz="3600" dirty="0" smtClean="0">
                <a:latin typeface="Times New Roman" panose="02020603050405020304" pitchFamily="18" charset="0"/>
                <a:ea typeface="Calibri" panose="020F0502020204030204" pitchFamily="34" charset="0"/>
                <a:cs typeface="Times New Roman" panose="02020603050405020304" pitchFamily="18" charset="0"/>
              </a:rPr>
              <a:t>plan in </a:t>
            </a:r>
            <a:r>
              <a:rPr lang="en-US" sz="3600" dirty="0">
                <a:latin typeface="Times New Roman" panose="02020603050405020304" pitchFamily="18" charset="0"/>
                <a:ea typeface="Calibri" panose="020F0502020204030204" pitchFamily="34" charset="0"/>
                <a:cs typeface="Times New Roman" panose="02020603050405020304" pitchFamily="18" charset="0"/>
              </a:rPr>
              <a:t>the event the business faces </a:t>
            </a:r>
            <a:r>
              <a:rPr lang="en-US" sz="3600" dirty="0" smtClean="0">
                <a:latin typeface="Times New Roman" panose="02020603050405020304" pitchFamily="18" charset="0"/>
                <a:ea typeface="Calibri" panose="020F0502020204030204" pitchFamily="34" charset="0"/>
                <a:cs typeface="Times New Roman" panose="02020603050405020304" pitchFamily="18" charset="0"/>
              </a:rPr>
              <a:t>hardships:</a:t>
            </a:r>
          </a:p>
          <a:p>
            <a:pPr marL="1943100" lvl="3" indent="-571500">
              <a:lnSpc>
                <a:spcPct val="150000"/>
              </a:lnSpc>
              <a:spcAft>
                <a:spcPts val="800"/>
              </a:spcAft>
              <a:buFont typeface="Wingdings" panose="05000000000000000000" pitchFamily="2" charset="2"/>
              <a:buChar char="Ø"/>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A merger </a:t>
            </a:r>
          </a:p>
          <a:p>
            <a:pPr marL="1943100" lvl="3" indent="-571500">
              <a:lnSpc>
                <a:spcPct val="150000"/>
              </a:lnSpc>
              <a:spcAft>
                <a:spcPts val="800"/>
              </a:spcAft>
              <a:buFont typeface="Wingdings" panose="05000000000000000000" pitchFamily="2" charset="2"/>
              <a:buChar char="Ø"/>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Filing of bankruptcy</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2314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684" y="152400"/>
            <a:ext cx="8596668" cy="914400"/>
          </a:xfrm>
        </p:spPr>
        <p:txBody>
          <a:bodyPr>
            <a:normAutofit/>
          </a:bodyPr>
          <a:lstStyle/>
          <a:p>
            <a:pPr algn="ctr"/>
            <a:r>
              <a:rPr lang="en-US" dirty="0" smtClean="0"/>
              <a:t>References</a:t>
            </a:r>
            <a:endParaRPr lang="en-US" dirty="0"/>
          </a:p>
        </p:txBody>
      </p:sp>
      <p:sp>
        <p:nvSpPr>
          <p:cNvPr id="3" name="Rectangle 2"/>
          <p:cNvSpPr/>
          <p:nvPr/>
        </p:nvSpPr>
        <p:spPr>
          <a:xfrm>
            <a:off x="419100" y="781050"/>
            <a:ext cx="11601450" cy="7571303"/>
          </a:xfrm>
          <a:prstGeom prst="rect">
            <a:avLst/>
          </a:prstGeom>
        </p:spPr>
        <p:txBody>
          <a:bodyPr wrap="square">
            <a:spAutoFit/>
          </a:bodyPr>
          <a:lstStyle/>
          <a:p>
            <a:pPr marL="857250" indent="-857250">
              <a:lnSpc>
                <a:spcPct val="150000"/>
              </a:lnSpc>
            </a:pPr>
            <a:r>
              <a:rPr lang="en-US" sz="3600" dirty="0"/>
              <a:t>Morgan, E. (2015). 'Plan A': </a:t>
            </a:r>
            <a:r>
              <a:rPr lang="en-US" sz="3600" dirty="0" err="1"/>
              <a:t>analysing</a:t>
            </a:r>
            <a:r>
              <a:rPr lang="en-US" sz="3600" dirty="0"/>
              <a:t> business model innovation for sustainable consumption in mass-market clothes retailing. </a:t>
            </a:r>
            <a:r>
              <a:rPr lang="en-US" sz="3600" i="1" dirty="0"/>
              <a:t>Journal of Corporate Citizenship</a:t>
            </a:r>
            <a:r>
              <a:rPr lang="en-US" sz="3600" dirty="0"/>
              <a:t>, (57</a:t>
            </a:r>
            <a:r>
              <a:rPr lang="en-US" sz="3600" dirty="0" smtClean="0"/>
              <a:t>).</a:t>
            </a:r>
          </a:p>
          <a:p>
            <a:pPr marL="857250" indent="-857250">
              <a:lnSpc>
                <a:spcPct val="150000"/>
              </a:lnSpc>
            </a:pPr>
            <a:r>
              <a:rPr lang="en-US" sz="3600" dirty="0" err="1"/>
              <a:t>Zokaei</a:t>
            </a:r>
            <a:r>
              <a:rPr lang="en-US" sz="3600" dirty="0"/>
              <a:t>, K., </a:t>
            </a:r>
            <a:r>
              <a:rPr lang="en-US" sz="3600" dirty="0" err="1"/>
              <a:t>Lovins</a:t>
            </a:r>
            <a:r>
              <a:rPr lang="en-US" sz="3600" dirty="0"/>
              <a:t>, H., Wood, A., &amp; Hines, P. (2016). </a:t>
            </a:r>
            <a:r>
              <a:rPr lang="en-US" sz="3600" i="1" dirty="0"/>
              <a:t>Creating a lean and green business system: techniques for improving profits and sustainability</a:t>
            </a:r>
            <a:r>
              <a:rPr lang="en-US" sz="3600" dirty="0"/>
              <a:t>. Productivity Press.</a:t>
            </a:r>
          </a:p>
          <a:p>
            <a:pPr marL="857250" indent="-857250">
              <a:lnSpc>
                <a:spcPct val="150000"/>
              </a:lnSpc>
            </a:pPr>
            <a:endParaRPr lang="en-US" sz="3600" dirty="0"/>
          </a:p>
        </p:txBody>
      </p:sp>
    </p:spTree>
    <p:extLst>
      <p:ext uri="{BB962C8B-B14F-4D97-AF65-F5344CB8AC3E}">
        <p14:creationId xmlns:p14="http://schemas.microsoft.com/office/powerpoint/2010/main" val="2134910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684" y="152400"/>
            <a:ext cx="8596668" cy="914400"/>
          </a:xfrm>
        </p:spPr>
        <p:txBody>
          <a:bodyPr>
            <a:normAutofit/>
          </a:bodyPr>
          <a:lstStyle/>
          <a:p>
            <a:pPr algn="ctr"/>
            <a:r>
              <a:rPr lang="en-US" dirty="0" smtClean="0"/>
              <a:t>Elevator Pitch</a:t>
            </a:r>
            <a:endParaRPr lang="en-US" dirty="0"/>
          </a:p>
        </p:txBody>
      </p:sp>
      <p:sp>
        <p:nvSpPr>
          <p:cNvPr id="7" name="Rectangle 6"/>
          <p:cNvSpPr/>
          <p:nvPr/>
        </p:nvSpPr>
        <p:spPr>
          <a:xfrm>
            <a:off x="362470" y="742950"/>
            <a:ext cx="9505429" cy="5632311"/>
          </a:xfrm>
          <a:prstGeom prst="rect">
            <a:avLst/>
          </a:prstGeom>
        </p:spPr>
        <p:txBody>
          <a:bodyPr wrap="square">
            <a:spAutoFit/>
          </a:bodyPr>
          <a:lstStyle/>
          <a:p>
            <a:pPr marL="571500" indent="-571500">
              <a:lnSpc>
                <a:spcPct val="200000"/>
              </a:lnSpc>
              <a:buFont typeface="Arial" panose="020B0604020202020204" pitchFamily="34" charset="0"/>
              <a:buChar char="•"/>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Managerial skills </a:t>
            </a:r>
            <a:r>
              <a:rPr lang="en-US" sz="3600" dirty="0">
                <a:latin typeface="Times New Roman" panose="02020603050405020304" pitchFamily="18" charset="0"/>
                <a:ea typeface="Calibri" panose="020F0502020204030204" pitchFamily="34" charset="0"/>
                <a:cs typeface="Times New Roman" panose="02020603050405020304" pitchFamily="18" charset="0"/>
              </a:rPr>
              <a:t>and </a:t>
            </a:r>
            <a:r>
              <a:rPr lang="en-US" sz="3600" dirty="0" smtClean="0">
                <a:latin typeface="Times New Roman" panose="02020603050405020304" pitchFamily="18" charset="0"/>
                <a:ea typeface="Calibri" panose="020F0502020204030204" pitchFamily="34" charset="0"/>
                <a:cs typeface="Times New Roman" panose="02020603050405020304" pitchFamily="18" charset="0"/>
              </a:rPr>
              <a:t>expertise</a:t>
            </a:r>
          </a:p>
          <a:p>
            <a:pPr marL="1485900" lvl="2"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Planning skills</a:t>
            </a:r>
            <a:r>
              <a:rPr lang="en-US" sz="3600" dirty="0">
                <a:latin typeface="Times New Roman" panose="02020603050405020304" pitchFamily="18" charset="0"/>
                <a:cs typeface="Times New Roman" panose="02020603050405020304" pitchFamily="18" charset="0"/>
              </a:rPr>
              <a:t>, </a:t>
            </a:r>
            <a:endParaRPr lang="en-US" sz="3600" dirty="0" smtClean="0">
              <a:latin typeface="Times New Roman" panose="02020603050405020304" pitchFamily="18" charset="0"/>
              <a:cs typeface="Times New Roman" panose="02020603050405020304" pitchFamily="18" charset="0"/>
            </a:endParaRPr>
          </a:p>
          <a:p>
            <a:pPr marL="1485900" lvl="2"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Organization and </a:t>
            </a:r>
          </a:p>
          <a:p>
            <a:pPr marL="1485900" lvl="2"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Leadership skills</a:t>
            </a:r>
          </a:p>
          <a:p>
            <a:pPr marL="571500" indent="-571500">
              <a:lnSpc>
                <a:spcPct val="200000"/>
              </a:lnSpc>
              <a:buFont typeface="Arial" panose="020B0604020202020204" pitchFamily="34" charset="0"/>
              <a:buChar char="•"/>
            </a:pPr>
            <a:r>
              <a:rPr lang="en-US" sz="3600" dirty="0" smtClean="0">
                <a:latin typeface="Times New Roman" panose="02020603050405020304" pitchFamily="18" charset="0"/>
                <a:cs typeface="Times New Roman" panose="02020603050405020304" pitchFamily="18" charset="0"/>
              </a:rPr>
              <a:t>Expert in </a:t>
            </a:r>
            <a:r>
              <a:rPr lang="en-US" sz="3600" dirty="0">
                <a:latin typeface="Times New Roman" panose="02020603050405020304" pitchFamily="18" charset="0"/>
                <a:cs typeface="Times New Roman" panose="02020603050405020304" pitchFamily="18" charset="0"/>
              </a:rPr>
              <a:t>designing and goal development</a:t>
            </a:r>
          </a:p>
        </p:txBody>
      </p:sp>
    </p:spTree>
    <p:extLst>
      <p:ext uri="{BB962C8B-B14F-4D97-AF65-F5344CB8AC3E}">
        <p14:creationId xmlns:p14="http://schemas.microsoft.com/office/powerpoint/2010/main" val="82507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684" y="152400"/>
            <a:ext cx="8596668" cy="914400"/>
          </a:xfrm>
        </p:spPr>
        <p:txBody>
          <a:bodyPr>
            <a:normAutofit/>
          </a:bodyPr>
          <a:lstStyle/>
          <a:p>
            <a:pPr algn="ctr"/>
            <a:r>
              <a:rPr lang="en-US" dirty="0" smtClean="0"/>
              <a:t>Elevator Pitch</a:t>
            </a:r>
            <a:endParaRPr lang="en-US" dirty="0"/>
          </a:p>
        </p:txBody>
      </p:sp>
      <p:sp>
        <p:nvSpPr>
          <p:cNvPr id="7" name="Rectangle 6"/>
          <p:cNvSpPr/>
          <p:nvPr/>
        </p:nvSpPr>
        <p:spPr>
          <a:xfrm>
            <a:off x="362470" y="742950"/>
            <a:ext cx="10648430" cy="5632311"/>
          </a:xfrm>
          <a:prstGeom prst="rect">
            <a:avLst/>
          </a:prstGeom>
        </p:spPr>
        <p:txBody>
          <a:bodyPr wrap="square">
            <a:spAutoFit/>
          </a:bodyPr>
          <a:lstStyle/>
          <a:p>
            <a:pPr marL="571500" indent="-571500">
              <a:lnSpc>
                <a:spcPct val="200000"/>
              </a:lnSpc>
              <a:buFont typeface="Arial" panose="020B0604020202020204" pitchFamily="34" charset="0"/>
              <a:buChar char="•"/>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The entrepreneur strengths include:</a:t>
            </a:r>
          </a:p>
          <a:p>
            <a:pPr marL="1943100" lvl="3" indent="-571500">
              <a:lnSpc>
                <a:spcPct val="200000"/>
              </a:lnSpc>
              <a:buFont typeface="Wingdings" panose="05000000000000000000" pitchFamily="2" charset="2"/>
              <a:buChar char="Ø"/>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Policy and procedures abilities</a:t>
            </a:r>
          </a:p>
          <a:p>
            <a:pPr marL="1943100" lvl="3"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Strong analytic </a:t>
            </a:r>
            <a:r>
              <a:rPr lang="en-US" sz="3600" dirty="0">
                <a:latin typeface="Times New Roman" panose="02020603050405020304" pitchFamily="18" charset="0"/>
                <a:cs typeface="Times New Roman" panose="02020603050405020304" pitchFamily="18" charset="0"/>
              </a:rPr>
              <a:t>skills </a:t>
            </a:r>
            <a:endParaRPr lang="en-US" sz="3600" dirty="0" smtClean="0">
              <a:latin typeface="Times New Roman" panose="02020603050405020304" pitchFamily="18" charset="0"/>
              <a:cs typeface="Times New Roman" panose="02020603050405020304" pitchFamily="18" charset="0"/>
            </a:endParaRPr>
          </a:p>
          <a:p>
            <a:pPr marL="1943100" lvl="3"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Effective communication skills</a:t>
            </a:r>
          </a:p>
          <a:p>
            <a:pPr marL="1943100" lvl="3"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Delegation and staff motivation skills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570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684" y="152400"/>
            <a:ext cx="8596668" cy="914400"/>
          </a:xfrm>
        </p:spPr>
        <p:txBody>
          <a:bodyPr>
            <a:normAutofit/>
          </a:bodyPr>
          <a:lstStyle/>
          <a:p>
            <a:pPr algn="ctr"/>
            <a:r>
              <a:rPr lang="en-US" dirty="0" smtClean="0"/>
              <a:t>Elevator Pitch</a:t>
            </a:r>
            <a:endParaRPr lang="en-US" dirty="0"/>
          </a:p>
        </p:txBody>
      </p:sp>
      <p:sp>
        <p:nvSpPr>
          <p:cNvPr id="7" name="Rectangle 6"/>
          <p:cNvSpPr/>
          <p:nvPr/>
        </p:nvSpPr>
        <p:spPr>
          <a:xfrm>
            <a:off x="362470" y="742950"/>
            <a:ext cx="11467580" cy="5632311"/>
          </a:xfrm>
          <a:prstGeom prst="rect">
            <a:avLst/>
          </a:prstGeom>
        </p:spPr>
        <p:txBody>
          <a:bodyPr wrap="square">
            <a:spAutoFit/>
          </a:bodyPr>
          <a:lstStyle/>
          <a:p>
            <a:pPr marL="571500" indent="-571500">
              <a:lnSpc>
                <a:spcPct val="200000"/>
              </a:lnSpc>
              <a:buFont typeface="Arial" panose="020B0604020202020204" pitchFamily="34" charset="0"/>
              <a:buChar char="•"/>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Unique selling point: Unique designs </a:t>
            </a:r>
            <a:r>
              <a:rPr lang="en-US" sz="3600" dirty="0">
                <a:latin typeface="Times New Roman" panose="02020603050405020304" pitchFamily="18" charset="0"/>
                <a:ea typeface="Calibri" panose="020F0502020204030204" pitchFamily="34" charset="0"/>
                <a:cs typeface="Times New Roman" panose="02020603050405020304" pitchFamily="18" charset="0"/>
              </a:rPr>
              <a:t>of the outfits that meets all the consumer </a:t>
            </a:r>
            <a:r>
              <a:rPr lang="en-US" sz="3600" dirty="0" smtClean="0">
                <a:latin typeface="Times New Roman" panose="02020603050405020304" pitchFamily="18" charset="0"/>
                <a:ea typeface="Calibri" panose="020F0502020204030204" pitchFamily="34" charset="0"/>
                <a:cs typeface="Times New Roman" panose="02020603050405020304" pitchFamily="18" charset="0"/>
              </a:rPr>
              <a:t>requirements</a:t>
            </a:r>
          </a:p>
          <a:p>
            <a:pPr marL="571500" indent="-571500">
              <a:lnSpc>
                <a:spcPct val="200000"/>
              </a:lnSpc>
              <a:buFont typeface="Arial" panose="020B0604020202020204" pitchFamily="34" charset="0"/>
              <a:buChar char="•"/>
            </a:pPr>
            <a:r>
              <a:rPr lang="en-US" sz="3600" dirty="0" smtClean="0">
                <a:latin typeface="Times New Roman" panose="02020603050405020304" pitchFamily="18" charset="0"/>
                <a:cs typeface="Times New Roman" panose="02020603050405020304" pitchFamily="18" charset="0"/>
              </a:rPr>
              <a:t>Business goals: </a:t>
            </a:r>
          </a:p>
          <a:p>
            <a:pPr marL="1485900" lvl="2"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Wide supply </a:t>
            </a:r>
            <a:r>
              <a:rPr lang="en-US" sz="3600" dirty="0">
                <a:latin typeface="Times New Roman" panose="02020603050405020304" pitchFamily="18" charset="0"/>
                <a:cs typeface="Times New Roman" panose="02020603050405020304" pitchFamily="18" charset="0"/>
              </a:rPr>
              <a:t>of durable and </a:t>
            </a:r>
            <a:r>
              <a:rPr lang="en-US" sz="3600" dirty="0" smtClean="0">
                <a:latin typeface="Times New Roman" panose="02020603050405020304" pitchFamily="18" charset="0"/>
                <a:cs typeface="Times New Roman" panose="02020603050405020304" pitchFamily="18" charset="0"/>
              </a:rPr>
              <a:t>affordable </a:t>
            </a:r>
            <a:r>
              <a:rPr lang="en-US" sz="3600" dirty="0" err="1" smtClean="0">
                <a:latin typeface="Times New Roman" panose="02020603050405020304" pitchFamily="18" charset="0"/>
                <a:cs typeface="Times New Roman" panose="02020603050405020304" pitchFamily="18" charset="0"/>
              </a:rPr>
              <a:t>sportswears</a:t>
            </a:r>
            <a:endParaRPr lang="en-US" sz="3600" dirty="0" smtClean="0">
              <a:latin typeface="Times New Roman" panose="02020603050405020304" pitchFamily="18" charset="0"/>
              <a:cs typeface="Times New Roman" panose="02020603050405020304" pitchFamily="18" charset="0"/>
            </a:endParaRPr>
          </a:p>
          <a:p>
            <a:pPr marL="1485900" lvl="2" indent="-571500">
              <a:lnSpc>
                <a:spcPct val="20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Creation of employment opportunities for the youths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93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7834" y="285750"/>
            <a:ext cx="8596668" cy="914400"/>
          </a:xfrm>
        </p:spPr>
        <p:txBody>
          <a:bodyPr>
            <a:normAutofit/>
          </a:bodyPr>
          <a:lstStyle/>
          <a:p>
            <a:pPr algn="ctr"/>
            <a:r>
              <a:rPr lang="en-US" dirty="0" smtClean="0"/>
              <a:t>Executive summary</a:t>
            </a:r>
            <a:endParaRPr lang="en-US" dirty="0"/>
          </a:p>
        </p:txBody>
      </p:sp>
      <p:sp>
        <p:nvSpPr>
          <p:cNvPr id="4" name="Rectangle 3"/>
          <p:cNvSpPr/>
          <p:nvPr/>
        </p:nvSpPr>
        <p:spPr>
          <a:xfrm>
            <a:off x="362470" y="742950"/>
            <a:ext cx="11334230" cy="6740307"/>
          </a:xfrm>
          <a:prstGeom prst="rect">
            <a:avLst/>
          </a:prstGeom>
        </p:spPr>
        <p:txBody>
          <a:bodyPr wrap="square">
            <a:spAutoFit/>
          </a:bodyPr>
          <a:lstStyle/>
          <a:p>
            <a:pPr marL="571500" indent="-571500">
              <a:lnSpc>
                <a:spcPct val="150000"/>
              </a:lnSpc>
              <a:buFont typeface="Arial" panose="020B0604020202020204" pitchFamily="34" charset="0"/>
              <a:buChar char="•"/>
            </a:pPr>
            <a:r>
              <a:rPr lang="en-US" sz="3600" dirty="0">
                <a:latin typeface="Times New Roman" panose="02020603050405020304" pitchFamily="18" charset="0"/>
                <a:ea typeface="Calibri" panose="020F0502020204030204" pitchFamily="34" charset="0"/>
                <a:cs typeface="Times New Roman" panose="02020603050405020304" pitchFamily="18" charset="0"/>
              </a:rPr>
              <a:t>Who are we</a:t>
            </a:r>
            <a:r>
              <a:rPr lang="en-US" sz="3600" dirty="0" smtClean="0">
                <a:latin typeface="Times New Roman" panose="02020603050405020304" pitchFamily="18" charset="0"/>
                <a:ea typeface="Calibri" panose="020F0502020204030204" pitchFamily="34" charset="0"/>
                <a:cs typeface="Times New Roman" panose="02020603050405020304" pitchFamily="18" charset="0"/>
              </a:rPr>
              <a:t>? </a:t>
            </a:r>
          </a:p>
          <a:p>
            <a:pPr marL="1485900" lvl="2" indent="-571500">
              <a:lnSpc>
                <a:spcPct val="150000"/>
              </a:lnSpc>
              <a:buFont typeface="Wingdings" panose="05000000000000000000" pitchFamily="2" charset="2"/>
              <a:buChar char="Ø"/>
            </a:pPr>
            <a:r>
              <a:rPr lang="en-US" sz="3600" dirty="0">
                <a:latin typeface="Times New Roman" panose="02020603050405020304" pitchFamily="18" charset="0"/>
                <a:ea typeface="Calibri" panose="020F0502020204030204" pitchFamily="34" charset="0"/>
                <a:cs typeface="Times New Roman" panose="02020603050405020304" pitchFamily="18" charset="0"/>
              </a:rPr>
              <a:t>High Sports Fashions </a:t>
            </a:r>
            <a:r>
              <a:rPr lang="en-US" sz="3600" dirty="0" smtClean="0">
                <a:latin typeface="Times New Roman" panose="02020603050405020304" pitchFamily="18" charset="0"/>
                <a:ea typeface="Calibri" panose="020F0502020204030204" pitchFamily="34" charset="0"/>
                <a:cs typeface="Times New Roman" panose="02020603050405020304" pitchFamily="18" charset="0"/>
              </a:rPr>
              <a:t>is </a:t>
            </a:r>
            <a:r>
              <a:rPr lang="en-US" sz="3600" dirty="0">
                <a:latin typeface="Times New Roman" panose="02020603050405020304" pitchFamily="18" charset="0"/>
                <a:ea typeface="Calibri" panose="020F0502020204030204" pitchFamily="34" charset="0"/>
                <a:cs typeface="Times New Roman" panose="02020603050405020304" pitchFamily="18" charset="0"/>
              </a:rPr>
              <a:t>a high-end sportswear-manufacturing firm</a:t>
            </a:r>
            <a:endParaRPr lang="en-US" sz="3600" dirty="0" smtClean="0">
              <a:latin typeface="Times New Roman" panose="02020603050405020304" pitchFamily="18" charset="0"/>
              <a:ea typeface="Calibri" panose="020F0502020204030204" pitchFamily="34" charset="0"/>
              <a:cs typeface="Times New Roman" panose="02020603050405020304" pitchFamily="18" charset="0"/>
            </a:endParaRPr>
          </a:p>
          <a:p>
            <a:pPr marL="571500" indent="-571500">
              <a:lnSpc>
                <a:spcPct val="150000"/>
              </a:lnSpc>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What do we sell</a:t>
            </a:r>
            <a:r>
              <a:rPr lang="en-US" sz="3600" dirty="0" smtClean="0">
                <a:latin typeface="Times New Roman" panose="02020603050405020304" pitchFamily="18" charset="0"/>
                <a:cs typeface="Times New Roman" panose="02020603050405020304" pitchFamily="18" charset="0"/>
              </a:rPr>
              <a:t>?</a:t>
            </a:r>
          </a:p>
          <a:p>
            <a:pPr marL="1485900" lvl="2" indent="-571500">
              <a:lnSpc>
                <a:spcPct val="15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The company sells sports outfits</a:t>
            </a:r>
            <a:endParaRPr lang="en-US" sz="3600" dirty="0">
              <a:latin typeface="Times New Roman" panose="02020603050405020304" pitchFamily="18" charset="0"/>
              <a:cs typeface="Times New Roman" panose="02020603050405020304" pitchFamily="18" charset="0"/>
            </a:endParaRPr>
          </a:p>
          <a:p>
            <a:pPr marL="571500" indent="-571500">
              <a:lnSpc>
                <a:spcPct val="150000"/>
              </a:lnSpc>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Who do we sell to</a:t>
            </a:r>
            <a:r>
              <a:rPr lang="en-US" sz="3600" dirty="0" smtClean="0">
                <a:latin typeface="Times New Roman" panose="02020603050405020304" pitchFamily="18" charset="0"/>
                <a:cs typeface="Times New Roman" panose="02020603050405020304" pitchFamily="18" charset="0"/>
              </a:rPr>
              <a:t>?</a:t>
            </a:r>
          </a:p>
          <a:p>
            <a:pPr marL="1485900" lvl="2" indent="-571500">
              <a:lnSpc>
                <a:spcPct val="150000"/>
              </a:lnSpc>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Sportsmen and women, and the fans</a:t>
            </a:r>
            <a:endParaRPr lang="en-US" sz="3600" dirty="0">
              <a:latin typeface="Times New Roman" panose="02020603050405020304" pitchFamily="18" charset="0"/>
              <a:cs typeface="Times New Roman" panose="02020603050405020304" pitchFamily="18" charset="0"/>
            </a:endParaRPr>
          </a:p>
          <a:p>
            <a:pPr marL="571500" indent="-571500">
              <a:lnSpc>
                <a:spcPct val="150000"/>
              </a:lnSpc>
              <a:buFont typeface="Arial" panose="020B0604020202020204" pitchFamily="34" charset="0"/>
              <a:buChar char="•"/>
            </a:pPr>
            <a:endParaRPr lang="en-US" sz="3600" dirty="0"/>
          </a:p>
        </p:txBody>
      </p:sp>
    </p:spTree>
    <p:extLst>
      <p:ext uri="{BB962C8B-B14F-4D97-AF65-F5344CB8AC3E}">
        <p14:creationId xmlns:p14="http://schemas.microsoft.com/office/powerpoint/2010/main" val="3512871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928" y="152400"/>
            <a:ext cx="9003424" cy="914400"/>
          </a:xfrm>
        </p:spPr>
        <p:txBody>
          <a:bodyPr>
            <a:normAutofit/>
          </a:bodyPr>
          <a:lstStyle/>
          <a:p>
            <a:pPr algn="ctr"/>
            <a:r>
              <a:rPr lang="en-US" dirty="0" smtClean="0"/>
              <a:t>Company overview</a:t>
            </a:r>
            <a:endParaRPr lang="en-US" dirty="0"/>
          </a:p>
        </p:txBody>
      </p:sp>
      <p:sp>
        <p:nvSpPr>
          <p:cNvPr id="5" name="Rectangle 4"/>
          <p:cNvSpPr/>
          <p:nvPr/>
        </p:nvSpPr>
        <p:spPr>
          <a:xfrm>
            <a:off x="403928" y="724221"/>
            <a:ext cx="10511722" cy="5809732"/>
          </a:xfrm>
          <a:prstGeom prst="rect">
            <a:avLst/>
          </a:prstGeom>
        </p:spPr>
        <p:txBody>
          <a:bodyPr wrap="square">
            <a:spAutoFit/>
          </a:bodyPr>
          <a:lstStyle/>
          <a:p>
            <a:pPr marL="571500" indent="-571500">
              <a:lnSpc>
                <a:spcPct val="150000"/>
              </a:lnSpc>
              <a:buFont typeface="Arial" panose="020B0604020202020204" pitchFamily="34" charset="0"/>
              <a:buChar char="•"/>
            </a:pPr>
            <a:r>
              <a:rPr lang="en-US" sz="3600" dirty="0" smtClean="0">
                <a:solidFill>
                  <a:prstClr val="black"/>
                </a:solidFill>
                <a:latin typeface="Times New Roman" panose="02020603050405020304" pitchFamily="18" charset="0"/>
                <a:ea typeface="Calibri" panose="020F0502020204030204" pitchFamily="34" charset="0"/>
              </a:rPr>
              <a:t>High Sports is a sportswear manufacturing farm. </a:t>
            </a:r>
          </a:p>
          <a:p>
            <a:pPr marL="571500" indent="-571500">
              <a:lnSpc>
                <a:spcPct val="150000"/>
              </a:lnSpc>
              <a:buFont typeface="Arial" panose="020B0604020202020204" pitchFamily="34" charset="0"/>
              <a:buChar char="•"/>
            </a:pPr>
            <a:r>
              <a:rPr lang="en-US" sz="3600" dirty="0" smtClean="0">
                <a:solidFill>
                  <a:prstClr val="black"/>
                </a:solidFill>
                <a:latin typeface="Times New Roman" panose="02020603050405020304" pitchFamily="18" charset="0"/>
                <a:ea typeface="Calibri" panose="020F0502020204030204" pitchFamily="34" charset="0"/>
              </a:rPr>
              <a:t>The </a:t>
            </a:r>
            <a:r>
              <a:rPr lang="en-US" sz="3600" dirty="0">
                <a:solidFill>
                  <a:prstClr val="black"/>
                </a:solidFill>
                <a:latin typeface="Times New Roman" panose="02020603050405020304" pitchFamily="18" charset="0"/>
                <a:ea typeface="Calibri" panose="020F0502020204030204" pitchFamily="34" charset="0"/>
              </a:rPr>
              <a:t>company began its operations on July 2017.</a:t>
            </a:r>
          </a:p>
          <a:p>
            <a:pPr marL="571500" indent="-571500">
              <a:lnSpc>
                <a:spcPct val="150000"/>
              </a:lnSpc>
              <a:buFont typeface="Arial" panose="020B0604020202020204" pitchFamily="34" charset="0"/>
              <a:buChar char="•"/>
            </a:pPr>
            <a:r>
              <a:rPr lang="en-US" sz="3600" dirty="0">
                <a:solidFill>
                  <a:prstClr val="black"/>
                </a:solidFill>
                <a:latin typeface="Times New Roman" panose="02020603050405020304" pitchFamily="18" charset="0"/>
                <a:ea typeface="Calibri" panose="020F0502020204030204" pitchFamily="34" charset="0"/>
              </a:rPr>
              <a:t>High Sports Company has been in operation for only one year but have seen some growth. </a:t>
            </a:r>
            <a:endParaRPr lang="en-US" sz="3600" dirty="0" smtClean="0">
              <a:solidFill>
                <a:prstClr val="black"/>
              </a:solidFill>
              <a:latin typeface="Times New Roman" panose="02020603050405020304" pitchFamily="18" charset="0"/>
              <a:ea typeface="Calibri" panose="020F0502020204030204" pitchFamily="34" charset="0"/>
            </a:endParaRPr>
          </a:p>
          <a:p>
            <a:pPr marL="571500" indent="-571500">
              <a:lnSpc>
                <a:spcPct val="150000"/>
              </a:lnSpc>
              <a:buFont typeface="Arial" panose="020B0604020202020204" pitchFamily="34" charset="0"/>
              <a:buChar char="•"/>
            </a:pPr>
            <a:r>
              <a:rPr lang="en-US" sz="3600" dirty="0" smtClean="0">
                <a:solidFill>
                  <a:prstClr val="black"/>
                </a:solidFill>
                <a:latin typeface="Times New Roman" panose="02020603050405020304" pitchFamily="18" charset="0"/>
                <a:ea typeface="Calibri" panose="020F0502020204030204" pitchFamily="34" charset="0"/>
              </a:rPr>
              <a:t>The company </a:t>
            </a:r>
            <a:r>
              <a:rPr lang="en-US" sz="3600" dirty="0">
                <a:solidFill>
                  <a:prstClr val="black"/>
                </a:solidFill>
                <a:latin typeface="Times New Roman" panose="02020603050405020304" pitchFamily="18" charset="0"/>
                <a:ea typeface="Calibri" panose="020F0502020204030204" pitchFamily="34" charset="0"/>
              </a:rPr>
              <a:t>has managed to open new markets in the country while making new endeavors outside the country through the online advertisements. </a:t>
            </a:r>
          </a:p>
        </p:txBody>
      </p:sp>
    </p:spTree>
    <p:extLst>
      <p:ext uri="{BB962C8B-B14F-4D97-AF65-F5344CB8AC3E}">
        <p14:creationId xmlns:p14="http://schemas.microsoft.com/office/powerpoint/2010/main" val="4040573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928" y="152400"/>
            <a:ext cx="9003424" cy="914400"/>
          </a:xfrm>
        </p:spPr>
        <p:txBody>
          <a:bodyPr>
            <a:normAutofit/>
          </a:bodyPr>
          <a:lstStyle/>
          <a:p>
            <a:pPr algn="ctr"/>
            <a:r>
              <a:rPr lang="en-US" dirty="0" smtClean="0"/>
              <a:t>Management overview</a:t>
            </a:r>
            <a:endParaRPr lang="en-US" dirty="0"/>
          </a:p>
        </p:txBody>
      </p:sp>
      <p:sp>
        <p:nvSpPr>
          <p:cNvPr id="5" name="Rectangle 4"/>
          <p:cNvSpPr/>
          <p:nvPr/>
        </p:nvSpPr>
        <p:spPr>
          <a:xfrm>
            <a:off x="403928" y="457521"/>
            <a:ext cx="10606972" cy="6463308"/>
          </a:xfrm>
          <a:prstGeom prst="rect">
            <a:avLst/>
          </a:prstGeom>
        </p:spPr>
        <p:txBody>
          <a:bodyPr wrap="square">
            <a:spAutoFit/>
          </a:bodyPr>
          <a:lstStyle/>
          <a:p>
            <a:pPr marL="285750" indent="-285750">
              <a:lnSpc>
                <a:spcPct val="150000"/>
              </a:lnSpc>
              <a:buFont typeface="Arial" panose="020B0604020202020204" pitchFamily="34" charset="0"/>
              <a:buChar char="•"/>
            </a:pPr>
            <a:r>
              <a:rPr lang="en-US" sz="3600" dirty="0" smtClean="0">
                <a:latin typeface="Times New Roman" panose="02020603050405020304" pitchFamily="18" charset="0"/>
                <a:cs typeface="Times New Roman" panose="02020603050405020304" pitchFamily="18" charset="0"/>
              </a:rPr>
              <a:t>The management comprises of six experienced, skilled and able managers including: </a:t>
            </a:r>
          </a:p>
          <a:p>
            <a:pPr marL="1943100" lvl="3" indent="-571500">
              <a:lnSpc>
                <a:spcPct val="150000"/>
              </a:lnSpc>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The </a:t>
            </a:r>
            <a:r>
              <a:rPr lang="en-US" sz="3600" dirty="0">
                <a:latin typeface="Times New Roman" panose="02020603050405020304" pitchFamily="18" charset="0"/>
                <a:cs typeface="Times New Roman" panose="02020603050405020304" pitchFamily="18" charset="0"/>
              </a:rPr>
              <a:t>design manager </a:t>
            </a:r>
          </a:p>
          <a:p>
            <a:pPr marL="1943100" lvl="3" indent="-571500">
              <a:lnSpc>
                <a:spcPct val="150000"/>
              </a:lnSpc>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The production </a:t>
            </a:r>
            <a:r>
              <a:rPr lang="en-US" sz="3600" dirty="0">
                <a:latin typeface="Times New Roman" panose="02020603050405020304" pitchFamily="18" charset="0"/>
                <a:cs typeface="Times New Roman" panose="02020603050405020304" pitchFamily="18" charset="0"/>
              </a:rPr>
              <a:t>manager</a:t>
            </a:r>
          </a:p>
          <a:p>
            <a:pPr marL="1943100" lvl="3" indent="-571500">
              <a:lnSpc>
                <a:spcPct val="150000"/>
              </a:lnSpc>
              <a:buFont typeface="Wingdings" panose="05000000000000000000" pitchFamily="2" charset="2"/>
              <a:buChar char="ü"/>
            </a:pPr>
            <a:r>
              <a:rPr lang="en-US" sz="3600" dirty="0">
                <a:latin typeface="Times New Roman" panose="02020603050405020304" pitchFamily="18" charset="0"/>
                <a:cs typeface="Times New Roman" panose="02020603050405020304" pitchFamily="18" charset="0"/>
              </a:rPr>
              <a:t>Marketing and sales manager </a:t>
            </a:r>
          </a:p>
          <a:p>
            <a:pPr marL="1943100" lvl="3" indent="-571500">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Human resource </a:t>
            </a:r>
            <a:r>
              <a:rPr lang="en-US" sz="3600" dirty="0">
                <a:latin typeface="Times New Roman" panose="02020603050405020304" pitchFamily="18" charset="0"/>
                <a:cs typeface="Times New Roman" panose="02020603050405020304" pitchFamily="18" charset="0"/>
              </a:rPr>
              <a:t>manager </a:t>
            </a:r>
          </a:p>
          <a:p>
            <a:pPr marL="1943100" lvl="3" indent="-571500">
              <a:lnSpc>
                <a:spcPct val="150000"/>
              </a:lnSpc>
              <a:buFont typeface="Wingdings" panose="05000000000000000000" pitchFamily="2" charset="2"/>
              <a:buChar char="ü"/>
            </a:pPr>
            <a:r>
              <a:rPr lang="en-US" sz="3600" dirty="0" smtClean="0">
                <a:latin typeface="Times New Roman" panose="02020603050405020304" pitchFamily="18" charset="0"/>
                <a:cs typeface="Times New Roman" panose="02020603050405020304" pitchFamily="18" charset="0"/>
              </a:rPr>
              <a:t>Purchasing and </a:t>
            </a:r>
            <a:r>
              <a:rPr lang="en-US" sz="3600" dirty="0">
                <a:latin typeface="Times New Roman" panose="02020603050405020304" pitchFamily="18" charset="0"/>
                <a:cs typeface="Times New Roman" panose="02020603050405020304" pitchFamily="18" charset="0"/>
              </a:rPr>
              <a:t>supplies </a:t>
            </a:r>
            <a:r>
              <a:rPr lang="en-US" sz="3600" dirty="0" smtClean="0">
                <a:latin typeface="Times New Roman" panose="02020603050405020304" pitchFamily="18" charset="0"/>
                <a:cs typeface="Times New Roman" panose="02020603050405020304" pitchFamily="18" charset="0"/>
              </a:rPr>
              <a:t>and</a:t>
            </a:r>
            <a:endParaRPr lang="en-US" sz="3600" dirty="0">
              <a:latin typeface="Times New Roman" panose="02020603050405020304" pitchFamily="18" charset="0"/>
              <a:cs typeface="Times New Roman" panose="02020603050405020304" pitchFamily="18" charset="0"/>
            </a:endParaRPr>
          </a:p>
          <a:p>
            <a:pPr marL="1943100" lvl="3" indent="-571500">
              <a:lnSpc>
                <a:spcPct val="150000"/>
              </a:lnSpc>
              <a:buFont typeface="Wingdings" panose="05000000000000000000" pitchFamily="2" charset="2"/>
              <a:buChar char="ü"/>
            </a:pPr>
            <a:r>
              <a:rPr lang="en-US" sz="3600" dirty="0">
                <a:latin typeface="Times New Roman" panose="02020603050405020304" pitchFamily="18" charset="0"/>
                <a:cs typeface="Times New Roman" panose="02020603050405020304" pitchFamily="18" charset="0"/>
              </a:rPr>
              <a:t>The operations and finance manager </a:t>
            </a:r>
          </a:p>
        </p:txBody>
      </p:sp>
    </p:spTree>
    <p:extLst>
      <p:ext uri="{BB962C8B-B14F-4D97-AF65-F5344CB8AC3E}">
        <p14:creationId xmlns:p14="http://schemas.microsoft.com/office/powerpoint/2010/main" val="21712956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928" y="552450"/>
            <a:ext cx="9003424" cy="914400"/>
          </a:xfrm>
        </p:spPr>
        <p:txBody>
          <a:bodyPr>
            <a:normAutofit/>
          </a:bodyPr>
          <a:lstStyle/>
          <a:p>
            <a:pPr algn="ctr"/>
            <a:r>
              <a:rPr lang="en-US" dirty="0"/>
              <a:t> </a:t>
            </a:r>
            <a:r>
              <a:rPr lang="en-US" dirty="0" smtClean="0"/>
              <a:t>Products and </a:t>
            </a:r>
            <a:r>
              <a:rPr lang="en-US" dirty="0"/>
              <a:t>services</a:t>
            </a:r>
          </a:p>
        </p:txBody>
      </p:sp>
      <p:sp>
        <p:nvSpPr>
          <p:cNvPr id="5" name="Rectangle 4"/>
          <p:cNvSpPr/>
          <p:nvPr/>
        </p:nvSpPr>
        <p:spPr>
          <a:xfrm>
            <a:off x="1451678" y="1809750"/>
            <a:ext cx="9159172" cy="4978735"/>
          </a:xfrm>
          <a:prstGeom prst="rect">
            <a:avLst/>
          </a:prstGeom>
        </p:spPr>
        <p:txBody>
          <a:bodyPr wrap="square">
            <a:spAutoFit/>
          </a:bodyPr>
          <a:lstStyle/>
          <a:p>
            <a:pPr marL="571500" indent="-571500">
              <a:lnSpc>
                <a:spcPct val="200000"/>
              </a:lnSpc>
              <a:buFont typeface="Arial" panose="020B0604020202020204" pitchFamily="34" charset="0"/>
              <a:buChar char="•"/>
            </a:pPr>
            <a:r>
              <a:rPr lang="en-US" sz="3600" dirty="0" smtClean="0">
                <a:latin typeface="Times New Roman" panose="02020603050405020304" pitchFamily="18" charset="0"/>
                <a:ea typeface="Calibri" panose="020F0502020204030204" pitchFamily="34" charset="0"/>
              </a:rPr>
              <a:t>High Sports Fashions company deals with:</a:t>
            </a:r>
          </a:p>
          <a:p>
            <a:pPr marL="1485900" lvl="2" indent="-571500">
              <a:lnSpc>
                <a:spcPct val="200000"/>
              </a:lnSpc>
              <a:buFont typeface="Wingdings" panose="05000000000000000000" pitchFamily="2" charset="2"/>
              <a:buChar char="v"/>
            </a:pPr>
            <a:r>
              <a:rPr lang="en-US" sz="3600" dirty="0" smtClean="0">
                <a:latin typeface="Times New Roman" panose="02020603050405020304" pitchFamily="18" charset="0"/>
                <a:ea typeface="Calibri" panose="020F0502020204030204" pitchFamily="34" charset="0"/>
              </a:rPr>
              <a:t>Making of </a:t>
            </a:r>
            <a:r>
              <a:rPr lang="en-US" sz="3600" dirty="0">
                <a:latin typeface="Times New Roman" panose="02020603050405020304" pitchFamily="18" charset="0"/>
                <a:ea typeface="Calibri" panose="020F0502020204030204" pitchFamily="34" charset="0"/>
              </a:rPr>
              <a:t>sportswear</a:t>
            </a:r>
          </a:p>
          <a:p>
            <a:pPr marL="1485900" lvl="2" indent="-571500">
              <a:lnSpc>
                <a:spcPct val="200000"/>
              </a:lnSpc>
              <a:buFont typeface="Wingdings" panose="05000000000000000000" pitchFamily="2" charset="2"/>
              <a:buChar char="v"/>
            </a:pPr>
            <a:r>
              <a:rPr lang="en-US" sz="3600" dirty="0" smtClean="0">
                <a:latin typeface="Times New Roman" panose="02020603050405020304" pitchFamily="18" charset="0"/>
                <a:ea typeface="Calibri" panose="020F0502020204030204" pitchFamily="34" charset="0"/>
              </a:rPr>
              <a:t>Selling of sportswear</a:t>
            </a:r>
          </a:p>
          <a:p>
            <a:pPr marL="1485900" lvl="2" indent="-571500">
              <a:lnSpc>
                <a:spcPct val="150000"/>
              </a:lnSpc>
              <a:buFont typeface="Wingdings" panose="05000000000000000000" pitchFamily="2" charset="2"/>
              <a:buChar char="v"/>
            </a:pPr>
            <a:endParaRPr lang="en-US" sz="3600" dirty="0" smtClean="0">
              <a:latin typeface="Times New Roman" panose="02020603050405020304" pitchFamily="18" charset="0"/>
              <a:ea typeface="Calibri" panose="020F0502020204030204" pitchFamily="34" charset="0"/>
            </a:endParaRPr>
          </a:p>
          <a:p>
            <a:pPr marL="571500" indent="-571500">
              <a:lnSpc>
                <a:spcPct val="150000"/>
              </a:lnSpc>
              <a:buFont typeface="Arial" panose="020B0604020202020204" pitchFamily="34" charset="0"/>
              <a:buChar char="•"/>
            </a:pPr>
            <a:endParaRPr lang="en-US"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17465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884" y="285750"/>
            <a:ext cx="8596668" cy="914400"/>
          </a:xfrm>
        </p:spPr>
        <p:txBody>
          <a:bodyPr>
            <a:normAutofit/>
          </a:bodyPr>
          <a:lstStyle/>
          <a:p>
            <a:pPr algn="ctr"/>
            <a:r>
              <a:rPr lang="en-US" dirty="0" smtClean="0"/>
              <a:t>Target market</a:t>
            </a:r>
            <a:endParaRPr lang="en-US" dirty="0"/>
          </a:p>
        </p:txBody>
      </p:sp>
      <p:sp>
        <p:nvSpPr>
          <p:cNvPr id="7" name="Rectangle 6"/>
          <p:cNvSpPr/>
          <p:nvPr/>
        </p:nvSpPr>
        <p:spPr>
          <a:xfrm>
            <a:off x="1352550" y="742950"/>
            <a:ext cx="9201150" cy="5909310"/>
          </a:xfrm>
          <a:prstGeom prst="rect">
            <a:avLst/>
          </a:prstGeom>
        </p:spPr>
        <p:txBody>
          <a:bodyPr wrap="square">
            <a:spAutoFit/>
          </a:bodyPr>
          <a:lstStyle/>
          <a:p>
            <a:pPr>
              <a:lnSpc>
                <a:spcPct val="150000"/>
              </a:lnSpc>
            </a:pPr>
            <a:r>
              <a:rPr lang="en-US" sz="3600" dirty="0">
                <a:latin typeface="Times New Roman" panose="02020603050405020304" pitchFamily="18" charset="0"/>
                <a:ea typeface="Calibri" panose="020F0502020204030204" pitchFamily="34" charset="0"/>
              </a:rPr>
              <a:t>High Sports </a:t>
            </a:r>
            <a:r>
              <a:rPr lang="en-US" sz="3600" dirty="0" smtClean="0">
                <a:latin typeface="Times New Roman" panose="02020603050405020304" pitchFamily="18" charset="0"/>
                <a:ea typeface="Calibri" panose="020F0502020204030204" pitchFamily="34" charset="0"/>
              </a:rPr>
              <a:t>Fashions targets two main groups including:</a:t>
            </a:r>
          </a:p>
          <a:p>
            <a:pPr marL="1485900" lvl="2" indent="-571500">
              <a:lnSpc>
                <a:spcPct val="150000"/>
              </a:lnSpc>
              <a:buFont typeface="Wingdings" panose="05000000000000000000" pitchFamily="2" charset="2"/>
              <a:buChar char="ü"/>
            </a:pPr>
            <a:r>
              <a:rPr lang="en-US" sz="3600" dirty="0" smtClean="0">
                <a:latin typeface="Times New Roman" panose="02020603050405020304" pitchFamily="18" charset="0"/>
                <a:ea typeface="Calibri" panose="020F0502020204030204" pitchFamily="34" charset="0"/>
              </a:rPr>
              <a:t>Sportsmen and women – Athletes, soccer player, skydivers and cyclers among others</a:t>
            </a:r>
          </a:p>
          <a:p>
            <a:pPr marL="1485900" lvl="2" indent="-571500">
              <a:lnSpc>
                <a:spcPct val="150000"/>
              </a:lnSpc>
              <a:buFont typeface="Wingdings" panose="05000000000000000000" pitchFamily="2" charset="2"/>
              <a:buChar char="ü"/>
            </a:pPr>
            <a:r>
              <a:rPr lang="en-US" sz="3600" dirty="0" smtClean="0">
                <a:latin typeface="Times New Roman" panose="02020603050405020304" pitchFamily="18" charset="0"/>
                <a:ea typeface="Calibri" panose="020F0502020204030204" pitchFamily="34" charset="0"/>
              </a:rPr>
              <a:t>All sports fans for the existing different sports</a:t>
            </a:r>
            <a:endParaRPr lang="en-US"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23964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914</TotalTime>
  <Words>1298</Words>
  <Application>Microsoft Office PowerPoint</Application>
  <PresentationFormat>Widescreen</PresentationFormat>
  <Paragraphs>114</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Times New Roman</vt:lpstr>
      <vt:lpstr>Trebuchet MS</vt:lpstr>
      <vt:lpstr>Wingdings</vt:lpstr>
      <vt:lpstr>Wingdings 3</vt:lpstr>
      <vt:lpstr>Facet</vt:lpstr>
      <vt:lpstr>PowerPoint Presentation</vt:lpstr>
      <vt:lpstr>Elevator Pitch</vt:lpstr>
      <vt:lpstr>Elevator Pitch</vt:lpstr>
      <vt:lpstr>Elevator Pitch</vt:lpstr>
      <vt:lpstr>Executive summary</vt:lpstr>
      <vt:lpstr>Company overview</vt:lpstr>
      <vt:lpstr>Management overview</vt:lpstr>
      <vt:lpstr> Products and services</vt:lpstr>
      <vt:lpstr>Target market</vt:lpstr>
      <vt:lpstr>Marketing Strategy Implementation</vt:lpstr>
      <vt:lpstr>Financial plan</vt:lpstr>
      <vt:lpstr>Exit Strategy</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Njooro &amp; Family</dc:creator>
  <cp:lastModifiedBy>haugh khym</cp:lastModifiedBy>
  <cp:revision>263</cp:revision>
  <dcterms:created xsi:type="dcterms:W3CDTF">2018-06-21T12:12:12Z</dcterms:created>
  <dcterms:modified xsi:type="dcterms:W3CDTF">2018-11-11T04:14:04Z</dcterms:modified>
</cp:coreProperties>
</file>