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
        <p:nvSpPr>
          <p:cNvPr id="7" name="Rectangle 6"/>
          <p:cNvSpPr/>
          <p:nvPr/>
        </p:nvSpPr>
        <p:spPr>
          <a:xfrm>
            <a:off x="2819400" y="3124200"/>
            <a:ext cx="6321490" cy="304800"/>
          </a:xfrm>
          <a:prstGeom prst="rect">
            <a:avLst/>
          </a:prstGeom>
          <a:solidFill>
            <a:srgbClr val="866B4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Subtitle 2"/>
          <p:cNvSpPr>
            <a:spLocks noGrp="1"/>
          </p:cNvSpPr>
          <p:nvPr>
            <p:ph type="subTitle" idx="1"/>
          </p:nvPr>
        </p:nvSpPr>
        <p:spPr>
          <a:xfrm>
            <a:off x="3886200" y="3505200"/>
            <a:ext cx="5257800" cy="1752600"/>
          </a:xfrm>
          <a:noFill/>
          <a:ln>
            <a:noFill/>
          </a:ln>
        </p:spPr>
        <p:txBody>
          <a:bodyPr anchor="ctr"/>
          <a:lstStyle>
            <a:lvl1pPr marL="0" indent="0" algn="ctr">
              <a:buNone/>
              <a:defRPr b="0" cap="small" baseline="0">
                <a:solidFill>
                  <a:schemeClr val="tx1"/>
                </a:solidFill>
                <a:latin typeface="Times New Roman" panose="02020603050405020304" pitchFamily="18" charset="0"/>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Box 8"/>
          <p:cNvSpPr txBox="1"/>
          <p:nvPr/>
        </p:nvSpPr>
        <p:spPr>
          <a:xfrm>
            <a:off x="0" y="6581001"/>
            <a:ext cx="9144000" cy="307777"/>
          </a:xfrm>
          <a:prstGeom prst="rect">
            <a:avLst/>
          </a:prstGeom>
          <a:solidFill>
            <a:srgbClr val="866B46"/>
          </a:solidFill>
          <a:ln>
            <a:solidFill>
              <a:srgbClr val="866B46"/>
            </a:solidFill>
          </a:ln>
        </p:spPr>
        <p:txBody>
          <a:bodyPr wrap="square" rtlCol="0">
            <a:spAutoFit/>
          </a:bodyPr>
          <a:lstStyle/>
          <a:p>
            <a:pPr algn="ctr"/>
            <a:r>
              <a:rPr lang="en-US" sz="1400" b="1" dirty="0" smtClean="0">
                <a:solidFill>
                  <a:schemeClr val="accent6">
                    <a:lumMod val="20000"/>
                    <a:lumOff val="80000"/>
                  </a:schemeClr>
                </a:solidFill>
                <a:latin typeface="Times New Roman" panose="02020603050405020304" pitchFamily="18" charset="0"/>
                <a:cs typeface="Times New Roman" panose="02020603050405020304" pitchFamily="18" charset="0"/>
              </a:rPr>
              <a:t>Copyright © 2016 John Wiley &amp; Sons, Inc. All rights reserved.</a:t>
            </a:r>
            <a:endParaRPr lang="en-US" sz="1400"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50" y="852196"/>
            <a:ext cx="3686250" cy="47675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Text Placeholder 4"/>
          <p:cNvSpPr>
            <a:spLocks noGrp="1"/>
          </p:cNvSpPr>
          <p:nvPr>
            <p:ph type="body" sz="quarter" idx="13"/>
          </p:nvPr>
        </p:nvSpPr>
        <p:spPr>
          <a:xfrm>
            <a:off x="3962400" y="1447800"/>
            <a:ext cx="5181600" cy="1635770"/>
          </a:xfrm>
        </p:spPr>
        <p:txBody>
          <a:bodyPr anchor="ctr">
            <a:normAutofit/>
          </a:bodyPr>
          <a:lstStyle>
            <a:lvl1pPr marL="0" indent="0" algn="ctr">
              <a:buNone/>
              <a:defRPr sz="3600" cap="all" baseline="0"/>
            </a:lvl1pPr>
          </a:lstStyle>
          <a:p>
            <a:pPr lvl="0"/>
            <a:r>
              <a:rPr lang="en-US" smtClean="0"/>
              <a:t>Click to edit Master text styles</a:t>
            </a:r>
          </a:p>
        </p:txBody>
      </p:sp>
    </p:spTree>
    <p:extLst>
      <p:ext uri="{BB962C8B-B14F-4D97-AF65-F5344CB8AC3E}">
        <p14:creationId xmlns:p14="http://schemas.microsoft.com/office/powerpoint/2010/main" val="118334934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190428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1123830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599478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
        <p:nvSpPr>
          <p:cNvPr id="7" name="Rectangle 6"/>
          <p:cNvSpPr/>
          <p:nvPr/>
        </p:nvSpPr>
        <p:spPr>
          <a:xfrm>
            <a:off x="0" y="76200"/>
            <a:ext cx="9144000" cy="1371600"/>
          </a:xfrm>
          <a:prstGeom prst="rect">
            <a:avLst/>
          </a:prstGeom>
          <a:solidFill>
            <a:srgbClr val="9C3051"/>
          </a:solidFill>
          <a:ln>
            <a:solidFill>
              <a:srgbClr val="9C30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p:cNvSpPr>
            <a:spLocks noGrp="1"/>
          </p:cNvSpPr>
          <p:nvPr>
            <p:ph type="title"/>
          </p:nvPr>
        </p:nvSpPr>
        <p:spPr>
          <a:xfrm>
            <a:off x="1304925" y="76200"/>
            <a:ext cx="7848600" cy="1371600"/>
          </a:xfrm>
          <a:solidFill>
            <a:srgbClr val="9C3051"/>
          </a:solidFill>
          <a:ln>
            <a:solidFill>
              <a:srgbClr val="9C3051"/>
            </a:solidFill>
          </a:ln>
        </p:spPr>
        <p:txBody>
          <a:bodyPr anchor="b"/>
          <a:lstStyle>
            <a:lvl1pPr algn="l">
              <a:defRPr>
                <a:solidFill>
                  <a:schemeClr val="bg1"/>
                </a:solidFill>
              </a:defRPr>
            </a:lvl1pPr>
          </a:lstStyle>
          <a:p>
            <a:r>
              <a:rPr lang="en-US" smtClean="0"/>
              <a:t>Click to edit Master title style</a:t>
            </a:r>
            <a:endParaRPr lang="en-US" dirty="0"/>
          </a:p>
        </p:txBody>
      </p:sp>
      <p:sp>
        <p:nvSpPr>
          <p:cNvPr id="9" name="Content Placeholder 2"/>
          <p:cNvSpPr>
            <a:spLocks noGrp="1"/>
          </p:cNvSpPr>
          <p:nvPr>
            <p:ph idx="1"/>
          </p:nvPr>
        </p:nvSpPr>
        <p:spPr>
          <a:xfrm>
            <a:off x="304800" y="1828800"/>
            <a:ext cx="85344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Box 9"/>
          <p:cNvSpPr txBox="1"/>
          <p:nvPr/>
        </p:nvSpPr>
        <p:spPr>
          <a:xfrm>
            <a:off x="0" y="6629400"/>
            <a:ext cx="9144000" cy="261610"/>
          </a:xfrm>
          <a:prstGeom prst="rect">
            <a:avLst/>
          </a:prstGeom>
          <a:noFill/>
        </p:spPr>
        <p:txBody>
          <a:bodyPr wrap="square" rtlCol="0">
            <a:spAutoFit/>
          </a:bodyPr>
          <a:lstStyle/>
          <a:p>
            <a:pPr algn="ctr"/>
            <a:r>
              <a:rPr lang="en-US" sz="1050" dirty="0" smtClean="0"/>
              <a:t>Copyright © 2016 John Wiley &amp; Sons, Inc. All rights reserved.</a:t>
            </a:r>
            <a:endParaRPr lang="en-US" sz="1050" dirty="0"/>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506" y="0"/>
            <a:ext cx="1125894" cy="14561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73972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1844695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35705E-61C5-4F73-97A5-12ED294C816F}" type="slidenum">
              <a:rPr lang="en-US" smtClean="0"/>
              <a:t>‹#›</a:t>
            </a:fld>
            <a:endParaRPr lang="en-US" dirty="0"/>
          </a:p>
        </p:txBody>
      </p:sp>
      <p:sp>
        <p:nvSpPr>
          <p:cNvPr id="8" name="Content Placeholder 2"/>
          <p:cNvSpPr>
            <a:spLocks noGrp="1"/>
          </p:cNvSpPr>
          <p:nvPr>
            <p:ph sz="half" idx="1"/>
          </p:nvPr>
        </p:nvSpPr>
        <p:spPr>
          <a:xfrm>
            <a:off x="228600" y="1722437"/>
            <a:ext cx="41910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 Placeholder 3"/>
          <p:cNvSpPr>
            <a:spLocks noGrp="1"/>
          </p:cNvSpPr>
          <p:nvPr>
            <p:ph sz="half" idx="2"/>
          </p:nvPr>
        </p:nvSpPr>
        <p:spPr>
          <a:xfrm>
            <a:off x="4572000" y="1722437"/>
            <a:ext cx="41910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Box 9"/>
          <p:cNvSpPr txBox="1"/>
          <p:nvPr/>
        </p:nvSpPr>
        <p:spPr>
          <a:xfrm>
            <a:off x="0" y="6629400"/>
            <a:ext cx="9144000" cy="261610"/>
          </a:xfrm>
          <a:prstGeom prst="rect">
            <a:avLst/>
          </a:prstGeom>
          <a:noFill/>
        </p:spPr>
        <p:txBody>
          <a:bodyPr wrap="square" rtlCol="0">
            <a:spAutoFit/>
          </a:bodyPr>
          <a:lstStyle/>
          <a:p>
            <a:pPr algn="ctr"/>
            <a:r>
              <a:rPr lang="en-US" sz="1050" dirty="0" smtClean="0"/>
              <a:t>Copyright © 2015. John Wiley &amp; Sons, Inc. All rights reserved.</a:t>
            </a:r>
            <a:endParaRPr lang="en-US" sz="1050" dirty="0"/>
          </a:p>
        </p:txBody>
      </p:sp>
      <p:sp>
        <p:nvSpPr>
          <p:cNvPr id="11" name="Rectangle 10"/>
          <p:cNvSpPr/>
          <p:nvPr/>
        </p:nvSpPr>
        <p:spPr>
          <a:xfrm>
            <a:off x="0" y="76200"/>
            <a:ext cx="9144000" cy="1371600"/>
          </a:xfrm>
          <a:prstGeom prst="rect">
            <a:avLst/>
          </a:prstGeom>
          <a:solidFill>
            <a:srgbClr val="9C3051"/>
          </a:solidFill>
          <a:ln>
            <a:solidFill>
              <a:srgbClr val="9C30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a:spLocks noGrp="1"/>
          </p:cNvSpPr>
          <p:nvPr>
            <p:ph type="title"/>
          </p:nvPr>
        </p:nvSpPr>
        <p:spPr>
          <a:xfrm>
            <a:off x="1304925" y="76200"/>
            <a:ext cx="7848600" cy="1371600"/>
          </a:xfrm>
          <a:solidFill>
            <a:srgbClr val="9C3051"/>
          </a:solidFill>
          <a:ln>
            <a:solidFill>
              <a:srgbClr val="9C3051"/>
            </a:solidFill>
          </a:ln>
        </p:spPr>
        <p:txBody>
          <a:bodyPr anchor="b"/>
          <a:lstStyle>
            <a:lvl1pPr algn="l">
              <a:defRPr>
                <a:solidFill>
                  <a:schemeClr val="bg1"/>
                </a:solidFill>
              </a:defRPr>
            </a:lvl1pPr>
          </a:lstStyle>
          <a:p>
            <a:r>
              <a:rPr lang="en-US" smtClean="0"/>
              <a:t>Click to edit Master title style</a:t>
            </a:r>
            <a:endParaRPr lang="en-US" dirty="0"/>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506" y="0"/>
            <a:ext cx="1125894" cy="14561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91367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35705E-61C5-4F73-97A5-12ED294C816F}" type="slidenum">
              <a:rPr lang="en-US" smtClean="0"/>
              <a:t>‹#›</a:t>
            </a:fld>
            <a:endParaRPr lang="en-US" dirty="0"/>
          </a:p>
        </p:txBody>
      </p:sp>
      <p:sp>
        <p:nvSpPr>
          <p:cNvPr id="10" name="Text Placeholder 2"/>
          <p:cNvSpPr>
            <a:spLocks noGrp="1"/>
          </p:cNvSpPr>
          <p:nvPr>
            <p:ph type="body" idx="1"/>
          </p:nvPr>
        </p:nvSpPr>
        <p:spPr>
          <a:xfrm>
            <a:off x="231774" y="1676400"/>
            <a:ext cx="4187826"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Text Placeholder 4"/>
          <p:cNvSpPr>
            <a:spLocks noGrp="1"/>
          </p:cNvSpPr>
          <p:nvPr>
            <p:ph type="body" sz="quarter" idx="3"/>
          </p:nvPr>
        </p:nvSpPr>
        <p:spPr>
          <a:xfrm>
            <a:off x="4572000" y="1676400"/>
            <a:ext cx="41910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2"/>
          <p:cNvSpPr>
            <a:spLocks noGrp="1"/>
          </p:cNvSpPr>
          <p:nvPr>
            <p:ph sz="half" idx="13"/>
          </p:nvPr>
        </p:nvSpPr>
        <p:spPr>
          <a:xfrm>
            <a:off x="228600" y="2438400"/>
            <a:ext cx="4191000" cy="3810000"/>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3"/>
          <p:cNvSpPr>
            <a:spLocks noGrp="1"/>
          </p:cNvSpPr>
          <p:nvPr>
            <p:ph sz="half" idx="2"/>
          </p:nvPr>
        </p:nvSpPr>
        <p:spPr>
          <a:xfrm>
            <a:off x="4572000" y="2438400"/>
            <a:ext cx="4191000" cy="3810000"/>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Box 13"/>
          <p:cNvSpPr txBox="1"/>
          <p:nvPr/>
        </p:nvSpPr>
        <p:spPr>
          <a:xfrm>
            <a:off x="0" y="6629400"/>
            <a:ext cx="9144000" cy="261610"/>
          </a:xfrm>
          <a:prstGeom prst="rect">
            <a:avLst/>
          </a:prstGeom>
          <a:noFill/>
        </p:spPr>
        <p:txBody>
          <a:bodyPr wrap="square" rtlCol="0">
            <a:spAutoFit/>
          </a:bodyPr>
          <a:lstStyle/>
          <a:p>
            <a:pPr algn="ctr"/>
            <a:r>
              <a:rPr lang="en-US" sz="1050" dirty="0" smtClean="0"/>
              <a:t>Copyright © 2015. John Wiley &amp; Sons, Inc. All rights reserved.</a:t>
            </a:r>
            <a:endParaRPr lang="en-US" sz="1050" dirty="0"/>
          </a:p>
        </p:txBody>
      </p:sp>
      <p:sp>
        <p:nvSpPr>
          <p:cNvPr id="15" name="Rectangle 14"/>
          <p:cNvSpPr/>
          <p:nvPr/>
        </p:nvSpPr>
        <p:spPr>
          <a:xfrm>
            <a:off x="0" y="76200"/>
            <a:ext cx="9144000" cy="1371600"/>
          </a:xfrm>
          <a:prstGeom prst="rect">
            <a:avLst/>
          </a:prstGeom>
          <a:solidFill>
            <a:srgbClr val="9C3051"/>
          </a:solidFill>
          <a:ln>
            <a:solidFill>
              <a:srgbClr val="9C30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itle 1"/>
          <p:cNvSpPr>
            <a:spLocks noGrp="1"/>
          </p:cNvSpPr>
          <p:nvPr>
            <p:ph type="title"/>
          </p:nvPr>
        </p:nvSpPr>
        <p:spPr>
          <a:xfrm>
            <a:off x="1304925" y="76200"/>
            <a:ext cx="7848600" cy="1371600"/>
          </a:xfrm>
          <a:solidFill>
            <a:srgbClr val="9C3051"/>
          </a:solidFill>
          <a:ln>
            <a:solidFill>
              <a:srgbClr val="9C3051"/>
            </a:solidFill>
          </a:ln>
        </p:spPr>
        <p:txBody>
          <a:bodyPr anchor="b"/>
          <a:lstStyle>
            <a:lvl1pPr algn="l">
              <a:defRPr>
                <a:solidFill>
                  <a:schemeClr val="bg1"/>
                </a:solidFill>
              </a:defRPr>
            </a:lvl1pPr>
          </a:lstStyle>
          <a:p>
            <a:r>
              <a:rPr lang="en-US" smtClean="0"/>
              <a:t>Click to edit Master title style</a:t>
            </a:r>
            <a:endParaRPr lang="en-US" dirty="0"/>
          </a:p>
        </p:txBody>
      </p:sp>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506" y="0"/>
            <a:ext cx="1125894" cy="14561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959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35705E-61C5-4F73-97A5-12ED294C816F}" type="slidenum">
              <a:rPr lang="en-US" smtClean="0"/>
              <a:t>‹#›</a:t>
            </a:fld>
            <a:endParaRPr lang="en-US" dirty="0"/>
          </a:p>
        </p:txBody>
      </p:sp>
      <p:sp>
        <p:nvSpPr>
          <p:cNvPr id="6" name="TextBox 5"/>
          <p:cNvSpPr txBox="1"/>
          <p:nvPr/>
        </p:nvSpPr>
        <p:spPr>
          <a:xfrm>
            <a:off x="0" y="6629400"/>
            <a:ext cx="9144000" cy="261610"/>
          </a:xfrm>
          <a:prstGeom prst="rect">
            <a:avLst/>
          </a:prstGeom>
          <a:noFill/>
        </p:spPr>
        <p:txBody>
          <a:bodyPr wrap="square" rtlCol="0">
            <a:spAutoFit/>
          </a:bodyPr>
          <a:lstStyle/>
          <a:p>
            <a:pPr algn="ctr"/>
            <a:r>
              <a:rPr lang="en-US" sz="1050" dirty="0" smtClean="0"/>
              <a:t>Copyright © 2015. John Wiley &amp; Sons, Inc. All rights reserved.</a:t>
            </a:r>
            <a:endParaRPr lang="en-US" sz="1050" dirty="0"/>
          </a:p>
        </p:txBody>
      </p:sp>
      <p:sp>
        <p:nvSpPr>
          <p:cNvPr id="7" name="Rectangle 6"/>
          <p:cNvSpPr/>
          <p:nvPr/>
        </p:nvSpPr>
        <p:spPr>
          <a:xfrm>
            <a:off x="0" y="76200"/>
            <a:ext cx="9144000" cy="1371600"/>
          </a:xfrm>
          <a:prstGeom prst="rect">
            <a:avLst/>
          </a:prstGeom>
          <a:solidFill>
            <a:srgbClr val="9C3051"/>
          </a:solidFill>
          <a:ln>
            <a:solidFill>
              <a:srgbClr val="9C30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p:cNvSpPr>
            <a:spLocks noGrp="1"/>
          </p:cNvSpPr>
          <p:nvPr>
            <p:ph type="title"/>
          </p:nvPr>
        </p:nvSpPr>
        <p:spPr>
          <a:xfrm>
            <a:off x="1304925" y="76200"/>
            <a:ext cx="7848600" cy="1371600"/>
          </a:xfrm>
          <a:solidFill>
            <a:srgbClr val="9C3051"/>
          </a:solidFill>
          <a:ln>
            <a:solidFill>
              <a:srgbClr val="9C3051"/>
            </a:solidFill>
          </a:ln>
        </p:spPr>
        <p:txBody>
          <a:bodyPr anchor="b"/>
          <a:lstStyle>
            <a:lvl1pPr algn="l">
              <a:defRPr>
                <a:solidFill>
                  <a:schemeClr val="bg1"/>
                </a:solidFill>
              </a:defRPr>
            </a:lvl1pPr>
          </a:lstStyle>
          <a:p>
            <a:r>
              <a:rPr lang="en-US" smtClean="0"/>
              <a:t>Click to edit Master title style</a:t>
            </a: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506" y="0"/>
            <a:ext cx="1125894" cy="14561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00218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3633211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426819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5930A9-8362-4DE9-AC45-1CE42DE26043}" type="datetimeFigureOut">
              <a:rPr lang="en-US" smtClean="0"/>
              <a:t>10/2/2018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35705E-61C5-4F73-97A5-12ED294C816F}" type="slidenum">
              <a:rPr lang="en-US" smtClean="0"/>
              <a:t>‹#›</a:t>
            </a:fld>
            <a:endParaRPr lang="en-US" dirty="0"/>
          </a:p>
        </p:txBody>
      </p:sp>
    </p:spTree>
    <p:extLst>
      <p:ext uri="{BB962C8B-B14F-4D97-AF65-F5344CB8AC3E}">
        <p14:creationId xmlns:p14="http://schemas.microsoft.com/office/powerpoint/2010/main" val="232981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5930A9-8362-4DE9-AC45-1CE42DE26043}" type="datetimeFigureOut">
              <a:rPr lang="en-US" smtClean="0"/>
              <a:t>10/2/2018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5705E-61C5-4F73-97A5-12ED294C816F}" type="slidenum">
              <a:rPr lang="en-US" smtClean="0"/>
              <a:t>‹#›</a:t>
            </a:fld>
            <a:endParaRPr lang="en-US" dirty="0"/>
          </a:p>
        </p:txBody>
      </p:sp>
    </p:spTree>
    <p:extLst>
      <p:ext uri="{BB962C8B-B14F-4D97-AF65-F5344CB8AC3E}">
        <p14:creationId xmlns:p14="http://schemas.microsoft.com/office/powerpoint/2010/main" val="40707504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8"/>
          <p:cNvSpPr>
            <a:spLocks noGrp="1" noChangeArrowheads="1"/>
          </p:cNvSpPr>
          <p:nvPr>
            <p:ph type="sldNum" sz="quarter" idx="12"/>
          </p:nvPr>
        </p:nvSpPr>
        <p:spPr/>
        <p:txBody>
          <a:bodyPr/>
          <a:lstStyle/>
          <a:p>
            <a:fld id="{0BCC8A53-089A-4929-B832-7298E82610A5}" type="slidenum">
              <a:rPr lang="en-US" altLang="en-US" smtClean="0"/>
              <a:pPr/>
              <a:t>1</a:t>
            </a:fld>
            <a:endParaRPr lang="en-US" altLang="en-US" dirty="0"/>
          </a:p>
        </p:txBody>
      </p:sp>
      <p:sp>
        <p:nvSpPr>
          <p:cNvPr id="6" name="Subtitle 5"/>
          <p:cNvSpPr>
            <a:spLocks noGrp="1"/>
          </p:cNvSpPr>
          <p:nvPr>
            <p:ph type="subTitle" idx="1"/>
          </p:nvPr>
        </p:nvSpPr>
        <p:spPr/>
        <p:txBody>
          <a:bodyPr>
            <a:normAutofit/>
          </a:bodyPr>
          <a:lstStyle/>
          <a:p>
            <a:r>
              <a:rPr lang="en-US" altLang="en-US" sz="2800" dirty="0" smtClean="0"/>
              <a:t>Human Resources Management Policies and Procedures </a:t>
            </a:r>
            <a:endParaRPr lang="en-US" sz="2800" dirty="0"/>
          </a:p>
        </p:txBody>
      </p:sp>
      <p:sp>
        <p:nvSpPr>
          <p:cNvPr id="7" name="Text Placeholder 6"/>
          <p:cNvSpPr>
            <a:spLocks noGrp="1"/>
          </p:cNvSpPr>
          <p:nvPr>
            <p:ph type="body" sz="quarter" idx="13"/>
          </p:nvPr>
        </p:nvSpPr>
        <p:spPr/>
        <p:txBody>
          <a:bodyPr/>
          <a:lstStyle/>
          <a:p>
            <a:r>
              <a:rPr lang="en-US" altLang="en-US" dirty="0" smtClean="0"/>
              <a:t>Chapter 3</a:t>
            </a:r>
            <a:endParaRPr lang="en-US" altLang="en-US" dirty="0"/>
          </a:p>
        </p:txBody>
      </p:sp>
    </p:spTree>
    <p:extLst>
      <p:ext uri="{BB962C8B-B14F-4D97-AF65-F5344CB8AC3E}">
        <p14:creationId xmlns:p14="http://schemas.microsoft.com/office/powerpoint/2010/main" val="1088212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27D23195-0A54-40F8-90B4-BF19DC778D14}" type="slidenum">
              <a:rPr lang="en-US" altLang="en-US" smtClean="0"/>
              <a:pPr/>
              <a:t>10</a:t>
            </a:fld>
            <a:endParaRPr lang="en-US" altLang="en-US" dirty="0"/>
          </a:p>
        </p:txBody>
      </p:sp>
      <p:sp>
        <p:nvSpPr>
          <p:cNvPr id="12291"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Staffing the Organization</a:t>
            </a:r>
          </a:p>
          <a:p>
            <a:pPr lvl="1"/>
            <a:r>
              <a:rPr lang="en-US" altLang="en-US" b="1" dirty="0" smtClean="0"/>
              <a:t>Recruitment and Selection of Employees</a:t>
            </a:r>
          </a:p>
          <a:p>
            <a:pPr lvl="2"/>
            <a:r>
              <a:rPr lang="en-US" altLang="en-US" dirty="0" smtClean="0"/>
              <a:t>Be sure not to illegally exclude potential candidates for non-job related reasons</a:t>
            </a:r>
          </a:p>
          <a:p>
            <a:pPr lvl="1"/>
            <a:endParaRPr lang="en-US" altLang="en-US" dirty="0" smtClean="0"/>
          </a:p>
          <a:p>
            <a:endParaRPr lang="en-US" dirty="0"/>
          </a:p>
        </p:txBody>
      </p:sp>
      <p:sp>
        <p:nvSpPr>
          <p:cNvPr id="46084" name="Rectangle 4"/>
          <p:cNvSpPr>
            <a:spLocks noChangeArrowheads="1"/>
          </p:cNvSpPr>
          <p:nvPr/>
        </p:nvSpPr>
        <p:spPr bwMode="auto">
          <a:xfrm>
            <a:off x="2286000" y="3124200"/>
            <a:ext cx="68580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lvl="1" eaLnBrk="1" hangingPunct="1"/>
            <a:endParaRPr kumimoji="0" lang="en-US" altLang="en-US" b="1" dirty="0"/>
          </a:p>
        </p:txBody>
      </p:sp>
    </p:spTree>
    <p:extLst>
      <p:ext uri="{BB962C8B-B14F-4D97-AF65-F5344CB8AC3E}">
        <p14:creationId xmlns:p14="http://schemas.microsoft.com/office/powerpoint/2010/main" val="3507600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0A9D0607-585F-4F19-B9C7-77F1BCA5290D}" type="slidenum">
              <a:rPr lang="en-US" altLang="en-US" smtClean="0"/>
              <a:pPr/>
              <a:t>11</a:t>
            </a:fld>
            <a:endParaRPr lang="en-US" altLang="en-US" dirty="0"/>
          </a:p>
        </p:txBody>
      </p:sp>
      <p:sp>
        <p:nvSpPr>
          <p:cNvPr id="13315"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Staffing the Organization</a:t>
            </a:r>
          </a:p>
          <a:p>
            <a:pPr lvl="1"/>
            <a:r>
              <a:rPr lang="en-US" altLang="en-US" b="1" dirty="0" smtClean="0"/>
              <a:t>Recruitment and Selection of Employees</a:t>
            </a:r>
          </a:p>
          <a:p>
            <a:pPr lvl="2"/>
            <a:r>
              <a:rPr lang="en-US" altLang="en-US" dirty="0" smtClean="0"/>
              <a:t>Refer candidates to the individual who will make the hiring decision, or make the actual hiring selection </a:t>
            </a:r>
          </a:p>
          <a:p>
            <a:pPr lvl="2"/>
            <a:r>
              <a:rPr lang="en-US" altLang="en-US" dirty="0" smtClean="0"/>
              <a:t>Provide the candidate with a good deal of job-related and organization-related information to encourage the desired candidate to accept the position</a:t>
            </a:r>
          </a:p>
          <a:p>
            <a:pPr lvl="2"/>
            <a:endParaRPr lang="en-US" altLang="en-US" dirty="0" smtClean="0"/>
          </a:p>
          <a:p>
            <a:pPr lvl="1"/>
            <a:endParaRPr lang="en-US" altLang="en-US" dirty="0" smtClean="0"/>
          </a:p>
          <a:p>
            <a:endParaRPr lang="en-US" dirty="0"/>
          </a:p>
        </p:txBody>
      </p:sp>
      <p:sp>
        <p:nvSpPr>
          <p:cNvPr id="49156" name="Rectangle 4"/>
          <p:cNvSpPr>
            <a:spLocks noChangeArrowheads="1"/>
          </p:cNvSpPr>
          <p:nvPr/>
        </p:nvSpPr>
        <p:spPr bwMode="auto">
          <a:xfrm>
            <a:off x="2286000" y="3124200"/>
            <a:ext cx="68580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lvl="1" eaLnBrk="1" hangingPunct="1"/>
            <a:endParaRPr kumimoji="0" lang="en-US" altLang="en-US" dirty="0"/>
          </a:p>
        </p:txBody>
      </p:sp>
      <p:sp>
        <p:nvSpPr>
          <p:cNvPr id="13318" name="Rectangle 5"/>
          <p:cNvSpPr>
            <a:spLocks noChangeArrowheads="1"/>
          </p:cNvSpPr>
          <p:nvPr/>
        </p:nvSpPr>
        <p:spPr bwMode="auto">
          <a:xfrm>
            <a:off x="2362200" y="2590800"/>
            <a:ext cx="678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eaLnBrk="1" hangingPunct="1"/>
            <a:endParaRPr kumimoji="0" lang="en-US" altLang="en-US" b="1" dirty="0">
              <a:latin typeface="Times" charset="0"/>
            </a:endParaRPr>
          </a:p>
        </p:txBody>
      </p:sp>
    </p:spTree>
    <p:extLst>
      <p:ext uri="{BB962C8B-B14F-4D97-AF65-F5344CB8AC3E}">
        <p14:creationId xmlns:p14="http://schemas.microsoft.com/office/powerpoint/2010/main" val="2526257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85FCBEF-BBEF-4D84-836B-4861087C15B7}" type="slidenum">
              <a:rPr lang="en-US" altLang="en-US" smtClean="0"/>
              <a:pPr/>
              <a:t>12</a:t>
            </a:fld>
            <a:endParaRPr lang="en-US" altLang="en-US" dirty="0"/>
          </a:p>
        </p:txBody>
      </p:sp>
      <p:sp>
        <p:nvSpPr>
          <p:cNvPr id="14339"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Developing Staff</a:t>
            </a:r>
          </a:p>
          <a:p>
            <a:pPr lvl="1"/>
            <a:r>
              <a:rPr lang="en-US" altLang="en-US" b="1" dirty="0" smtClean="0"/>
              <a:t>New Staff Orientation</a:t>
            </a:r>
          </a:p>
          <a:p>
            <a:pPr lvl="2"/>
            <a:r>
              <a:rPr lang="en-US" altLang="en-US" b="1" dirty="0" smtClean="0"/>
              <a:t>Training for Current Staff</a:t>
            </a:r>
          </a:p>
          <a:p>
            <a:pPr lvl="3"/>
            <a:r>
              <a:rPr lang="en-US" altLang="en-US" dirty="0" smtClean="0"/>
              <a:t>It is the role of the HR manager to ensure legally defensible policies and procedures are developed</a:t>
            </a:r>
          </a:p>
          <a:p>
            <a:pPr lvl="1"/>
            <a:endParaRPr lang="en-US" altLang="en-US" dirty="0" smtClean="0"/>
          </a:p>
          <a:p>
            <a:pPr lvl="1"/>
            <a:endParaRPr lang="en-US" altLang="en-US" dirty="0" smtClean="0"/>
          </a:p>
          <a:p>
            <a:endParaRPr lang="en-US" dirty="0"/>
          </a:p>
        </p:txBody>
      </p:sp>
    </p:spTree>
    <p:extLst>
      <p:ext uri="{BB962C8B-B14F-4D97-AF65-F5344CB8AC3E}">
        <p14:creationId xmlns:p14="http://schemas.microsoft.com/office/powerpoint/2010/main" val="1286680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72BA2F-B394-41BB-A5CF-BCD2D1275353}" type="slidenum">
              <a:rPr lang="en-US" altLang="en-US" smtClean="0"/>
              <a:pPr/>
              <a:t>13</a:t>
            </a:fld>
            <a:endParaRPr lang="en-US" altLang="en-US" dirty="0"/>
          </a:p>
        </p:txBody>
      </p:sp>
      <p:sp>
        <p:nvSpPr>
          <p:cNvPr id="15363"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Motivating Staff</a:t>
            </a:r>
          </a:p>
          <a:p>
            <a:pPr lvl="1"/>
            <a:r>
              <a:rPr lang="en-US" altLang="en-US" dirty="0" smtClean="0"/>
              <a:t>Two factors are commonly agreed to affect worker motivation:</a:t>
            </a:r>
          </a:p>
          <a:p>
            <a:pPr lvl="2"/>
            <a:r>
              <a:rPr lang="en-US" altLang="en-US" dirty="0" smtClean="0"/>
              <a:t>A worker’s ability to do a job</a:t>
            </a:r>
          </a:p>
          <a:p>
            <a:pPr lvl="2"/>
            <a:r>
              <a:rPr lang="en-US" altLang="en-US" dirty="0" smtClean="0"/>
              <a:t>A worker’s willingness to do a job</a:t>
            </a:r>
          </a:p>
          <a:p>
            <a:pPr lvl="1"/>
            <a:endParaRPr lang="en-US" altLang="en-US" dirty="0" smtClean="0"/>
          </a:p>
          <a:p>
            <a:endParaRPr lang="en-US" dirty="0"/>
          </a:p>
        </p:txBody>
      </p:sp>
    </p:spTree>
    <p:extLst>
      <p:ext uri="{BB962C8B-B14F-4D97-AF65-F5344CB8AC3E}">
        <p14:creationId xmlns:p14="http://schemas.microsoft.com/office/powerpoint/2010/main" val="2471102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5BB8883-051B-4216-A6F9-F13BD0860AF4}" type="slidenum">
              <a:rPr lang="en-US" altLang="en-US" smtClean="0"/>
              <a:pPr/>
              <a:t>14</a:t>
            </a:fld>
            <a:endParaRPr lang="en-US" altLang="en-US" dirty="0"/>
          </a:p>
        </p:txBody>
      </p:sp>
      <p:sp>
        <p:nvSpPr>
          <p:cNvPr id="16387"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Motivating Staff</a:t>
            </a:r>
          </a:p>
          <a:p>
            <a:pPr lvl="1"/>
            <a:r>
              <a:rPr lang="en-US" altLang="en-US" b="1" dirty="0" smtClean="0"/>
              <a:t>Theories of employee motivation</a:t>
            </a:r>
          </a:p>
          <a:p>
            <a:pPr lvl="2"/>
            <a:r>
              <a:rPr lang="en-US" altLang="en-US" dirty="0" smtClean="0"/>
              <a:t>Needs hierarchy (Abraham Maslow)</a:t>
            </a:r>
          </a:p>
          <a:p>
            <a:pPr lvl="2"/>
            <a:r>
              <a:rPr lang="en-US" altLang="en-US" dirty="0" smtClean="0"/>
              <a:t>Theory X and Theory Y (Douglas McGregor)</a:t>
            </a:r>
          </a:p>
          <a:p>
            <a:pPr lvl="2"/>
            <a:r>
              <a:rPr lang="en-US" altLang="en-US" dirty="0" smtClean="0"/>
              <a:t>Motivation/Hygiene Theory (Frederick Herzberg)</a:t>
            </a:r>
          </a:p>
          <a:p>
            <a:endParaRPr lang="en-US" dirty="0"/>
          </a:p>
        </p:txBody>
      </p:sp>
      <p:sp>
        <p:nvSpPr>
          <p:cNvPr id="16388" name="Rectangle 3"/>
          <p:cNvSpPr>
            <a:spLocks noChangeArrowheads="1"/>
          </p:cNvSpPr>
          <p:nvPr/>
        </p:nvSpPr>
        <p:spPr bwMode="auto">
          <a:xfrm>
            <a:off x="3505200" y="1981200"/>
            <a:ext cx="5562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eaLnBrk="1" hangingPunct="1">
              <a:buFont typeface="Wingdings" pitchFamily="2" charset="2"/>
              <a:buNone/>
            </a:pPr>
            <a:endParaRPr kumimoji="0" lang="en-US" altLang="en-US" sz="3200" u="sng" dirty="0">
              <a:latin typeface="Times" charset="0"/>
            </a:endParaRPr>
          </a:p>
        </p:txBody>
      </p:sp>
    </p:spTree>
    <p:extLst>
      <p:ext uri="{BB962C8B-B14F-4D97-AF65-F5344CB8AC3E}">
        <p14:creationId xmlns:p14="http://schemas.microsoft.com/office/powerpoint/2010/main" val="2729957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E5AF48F-16A8-4288-85C0-B95E6D4A4948}" type="slidenum">
              <a:rPr lang="en-US" altLang="en-US" smtClean="0"/>
              <a:pPr/>
              <a:t>15</a:t>
            </a:fld>
            <a:endParaRPr lang="en-US" altLang="en-US" dirty="0"/>
          </a:p>
        </p:txBody>
      </p:sp>
      <p:sp>
        <p:nvSpPr>
          <p:cNvPr id="17411"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Motivating Staff (cont.)</a:t>
            </a:r>
          </a:p>
          <a:p>
            <a:pPr lvl="1"/>
            <a:r>
              <a:rPr lang="en-US" altLang="en-US" b="1" dirty="0" smtClean="0"/>
              <a:t>Theories of employee motivation</a:t>
            </a:r>
          </a:p>
          <a:p>
            <a:pPr lvl="2"/>
            <a:r>
              <a:rPr lang="en-US" altLang="en-US" dirty="0" smtClean="0"/>
              <a:t>Three Need (Achievement, Affiliation and Power) Theory (David McClelland)</a:t>
            </a:r>
          </a:p>
          <a:p>
            <a:pPr lvl="2"/>
            <a:r>
              <a:rPr lang="en-US" altLang="en-US" dirty="0" smtClean="0"/>
              <a:t>Expectancy Theory (Victor Vroom)</a:t>
            </a:r>
          </a:p>
          <a:p>
            <a:endParaRPr lang="en-US" dirty="0"/>
          </a:p>
        </p:txBody>
      </p:sp>
    </p:spTree>
    <p:extLst>
      <p:ext uri="{BB962C8B-B14F-4D97-AF65-F5344CB8AC3E}">
        <p14:creationId xmlns:p14="http://schemas.microsoft.com/office/powerpoint/2010/main" val="907606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926E88D-19D9-4B67-9786-F211E76CF87C}" type="slidenum">
              <a:rPr lang="en-US" altLang="en-US" smtClean="0"/>
              <a:pPr/>
              <a:t>16</a:t>
            </a:fld>
            <a:endParaRPr lang="en-US" altLang="en-US" dirty="0"/>
          </a:p>
        </p:txBody>
      </p:sp>
      <p:sp>
        <p:nvSpPr>
          <p:cNvPr id="18435"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Maintaining Staff</a:t>
            </a:r>
          </a:p>
          <a:p>
            <a:pPr lvl="1"/>
            <a:r>
              <a:rPr lang="en-US" dirty="0" smtClean="0"/>
              <a:t>Major areas of concern include worker health and safety, and development employee assistance programs (EAP). </a:t>
            </a:r>
          </a:p>
          <a:p>
            <a:pPr lvl="2"/>
            <a:r>
              <a:rPr lang="en-US" altLang="en-US" b="1" dirty="0" smtClean="0"/>
              <a:t>EAP: </a:t>
            </a:r>
            <a:r>
              <a:rPr lang="en-US" altLang="en-US" dirty="0" smtClean="0"/>
              <a:t>The term used to describe a variety of employer initiated efforts to assist employees in the areas of family concerns, legal issues, financial matters and health maintenance.</a:t>
            </a:r>
          </a:p>
          <a:p>
            <a:endParaRPr lang="en-US" dirty="0"/>
          </a:p>
        </p:txBody>
      </p:sp>
    </p:spTree>
    <p:extLst>
      <p:ext uri="{BB962C8B-B14F-4D97-AF65-F5344CB8AC3E}">
        <p14:creationId xmlns:p14="http://schemas.microsoft.com/office/powerpoint/2010/main" val="666185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45B65AB-5D8C-4E05-B799-89DD4D13BB2D}" type="slidenum">
              <a:rPr lang="en-US" altLang="en-US" smtClean="0"/>
              <a:pPr/>
              <a:t>17</a:t>
            </a:fld>
            <a:endParaRPr lang="en-US" altLang="en-US" dirty="0"/>
          </a:p>
        </p:txBody>
      </p:sp>
      <p:sp>
        <p:nvSpPr>
          <p:cNvPr id="57346" name="Rectangle 2"/>
          <p:cNvSpPr>
            <a:spLocks noGrp="1" noChangeArrowheads="1"/>
          </p:cNvSpPr>
          <p:nvPr>
            <p:ph type="title"/>
          </p:nvPr>
        </p:nvSpPr>
        <p:spPr/>
        <p:txBody>
          <a:bodyPr>
            <a:normAutofit fontScale="90000"/>
          </a:bodyPr>
          <a:lstStyle/>
          <a:p>
            <a:r>
              <a:rPr lang="en-US" altLang="en-US" dirty="0" smtClean="0"/>
              <a:t>Steps in HR Policy and Procedure Development</a:t>
            </a:r>
          </a:p>
        </p:txBody>
      </p:sp>
      <p:sp>
        <p:nvSpPr>
          <p:cNvPr id="4" name="Content Placeholder 3"/>
          <p:cNvSpPr>
            <a:spLocks noGrp="1"/>
          </p:cNvSpPr>
          <p:nvPr>
            <p:ph idx="1"/>
          </p:nvPr>
        </p:nvSpPr>
        <p:spPr/>
        <p:txBody>
          <a:bodyPr/>
          <a:lstStyle/>
          <a:p>
            <a:pPr marL="514350" indent="-514350">
              <a:buFont typeface="+mj-lt"/>
              <a:buAutoNum type="arabicPeriod"/>
            </a:pPr>
            <a:r>
              <a:rPr lang="en-US" altLang="en-US" dirty="0" smtClean="0"/>
              <a:t>Identify the HR issue to be addressed</a:t>
            </a:r>
          </a:p>
          <a:p>
            <a:pPr marL="514350" indent="-514350">
              <a:buFont typeface="+mj-lt"/>
              <a:buAutoNum type="arabicPeriod"/>
            </a:pPr>
            <a:endParaRPr lang="en-US" altLang="en-US" dirty="0" smtClean="0"/>
          </a:p>
          <a:p>
            <a:pPr marL="514350" indent="-514350">
              <a:buFont typeface="+mj-lt"/>
              <a:buAutoNum type="arabicPeriod"/>
            </a:pPr>
            <a:r>
              <a:rPr lang="en-US" altLang="en-US" dirty="0" smtClean="0"/>
              <a:t>Consider on-site factors affecting implementation</a:t>
            </a:r>
          </a:p>
          <a:p>
            <a:pPr marL="514350" indent="-514350">
              <a:buFont typeface="+mj-lt"/>
              <a:buAutoNum type="arabicPeriod"/>
            </a:pPr>
            <a:endParaRPr lang="en-US" altLang="en-US" dirty="0" smtClean="0"/>
          </a:p>
          <a:p>
            <a:pPr marL="514350" indent="-514350">
              <a:buFont typeface="+mj-lt"/>
              <a:buAutoNum type="arabicPeriod"/>
            </a:pPr>
            <a:r>
              <a:rPr lang="en-US" altLang="en-US" dirty="0" smtClean="0"/>
              <a:t>Consider off-site factors affecting implementation</a:t>
            </a:r>
          </a:p>
          <a:p>
            <a:pPr marL="514350" indent="-514350">
              <a:buFont typeface="+mj-lt"/>
              <a:buAutoNum type="arabicPeriod"/>
            </a:pPr>
            <a:endParaRPr lang="en-US" dirty="0"/>
          </a:p>
        </p:txBody>
      </p:sp>
    </p:spTree>
    <p:extLst>
      <p:ext uri="{BB962C8B-B14F-4D97-AF65-F5344CB8AC3E}">
        <p14:creationId xmlns:p14="http://schemas.microsoft.com/office/powerpoint/2010/main" val="948621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6ECFB63-4E02-45C9-9759-4EC1E1D1E4E5}" type="slidenum">
              <a:rPr lang="en-US" altLang="en-US" smtClean="0"/>
              <a:pPr/>
              <a:t>18</a:t>
            </a:fld>
            <a:endParaRPr lang="en-US" altLang="en-US" dirty="0"/>
          </a:p>
        </p:txBody>
      </p:sp>
      <p:sp>
        <p:nvSpPr>
          <p:cNvPr id="20483" name="Rectangle 2"/>
          <p:cNvSpPr>
            <a:spLocks noGrp="1" noChangeArrowheads="1"/>
          </p:cNvSpPr>
          <p:nvPr>
            <p:ph type="title"/>
          </p:nvPr>
        </p:nvSpPr>
        <p:spPr/>
        <p:txBody>
          <a:bodyPr>
            <a:normAutofit fontScale="90000"/>
          </a:bodyPr>
          <a:lstStyle/>
          <a:p>
            <a:r>
              <a:rPr lang="en-US" altLang="en-US" dirty="0" smtClean="0"/>
              <a:t>Steps in HR Policy and Procedure Development</a:t>
            </a:r>
          </a:p>
        </p:txBody>
      </p:sp>
      <p:sp>
        <p:nvSpPr>
          <p:cNvPr id="4" name="Content Placeholder 3"/>
          <p:cNvSpPr>
            <a:spLocks noGrp="1"/>
          </p:cNvSpPr>
          <p:nvPr>
            <p:ph idx="1"/>
          </p:nvPr>
        </p:nvSpPr>
        <p:spPr/>
        <p:txBody>
          <a:bodyPr>
            <a:normAutofit lnSpcReduction="10000"/>
          </a:bodyPr>
          <a:lstStyle/>
          <a:p>
            <a:pPr marL="514350" indent="-514350">
              <a:buFont typeface="+mj-lt"/>
              <a:buAutoNum type="arabicPeriod" startAt="4"/>
            </a:pPr>
            <a:r>
              <a:rPr lang="en-US" altLang="en-US" dirty="0" smtClean="0"/>
              <a:t>Draft policy and procedures and submit for (legal) review</a:t>
            </a:r>
          </a:p>
          <a:p>
            <a:pPr marL="514350" indent="-514350">
              <a:buFont typeface="+mj-lt"/>
              <a:buAutoNum type="arabicPeriod" startAt="4"/>
            </a:pPr>
            <a:endParaRPr lang="en-US" altLang="en-US" dirty="0" smtClean="0"/>
          </a:p>
          <a:p>
            <a:pPr marL="514350" indent="-514350">
              <a:buFont typeface="+mj-lt"/>
              <a:buAutoNum type="arabicPeriod" startAt="4"/>
            </a:pPr>
            <a:r>
              <a:rPr lang="en-US" altLang="en-US" dirty="0" smtClean="0"/>
              <a:t>Develop related documentation and record keeping requirements</a:t>
            </a:r>
          </a:p>
          <a:p>
            <a:pPr marL="514350" indent="-514350">
              <a:buFont typeface="+mj-lt"/>
              <a:buAutoNum type="arabicPeriod" startAt="4"/>
            </a:pPr>
            <a:endParaRPr lang="en-US" altLang="en-US" dirty="0" smtClean="0"/>
          </a:p>
          <a:p>
            <a:pPr marL="514350" indent="-514350">
              <a:buFont typeface="+mj-lt"/>
              <a:buAutoNum type="arabicPeriod" startAt="4"/>
            </a:pPr>
            <a:r>
              <a:rPr lang="en-US" altLang="en-US" dirty="0" smtClean="0"/>
              <a:t>Communicate finalized policy and procedures to affected parties</a:t>
            </a:r>
          </a:p>
          <a:p>
            <a:pPr marL="514350" indent="-514350">
              <a:buFont typeface="+mj-lt"/>
              <a:buAutoNum type="arabicPeriod" startAt="4"/>
            </a:pPr>
            <a:endParaRPr lang="en-US" dirty="0"/>
          </a:p>
        </p:txBody>
      </p:sp>
    </p:spTree>
    <p:extLst>
      <p:ext uri="{BB962C8B-B14F-4D97-AF65-F5344CB8AC3E}">
        <p14:creationId xmlns:p14="http://schemas.microsoft.com/office/powerpoint/2010/main" val="3426877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74618BB-EE5C-4429-ACC0-B8C61747AACD}" type="slidenum">
              <a:rPr lang="en-US" altLang="en-US" smtClean="0"/>
              <a:pPr/>
              <a:t>19</a:t>
            </a:fld>
            <a:endParaRPr lang="en-US" altLang="en-US" dirty="0"/>
          </a:p>
        </p:txBody>
      </p:sp>
      <p:sp>
        <p:nvSpPr>
          <p:cNvPr id="60418" name="Rectangle 2"/>
          <p:cNvSpPr>
            <a:spLocks noGrp="1" noChangeArrowheads="1"/>
          </p:cNvSpPr>
          <p:nvPr>
            <p:ph type="title"/>
          </p:nvPr>
        </p:nvSpPr>
        <p:spPr/>
        <p:txBody>
          <a:bodyPr/>
          <a:lstStyle/>
          <a:p>
            <a:r>
              <a:rPr lang="en-US" altLang="en-US" dirty="0" smtClean="0"/>
              <a:t>Review for Legal Compliance</a:t>
            </a:r>
          </a:p>
        </p:txBody>
      </p:sp>
      <p:sp>
        <p:nvSpPr>
          <p:cNvPr id="4" name="Content Placeholder 3"/>
          <p:cNvSpPr>
            <a:spLocks noGrp="1"/>
          </p:cNvSpPr>
          <p:nvPr>
            <p:ph idx="1"/>
          </p:nvPr>
        </p:nvSpPr>
        <p:spPr/>
        <p:txBody>
          <a:bodyPr/>
          <a:lstStyle/>
          <a:p>
            <a:r>
              <a:rPr lang="en-US" altLang="en-US" dirty="0" smtClean="0"/>
              <a:t>A policy that is already flawed or illegal from the outset simply should not be implemented. </a:t>
            </a:r>
          </a:p>
          <a:p>
            <a:endParaRPr lang="en-US" altLang="en-US" dirty="0" smtClean="0"/>
          </a:p>
          <a:p>
            <a:r>
              <a:rPr lang="en-US" altLang="en-US" dirty="0" smtClean="0"/>
              <a:t>In most cases, a legal review of a policy proposed by experienced managers will not indicate that the proposed policy is illegal; but such a review must still be undertaken prior to the policy’s implementation.</a:t>
            </a:r>
          </a:p>
          <a:p>
            <a:endParaRPr lang="en-US" dirty="0"/>
          </a:p>
        </p:txBody>
      </p:sp>
    </p:spTree>
    <p:extLst>
      <p:ext uri="{BB962C8B-B14F-4D97-AF65-F5344CB8AC3E}">
        <p14:creationId xmlns:p14="http://schemas.microsoft.com/office/powerpoint/2010/main" val="12894640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DB554B-9921-4EAC-AB23-A330DDA391AF}" type="slidenum">
              <a:rPr lang="en-US" altLang="en-US" smtClean="0"/>
              <a:pPr/>
              <a:t>2</a:t>
            </a:fld>
            <a:endParaRPr lang="en-US" altLang="en-US" dirty="0"/>
          </a:p>
        </p:txBody>
      </p:sp>
      <p:sp>
        <p:nvSpPr>
          <p:cNvPr id="4098" name="Title 1"/>
          <p:cNvSpPr>
            <a:spLocks noGrp="1"/>
          </p:cNvSpPr>
          <p:nvPr>
            <p:ph type="title"/>
          </p:nvPr>
        </p:nvSpPr>
        <p:spPr/>
        <p:txBody>
          <a:bodyPr>
            <a:normAutofit fontScale="90000"/>
          </a:bodyPr>
          <a:lstStyle/>
          <a:p>
            <a:r>
              <a:rPr lang="en-US" altLang="en-US" dirty="0" smtClean="0"/>
              <a:t>Learning Objectives</a:t>
            </a:r>
            <a:br>
              <a:rPr lang="en-US" altLang="en-US" dirty="0" smtClean="0"/>
            </a:br>
            <a:endParaRPr lang="en-US" altLang="en-US" dirty="0" smtClean="0"/>
          </a:p>
        </p:txBody>
      </p:sp>
      <p:sp>
        <p:nvSpPr>
          <p:cNvPr id="4099" name="Content Placeholder 2"/>
          <p:cNvSpPr>
            <a:spLocks noGrp="1"/>
          </p:cNvSpPr>
          <p:nvPr>
            <p:ph idx="1"/>
          </p:nvPr>
        </p:nvSpPr>
        <p:spPr/>
        <p:txBody>
          <a:bodyPr>
            <a:normAutofit/>
          </a:bodyPr>
          <a:lstStyle/>
          <a:p>
            <a:r>
              <a:rPr lang="en-US" altLang="en-US" dirty="0" smtClean="0"/>
              <a:t>Explain the difference between HR policies and HR procedures.</a:t>
            </a:r>
          </a:p>
          <a:p>
            <a:r>
              <a:rPr lang="en-US" altLang="en-US" dirty="0" smtClean="0"/>
              <a:t>Identify the steps managers use to develop HR policies and procedures.</a:t>
            </a:r>
          </a:p>
          <a:p>
            <a:r>
              <a:rPr lang="en-US" altLang="en-US" dirty="0" smtClean="0"/>
              <a:t>State the importance of conducting a legal review before implementing HR policies and procedures.</a:t>
            </a:r>
          </a:p>
        </p:txBody>
      </p:sp>
    </p:spTree>
    <p:extLst>
      <p:ext uri="{BB962C8B-B14F-4D97-AF65-F5344CB8AC3E}">
        <p14:creationId xmlns:p14="http://schemas.microsoft.com/office/powerpoint/2010/main" val="140218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CF1A647-BCF0-4126-9660-270147B32EC1}" type="slidenum">
              <a:rPr lang="en-US" altLang="en-US" smtClean="0"/>
              <a:pPr/>
              <a:t>20</a:t>
            </a:fld>
            <a:endParaRPr lang="en-US" altLang="en-US" dirty="0"/>
          </a:p>
        </p:txBody>
      </p:sp>
      <p:sp>
        <p:nvSpPr>
          <p:cNvPr id="60418" name="Rectangle 2"/>
          <p:cNvSpPr>
            <a:spLocks noGrp="1" noChangeArrowheads="1"/>
          </p:cNvSpPr>
          <p:nvPr>
            <p:ph type="title"/>
          </p:nvPr>
        </p:nvSpPr>
        <p:spPr/>
        <p:txBody>
          <a:bodyPr/>
          <a:lstStyle/>
          <a:p>
            <a:r>
              <a:rPr lang="en-US" altLang="en-US" dirty="0" smtClean="0"/>
              <a:t>Review for Legal Compliance</a:t>
            </a:r>
          </a:p>
        </p:txBody>
      </p:sp>
      <p:sp>
        <p:nvSpPr>
          <p:cNvPr id="4" name="Content Placeholder 3"/>
          <p:cNvSpPr>
            <a:spLocks noGrp="1"/>
          </p:cNvSpPr>
          <p:nvPr>
            <p:ph idx="1"/>
          </p:nvPr>
        </p:nvSpPr>
        <p:spPr/>
        <p:txBody>
          <a:bodyPr/>
          <a:lstStyle/>
          <a:p>
            <a:r>
              <a:rPr lang="en-US" altLang="en-US" dirty="0" smtClean="0"/>
              <a:t>For example, in the case of dress codes, a legal review will help a HR manager ensure  dress code requirements do not violate:</a:t>
            </a:r>
          </a:p>
          <a:p>
            <a:pPr lvl="1"/>
            <a:r>
              <a:rPr lang="en-US" altLang="en-US" dirty="0" smtClean="0"/>
              <a:t>Sex discrimination laws</a:t>
            </a:r>
          </a:p>
          <a:p>
            <a:pPr lvl="1"/>
            <a:r>
              <a:rPr lang="en-US" altLang="en-US" dirty="0" smtClean="0"/>
              <a:t>Race discrimination laws</a:t>
            </a:r>
          </a:p>
          <a:p>
            <a:pPr lvl="1"/>
            <a:r>
              <a:rPr lang="en-US" altLang="en-US" dirty="0" smtClean="0"/>
              <a:t>Religious discrimination laws</a:t>
            </a:r>
          </a:p>
          <a:p>
            <a:endParaRPr lang="en-US" dirty="0"/>
          </a:p>
        </p:txBody>
      </p:sp>
    </p:spTree>
    <p:extLst>
      <p:ext uri="{BB962C8B-B14F-4D97-AF65-F5344CB8AC3E}">
        <p14:creationId xmlns:p14="http://schemas.microsoft.com/office/powerpoint/2010/main" val="3167946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6306A97-71CE-40E5-8EFE-A4628A8F28B7}" type="slidenum">
              <a:rPr lang="en-US" altLang="en-US" smtClean="0"/>
              <a:pPr/>
              <a:t>21</a:t>
            </a:fld>
            <a:endParaRPr lang="en-US" altLang="en-US" dirty="0"/>
          </a:p>
        </p:txBody>
      </p:sp>
      <p:sp>
        <p:nvSpPr>
          <p:cNvPr id="62470" name="Rectangle 6"/>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Dissemination</a:t>
            </a:r>
          </a:p>
          <a:p>
            <a:pPr lvl="1"/>
            <a:r>
              <a:rPr lang="en-US" altLang="en-US" dirty="0" smtClean="0"/>
              <a:t>Changes in policies and procedures should be accompanied by a written (hard copy) document detailing the new policy or procedures. The hard can be signed by employees, and then a copy of the signed document can be placed in the employee’s personal file.  </a:t>
            </a:r>
          </a:p>
          <a:p>
            <a:endParaRPr lang="en-US" dirty="0"/>
          </a:p>
        </p:txBody>
      </p:sp>
    </p:spTree>
    <p:extLst>
      <p:ext uri="{BB962C8B-B14F-4D97-AF65-F5344CB8AC3E}">
        <p14:creationId xmlns:p14="http://schemas.microsoft.com/office/powerpoint/2010/main" val="1086922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4DFFDBC-B753-4CA5-BF63-CBADF7525FE4}" type="slidenum">
              <a:rPr lang="en-US" altLang="en-US" smtClean="0"/>
              <a:pPr/>
              <a:t>22</a:t>
            </a:fld>
            <a:endParaRPr lang="en-US" altLang="en-US" dirty="0"/>
          </a:p>
        </p:txBody>
      </p:sp>
      <p:sp>
        <p:nvSpPr>
          <p:cNvPr id="62470" name="Rectangle 6"/>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Dissemination </a:t>
            </a:r>
          </a:p>
          <a:p>
            <a:pPr lvl="1"/>
            <a:r>
              <a:rPr lang="en-US" altLang="en-US" b="1" dirty="0" smtClean="0"/>
              <a:t>Personal File: </a:t>
            </a:r>
            <a:r>
              <a:rPr lang="en-US" altLang="en-US" dirty="0" smtClean="0"/>
              <a:t>A record of information about a single employee’s employment. Typically, this file includes information about the employee’s personal status, application, performance evaluations, and disciplinary warnings. </a:t>
            </a:r>
          </a:p>
          <a:p>
            <a:endParaRPr lang="en-US" dirty="0"/>
          </a:p>
        </p:txBody>
      </p:sp>
    </p:spTree>
    <p:extLst>
      <p:ext uri="{BB962C8B-B14F-4D97-AF65-F5344CB8AC3E}">
        <p14:creationId xmlns:p14="http://schemas.microsoft.com/office/powerpoint/2010/main" val="3676637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AE9BEF8-6090-452D-9108-7D5345BBBEFC}" type="slidenum">
              <a:rPr lang="en-US" altLang="en-US" smtClean="0"/>
              <a:pPr/>
              <a:t>23</a:t>
            </a:fld>
            <a:endParaRPr lang="en-US" altLang="en-US" dirty="0"/>
          </a:p>
        </p:txBody>
      </p:sp>
      <p:sp>
        <p:nvSpPr>
          <p:cNvPr id="25605"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Dissemination </a:t>
            </a:r>
          </a:p>
          <a:p>
            <a:pPr lvl="1"/>
            <a:r>
              <a:rPr lang="en-US" altLang="en-US" b="1" dirty="0" smtClean="0"/>
              <a:t>Employee Handbook (manual): </a:t>
            </a:r>
            <a:r>
              <a:rPr lang="en-US" altLang="en-US" dirty="0" smtClean="0"/>
              <a:t>A permanent reference guide for employers and employees that contains information about a company, its goals and its current employment policies and procedures. </a:t>
            </a:r>
          </a:p>
        </p:txBody>
      </p:sp>
    </p:spTree>
    <p:extLst>
      <p:ext uri="{BB962C8B-B14F-4D97-AF65-F5344CB8AC3E}">
        <p14:creationId xmlns:p14="http://schemas.microsoft.com/office/powerpoint/2010/main" val="53404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63D3557-09AD-4FF6-8FC9-E8A9A8B3B2BA}" type="slidenum">
              <a:rPr lang="en-US" altLang="en-US" smtClean="0"/>
              <a:pPr/>
              <a:t>24</a:t>
            </a:fld>
            <a:endParaRPr lang="en-US" altLang="en-US" dirty="0"/>
          </a:p>
        </p:txBody>
      </p:sp>
      <p:sp>
        <p:nvSpPr>
          <p:cNvPr id="26629"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Dissemination </a:t>
            </a:r>
          </a:p>
          <a:p>
            <a:pPr lvl="1"/>
            <a:r>
              <a:rPr lang="en-US" altLang="en-US" dirty="0" smtClean="0"/>
              <a:t>Example methods of information dissemination:</a:t>
            </a:r>
          </a:p>
          <a:p>
            <a:pPr lvl="2"/>
            <a:r>
              <a:rPr lang="en-US" altLang="en-US" dirty="0" smtClean="0"/>
              <a:t>E-mail with E-mail attachment</a:t>
            </a:r>
          </a:p>
          <a:p>
            <a:pPr lvl="2"/>
            <a:r>
              <a:rPr lang="en-US" altLang="en-US" dirty="0" smtClean="0"/>
              <a:t>Website posting</a:t>
            </a:r>
          </a:p>
          <a:p>
            <a:pPr lvl="2"/>
            <a:r>
              <a:rPr lang="en-US" altLang="en-US" dirty="0" smtClean="0"/>
              <a:t>CD </a:t>
            </a:r>
          </a:p>
          <a:p>
            <a:pPr lvl="2"/>
            <a:r>
              <a:rPr lang="en-US" altLang="en-US" dirty="0" smtClean="0"/>
              <a:t>Toll free number: telephone voice recording</a:t>
            </a:r>
          </a:p>
          <a:p>
            <a:pPr lvl="2"/>
            <a:r>
              <a:rPr lang="en-US" altLang="en-US" dirty="0" smtClean="0"/>
              <a:t>Electronic News Posting/ Blog</a:t>
            </a:r>
          </a:p>
          <a:p>
            <a:endParaRPr lang="en-US" dirty="0"/>
          </a:p>
        </p:txBody>
      </p:sp>
    </p:spTree>
    <p:extLst>
      <p:ext uri="{BB962C8B-B14F-4D97-AF65-F5344CB8AC3E}">
        <p14:creationId xmlns:p14="http://schemas.microsoft.com/office/powerpoint/2010/main" val="2840093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969653E-E664-406B-8EAA-3746961E53EB}" type="slidenum">
              <a:rPr lang="en-US" altLang="en-US" smtClean="0"/>
              <a:pPr/>
              <a:t>25</a:t>
            </a:fld>
            <a:endParaRPr lang="en-US" altLang="en-US" dirty="0"/>
          </a:p>
        </p:txBody>
      </p:sp>
      <p:sp>
        <p:nvSpPr>
          <p:cNvPr id="27653"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Storage</a:t>
            </a:r>
          </a:p>
          <a:p>
            <a:pPr lvl="1"/>
            <a:r>
              <a:rPr lang="en-US" altLang="en-US" dirty="0" smtClean="0"/>
              <a:t>Areas in which data storage is of significant concern:</a:t>
            </a:r>
          </a:p>
          <a:p>
            <a:pPr lvl="2"/>
            <a:r>
              <a:rPr lang="en-US" altLang="en-US" dirty="0" smtClean="0"/>
              <a:t>Employment Applications</a:t>
            </a:r>
          </a:p>
          <a:p>
            <a:pPr lvl="2"/>
            <a:r>
              <a:rPr lang="en-US" altLang="en-US" dirty="0" smtClean="0"/>
              <a:t>Resumes</a:t>
            </a:r>
          </a:p>
          <a:p>
            <a:pPr lvl="2"/>
            <a:r>
              <a:rPr lang="en-US" altLang="en-US" dirty="0" smtClean="0"/>
              <a:t>Performance evaluations</a:t>
            </a:r>
          </a:p>
          <a:p>
            <a:pPr lvl="2"/>
            <a:r>
              <a:rPr lang="en-US" altLang="en-US" dirty="0" smtClean="0"/>
              <a:t>Disciplinary records </a:t>
            </a:r>
          </a:p>
          <a:p>
            <a:endParaRPr lang="en-US" dirty="0"/>
          </a:p>
        </p:txBody>
      </p:sp>
    </p:spTree>
    <p:extLst>
      <p:ext uri="{BB962C8B-B14F-4D97-AF65-F5344CB8AC3E}">
        <p14:creationId xmlns:p14="http://schemas.microsoft.com/office/powerpoint/2010/main" val="3917275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AD8D157-3E9E-401C-86B2-AD0988E636B3}" type="slidenum">
              <a:rPr lang="en-US" altLang="en-US" smtClean="0"/>
              <a:pPr/>
              <a:t>26</a:t>
            </a:fld>
            <a:endParaRPr lang="en-US" altLang="en-US" dirty="0"/>
          </a:p>
        </p:txBody>
      </p:sp>
      <p:sp>
        <p:nvSpPr>
          <p:cNvPr id="28676"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normAutofit/>
          </a:bodyPr>
          <a:lstStyle/>
          <a:p>
            <a:r>
              <a:rPr lang="en-US" altLang="en-US" b="1" dirty="0" smtClean="0"/>
              <a:t>Information Storage</a:t>
            </a:r>
          </a:p>
          <a:p>
            <a:pPr lvl="1"/>
            <a:r>
              <a:rPr lang="en-US" altLang="en-US" dirty="0" smtClean="0"/>
              <a:t>Areas in which data storage is of significant concern: (cont.)</a:t>
            </a:r>
          </a:p>
          <a:p>
            <a:pPr lvl="2"/>
            <a:r>
              <a:rPr lang="en-US" altLang="en-US" dirty="0" smtClean="0"/>
              <a:t>Medical files</a:t>
            </a:r>
          </a:p>
          <a:p>
            <a:pPr lvl="2"/>
            <a:r>
              <a:rPr lang="en-US" altLang="en-US" dirty="0" smtClean="0"/>
              <a:t>Insurance-related records and correspondence</a:t>
            </a:r>
          </a:p>
          <a:p>
            <a:pPr lvl="2"/>
            <a:r>
              <a:rPr lang="en-US" altLang="en-US" dirty="0" smtClean="0"/>
              <a:t>Training records and documentation</a:t>
            </a:r>
          </a:p>
          <a:p>
            <a:pPr lvl="2"/>
            <a:r>
              <a:rPr lang="en-US" altLang="en-US" dirty="0" smtClean="0"/>
              <a:t>Certificates, transcripts, diplomas</a:t>
            </a:r>
          </a:p>
          <a:p>
            <a:pPr lvl="2"/>
            <a:r>
              <a:rPr lang="en-US" altLang="en-US" dirty="0" smtClean="0"/>
              <a:t>Military records</a:t>
            </a:r>
          </a:p>
          <a:p>
            <a:endParaRPr lang="en-US" dirty="0"/>
          </a:p>
        </p:txBody>
      </p:sp>
    </p:spTree>
    <p:extLst>
      <p:ext uri="{BB962C8B-B14F-4D97-AF65-F5344CB8AC3E}">
        <p14:creationId xmlns:p14="http://schemas.microsoft.com/office/powerpoint/2010/main" val="3012761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71677C3-8D04-4E89-A57B-CD5D9869BE8A}" type="slidenum">
              <a:rPr lang="en-US" altLang="en-US" smtClean="0"/>
              <a:pPr/>
              <a:t>27</a:t>
            </a:fld>
            <a:endParaRPr lang="en-US" altLang="en-US" dirty="0"/>
          </a:p>
        </p:txBody>
      </p:sp>
      <p:sp>
        <p:nvSpPr>
          <p:cNvPr id="29700"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r>
              <a:rPr lang="en-US" altLang="en-US" b="1" dirty="0" smtClean="0"/>
              <a:t>Information Storage</a:t>
            </a:r>
          </a:p>
          <a:p>
            <a:pPr lvl="1"/>
            <a:r>
              <a:rPr lang="en-US" altLang="en-US" dirty="0" smtClean="0"/>
              <a:t>Areas in which data storage is of significant concern: (cont.)</a:t>
            </a:r>
          </a:p>
          <a:p>
            <a:pPr lvl="2"/>
            <a:r>
              <a:rPr lang="en-US" altLang="en-US" dirty="0" smtClean="0"/>
              <a:t>Governmental entity inquiry records</a:t>
            </a:r>
          </a:p>
          <a:p>
            <a:pPr lvl="2"/>
            <a:r>
              <a:rPr lang="en-US" altLang="en-US" dirty="0" smtClean="0"/>
              <a:t>Lawsuit-related information </a:t>
            </a:r>
          </a:p>
          <a:p>
            <a:pPr lvl="2"/>
            <a:r>
              <a:rPr lang="en-US" altLang="en-US" dirty="0" smtClean="0"/>
              <a:t>Other employee or employment-related correspondence</a:t>
            </a:r>
          </a:p>
          <a:p>
            <a:endParaRPr lang="en-US" dirty="0"/>
          </a:p>
        </p:txBody>
      </p:sp>
    </p:spTree>
    <p:extLst>
      <p:ext uri="{BB962C8B-B14F-4D97-AF65-F5344CB8AC3E}">
        <p14:creationId xmlns:p14="http://schemas.microsoft.com/office/powerpoint/2010/main" val="247653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C2D5BA1-1703-472D-8462-81AFD19A25BF}" type="slidenum">
              <a:rPr lang="en-US" altLang="en-US" smtClean="0"/>
              <a:pPr/>
              <a:t>28</a:t>
            </a:fld>
            <a:endParaRPr lang="en-US" altLang="en-US" dirty="0"/>
          </a:p>
        </p:txBody>
      </p:sp>
      <p:sp>
        <p:nvSpPr>
          <p:cNvPr id="30725"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4" name="Content Placeholder 3"/>
          <p:cNvSpPr>
            <a:spLocks noGrp="1"/>
          </p:cNvSpPr>
          <p:nvPr>
            <p:ph idx="1"/>
          </p:nvPr>
        </p:nvSpPr>
        <p:spPr/>
        <p:txBody>
          <a:bodyPr/>
          <a:lstStyle/>
          <a:p>
            <a:pPr lvl="1"/>
            <a:r>
              <a:rPr lang="en-US" altLang="en-US" b="1" dirty="0" smtClean="0"/>
              <a:t>Information storage: </a:t>
            </a:r>
            <a:r>
              <a:rPr lang="en-US" altLang="en-US" dirty="0" smtClean="0"/>
              <a:t>The processes, equipment, and documents that make up a company’s total records retention effort. </a:t>
            </a:r>
          </a:p>
          <a:p>
            <a:endParaRPr lang="en-US" dirty="0"/>
          </a:p>
        </p:txBody>
      </p:sp>
    </p:spTree>
    <p:extLst>
      <p:ext uri="{BB962C8B-B14F-4D97-AF65-F5344CB8AC3E}">
        <p14:creationId xmlns:p14="http://schemas.microsoft.com/office/powerpoint/2010/main" val="2900542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C9BE8AB-0B9D-48F2-8859-2B5315592BFD}" type="slidenum">
              <a:rPr lang="en-US" altLang="en-US" smtClean="0"/>
              <a:pPr/>
              <a:t>29</a:t>
            </a:fld>
            <a:endParaRPr lang="en-US" altLang="en-US" dirty="0"/>
          </a:p>
        </p:txBody>
      </p:sp>
      <p:sp>
        <p:nvSpPr>
          <p:cNvPr id="31748" name="Rectangle 4"/>
          <p:cNvSpPr>
            <a:spLocks noGrp="1" noChangeArrowheads="1"/>
          </p:cNvSpPr>
          <p:nvPr>
            <p:ph type="title"/>
          </p:nvPr>
        </p:nvSpPr>
        <p:spPr/>
        <p:txBody>
          <a:bodyPr>
            <a:normAutofit fontScale="90000"/>
          </a:bodyPr>
          <a:lstStyle/>
          <a:p>
            <a:r>
              <a:rPr lang="en-US" altLang="en-US" dirty="0" smtClean="0"/>
              <a:t>Applying Advanced Technology to HR Policies and Procedures</a:t>
            </a:r>
          </a:p>
        </p:txBody>
      </p:sp>
      <p:sp>
        <p:nvSpPr>
          <p:cNvPr id="5" name="Content Placeholder 4"/>
          <p:cNvSpPr>
            <a:spLocks noGrp="1"/>
          </p:cNvSpPr>
          <p:nvPr>
            <p:ph idx="1"/>
          </p:nvPr>
        </p:nvSpPr>
        <p:spPr/>
        <p:txBody>
          <a:bodyPr/>
          <a:lstStyle/>
          <a:p>
            <a:r>
              <a:rPr lang="en-US" altLang="en-US" b="1" dirty="0" smtClean="0"/>
              <a:t>Information Storage</a:t>
            </a:r>
          </a:p>
          <a:p>
            <a:pPr lvl="1"/>
            <a:r>
              <a:rPr lang="en-US" altLang="en-US" dirty="0" smtClean="0"/>
              <a:t>Key components of record-keeping systems:</a:t>
            </a:r>
          </a:p>
          <a:p>
            <a:pPr lvl="2"/>
            <a:r>
              <a:rPr lang="en-US" altLang="en-US" dirty="0" smtClean="0"/>
              <a:t>Security Features</a:t>
            </a:r>
          </a:p>
          <a:p>
            <a:pPr lvl="2"/>
            <a:r>
              <a:rPr lang="en-US" altLang="en-US" dirty="0" smtClean="0"/>
              <a:t>Records Specific Designated Servers</a:t>
            </a:r>
          </a:p>
          <a:p>
            <a:endParaRPr lang="en-US" dirty="0"/>
          </a:p>
        </p:txBody>
      </p:sp>
    </p:spTree>
    <p:extLst>
      <p:ext uri="{BB962C8B-B14F-4D97-AF65-F5344CB8AC3E}">
        <p14:creationId xmlns:p14="http://schemas.microsoft.com/office/powerpoint/2010/main" val="4043995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CDA92C7-0424-4441-9265-C7EADC9861BE}" type="slidenum">
              <a:rPr lang="en-US" altLang="en-US" smtClean="0"/>
              <a:pPr/>
              <a:t>3</a:t>
            </a:fld>
            <a:endParaRPr lang="en-US" altLang="en-US" dirty="0"/>
          </a:p>
        </p:txBody>
      </p:sp>
      <p:sp>
        <p:nvSpPr>
          <p:cNvPr id="5122" name="Title 1"/>
          <p:cNvSpPr>
            <a:spLocks noGrp="1"/>
          </p:cNvSpPr>
          <p:nvPr>
            <p:ph type="title"/>
          </p:nvPr>
        </p:nvSpPr>
        <p:spPr/>
        <p:txBody>
          <a:bodyPr>
            <a:normAutofit fontScale="90000"/>
          </a:bodyPr>
          <a:lstStyle/>
          <a:p>
            <a:r>
              <a:rPr lang="en-US" altLang="en-US" dirty="0" smtClean="0"/>
              <a:t>Learning Objectives</a:t>
            </a:r>
            <a:br>
              <a:rPr lang="en-US" altLang="en-US" dirty="0" smtClean="0"/>
            </a:br>
            <a:endParaRPr lang="en-US" altLang="en-US" dirty="0" smtClean="0"/>
          </a:p>
        </p:txBody>
      </p:sp>
      <p:sp>
        <p:nvSpPr>
          <p:cNvPr id="5123" name="Content Placeholder 2"/>
          <p:cNvSpPr>
            <a:spLocks noGrp="1"/>
          </p:cNvSpPr>
          <p:nvPr>
            <p:ph idx="1"/>
          </p:nvPr>
        </p:nvSpPr>
        <p:spPr/>
        <p:txBody>
          <a:bodyPr/>
          <a:lstStyle/>
          <a:p>
            <a:r>
              <a:rPr lang="en-US" altLang="en-US" dirty="0" smtClean="0"/>
              <a:t>Assess the impact of advanced technology on HR-related policy and procedure development.</a:t>
            </a:r>
          </a:p>
          <a:p>
            <a:r>
              <a:rPr lang="en-US" altLang="en-US" dirty="0" smtClean="0"/>
              <a:t>Explain why HR managers must develop, implement, and maintain effective recordkeeping systems.</a:t>
            </a:r>
          </a:p>
          <a:p>
            <a:endParaRPr lang="en-US" altLang="en-US" dirty="0" smtClean="0"/>
          </a:p>
          <a:p>
            <a:endParaRPr lang="en-US" altLang="en-US" dirty="0" smtClean="0"/>
          </a:p>
        </p:txBody>
      </p:sp>
    </p:spTree>
    <p:extLst>
      <p:ext uri="{BB962C8B-B14F-4D97-AF65-F5344CB8AC3E}">
        <p14:creationId xmlns:p14="http://schemas.microsoft.com/office/powerpoint/2010/main" val="89528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FAC79E-038A-4788-A6CE-E8574988A2BF}" type="slidenum">
              <a:rPr lang="en-US" altLang="en-US" smtClean="0"/>
              <a:pPr/>
              <a:t>30</a:t>
            </a:fld>
            <a:endParaRPr lang="en-US" altLang="en-US" dirty="0"/>
          </a:p>
        </p:txBody>
      </p:sp>
      <p:sp>
        <p:nvSpPr>
          <p:cNvPr id="73732" name="Rectangle 4"/>
          <p:cNvSpPr>
            <a:spLocks noGrp="1" noChangeArrowheads="1"/>
          </p:cNvSpPr>
          <p:nvPr>
            <p:ph type="title"/>
          </p:nvPr>
        </p:nvSpPr>
        <p:spPr/>
        <p:txBody>
          <a:bodyPr>
            <a:normAutofit fontScale="90000"/>
          </a:bodyPr>
          <a:lstStyle/>
          <a:p>
            <a:r>
              <a:rPr lang="en-US" altLang="en-US" smtClean="0"/>
              <a:t>Documentation and </a:t>
            </a:r>
            <a:br>
              <a:rPr lang="en-US" altLang="en-US" smtClean="0"/>
            </a:br>
            <a:r>
              <a:rPr lang="en-US" altLang="en-US" smtClean="0"/>
              <a:t>Record Keeping </a:t>
            </a:r>
            <a:endParaRPr lang="en-US" altLang="en-US" dirty="0" smtClean="0"/>
          </a:p>
        </p:txBody>
      </p:sp>
      <p:sp>
        <p:nvSpPr>
          <p:cNvPr id="4" name="Content Placeholder 3"/>
          <p:cNvSpPr>
            <a:spLocks noGrp="1"/>
          </p:cNvSpPr>
          <p:nvPr>
            <p:ph idx="1"/>
          </p:nvPr>
        </p:nvSpPr>
        <p:spPr/>
        <p:txBody>
          <a:bodyPr>
            <a:normAutofit lnSpcReduction="10000"/>
          </a:bodyPr>
          <a:lstStyle/>
          <a:p>
            <a:r>
              <a:rPr lang="en-US" altLang="en-US" dirty="0" smtClean="0"/>
              <a:t>Selected recordkeeping requirements enforced by the United States  government:</a:t>
            </a:r>
          </a:p>
          <a:p>
            <a:pPr lvl="1"/>
            <a:r>
              <a:rPr lang="en-US" altLang="en-US" dirty="0" smtClean="0"/>
              <a:t>Employee Name, address, Social Security number, gender, date of birth</a:t>
            </a:r>
          </a:p>
          <a:p>
            <a:pPr lvl="1"/>
            <a:r>
              <a:rPr lang="en-US" altLang="en-US" dirty="0" smtClean="0"/>
              <a:t>Position, job category</a:t>
            </a:r>
          </a:p>
          <a:p>
            <a:pPr lvl="1"/>
            <a:r>
              <a:rPr lang="en-US" altLang="en-US" dirty="0" smtClean="0"/>
              <a:t>Applications, resumes, recruitment notices, job orders, employment tests</a:t>
            </a:r>
          </a:p>
          <a:p>
            <a:pPr lvl="1"/>
            <a:r>
              <a:rPr lang="en-US" altLang="en-US" dirty="0" smtClean="0"/>
              <a:t>Date of hire</a:t>
            </a:r>
          </a:p>
          <a:p>
            <a:pPr lvl="1"/>
            <a:r>
              <a:rPr lang="en-US" altLang="en-US" dirty="0" smtClean="0"/>
              <a:t>I-9 form</a:t>
            </a:r>
          </a:p>
          <a:p>
            <a:endParaRPr lang="en-US" dirty="0"/>
          </a:p>
        </p:txBody>
      </p:sp>
    </p:spTree>
    <p:extLst>
      <p:ext uri="{BB962C8B-B14F-4D97-AF65-F5344CB8AC3E}">
        <p14:creationId xmlns:p14="http://schemas.microsoft.com/office/powerpoint/2010/main" val="3836019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FC8DA8E-75BF-41CA-B25A-6F64582CE0CD}" type="slidenum">
              <a:rPr lang="en-US" altLang="en-US" smtClean="0"/>
              <a:pPr/>
              <a:t>31</a:t>
            </a:fld>
            <a:endParaRPr lang="en-US" altLang="en-US" dirty="0"/>
          </a:p>
        </p:txBody>
      </p:sp>
      <p:sp>
        <p:nvSpPr>
          <p:cNvPr id="33797" name="Rectangle 4"/>
          <p:cNvSpPr>
            <a:spLocks noGrp="1" noChangeArrowheads="1"/>
          </p:cNvSpPr>
          <p:nvPr>
            <p:ph type="title"/>
          </p:nvPr>
        </p:nvSpPr>
        <p:spPr/>
        <p:txBody>
          <a:bodyPr>
            <a:normAutofit fontScale="90000"/>
          </a:bodyPr>
          <a:lstStyle/>
          <a:p>
            <a:r>
              <a:rPr lang="en-US" altLang="en-US" smtClean="0"/>
              <a:t>Documentation and </a:t>
            </a:r>
            <a:br>
              <a:rPr lang="en-US" altLang="en-US" smtClean="0"/>
            </a:br>
            <a:r>
              <a:rPr lang="en-US" altLang="en-US" smtClean="0"/>
              <a:t>Record Keeping </a:t>
            </a:r>
            <a:endParaRPr lang="en-US" altLang="en-US" dirty="0" smtClean="0"/>
          </a:p>
        </p:txBody>
      </p:sp>
      <p:sp>
        <p:nvSpPr>
          <p:cNvPr id="4" name="Content Placeholder 3"/>
          <p:cNvSpPr>
            <a:spLocks noGrp="1"/>
          </p:cNvSpPr>
          <p:nvPr>
            <p:ph idx="1"/>
          </p:nvPr>
        </p:nvSpPr>
        <p:spPr/>
        <p:txBody>
          <a:bodyPr/>
          <a:lstStyle/>
          <a:p>
            <a:r>
              <a:rPr lang="en-US" altLang="en-US" smtClean="0"/>
              <a:t>Selected recordkeeping requirements enforced by the United States  government: (cont.)</a:t>
            </a:r>
          </a:p>
          <a:p>
            <a:pPr lvl="1"/>
            <a:r>
              <a:rPr lang="en-US" altLang="en-US" smtClean="0"/>
              <a:t>Work permits/age certificates for minors</a:t>
            </a:r>
          </a:p>
          <a:p>
            <a:pPr lvl="1"/>
            <a:r>
              <a:rPr lang="en-US" altLang="en-US" smtClean="0"/>
              <a:t>Dates and reasons for promotion, demotion, transfer, layoff, rehire, and termination</a:t>
            </a:r>
          </a:p>
          <a:p>
            <a:pPr lvl="1"/>
            <a:r>
              <a:rPr lang="en-US" altLang="en-US" smtClean="0"/>
              <a:t>Performance evaluations</a:t>
            </a:r>
          </a:p>
          <a:p>
            <a:pPr lvl="1"/>
            <a:r>
              <a:rPr lang="en-US" altLang="en-US" smtClean="0"/>
              <a:t>Training opportunities, agreements</a:t>
            </a:r>
          </a:p>
          <a:p>
            <a:pPr lvl="1"/>
            <a:endParaRPr lang="en-US" altLang="en-US" smtClean="0"/>
          </a:p>
          <a:p>
            <a:endParaRPr lang="en-US" dirty="0"/>
          </a:p>
        </p:txBody>
      </p:sp>
    </p:spTree>
    <p:extLst>
      <p:ext uri="{BB962C8B-B14F-4D97-AF65-F5344CB8AC3E}">
        <p14:creationId xmlns:p14="http://schemas.microsoft.com/office/powerpoint/2010/main" val="1791164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CBA0AF1-64F9-4CF2-9575-7E830AE9F2E1}" type="slidenum">
              <a:rPr lang="en-US" altLang="en-US" smtClean="0"/>
              <a:pPr/>
              <a:t>32</a:t>
            </a:fld>
            <a:endParaRPr lang="en-US" altLang="en-US" dirty="0"/>
          </a:p>
        </p:txBody>
      </p:sp>
      <p:sp>
        <p:nvSpPr>
          <p:cNvPr id="34821" name="Rectangle 4"/>
          <p:cNvSpPr>
            <a:spLocks noGrp="1" noChangeArrowheads="1"/>
          </p:cNvSpPr>
          <p:nvPr>
            <p:ph type="title"/>
          </p:nvPr>
        </p:nvSpPr>
        <p:spPr/>
        <p:txBody>
          <a:bodyPr>
            <a:normAutofit fontScale="90000"/>
          </a:bodyPr>
          <a:lstStyle/>
          <a:p>
            <a:r>
              <a:rPr lang="en-US" altLang="en-US" dirty="0" smtClean="0"/>
              <a:t>Documentation and </a:t>
            </a:r>
            <a:br>
              <a:rPr lang="en-US" altLang="en-US" dirty="0" smtClean="0"/>
            </a:br>
            <a:r>
              <a:rPr lang="en-US" altLang="en-US" dirty="0" smtClean="0"/>
              <a:t>Record Keeping </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264" y="1513787"/>
            <a:ext cx="7171443" cy="5172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7042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D897BC8-E610-4445-B185-B9AB0329A719}" type="slidenum">
              <a:rPr lang="en-US" altLang="en-US" smtClean="0"/>
              <a:pPr/>
              <a:t>33</a:t>
            </a:fld>
            <a:endParaRPr lang="en-US" altLang="en-US" dirty="0"/>
          </a:p>
        </p:txBody>
      </p:sp>
      <p:sp>
        <p:nvSpPr>
          <p:cNvPr id="35843" name="Rectangle 4"/>
          <p:cNvSpPr>
            <a:spLocks noGrp="1" noChangeArrowheads="1"/>
          </p:cNvSpPr>
          <p:nvPr>
            <p:ph type="title"/>
          </p:nvPr>
        </p:nvSpPr>
        <p:spPr/>
        <p:txBody>
          <a:bodyPr>
            <a:normAutofit fontScale="90000"/>
          </a:bodyPr>
          <a:lstStyle/>
          <a:p>
            <a:r>
              <a:rPr lang="en-US" altLang="en-US" dirty="0" smtClean="0"/>
              <a:t>Documentation and </a:t>
            </a:r>
            <a:br>
              <a:rPr lang="en-US" altLang="en-US" dirty="0" smtClean="0"/>
            </a:br>
            <a:r>
              <a:rPr lang="en-US" altLang="en-US" dirty="0" smtClean="0"/>
              <a:t>Record Keeping </a:t>
            </a:r>
          </a:p>
        </p:txBody>
      </p:sp>
      <p:sp>
        <p:nvSpPr>
          <p:cNvPr id="4" name="Content Placeholder 3"/>
          <p:cNvSpPr>
            <a:spLocks noGrp="1"/>
          </p:cNvSpPr>
          <p:nvPr>
            <p:ph idx="1"/>
          </p:nvPr>
        </p:nvSpPr>
        <p:spPr/>
        <p:txBody>
          <a:bodyPr/>
          <a:lstStyle/>
          <a:p>
            <a:r>
              <a:rPr lang="en-US" altLang="en-US" b="1" dirty="0" smtClean="0"/>
              <a:t>Constructive Discharge: </a:t>
            </a:r>
            <a:r>
              <a:rPr lang="en-US" altLang="en-US" dirty="0" smtClean="0"/>
              <a:t>An employee-initiated termination of employment brought about by conditions that make the employee's work situation so intolerable a reasonable person would feel compelled to quit. </a:t>
            </a:r>
          </a:p>
          <a:p>
            <a:pPr lvl="1"/>
            <a:r>
              <a:rPr lang="en-US" altLang="en-US" dirty="0" smtClean="0"/>
              <a:t>Also known as constructive wrongful discharge.</a:t>
            </a:r>
          </a:p>
          <a:p>
            <a:endParaRPr lang="en-US" dirty="0"/>
          </a:p>
        </p:txBody>
      </p:sp>
    </p:spTree>
    <p:extLst>
      <p:ext uri="{BB962C8B-B14F-4D97-AF65-F5344CB8AC3E}">
        <p14:creationId xmlns:p14="http://schemas.microsoft.com/office/powerpoint/2010/main" val="2992257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9669975-F1AF-4E16-B2AB-56202D92F53A}" type="slidenum">
              <a:rPr lang="en-US" altLang="en-US" smtClean="0"/>
              <a:pPr/>
              <a:t>34</a:t>
            </a:fld>
            <a:endParaRPr lang="en-US" altLang="en-US" dirty="0"/>
          </a:p>
        </p:txBody>
      </p:sp>
      <p:sp>
        <p:nvSpPr>
          <p:cNvPr id="36867" name="Rectangle 2"/>
          <p:cNvSpPr>
            <a:spLocks noGrp="1" noChangeArrowheads="1"/>
          </p:cNvSpPr>
          <p:nvPr>
            <p:ph type="title"/>
          </p:nvPr>
        </p:nvSpPr>
        <p:spPr/>
        <p:txBody>
          <a:bodyPr>
            <a:normAutofit fontScale="90000"/>
          </a:bodyPr>
          <a:lstStyle/>
          <a:p>
            <a:r>
              <a:rPr lang="en-US" altLang="en-US" dirty="0" smtClean="0"/>
              <a:t>Documentation and </a:t>
            </a:r>
            <a:br>
              <a:rPr lang="en-US" altLang="en-US" dirty="0" smtClean="0"/>
            </a:br>
            <a:r>
              <a:rPr lang="en-US" altLang="en-US" dirty="0" smtClean="0"/>
              <a:t>Record Keeping </a:t>
            </a:r>
          </a:p>
        </p:txBody>
      </p:sp>
      <p:sp>
        <p:nvSpPr>
          <p:cNvPr id="4" name="Content Placeholder 3"/>
          <p:cNvSpPr>
            <a:spLocks noGrp="1"/>
          </p:cNvSpPr>
          <p:nvPr>
            <p:ph idx="1"/>
          </p:nvPr>
        </p:nvSpPr>
        <p:spPr/>
        <p:txBody>
          <a:bodyPr/>
          <a:lstStyle/>
          <a:p>
            <a:r>
              <a:rPr lang="en-US" altLang="en-US" b="1" dirty="0" smtClean="0"/>
              <a:t>RFI: </a:t>
            </a:r>
            <a:r>
              <a:rPr lang="en-US" altLang="en-US" dirty="0" smtClean="0"/>
              <a:t>An official EEOC “Request for Information” </a:t>
            </a:r>
          </a:p>
          <a:p>
            <a:pPr lvl="1"/>
            <a:r>
              <a:rPr lang="en-US" altLang="en-US" dirty="0" smtClean="0"/>
              <a:t>Responding to an RIF is an EEOC requirement that the accused party submit all requested copies of personnel policies, the accuser’s personnel files, the personnel files of other individuals, and any other information deemed relevant by the EEOC.</a:t>
            </a:r>
          </a:p>
          <a:p>
            <a:endParaRPr lang="en-US" dirty="0"/>
          </a:p>
        </p:txBody>
      </p:sp>
    </p:spTree>
    <p:extLst>
      <p:ext uri="{BB962C8B-B14F-4D97-AF65-F5344CB8AC3E}">
        <p14:creationId xmlns:p14="http://schemas.microsoft.com/office/powerpoint/2010/main" val="3793495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E12155D-FEB0-40D2-8C72-F596ADE476C1}" type="slidenum">
              <a:rPr lang="en-US" altLang="en-US" smtClean="0"/>
              <a:pPr/>
              <a:t>4</a:t>
            </a:fld>
            <a:endParaRPr lang="en-US" altLang="en-US" dirty="0"/>
          </a:p>
        </p:txBody>
      </p:sp>
      <p:sp>
        <p:nvSpPr>
          <p:cNvPr id="5126" name="Rectangle 6"/>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5127" name="Rectangle 7"/>
          <p:cNvSpPr>
            <a:spLocks noGrp="1" noChangeArrowheads="1"/>
          </p:cNvSpPr>
          <p:nvPr>
            <p:ph idx="1"/>
          </p:nvPr>
        </p:nvSpPr>
        <p:spPr/>
        <p:txBody>
          <a:bodyPr/>
          <a:lstStyle/>
          <a:p>
            <a:r>
              <a:rPr lang="en-US" altLang="en-US" b="1" dirty="0" smtClean="0"/>
              <a:t>Policy and Procedure Development</a:t>
            </a:r>
          </a:p>
          <a:p>
            <a:pPr lvl="1"/>
            <a:r>
              <a:rPr lang="en-US" altLang="en-US" b="1" dirty="0" smtClean="0"/>
              <a:t>HR policy(ies): </a:t>
            </a:r>
            <a:r>
              <a:rPr lang="en-US" altLang="en-US" dirty="0" smtClean="0"/>
              <a:t>A course of action selected from alternatives and designed to guide future decision-making.</a:t>
            </a:r>
          </a:p>
        </p:txBody>
      </p:sp>
    </p:spTree>
    <p:extLst>
      <p:ext uri="{BB962C8B-B14F-4D97-AF65-F5344CB8AC3E}">
        <p14:creationId xmlns:p14="http://schemas.microsoft.com/office/powerpoint/2010/main" val="2032455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FDE7854-843F-4E5B-B504-0A98913A5BC5}" type="slidenum">
              <a:rPr lang="en-US" altLang="en-US" smtClean="0"/>
              <a:pPr/>
              <a:t>5</a:t>
            </a:fld>
            <a:endParaRPr lang="en-US" altLang="en-US" dirty="0"/>
          </a:p>
        </p:txBody>
      </p:sp>
      <p:sp>
        <p:nvSpPr>
          <p:cNvPr id="7171"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5059" name="Rectangle 3"/>
          <p:cNvSpPr>
            <a:spLocks noGrp="1" noChangeArrowheads="1"/>
          </p:cNvSpPr>
          <p:nvPr>
            <p:ph idx="1"/>
          </p:nvPr>
        </p:nvSpPr>
        <p:spPr/>
        <p:txBody>
          <a:bodyPr/>
          <a:lstStyle/>
          <a:p>
            <a:r>
              <a:rPr lang="en-US" altLang="en-US" b="1" dirty="0" smtClean="0">
                <a:latin typeface="Times" charset="0"/>
              </a:rPr>
              <a:t>Policy </a:t>
            </a:r>
            <a:r>
              <a:rPr lang="en-US" altLang="en-US" b="1" dirty="0">
                <a:latin typeface="Times" charset="0"/>
              </a:rPr>
              <a:t>and Procedure </a:t>
            </a:r>
            <a:r>
              <a:rPr lang="en-US" altLang="en-US" b="1" dirty="0" smtClean="0">
                <a:latin typeface="Times" charset="0"/>
              </a:rPr>
              <a:t>Development</a:t>
            </a:r>
            <a:endParaRPr lang="en-US" altLang="en-US" b="1" dirty="0" smtClean="0">
              <a:latin typeface="Times New Roman" pitchFamily="18" charset="0"/>
            </a:endParaRPr>
          </a:p>
          <a:p>
            <a:pPr lvl="1"/>
            <a:r>
              <a:rPr lang="en-US" altLang="en-US" b="1" dirty="0" smtClean="0"/>
              <a:t>HR procedures: </a:t>
            </a:r>
            <a:r>
              <a:rPr lang="en-US" altLang="en-US" dirty="0" smtClean="0"/>
              <a:t>The methods or steps used to effectively develop and apply HR policies</a:t>
            </a:r>
          </a:p>
        </p:txBody>
      </p:sp>
    </p:spTree>
    <p:extLst>
      <p:ext uri="{BB962C8B-B14F-4D97-AF65-F5344CB8AC3E}">
        <p14:creationId xmlns:p14="http://schemas.microsoft.com/office/powerpoint/2010/main" val="2247380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8398CDB-9C9C-4A79-B8F4-53C2746247A7}" type="slidenum">
              <a:rPr lang="en-US" altLang="en-US" smtClean="0"/>
              <a:pPr/>
              <a:t>6</a:t>
            </a:fld>
            <a:endParaRPr lang="en-US" altLang="en-US" dirty="0"/>
          </a:p>
        </p:txBody>
      </p:sp>
      <p:sp>
        <p:nvSpPr>
          <p:cNvPr id="8195"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5059" name="Rectangle 3"/>
          <p:cNvSpPr>
            <a:spLocks noGrp="1" noChangeArrowheads="1"/>
          </p:cNvSpPr>
          <p:nvPr>
            <p:ph idx="1"/>
          </p:nvPr>
        </p:nvSpPr>
        <p:spPr/>
        <p:txBody>
          <a:bodyPr/>
          <a:lstStyle/>
          <a:p>
            <a:r>
              <a:rPr lang="en-US" altLang="en-US" b="1" dirty="0" smtClean="0"/>
              <a:t>Policy and Procedure Development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73" t="3002"/>
          <a:stretch/>
        </p:blipFill>
        <p:spPr bwMode="auto">
          <a:xfrm>
            <a:off x="1065228" y="2903456"/>
            <a:ext cx="6878621" cy="2716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2904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C42A12E-76CD-423E-A7D3-1BBCDB430E7D}" type="slidenum">
              <a:rPr lang="en-US" altLang="en-US" smtClean="0"/>
              <a:pPr/>
              <a:t>7</a:t>
            </a:fld>
            <a:endParaRPr lang="en-US" altLang="en-US" dirty="0"/>
          </a:p>
        </p:txBody>
      </p:sp>
      <p:sp>
        <p:nvSpPr>
          <p:cNvPr id="9219"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dirty="0" smtClean="0"/>
              <a:t>Areas of Policy and Procedure Development</a:t>
            </a:r>
          </a:p>
          <a:p>
            <a:pPr lvl="1"/>
            <a:r>
              <a:rPr lang="en-US" altLang="en-US" dirty="0" smtClean="0"/>
              <a:t>Staffing the Organization</a:t>
            </a:r>
          </a:p>
          <a:p>
            <a:pPr lvl="1"/>
            <a:r>
              <a:rPr lang="en-US" altLang="en-US" dirty="0" smtClean="0"/>
              <a:t>Developing staff </a:t>
            </a:r>
          </a:p>
          <a:p>
            <a:pPr lvl="1"/>
            <a:r>
              <a:rPr lang="en-US" altLang="en-US" dirty="0" smtClean="0"/>
              <a:t>Motivating staff</a:t>
            </a:r>
          </a:p>
          <a:p>
            <a:pPr lvl="1"/>
            <a:r>
              <a:rPr lang="en-US" altLang="en-US" dirty="0" smtClean="0"/>
              <a:t>Maintaining staff</a:t>
            </a:r>
          </a:p>
          <a:p>
            <a:endParaRPr lang="en-US" altLang="en-US" dirty="0" smtClean="0"/>
          </a:p>
          <a:p>
            <a:endParaRPr lang="en-US" dirty="0"/>
          </a:p>
        </p:txBody>
      </p:sp>
    </p:spTree>
    <p:extLst>
      <p:ext uri="{BB962C8B-B14F-4D97-AF65-F5344CB8AC3E}">
        <p14:creationId xmlns:p14="http://schemas.microsoft.com/office/powerpoint/2010/main" val="542898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611AB689-70CA-43F1-9305-DA11297A9728}" type="slidenum">
              <a:rPr lang="en-US" altLang="en-US" smtClean="0"/>
              <a:pPr/>
              <a:t>8</a:t>
            </a:fld>
            <a:endParaRPr lang="en-US" altLang="en-US" dirty="0"/>
          </a:p>
        </p:txBody>
      </p:sp>
      <p:sp>
        <p:nvSpPr>
          <p:cNvPr id="10243"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Staffing the Organization</a:t>
            </a:r>
          </a:p>
          <a:p>
            <a:pPr lvl="1"/>
            <a:r>
              <a:rPr lang="en-US" altLang="en-US" b="1" dirty="0" smtClean="0"/>
              <a:t>Recruitment and Selection of Employees</a:t>
            </a:r>
          </a:p>
          <a:p>
            <a:pPr lvl="2"/>
            <a:r>
              <a:rPr lang="en-US" altLang="en-US" dirty="0" smtClean="0"/>
              <a:t>Identify the specific skills, knowledge, and abilities needed in the organization</a:t>
            </a:r>
          </a:p>
          <a:p>
            <a:pPr lvl="1"/>
            <a:endParaRPr lang="en-US" altLang="en-US" dirty="0" smtClean="0"/>
          </a:p>
          <a:p>
            <a:pPr lvl="1"/>
            <a:endParaRPr lang="en-US" altLang="en-US" dirty="0" smtClean="0"/>
          </a:p>
          <a:p>
            <a:endParaRPr lang="en-US" dirty="0"/>
          </a:p>
        </p:txBody>
      </p:sp>
      <p:sp>
        <p:nvSpPr>
          <p:cNvPr id="48133" name="Rectangle 5"/>
          <p:cNvSpPr>
            <a:spLocks noChangeArrowheads="1"/>
          </p:cNvSpPr>
          <p:nvPr/>
        </p:nvSpPr>
        <p:spPr bwMode="auto">
          <a:xfrm>
            <a:off x="2362200" y="2590800"/>
            <a:ext cx="678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eaLnBrk="1" hangingPunct="1"/>
            <a:endParaRPr kumimoji="0" lang="en-US" altLang="en-US" b="1" dirty="0">
              <a:latin typeface="Times" charset="0"/>
            </a:endParaRPr>
          </a:p>
        </p:txBody>
      </p:sp>
    </p:spTree>
    <p:extLst>
      <p:ext uri="{BB962C8B-B14F-4D97-AF65-F5344CB8AC3E}">
        <p14:creationId xmlns:p14="http://schemas.microsoft.com/office/powerpoint/2010/main" val="1990409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9E358743-485A-4099-9971-0538121A6CAF}" type="slidenum">
              <a:rPr lang="en-US" altLang="en-US" smtClean="0"/>
              <a:pPr/>
              <a:t>9</a:t>
            </a:fld>
            <a:endParaRPr lang="en-US" altLang="en-US" dirty="0"/>
          </a:p>
        </p:txBody>
      </p:sp>
      <p:sp>
        <p:nvSpPr>
          <p:cNvPr id="11267" name="Rectangle 2"/>
          <p:cNvSpPr>
            <a:spLocks noGrp="1" noChangeArrowheads="1"/>
          </p:cNvSpPr>
          <p:nvPr>
            <p:ph type="title"/>
          </p:nvPr>
        </p:nvSpPr>
        <p:spPr/>
        <p:txBody>
          <a:bodyPr>
            <a:normAutofit fontScale="90000"/>
          </a:bodyPr>
          <a:lstStyle/>
          <a:p>
            <a:r>
              <a:rPr lang="en-US" altLang="en-US" dirty="0" smtClean="0"/>
              <a:t>HR Policies &amp; Procedures Activities</a:t>
            </a:r>
          </a:p>
        </p:txBody>
      </p:sp>
      <p:sp>
        <p:nvSpPr>
          <p:cNvPr id="4" name="Content Placeholder 3"/>
          <p:cNvSpPr>
            <a:spLocks noGrp="1"/>
          </p:cNvSpPr>
          <p:nvPr>
            <p:ph idx="1"/>
          </p:nvPr>
        </p:nvSpPr>
        <p:spPr/>
        <p:txBody>
          <a:bodyPr/>
          <a:lstStyle/>
          <a:p>
            <a:r>
              <a:rPr lang="en-US" altLang="en-US" b="1" dirty="0" smtClean="0"/>
              <a:t>Staffing the Organization</a:t>
            </a:r>
          </a:p>
          <a:p>
            <a:pPr lvl="1"/>
            <a:r>
              <a:rPr lang="en-US" altLang="en-US" b="1" dirty="0" smtClean="0"/>
              <a:t>Recruitment and Selection of Employees</a:t>
            </a:r>
          </a:p>
          <a:p>
            <a:pPr lvl="2"/>
            <a:r>
              <a:rPr lang="en-US" altLang="en-US" dirty="0" smtClean="0"/>
              <a:t>Ensure an adequate pool of qualified applicants to maximize the operation’s chances to hire an outstanding candidate</a:t>
            </a:r>
          </a:p>
          <a:p>
            <a:pPr lvl="2"/>
            <a:r>
              <a:rPr lang="en-US" altLang="en-US" dirty="0" smtClean="0"/>
              <a:t>Provide sufficient job information to discourage unqualified job applicants to avoid wasting time and resources in the interviewing process</a:t>
            </a:r>
          </a:p>
          <a:p>
            <a:pPr lvl="2"/>
            <a:endParaRPr lang="en-US" altLang="en-US" dirty="0" smtClean="0"/>
          </a:p>
          <a:p>
            <a:pPr lvl="1"/>
            <a:endParaRPr lang="en-US" altLang="en-US" dirty="0" smtClean="0"/>
          </a:p>
          <a:p>
            <a:endParaRPr lang="en-US" dirty="0"/>
          </a:p>
        </p:txBody>
      </p:sp>
      <p:sp>
        <p:nvSpPr>
          <p:cNvPr id="48132" name="Rectangle 4"/>
          <p:cNvSpPr>
            <a:spLocks noChangeArrowheads="1"/>
          </p:cNvSpPr>
          <p:nvPr/>
        </p:nvSpPr>
        <p:spPr bwMode="auto">
          <a:xfrm>
            <a:off x="914400" y="3124200"/>
            <a:ext cx="82296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endParaRPr lang="en-US" altLang="en-US" dirty="0"/>
          </a:p>
        </p:txBody>
      </p:sp>
      <p:sp>
        <p:nvSpPr>
          <p:cNvPr id="48133" name="Rectangle 5"/>
          <p:cNvSpPr>
            <a:spLocks noChangeArrowheads="1"/>
          </p:cNvSpPr>
          <p:nvPr/>
        </p:nvSpPr>
        <p:spPr bwMode="auto">
          <a:xfrm>
            <a:off x="2362200" y="2590800"/>
            <a:ext cx="678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eaLnBrk="0" hangingPunct="0">
              <a:spcBef>
                <a:spcPct val="20000"/>
              </a:spcBef>
              <a:buClr>
                <a:schemeClr val="hlink"/>
              </a:buClr>
              <a:buSzPct val="60000"/>
              <a:buFont typeface="Wingdings" pitchFamily="2" charset="2"/>
              <a:buChar char="n"/>
              <a:defRPr sz="2800">
                <a:solidFill>
                  <a:schemeClr val="tx1"/>
                </a:solidFill>
                <a:latin typeface="Arial" charset="0"/>
              </a:defRPr>
            </a:lvl1pPr>
            <a:lvl2pPr marL="742950" indent="-285750" eaLnBrk="0" hangingPunct="0">
              <a:spcBef>
                <a:spcPct val="20000"/>
              </a:spcBef>
              <a:buClr>
                <a:schemeClr val="tx2"/>
              </a:buClr>
              <a:buSzPct val="65000"/>
              <a:buFont typeface="Wingdings" pitchFamily="2" charset="2"/>
              <a:buChar char="u"/>
              <a:defRPr sz="2600">
                <a:solidFill>
                  <a:schemeClr val="tx1"/>
                </a:solidFill>
                <a:latin typeface="Arial" charset="0"/>
              </a:defRPr>
            </a:lvl2pPr>
            <a:lvl3pPr marL="1143000" indent="-228600" eaLnBrk="0" hangingPunct="0">
              <a:spcBef>
                <a:spcPct val="20000"/>
              </a:spcBef>
              <a:buClr>
                <a:schemeClr val="hlink"/>
              </a:buClr>
              <a:buSzPct val="65000"/>
              <a:buFont typeface="Wingdings" pitchFamily="2" charset="2"/>
              <a:buChar char="«"/>
              <a:defRPr sz="2400">
                <a:solidFill>
                  <a:schemeClr val="tx1"/>
                </a:solidFill>
                <a:latin typeface="Arial" charset="0"/>
              </a:defRPr>
            </a:lvl3pPr>
            <a:lvl4pPr marL="1600200" indent="-228600" eaLnBrk="0" hangingPunct="0">
              <a:spcBef>
                <a:spcPct val="20000"/>
              </a:spcBef>
              <a:buClr>
                <a:schemeClr val="tx2"/>
              </a:buClr>
              <a:buSzPct val="100000"/>
              <a:buChar char="•"/>
              <a:defRPr sz="2000">
                <a:solidFill>
                  <a:schemeClr val="tx1"/>
                </a:solidFill>
                <a:latin typeface="Arial" charset="0"/>
              </a:defRPr>
            </a:lvl4pPr>
            <a:lvl5pPr marL="2057400" indent="-228600" eaLnBrk="0" hangingPunct="0">
              <a:spcBef>
                <a:spcPct val="20000"/>
              </a:spcBef>
              <a:buClr>
                <a:schemeClr val="hlink"/>
              </a:buClr>
              <a:buSzPct val="100000"/>
              <a:buChar char="–"/>
              <a:defRPr sz="2000">
                <a:solidFill>
                  <a:schemeClr val="tx1"/>
                </a:solidFill>
                <a:latin typeface="Arial"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charset="0"/>
              </a:defRPr>
            </a:lvl9pPr>
          </a:lstStyle>
          <a:p>
            <a:pPr eaLnBrk="1" hangingPunct="1"/>
            <a:endParaRPr kumimoji="0" lang="en-US" altLang="en-US" b="1" dirty="0">
              <a:latin typeface="Times" charset="0"/>
            </a:endParaRPr>
          </a:p>
        </p:txBody>
      </p:sp>
    </p:spTree>
    <p:extLst>
      <p:ext uri="{BB962C8B-B14F-4D97-AF65-F5344CB8AC3E}">
        <p14:creationId xmlns:p14="http://schemas.microsoft.com/office/powerpoint/2010/main" val="427334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hayes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hayes2</Template>
  <TotalTime>52</TotalTime>
  <Words>1193</Words>
  <Application>Microsoft Office PowerPoint</Application>
  <PresentationFormat>On-screen Show (4:3)</PresentationFormat>
  <Paragraphs>190</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Times</vt:lpstr>
      <vt:lpstr>Times New Roman</vt:lpstr>
      <vt:lpstr>Wingdings</vt:lpstr>
      <vt:lpstr>hayes2</vt:lpstr>
      <vt:lpstr>PowerPoint Presentation</vt:lpstr>
      <vt:lpstr>Learning Objectives </vt:lpstr>
      <vt:lpstr>Learning Objectives </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HR Policies &amp; Procedures Activities</vt:lpstr>
      <vt:lpstr>Steps in HR Policy and Procedure Development</vt:lpstr>
      <vt:lpstr>Steps in HR Policy and Procedure Development</vt:lpstr>
      <vt:lpstr>Review for Legal Compliance</vt:lpstr>
      <vt:lpstr>Review for Legal Compliance</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Applying Advanced Technology to HR Policies and Procedures</vt:lpstr>
      <vt:lpstr>Documentation and  Record Keeping </vt:lpstr>
      <vt:lpstr>Documentation and  Record Keeping </vt:lpstr>
      <vt:lpstr>Documentation and  Record Keeping </vt:lpstr>
      <vt:lpstr>Documentation and  Record Keeping </vt:lpstr>
      <vt:lpstr>Documentation and  Record Keeping </vt:lpstr>
    </vt:vector>
  </TitlesOfParts>
  <Company>John Wiley and Sons,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Volpe, Christina - Hoboken</dc:creator>
  <cp:lastModifiedBy>Augustus kimeu</cp:lastModifiedBy>
  <cp:revision>10</cp:revision>
  <dcterms:created xsi:type="dcterms:W3CDTF">2015-01-07T17:27:15Z</dcterms:created>
  <dcterms:modified xsi:type="dcterms:W3CDTF">2018-10-02T02:18:09Z</dcterms:modified>
</cp:coreProperties>
</file>