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B5B46-20F5-43E4-9E0A-0D7E083A5DE1}" type="datetimeFigureOut">
              <a:rPr lang="en-US" smtClean="0"/>
              <a:t>10/2/2018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67A4E-F5CD-4A6B-A984-A425323F04A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819400" y="3124200"/>
            <a:ext cx="6321490" cy="304800"/>
          </a:xfrm>
          <a:prstGeom prst="rect">
            <a:avLst/>
          </a:prstGeom>
          <a:solidFill>
            <a:srgbClr val="866B46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886200" y="3505200"/>
            <a:ext cx="5257800" cy="1752600"/>
          </a:xfrm>
          <a:noFill/>
          <a:ln>
            <a:noFill/>
          </a:ln>
        </p:spPr>
        <p:txBody>
          <a:bodyPr anchor="ctr"/>
          <a:lstStyle>
            <a:lvl1pPr marL="0" indent="0" algn="ctr">
              <a:buNone/>
              <a:defRPr b="0" cap="small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0" y="6581001"/>
            <a:ext cx="9144000" cy="307777"/>
          </a:xfrm>
          <a:prstGeom prst="rect">
            <a:avLst/>
          </a:prstGeom>
          <a:solidFill>
            <a:srgbClr val="866B46"/>
          </a:solidFill>
          <a:ln>
            <a:solidFill>
              <a:srgbClr val="866B4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Copyright © 2016 John Wiley &amp; Sons, Inc. All rights reserved.</a:t>
            </a:r>
            <a:endParaRPr lang="en-US" sz="1400" b="1" dirty="0">
              <a:solidFill>
                <a:schemeClr val="accent6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50" y="852196"/>
            <a:ext cx="3686250" cy="47675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62400" y="1447800"/>
            <a:ext cx="5181600" cy="163577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600" cap="all" baseline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3349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B5B46-20F5-43E4-9E0A-0D7E083A5DE1}" type="datetimeFigureOut">
              <a:rPr lang="en-US" smtClean="0"/>
              <a:t>10/2/2018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67A4E-F5CD-4A6B-A984-A425323F0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89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B5B46-20F5-43E4-9E0A-0D7E083A5DE1}" type="datetimeFigureOut">
              <a:rPr lang="en-US" smtClean="0"/>
              <a:t>10/2/2018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67A4E-F5CD-4A6B-A984-A425323F0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830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0C64E5-346F-47BC-9B68-5C5302AF8DCB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886200" y="3505200"/>
            <a:ext cx="5257800" cy="1752600"/>
          </a:xfrm>
          <a:noFill/>
          <a:ln>
            <a:noFill/>
          </a:ln>
        </p:spPr>
        <p:txBody>
          <a:bodyPr anchor="ctr"/>
          <a:lstStyle>
            <a:lvl1pPr marL="0" indent="0" algn="ctr">
              <a:buNone/>
              <a:defRPr b="0" cap="small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962400" y="1447800"/>
            <a:ext cx="5181600" cy="163577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600" cap="all" baseline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950110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B5B46-20F5-43E4-9E0A-0D7E083A5DE1}" type="datetimeFigureOut">
              <a:rPr lang="en-US" smtClean="0"/>
              <a:t>10/2/2018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67A4E-F5CD-4A6B-A984-A425323F04A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76200"/>
            <a:ext cx="9144000" cy="1371600"/>
          </a:xfrm>
          <a:prstGeom prst="rect">
            <a:avLst/>
          </a:prstGeom>
          <a:solidFill>
            <a:srgbClr val="9C3051"/>
          </a:solidFill>
          <a:ln>
            <a:solidFill>
              <a:srgbClr val="9C30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304925" y="76200"/>
            <a:ext cx="7848600" cy="1371600"/>
          </a:xfrm>
          <a:solidFill>
            <a:srgbClr val="9C3051"/>
          </a:solidFill>
          <a:ln>
            <a:solidFill>
              <a:srgbClr val="9C3051"/>
            </a:solidFill>
          </a:ln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534400" cy="4297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629400"/>
            <a:ext cx="914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 smtClean="0"/>
              <a:t>Copyright © 2016</a:t>
            </a:r>
            <a:r>
              <a:rPr lang="en-US" sz="1050" baseline="0" dirty="0" smtClean="0"/>
              <a:t> </a:t>
            </a:r>
            <a:r>
              <a:rPr lang="en-US" sz="1050" dirty="0" smtClean="0"/>
              <a:t>John Wiley &amp; Sons, Inc. All rights reserved.</a:t>
            </a:r>
            <a:endParaRPr lang="en-US" sz="105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506" y="0"/>
            <a:ext cx="1125894" cy="14561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173972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B5B46-20F5-43E4-9E0A-0D7E083A5DE1}" type="datetimeFigureOut">
              <a:rPr lang="en-US" smtClean="0"/>
              <a:t>10/2/2018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67A4E-F5CD-4A6B-A984-A425323F0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695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B5B46-20F5-43E4-9E0A-0D7E083A5DE1}" type="datetimeFigureOut">
              <a:rPr lang="en-US" smtClean="0"/>
              <a:t>10/2/2018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67A4E-F5CD-4A6B-A984-A425323F04A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722437"/>
            <a:ext cx="41910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722437"/>
            <a:ext cx="41910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6629400"/>
            <a:ext cx="914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 smtClean="0"/>
              <a:t>Copyright © 2015. John Wiley &amp; Sons, Inc. All rights reserved.</a:t>
            </a:r>
            <a:endParaRPr lang="en-US" sz="1050" dirty="0"/>
          </a:p>
        </p:txBody>
      </p:sp>
      <p:sp>
        <p:nvSpPr>
          <p:cNvPr id="11" name="Rectangle 10"/>
          <p:cNvSpPr/>
          <p:nvPr/>
        </p:nvSpPr>
        <p:spPr>
          <a:xfrm>
            <a:off x="0" y="76200"/>
            <a:ext cx="9144000" cy="1371600"/>
          </a:xfrm>
          <a:prstGeom prst="rect">
            <a:avLst/>
          </a:prstGeom>
          <a:solidFill>
            <a:srgbClr val="9C3051"/>
          </a:solidFill>
          <a:ln>
            <a:solidFill>
              <a:srgbClr val="9C30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304925" y="76200"/>
            <a:ext cx="7848600" cy="1371600"/>
          </a:xfrm>
          <a:solidFill>
            <a:srgbClr val="9C3051"/>
          </a:solidFill>
          <a:ln>
            <a:solidFill>
              <a:srgbClr val="9C3051"/>
            </a:solidFill>
          </a:ln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506" y="0"/>
            <a:ext cx="1125894" cy="14561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291367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B5B46-20F5-43E4-9E0A-0D7E083A5DE1}" type="datetimeFigureOut">
              <a:rPr lang="en-US" smtClean="0"/>
              <a:t>10/2/2018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67A4E-F5CD-4A6B-A984-A425323F04A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idx="1"/>
          </p:nvPr>
        </p:nvSpPr>
        <p:spPr>
          <a:xfrm>
            <a:off x="231774" y="1676400"/>
            <a:ext cx="4187826" cy="639762"/>
          </a:xfrm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676400"/>
            <a:ext cx="4191000" cy="639762"/>
          </a:xfrm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half" idx="13"/>
          </p:nvPr>
        </p:nvSpPr>
        <p:spPr>
          <a:xfrm>
            <a:off x="228600" y="2438400"/>
            <a:ext cx="4191000" cy="3810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2438400"/>
            <a:ext cx="4191000" cy="3810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0" y="6629400"/>
            <a:ext cx="914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 smtClean="0"/>
              <a:t>Copyright © 2015. John Wiley &amp; Sons, Inc. All rights reserved.</a:t>
            </a:r>
            <a:endParaRPr lang="en-US" sz="1050" dirty="0"/>
          </a:p>
        </p:txBody>
      </p:sp>
      <p:sp>
        <p:nvSpPr>
          <p:cNvPr id="15" name="Rectangle 14"/>
          <p:cNvSpPr/>
          <p:nvPr/>
        </p:nvSpPr>
        <p:spPr>
          <a:xfrm>
            <a:off x="0" y="76200"/>
            <a:ext cx="9144000" cy="1371600"/>
          </a:xfrm>
          <a:prstGeom prst="rect">
            <a:avLst/>
          </a:prstGeom>
          <a:solidFill>
            <a:srgbClr val="9C3051"/>
          </a:solidFill>
          <a:ln>
            <a:solidFill>
              <a:srgbClr val="9C30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1304925" y="76200"/>
            <a:ext cx="7848600" cy="1371600"/>
          </a:xfrm>
          <a:solidFill>
            <a:srgbClr val="9C3051"/>
          </a:solidFill>
          <a:ln>
            <a:solidFill>
              <a:srgbClr val="9C3051"/>
            </a:solidFill>
          </a:ln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506" y="0"/>
            <a:ext cx="1125894" cy="14561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99598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B5B46-20F5-43E4-9E0A-0D7E083A5DE1}" type="datetimeFigureOut">
              <a:rPr lang="en-US" smtClean="0"/>
              <a:t>10/2/2018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67A4E-F5CD-4A6B-A984-A425323F04A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629400"/>
            <a:ext cx="914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 smtClean="0"/>
              <a:t>Copyright © 2015. John Wiley &amp; Sons, Inc. All rights reserved.</a:t>
            </a:r>
            <a:endParaRPr lang="en-US" sz="1050" dirty="0"/>
          </a:p>
        </p:txBody>
      </p:sp>
      <p:sp>
        <p:nvSpPr>
          <p:cNvPr id="7" name="Rectangle 6"/>
          <p:cNvSpPr/>
          <p:nvPr/>
        </p:nvSpPr>
        <p:spPr>
          <a:xfrm>
            <a:off x="0" y="76200"/>
            <a:ext cx="9144000" cy="1371600"/>
          </a:xfrm>
          <a:prstGeom prst="rect">
            <a:avLst/>
          </a:prstGeom>
          <a:solidFill>
            <a:srgbClr val="9C3051"/>
          </a:solidFill>
          <a:ln>
            <a:solidFill>
              <a:srgbClr val="9C30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304925" y="76200"/>
            <a:ext cx="7848600" cy="1371600"/>
          </a:xfrm>
          <a:solidFill>
            <a:srgbClr val="9C3051"/>
          </a:solidFill>
          <a:ln>
            <a:solidFill>
              <a:srgbClr val="9C3051"/>
            </a:solidFill>
          </a:ln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506" y="0"/>
            <a:ext cx="1125894" cy="14561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002188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B5B46-20F5-43E4-9E0A-0D7E083A5DE1}" type="datetimeFigureOut">
              <a:rPr lang="en-US" smtClean="0"/>
              <a:t>10/2/2018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67A4E-F5CD-4A6B-A984-A425323F0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211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B5B46-20F5-43E4-9E0A-0D7E083A5DE1}" type="datetimeFigureOut">
              <a:rPr lang="en-US" smtClean="0"/>
              <a:t>10/2/2018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67A4E-F5CD-4A6B-A984-A425323F0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197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B5B46-20F5-43E4-9E0A-0D7E083A5DE1}" type="datetimeFigureOut">
              <a:rPr lang="en-US" smtClean="0"/>
              <a:t>10/2/2018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67A4E-F5CD-4A6B-A984-A425323F0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815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B5B46-20F5-43E4-9E0A-0D7E083A5DE1}" type="datetimeFigureOut">
              <a:rPr lang="en-US" smtClean="0"/>
              <a:t>10/2/2018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67A4E-F5CD-4A6B-A984-A425323F0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750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CAE29358-F33F-4A96-A783-278A64DB332D}" type="slidenum">
              <a:rPr lang="en-US" altLang="en-US" smtClean="0"/>
              <a:pPr/>
              <a:t>1</a:t>
            </a:fld>
            <a:endParaRPr lang="en-US" alt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en-US" sz="2800" dirty="0" smtClean="0"/>
              <a:t>The Legal Environment of Human Resources Management </a:t>
            </a:r>
            <a:endParaRPr lang="en-US" sz="2800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en-US" dirty="0" smtClean="0"/>
              <a:t>Chapter 2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55677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95A21-BFB6-4FE3-A520-76CFEACE16D5}" type="slidenum">
              <a:rPr lang="en-US" altLang="en-US" smtClean="0"/>
              <a:pPr/>
              <a:t>10</a:t>
            </a:fld>
            <a:endParaRPr lang="en-US" altLang="en-US" dirty="0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A Manager’s Review of Significant Employment Legislation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Railway Labor Act of 1926 </a:t>
            </a:r>
            <a:r>
              <a:rPr lang="en-US" altLang="en-US" dirty="0" smtClean="0"/>
              <a:t>required employers to bargain with unions and prohibited discrimination against union members.  </a:t>
            </a:r>
          </a:p>
          <a:p>
            <a:pPr lvl="1"/>
            <a:r>
              <a:rPr lang="en-US" altLang="en-US" b="1" dirty="0" smtClean="0"/>
              <a:t>Interstate Commerce: </a:t>
            </a:r>
            <a:r>
              <a:rPr lang="en-US" altLang="en-US" dirty="0" smtClean="0"/>
              <a:t>Commercial trading or the transportation of persons or property between or among states.</a:t>
            </a:r>
          </a:p>
        </p:txBody>
      </p:sp>
    </p:spTree>
    <p:extLst>
      <p:ext uri="{BB962C8B-B14F-4D97-AF65-F5344CB8AC3E}">
        <p14:creationId xmlns:p14="http://schemas.microsoft.com/office/powerpoint/2010/main" val="3582304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BA4E0-3EC3-4E91-BC44-23A675A69095}" type="slidenum">
              <a:rPr lang="en-US" altLang="en-US" smtClean="0"/>
              <a:pPr/>
              <a:t>11</a:t>
            </a:fld>
            <a:endParaRPr lang="en-US" altLang="en-US" dirty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A Manager’s Review of Significant Employment Legislation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Wagner Act of 1935 </a:t>
            </a:r>
            <a:r>
              <a:rPr lang="en-US" altLang="en-US" dirty="0" smtClean="0"/>
              <a:t>prohibited employers from:</a:t>
            </a:r>
          </a:p>
          <a:p>
            <a:pPr lvl="1"/>
            <a:r>
              <a:rPr lang="en-US" altLang="en-US" dirty="0"/>
              <a:t>I</a:t>
            </a:r>
            <a:r>
              <a:rPr lang="en-US" altLang="en-US" dirty="0" smtClean="0"/>
              <a:t>nterfering with the formation of a union</a:t>
            </a:r>
          </a:p>
          <a:p>
            <a:pPr lvl="1"/>
            <a:r>
              <a:rPr lang="en-US" altLang="en-US" dirty="0" smtClean="0"/>
              <a:t>Restraining employees from exercising their right to join a union</a:t>
            </a:r>
          </a:p>
          <a:p>
            <a:pPr lvl="1"/>
            <a:r>
              <a:rPr lang="en-US" altLang="en-US" dirty="0"/>
              <a:t>I</a:t>
            </a:r>
            <a:r>
              <a:rPr lang="en-US" altLang="en-US" dirty="0" smtClean="0"/>
              <a:t>mposing any special conditions on employment that would discourage union membership</a:t>
            </a:r>
          </a:p>
        </p:txBody>
      </p:sp>
    </p:spTree>
    <p:extLst>
      <p:ext uri="{BB962C8B-B14F-4D97-AF65-F5344CB8AC3E}">
        <p14:creationId xmlns:p14="http://schemas.microsoft.com/office/powerpoint/2010/main" val="1493117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AA02F-4D13-4D0F-9255-2D6DD4FAC098}" type="slidenum">
              <a:rPr lang="en-US" altLang="en-US" smtClean="0"/>
              <a:pPr/>
              <a:t>12</a:t>
            </a:fld>
            <a:endParaRPr lang="en-US" altLang="en-US" dirty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A Manager’s Review of Significant Employment Legislation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Wagner Act of 1935 </a:t>
            </a:r>
            <a:r>
              <a:rPr lang="en-US" altLang="en-US" dirty="0" smtClean="0"/>
              <a:t>prohibited employers from: (cont.) </a:t>
            </a:r>
          </a:p>
          <a:p>
            <a:pPr lvl="1"/>
            <a:r>
              <a:rPr lang="en-US" altLang="en-US" dirty="0"/>
              <a:t>D</a:t>
            </a:r>
            <a:r>
              <a:rPr lang="en-US" altLang="en-US" dirty="0" smtClean="0"/>
              <a:t>ischarging or discriminating against employees who reported unfair labor practices</a:t>
            </a:r>
          </a:p>
          <a:p>
            <a:pPr lvl="1"/>
            <a:r>
              <a:rPr lang="en-US" altLang="en-US" dirty="0"/>
              <a:t>R</a:t>
            </a:r>
            <a:r>
              <a:rPr lang="en-US" altLang="en-US" dirty="0" smtClean="0"/>
              <a:t>efusing to bargain in good faith with legitimate union leadership</a:t>
            </a:r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443662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178B9-F136-4D8D-A98D-5721042ADB73}" type="slidenum">
              <a:rPr lang="en-US" altLang="en-US" smtClean="0"/>
              <a:pPr/>
              <a:t>13</a:t>
            </a:fld>
            <a:endParaRPr lang="en-US" altLang="en-US" dirty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A Manager’s Review of Significant Employment Legislation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Fair Labor Standards Act of 1938 </a:t>
            </a:r>
            <a:r>
              <a:rPr lang="en-US" altLang="en-US" dirty="0" smtClean="0"/>
              <a:t>eliminated labor conditions deemed “detrimental to the maintenance of the minimum standards of living necessary for health, efficiency and well-being of workers.” </a:t>
            </a:r>
          </a:p>
        </p:txBody>
      </p:sp>
    </p:spTree>
    <p:extLst>
      <p:ext uri="{BB962C8B-B14F-4D97-AF65-F5344CB8AC3E}">
        <p14:creationId xmlns:p14="http://schemas.microsoft.com/office/powerpoint/2010/main" val="1359137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F35BF-39F7-459B-AAA4-C9879B68E9C0}" type="slidenum">
              <a:rPr lang="en-US" altLang="en-US" smtClean="0"/>
              <a:pPr/>
              <a:t>14</a:t>
            </a:fld>
            <a:endParaRPr lang="en-US" altLang="en-US" dirty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A Manager’s Review of Significant Employment Legislation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The Fair Labor Standards Act of 1938</a:t>
            </a:r>
          </a:p>
          <a:p>
            <a:pPr lvl="1"/>
            <a:r>
              <a:rPr lang="en-US" altLang="en-US" dirty="0"/>
              <a:t>R</a:t>
            </a:r>
            <a:r>
              <a:rPr lang="en-US" altLang="en-US" dirty="0" smtClean="0"/>
              <a:t>equires employers to pay overtime for hours worked in excess of 40 per week (defined as 7 consecutive 24 hour periods)</a:t>
            </a:r>
          </a:p>
          <a:p>
            <a:pPr lvl="1"/>
            <a:r>
              <a:rPr lang="en-US" altLang="en-US" dirty="0"/>
              <a:t>S</a:t>
            </a:r>
            <a:r>
              <a:rPr lang="en-US" altLang="en-US" dirty="0" smtClean="0"/>
              <a:t>et standards for child labor</a:t>
            </a:r>
          </a:p>
        </p:txBody>
      </p:sp>
    </p:spTree>
    <p:extLst>
      <p:ext uri="{BB962C8B-B14F-4D97-AF65-F5344CB8AC3E}">
        <p14:creationId xmlns:p14="http://schemas.microsoft.com/office/powerpoint/2010/main" val="303534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F822-2602-4E2A-BD6A-79B52619A5E5}" type="slidenum">
              <a:rPr lang="en-US" altLang="en-US" smtClean="0"/>
              <a:pPr/>
              <a:t>15</a:t>
            </a:fld>
            <a:endParaRPr lang="en-US" altLang="en-US" dirty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A Manager’s Review of Significant Employment Legislation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The Equal Pay Act of 1963 </a:t>
            </a:r>
          </a:p>
          <a:p>
            <a:pPr lvl="1"/>
            <a:r>
              <a:rPr lang="en-US" altLang="en-US" dirty="0"/>
              <a:t>P</a:t>
            </a:r>
            <a:r>
              <a:rPr lang="en-US" altLang="en-US" dirty="0" smtClean="0"/>
              <a:t>rohibits employers from paying women and men different wages when the work performed requires equal skill, effort, and responsibility, and is performed under similar working conditions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926821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A4FAE-6385-4ABF-8CD4-12869D875519}" type="slidenum">
              <a:rPr lang="en-US" altLang="en-US" smtClean="0"/>
              <a:pPr/>
              <a:t>16</a:t>
            </a:fld>
            <a:endParaRPr lang="en-US" altLang="en-US" dirty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A Manager’s Review of Significant Employment Legislation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The Civil Rights Act of 1964</a:t>
            </a:r>
          </a:p>
          <a:p>
            <a:pPr lvl="1"/>
            <a:r>
              <a:rPr lang="en-US" altLang="en-US" dirty="0" smtClean="0"/>
              <a:t>In June 1964, Congress passed the Civil Rights Act of 1964.</a:t>
            </a:r>
          </a:p>
          <a:p>
            <a:pPr lvl="1"/>
            <a:r>
              <a:rPr lang="en-US" altLang="en-US" dirty="0" smtClean="0"/>
              <a:t>It was the most important piece of civil rights legislation in the nation’s history.</a:t>
            </a:r>
          </a:p>
          <a:p>
            <a:pPr lvl="1"/>
            <a:r>
              <a:rPr lang="en-US" altLang="en-US" dirty="0" smtClean="0"/>
              <a:t>On July 2, 1964, President Johnson signed it into law.</a:t>
            </a:r>
          </a:p>
        </p:txBody>
      </p:sp>
    </p:spTree>
    <p:extLst>
      <p:ext uri="{BB962C8B-B14F-4D97-AF65-F5344CB8AC3E}">
        <p14:creationId xmlns:p14="http://schemas.microsoft.com/office/powerpoint/2010/main" val="3283665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25801-54BE-47B4-9173-CC755EE8216A}" type="slidenum">
              <a:rPr lang="en-US" altLang="en-US" smtClean="0"/>
              <a:pPr/>
              <a:t>17</a:t>
            </a:fld>
            <a:endParaRPr lang="en-US" altLang="en-US" dirty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A Manager’s Review of Significant Employment Legislation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The Civil Rights Act of 1964 </a:t>
            </a:r>
            <a:r>
              <a:rPr lang="en-US" altLang="en-US" dirty="0" smtClean="0"/>
              <a:t>outlaws discrimination based on:</a:t>
            </a:r>
          </a:p>
          <a:p>
            <a:pPr lvl="1"/>
            <a:r>
              <a:rPr lang="en-US" altLang="en-US" dirty="0" smtClean="0"/>
              <a:t>Race</a:t>
            </a:r>
          </a:p>
          <a:p>
            <a:pPr lvl="1"/>
            <a:r>
              <a:rPr lang="en-US" altLang="en-US" dirty="0" smtClean="0"/>
              <a:t>Color</a:t>
            </a:r>
          </a:p>
          <a:p>
            <a:pPr lvl="1"/>
            <a:r>
              <a:rPr lang="en-US" altLang="en-US" dirty="0" smtClean="0"/>
              <a:t>Religion</a:t>
            </a:r>
          </a:p>
          <a:p>
            <a:pPr lvl="1"/>
            <a:r>
              <a:rPr lang="en-US" altLang="en-US" dirty="0" smtClean="0"/>
              <a:t>Sex</a:t>
            </a:r>
          </a:p>
          <a:p>
            <a:pPr lvl="1"/>
            <a:r>
              <a:rPr lang="en-US" altLang="en-US" dirty="0" smtClean="0"/>
              <a:t>National origin</a:t>
            </a:r>
          </a:p>
        </p:txBody>
      </p:sp>
    </p:spTree>
    <p:extLst>
      <p:ext uri="{BB962C8B-B14F-4D97-AF65-F5344CB8AC3E}">
        <p14:creationId xmlns:p14="http://schemas.microsoft.com/office/powerpoint/2010/main" val="1579451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31DF6-E555-467A-AB22-ACE4A2A5BA40}" type="slidenum">
              <a:rPr lang="en-US" altLang="en-US" smtClean="0"/>
              <a:pPr/>
              <a:t>18</a:t>
            </a:fld>
            <a:endParaRPr lang="en-US" altLang="en-US" dirty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A Manager’s Review of Significant Employment Legislation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The Civil Rights Act of 1964</a:t>
            </a:r>
          </a:p>
          <a:p>
            <a:pPr lvl="1"/>
            <a:r>
              <a:rPr lang="en-US" altLang="en-US" b="1" dirty="0" smtClean="0"/>
              <a:t>Title VII: </a:t>
            </a:r>
            <a:r>
              <a:rPr lang="en-US" altLang="en-US" dirty="0" smtClean="0"/>
              <a:t>The specific section of the Civil Rights Act of 1964 that outlaws discrimination in employment in any business on the basis of race, color, religion, sex, or national origin.</a:t>
            </a:r>
          </a:p>
        </p:txBody>
      </p:sp>
    </p:spTree>
    <p:extLst>
      <p:ext uri="{BB962C8B-B14F-4D97-AF65-F5344CB8AC3E}">
        <p14:creationId xmlns:p14="http://schemas.microsoft.com/office/powerpoint/2010/main" val="445531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88991-C2A4-4B86-BE46-A85C4B1D362B}" type="slidenum">
              <a:rPr lang="en-US" altLang="en-US" smtClean="0"/>
              <a:pPr/>
              <a:t>19</a:t>
            </a:fld>
            <a:endParaRPr lang="en-US" altLang="en-US" dirty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A Manager’s Review of Significant Employment Legislation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The Civil Rights Act of 1964</a:t>
            </a:r>
          </a:p>
          <a:p>
            <a:pPr lvl="1"/>
            <a:r>
              <a:rPr lang="en-US" altLang="en-US" b="1" dirty="0" smtClean="0"/>
              <a:t>Equal Employment Opportunity Commission (EEOC): </a:t>
            </a:r>
            <a:r>
              <a:rPr lang="en-US" altLang="en-US" dirty="0" smtClean="0"/>
              <a:t>The entity within the Federal government assigned to enforcing the provisions of Title VII of the Civil Rights Act of 1964.</a:t>
            </a:r>
          </a:p>
        </p:txBody>
      </p:sp>
    </p:spTree>
    <p:extLst>
      <p:ext uri="{BB962C8B-B14F-4D97-AF65-F5344CB8AC3E}">
        <p14:creationId xmlns:p14="http://schemas.microsoft.com/office/powerpoint/2010/main" val="1960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A560E-4E23-4B3D-92C2-F77EC8E3333D}" type="slidenum">
              <a:rPr lang="en-US" altLang="en-US" smtClean="0"/>
              <a:pPr/>
              <a:t>2</a:t>
            </a:fld>
            <a:endParaRPr lang="en-US" altLang="en-US" dirty="0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Learning Objectives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Define and describe “employment law:” the legislation directly addressing employer–employee relations.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State the importance of the government’s role in establishing legal requirements affecting HR management. </a:t>
            </a:r>
          </a:p>
        </p:txBody>
      </p:sp>
    </p:spTree>
    <p:extLst>
      <p:ext uri="{BB962C8B-B14F-4D97-AF65-F5344CB8AC3E}">
        <p14:creationId xmlns:p14="http://schemas.microsoft.com/office/powerpoint/2010/main" val="3698319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0425C-E11B-4CB2-849D-F5A10D4ABF3A}" type="slidenum">
              <a:rPr lang="en-US" altLang="en-US" smtClean="0"/>
              <a:pPr/>
              <a:t>20</a:t>
            </a:fld>
            <a:endParaRPr lang="en-US" altLang="en-US" dirty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A Manager’s Review of Significant Employment Legislation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b="1" dirty="0">
                <a:latin typeface="Times New Roman" pitchFamily="18" charset="0"/>
              </a:rPr>
              <a:t>The Civil Rights Act of 1964 </a:t>
            </a:r>
            <a:r>
              <a:rPr lang="en-US" altLang="en-US" dirty="0">
                <a:latin typeface="Times New Roman" pitchFamily="18" charset="0"/>
              </a:rPr>
              <a:t>prohibits sexual harassment. </a:t>
            </a:r>
            <a:endParaRPr lang="en-US" altLang="en-US" dirty="0" smtClean="0"/>
          </a:p>
          <a:p>
            <a:pPr lvl="1"/>
            <a:r>
              <a:rPr lang="en-US" altLang="en-US" b="1" dirty="0" smtClean="0"/>
              <a:t>Sexual Harassment: </a:t>
            </a:r>
            <a:r>
              <a:rPr lang="en-US" altLang="en-US" dirty="0" smtClean="0"/>
              <a:t>Unwelcome sexual advances, requests for sexual favors, and other verbal or physical conduct of a sexual nature.</a:t>
            </a:r>
          </a:p>
        </p:txBody>
      </p:sp>
    </p:spTree>
    <p:extLst>
      <p:ext uri="{BB962C8B-B14F-4D97-AF65-F5344CB8AC3E}">
        <p14:creationId xmlns:p14="http://schemas.microsoft.com/office/powerpoint/2010/main" val="16679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0A54A-85C1-4475-A423-84C0D18C7404}" type="slidenum">
              <a:rPr lang="en-US" altLang="en-US" smtClean="0"/>
              <a:pPr/>
              <a:t>21</a:t>
            </a:fld>
            <a:endParaRPr lang="en-US" altLang="en-US" dirty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A Manager’s Review of Significant Employment Legislation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b="1" dirty="0">
                <a:latin typeface="Times New Roman" pitchFamily="18" charset="0"/>
              </a:rPr>
              <a:t>The Civil Rights Act of 1964 </a:t>
            </a:r>
            <a:r>
              <a:rPr lang="en-US" altLang="en-US" dirty="0">
                <a:latin typeface="Times New Roman" pitchFamily="18" charset="0"/>
              </a:rPr>
              <a:t>mandates affirmative action in some cases. </a:t>
            </a:r>
          </a:p>
          <a:p>
            <a:pPr lvl="1"/>
            <a:r>
              <a:rPr lang="en-US" altLang="en-US" b="1" dirty="0" smtClean="0"/>
              <a:t>Affirmative Action:</a:t>
            </a:r>
            <a:r>
              <a:rPr lang="en-US" altLang="en-US" dirty="0" smtClean="0"/>
              <a:t> A Federally mandated requirement that employers who meet certain criteria must actively seek to fairly employ recognized classes of workers.</a:t>
            </a:r>
          </a:p>
        </p:txBody>
      </p:sp>
    </p:spTree>
    <p:extLst>
      <p:ext uri="{BB962C8B-B14F-4D97-AF65-F5344CB8AC3E}">
        <p14:creationId xmlns:p14="http://schemas.microsoft.com/office/powerpoint/2010/main" val="1241554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934B5-195A-436D-AA55-5C72E0B2B242}" type="slidenum">
              <a:rPr lang="en-US" altLang="en-US" smtClean="0"/>
              <a:pPr/>
              <a:t>22</a:t>
            </a:fld>
            <a:endParaRPr lang="en-US" altLang="en-US" dirty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A Manager’s Review of Significant Employment Legislation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>
                <a:latin typeface="Times New Roman" pitchFamily="18" charset="0"/>
              </a:rPr>
              <a:t>The Civil Rights Act of 1964</a:t>
            </a:r>
          </a:p>
          <a:p>
            <a:pPr lvl="1"/>
            <a:r>
              <a:rPr lang="en-US" altLang="en-US" dirty="0"/>
              <a:t>I</a:t>
            </a:r>
            <a:r>
              <a:rPr lang="en-US" altLang="en-US" dirty="0" smtClean="0"/>
              <a:t>s expanded to prohibit discrimination based on:</a:t>
            </a:r>
          </a:p>
          <a:p>
            <a:pPr lvl="2"/>
            <a:r>
              <a:rPr lang="en-US" altLang="en-US" dirty="0" smtClean="0"/>
              <a:t>Pregnancy</a:t>
            </a:r>
          </a:p>
          <a:p>
            <a:pPr lvl="2"/>
            <a:r>
              <a:rPr lang="en-US" altLang="en-US" dirty="0" smtClean="0"/>
              <a:t>Age</a:t>
            </a:r>
          </a:p>
          <a:p>
            <a:pPr lvl="2"/>
            <a:r>
              <a:rPr lang="en-US" altLang="en-US" dirty="0" smtClean="0"/>
              <a:t>Disability</a:t>
            </a:r>
          </a:p>
        </p:txBody>
      </p:sp>
    </p:spTree>
    <p:extLst>
      <p:ext uri="{BB962C8B-B14F-4D97-AF65-F5344CB8AC3E}">
        <p14:creationId xmlns:p14="http://schemas.microsoft.com/office/powerpoint/2010/main" val="3288099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853E-722B-418E-97B6-3995460CB5C0}" type="slidenum">
              <a:rPr lang="en-US" altLang="en-US" smtClean="0"/>
              <a:pPr/>
              <a:t>23</a:t>
            </a:fld>
            <a:endParaRPr lang="en-US" altLang="en-US" dirty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A Manager’s Review of Significant Employment Legislation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b="1" dirty="0">
                <a:latin typeface="Times New Roman" pitchFamily="18" charset="0"/>
              </a:rPr>
              <a:t>The Civil Rights Act of 1964 </a:t>
            </a:r>
            <a:r>
              <a:rPr lang="en-US" altLang="en-US" dirty="0">
                <a:latin typeface="Times New Roman" pitchFamily="18" charset="0"/>
              </a:rPr>
              <a:t>allows discrimination under some BFOQs</a:t>
            </a:r>
            <a:r>
              <a:rPr lang="en-US" altLang="en-US" dirty="0" smtClean="0">
                <a:latin typeface="Times New Roman" pitchFamily="18" charset="0"/>
              </a:rPr>
              <a:t>.</a:t>
            </a:r>
            <a:endParaRPr lang="en-US" altLang="en-US" dirty="0" smtClean="0"/>
          </a:p>
          <a:p>
            <a:pPr lvl="1"/>
            <a:r>
              <a:rPr lang="en-US" altLang="en-US" b="1" dirty="0" smtClean="0"/>
              <a:t>(BFOQ): </a:t>
            </a:r>
            <a:r>
              <a:rPr lang="en-US" altLang="en-US" dirty="0" smtClean="0"/>
              <a:t>Bona Fide occupational qualification: A specific job requirement for a particular position reasonably necessary to the normal operation of a business, and thus allowing discrimination against a protected class.</a:t>
            </a:r>
          </a:p>
        </p:txBody>
      </p:sp>
    </p:spTree>
    <p:extLst>
      <p:ext uri="{BB962C8B-B14F-4D97-AF65-F5344CB8AC3E}">
        <p14:creationId xmlns:p14="http://schemas.microsoft.com/office/powerpoint/2010/main" val="1005901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BCF7A-C509-4A4D-AC5E-A0CF14199C0F}" type="slidenum">
              <a:rPr lang="en-US" altLang="en-US" smtClean="0"/>
              <a:pPr/>
              <a:t>24</a:t>
            </a:fld>
            <a:endParaRPr lang="en-US" altLang="en-US" dirty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A Manager’s Review of Significant Employment Legislation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en-US" b="1" dirty="0" smtClean="0"/>
              <a:t>Disparate treatment: </a:t>
            </a:r>
            <a:r>
              <a:rPr lang="en-US" altLang="en-US" dirty="0" smtClean="0"/>
              <a:t>The claim that, in the same situation, one employee was treated differently than other employees in the same situation.</a:t>
            </a:r>
          </a:p>
          <a:p>
            <a:pPr lvl="1"/>
            <a:r>
              <a:rPr lang="en-US" altLang="en-US" b="1" dirty="0" smtClean="0"/>
              <a:t>Disparate impact: </a:t>
            </a:r>
            <a:r>
              <a:rPr lang="en-US" altLang="en-US" dirty="0" smtClean="0"/>
              <a:t>The claim that an employer’s action, though not intentionally discriminatory, still results in unlawful discrimination. Also known as adverse impact.</a:t>
            </a:r>
          </a:p>
        </p:txBody>
      </p:sp>
    </p:spTree>
    <p:extLst>
      <p:ext uri="{BB962C8B-B14F-4D97-AF65-F5344CB8AC3E}">
        <p14:creationId xmlns:p14="http://schemas.microsoft.com/office/powerpoint/2010/main" val="2672377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EAD4B-A5B1-42AC-88AC-0011FB5ACF83}" type="slidenum">
              <a:rPr lang="en-US" altLang="en-US" smtClean="0"/>
              <a:pPr/>
              <a:t>25</a:t>
            </a:fld>
            <a:endParaRPr lang="en-US" altLang="en-US" dirty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A Manager’s Review of Significant Employment Legislation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The Age Discrimination in Employment Act of 1967</a:t>
            </a:r>
          </a:p>
          <a:p>
            <a:pPr lvl="1"/>
            <a:r>
              <a:rPr lang="en-US" altLang="en-US" dirty="0" smtClean="0"/>
              <a:t>Initially passed to prevent the widespread practice (at that time) of requiring employees to retire at age 65.</a:t>
            </a:r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557456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87C10-89DD-4BE3-BC05-E22ED3ADF9BA}" type="slidenum">
              <a:rPr lang="en-US" altLang="en-US"/>
              <a:pPr>
                <a:defRPr/>
              </a:pPr>
              <a:t>26</a:t>
            </a:fld>
            <a:endParaRPr lang="en-US" altLang="en-US" dirty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/>
              <a:t>A Manager’s Review of Significant Employment Legislation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dirty="0" smtClean="0">
              <a:latin typeface="Times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b="1" dirty="0" smtClean="0">
                <a:latin typeface="Times" charset="0"/>
              </a:rPr>
              <a:t>The Pregnancy Discrimination Act of 1978 </a:t>
            </a:r>
            <a:r>
              <a:rPr lang="en-US" altLang="en-US" sz="2800" dirty="0" smtClean="0">
                <a:latin typeface="Times" charset="0"/>
                <a:cs typeface="Times" charset="0"/>
              </a:rPr>
              <a:t>made discrimination on the basis of pregnancy, childbirth, or related medical conditions unlawful sex discrimination under Title VII.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dirty="0" smtClean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2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EC28-97DA-400B-A53E-4941CE869D26}" type="slidenum">
              <a:rPr lang="en-US" altLang="en-US" smtClean="0"/>
              <a:pPr/>
              <a:t>27</a:t>
            </a:fld>
            <a:endParaRPr lang="en-US" altLang="en-US" dirty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A Manager’s Review of Significant Employment Legislation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The Americans with Disabilities Act of 1990 </a:t>
            </a:r>
            <a:r>
              <a:rPr lang="en-US" altLang="en-US" dirty="0" smtClean="0"/>
              <a:t>mandates reasonable accommodation.</a:t>
            </a:r>
          </a:p>
          <a:p>
            <a:pPr lvl="1"/>
            <a:r>
              <a:rPr lang="en-US" altLang="en-US" b="1" dirty="0" smtClean="0"/>
              <a:t>Reasonable Accommodation: </a:t>
            </a:r>
            <a:r>
              <a:rPr lang="en-US" altLang="en-US" dirty="0" smtClean="0"/>
              <a:t>Any modification or adjustment to a job or the work environment that will enable a qualified applicant or employee with a disability to participate in the application process or to perform the job’s essential functions.</a:t>
            </a:r>
          </a:p>
          <a:p>
            <a:pPr lvl="1"/>
            <a:endParaRPr lang="en-US" altLang="en-US" dirty="0" smtClean="0"/>
          </a:p>
          <a:p>
            <a:pPr lvl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333026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96E471-4509-41FC-B09F-E9229FC39F0A}" type="slidenum">
              <a:rPr lang="en-US" altLang="en-US"/>
              <a:pPr>
                <a:defRPr/>
              </a:pPr>
              <a:t>28</a:t>
            </a:fld>
            <a:endParaRPr lang="en-US" altLang="en-US" dirty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/>
              <a:t>A Manager’s Review of Significant Employment Legislation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b="1" dirty="0" smtClean="0">
                <a:latin typeface="Times" charset="0"/>
                <a:cs typeface="Times" charset="0"/>
              </a:rPr>
              <a:t>The Americans with Disabilities Act of 1990 </a:t>
            </a:r>
            <a:r>
              <a:rPr lang="en-US" altLang="en-US" dirty="0" smtClean="0">
                <a:latin typeface="Times" charset="0"/>
                <a:cs typeface="Times" charset="0"/>
              </a:rPr>
              <a:t>definition of disability includes:</a:t>
            </a:r>
          </a:p>
          <a:p>
            <a:pPr lvl="1" eaLnBrk="1" hangingPunct="1"/>
            <a:r>
              <a:rPr lang="en-US" altLang="en-US" sz="2800" dirty="0" smtClean="0">
                <a:latin typeface="Times" charset="0"/>
                <a:cs typeface="Times" charset="0"/>
              </a:rPr>
              <a:t>AIDS </a:t>
            </a:r>
          </a:p>
          <a:p>
            <a:pPr lvl="1" eaLnBrk="1" hangingPunct="1"/>
            <a:r>
              <a:rPr lang="en-US" altLang="en-US" sz="2800" dirty="0" smtClean="0">
                <a:latin typeface="Times" charset="0"/>
                <a:cs typeface="Times" charset="0"/>
              </a:rPr>
              <a:t>Cancer</a:t>
            </a:r>
          </a:p>
          <a:p>
            <a:pPr lvl="1" eaLnBrk="1" hangingPunct="1"/>
            <a:r>
              <a:rPr lang="en-US" altLang="en-US" sz="2800" dirty="0" smtClean="0">
                <a:latin typeface="Times" charset="0"/>
                <a:cs typeface="Times" charset="0"/>
              </a:rPr>
              <a:t>Cerebral palsy</a:t>
            </a:r>
          </a:p>
          <a:p>
            <a:pPr lvl="1" eaLnBrk="1" hangingPunct="1"/>
            <a:r>
              <a:rPr lang="en-US" altLang="en-US" sz="2800" dirty="0" smtClean="0">
                <a:latin typeface="Times" charset="0"/>
                <a:cs typeface="Times" charset="0"/>
              </a:rPr>
              <a:t>Tuberculosis</a:t>
            </a:r>
          </a:p>
          <a:p>
            <a:pPr lvl="1" eaLnBrk="1" hangingPunct="1"/>
            <a:r>
              <a:rPr lang="en-US" altLang="en-US" sz="2800" dirty="0" smtClean="0">
                <a:latin typeface="Times" charset="0"/>
                <a:cs typeface="Times" charset="0"/>
              </a:rPr>
              <a:t>Heart disease</a:t>
            </a:r>
          </a:p>
          <a:p>
            <a:pPr lvl="1" eaLnBrk="1" hangingPunct="1"/>
            <a:r>
              <a:rPr lang="en-US" altLang="en-US" sz="2800" dirty="0" smtClean="0">
                <a:latin typeface="Times" charset="0"/>
                <a:cs typeface="Times" charset="0"/>
              </a:rPr>
              <a:t>Hearing or visual impairments</a:t>
            </a:r>
          </a:p>
          <a:p>
            <a:pPr lvl="1" eaLnBrk="1" hangingPunct="1"/>
            <a:r>
              <a:rPr lang="en-US" altLang="en-US" sz="2800" dirty="0" smtClean="0">
                <a:latin typeface="Times" charset="0"/>
                <a:cs typeface="Times" charset="0"/>
              </a:rPr>
              <a:t>Alcoholism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z="1500" dirty="0" smtClean="0">
              <a:latin typeface="Times" charset="0"/>
            </a:endParaRPr>
          </a:p>
          <a:p>
            <a:pPr lvl="1" eaLnBrk="1" hangingPunct="1"/>
            <a:endParaRPr lang="en-US" altLang="en-US" dirty="0" smtClean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172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3A86C4-8D32-4707-AABB-289B7AD16582}" type="slidenum">
              <a:rPr lang="en-US" altLang="en-US"/>
              <a:pPr>
                <a:defRPr/>
              </a:pPr>
              <a:t>29</a:t>
            </a:fld>
            <a:endParaRPr lang="en-US" altLang="en-US" dirty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/>
              <a:t>A Manager’s Review of Significant Employment Legislation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Font typeface="Wingdings" pitchFamily="2" charset="2"/>
              <a:buNone/>
            </a:pPr>
            <a:endParaRPr lang="en-US" altLang="en-US" sz="1500" dirty="0" smtClean="0">
              <a:latin typeface="Times" charset="0"/>
            </a:endParaRPr>
          </a:p>
          <a:p>
            <a:pPr eaLnBrk="1" hangingPunct="1"/>
            <a:r>
              <a:rPr lang="en-US" altLang="en-US" b="1" dirty="0" smtClean="0">
                <a:latin typeface="Times" charset="0"/>
              </a:rPr>
              <a:t>The Family Medical Leave Act of 1993 </a:t>
            </a:r>
            <a:r>
              <a:rPr lang="en-US" altLang="en-US" dirty="0" smtClean="0">
                <a:latin typeface="Times" charset="0"/>
                <a:cs typeface="Times" charset="0"/>
              </a:rPr>
              <a:t>allows an employee to take unpaid leave due to pregnancy, illness, or to care for a sick family member.</a:t>
            </a:r>
          </a:p>
          <a:p>
            <a:pPr lvl="1" eaLnBrk="1" hangingPunct="1"/>
            <a:endParaRPr lang="en-US" altLang="en-US" dirty="0" smtClean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476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1BFDA-2C83-4694-8611-0E695E231F2D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Learning Objectives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dirty="0" smtClean="0"/>
              <a:t>List and briefly describe significant labor-related legislation enacted in the U.S. by the federal government. </a:t>
            </a:r>
          </a:p>
          <a:p>
            <a:r>
              <a:rPr lang="en-US" altLang="en-US" dirty="0" smtClean="0"/>
              <a:t>Identify the unique issues facing hospitality companies that operate units in countries with legal and cultural systems different from that of the United States. </a:t>
            </a:r>
          </a:p>
          <a:p>
            <a:r>
              <a:rPr lang="en-US" altLang="en-US" dirty="0" smtClean="0"/>
              <a:t>Appraise and appreciate the unique HR-related responsibilities of the hospitality industry unit manager.</a:t>
            </a:r>
          </a:p>
        </p:txBody>
      </p:sp>
    </p:spTree>
    <p:extLst>
      <p:ext uri="{BB962C8B-B14F-4D97-AF65-F5344CB8AC3E}">
        <p14:creationId xmlns:p14="http://schemas.microsoft.com/office/powerpoint/2010/main" val="2320273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C40DB-7C8A-4283-B4C7-1252A9E9BDBD}" type="slidenum">
              <a:rPr lang="en-US" altLang="en-US" smtClean="0"/>
              <a:pPr/>
              <a:t>30</a:t>
            </a:fld>
            <a:endParaRPr lang="en-US" altLang="en-US" dirty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A Manager’s Review of Significant Employment Legislation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The Lilly Ledbetter Fair Pay Act of 2009 </a:t>
            </a:r>
            <a:r>
              <a:rPr lang="en-US" altLang="en-US" sz="2800" dirty="0" smtClean="0"/>
              <a:t>changes the statute of limitations on charges of equal-pay violations from 180 days of its first occurrence (per the Civil Rights Act) to 180 days from the issuance of each worker paycheck resulting from the discriminatory act.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10289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F0D-6152-49CE-9BBE-3B5629F003E3}" type="slidenum">
              <a:rPr lang="en-US" altLang="en-US" smtClean="0"/>
              <a:pPr/>
              <a:t>31</a:t>
            </a:fld>
            <a:endParaRPr lang="en-US" altLang="en-US" dirty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A Manager’s Review of Significant Employment Legislation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The Patient Protection and Affordable Care Act of 2010 </a:t>
            </a:r>
            <a:r>
              <a:rPr lang="en-US" altLang="en-US" dirty="0" smtClean="0"/>
              <a:t>(Obama care);</a:t>
            </a:r>
          </a:p>
          <a:p>
            <a:pPr lvl="1"/>
            <a:r>
              <a:rPr lang="en-US" altLang="en-US" dirty="0" smtClean="0"/>
              <a:t>Guaranteed the ability of all individuals to obtain healthcare coverage regardless of their pre-existing health conditions.</a:t>
            </a:r>
          </a:p>
          <a:p>
            <a:pPr lvl="1"/>
            <a:r>
              <a:rPr lang="en-US" altLang="en-US" dirty="0" smtClean="0"/>
              <a:t>Mandated that all employees not covered by a health insurance plan at work must purchase individual health care coverage.</a:t>
            </a:r>
          </a:p>
        </p:txBody>
      </p:sp>
    </p:spTree>
    <p:extLst>
      <p:ext uri="{BB962C8B-B14F-4D97-AF65-F5344CB8AC3E}">
        <p14:creationId xmlns:p14="http://schemas.microsoft.com/office/powerpoint/2010/main" val="2048694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6D646-296B-4EDC-89E2-FB73BBDFCED8}" type="slidenum">
              <a:rPr lang="en-US" altLang="en-US" smtClean="0"/>
              <a:pPr/>
              <a:t>32</a:t>
            </a:fld>
            <a:endParaRPr lang="en-US" altLang="en-US" dirty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A Manager’s Review of Significant Employment Legislation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b="1" dirty="0" smtClean="0"/>
              <a:t>The Patient Protection and Affordable Care Act of 2010 </a:t>
            </a:r>
            <a:r>
              <a:rPr lang="en-US" altLang="en-US" dirty="0" smtClean="0"/>
              <a:t>(Obama care); (cont.)</a:t>
            </a:r>
          </a:p>
          <a:p>
            <a:pPr lvl="1"/>
            <a:r>
              <a:rPr lang="en-US" altLang="en-US" dirty="0" smtClean="0"/>
              <a:t>Provides health insurance cost subsidies for low income individuals and families.</a:t>
            </a:r>
          </a:p>
          <a:p>
            <a:pPr lvl="1"/>
            <a:r>
              <a:rPr lang="en-US" altLang="en-US" dirty="0" smtClean="0"/>
              <a:t>Bans annual and lifetime caps on insurance coverage for all individuals.</a:t>
            </a:r>
          </a:p>
          <a:p>
            <a:pPr lvl="1"/>
            <a:r>
              <a:rPr lang="en-US" altLang="en-US" dirty="0" smtClean="0"/>
              <a:t>Provides tax incentives for small businesses that provide health coverage for their workers and pay at least 50% of cost of the coverage.</a:t>
            </a:r>
          </a:p>
        </p:txBody>
      </p:sp>
    </p:spTree>
    <p:extLst>
      <p:ext uri="{BB962C8B-B14F-4D97-AF65-F5344CB8AC3E}">
        <p14:creationId xmlns:p14="http://schemas.microsoft.com/office/powerpoint/2010/main" val="778501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60645-BA47-41EE-9820-04B36DC7B829}" type="slidenum">
              <a:rPr lang="en-US" altLang="en-US" smtClean="0"/>
              <a:pPr/>
              <a:t>33</a:t>
            </a:fld>
            <a:endParaRPr lang="en-US" altLang="en-US" dirty="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A Manager’s Review of Significant Employment Legislation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The Patient Protection and Affordable Care Act of 2010 </a:t>
            </a:r>
            <a:r>
              <a:rPr lang="en-US" altLang="en-US" dirty="0" smtClean="0"/>
              <a:t>(Obama care); (cont.)</a:t>
            </a:r>
          </a:p>
          <a:p>
            <a:pPr lvl="1"/>
            <a:r>
              <a:rPr lang="en-US" altLang="en-US" dirty="0" smtClean="0"/>
              <a:t>Fines employers who do not provide adequate health coverage to their full-time employees (currently defined as those who work over 30 hours per week or 130 hours per month).</a:t>
            </a:r>
          </a:p>
        </p:txBody>
      </p:sp>
    </p:spTree>
    <p:extLst>
      <p:ext uri="{BB962C8B-B14F-4D97-AF65-F5344CB8AC3E}">
        <p14:creationId xmlns:p14="http://schemas.microsoft.com/office/powerpoint/2010/main" val="1419821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1D39C-E129-4194-9BE3-AE535DD4FAAC}" type="slidenum">
              <a:rPr lang="en-US" altLang="en-US" smtClean="0"/>
              <a:pPr/>
              <a:t>34</a:t>
            </a:fld>
            <a:endParaRPr lang="en-US" altLang="en-US" dirty="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A Manager’s Review of Significant Employment Legislation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The Patient Protection and Affordable Care Act of 2010 </a:t>
            </a:r>
            <a:r>
              <a:rPr lang="en-US" altLang="en-US" dirty="0" smtClean="0"/>
              <a:t>(Obama care); (cont.)</a:t>
            </a:r>
          </a:p>
          <a:p>
            <a:pPr lvl="1"/>
            <a:r>
              <a:rPr lang="en-US" altLang="en-US" dirty="0" smtClean="0"/>
              <a:t>Mandates individual coverage. Exceptions to the mandate include undocumented immigrants, members of Native American tribes, members of religious orders and those who cannot afford insurance.</a:t>
            </a:r>
          </a:p>
        </p:txBody>
      </p:sp>
    </p:spTree>
    <p:extLst>
      <p:ext uri="{BB962C8B-B14F-4D97-AF65-F5344CB8AC3E}">
        <p14:creationId xmlns:p14="http://schemas.microsoft.com/office/powerpoint/2010/main" val="722332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1DA34-DD94-4514-920A-CD134D6C7D13}" type="slidenum">
              <a:rPr lang="en-US" altLang="en-US" smtClean="0"/>
              <a:pPr/>
              <a:t>35</a:t>
            </a:fld>
            <a:endParaRPr lang="en-US" altLang="en-US" dirty="0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 smtClean="0"/>
              <a:t>The International Legal Environment for Multinational Hospitality Companies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b="1" dirty="0" smtClean="0"/>
              <a:t>Expatriate Manager: </a:t>
            </a:r>
            <a:r>
              <a:rPr lang="en-US" altLang="en-US" dirty="0" smtClean="0"/>
              <a:t>a citizen of one country who is a working manager in another country.</a:t>
            </a:r>
          </a:p>
          <a:p>
            <a:pPr lvl="1"/>
            <a:r>
              <a:rPr lang="en-US" altLang="en-US" dirty="0" smtClean="0"/>
              <a:t>Special International HR Concerns:</a:t>
            </a:r>
          </a:p>
          <a:p>
            <a:pPr lvl="2"/>
            <a:r>
              <a:rPr lang="en-US" altLang="en-US" dirty="0" smtClean="0"/>
              <a:t>Accrued vacation time</a:t>
            </a:r>
          </a:p>
          <a:p>
            <a:pPr lvl="2"/>
            <a:r>
              <a:rPr lang="en-US" altLang="en-US" dirty="0" smtClean="0"/>
              <a:t>Quality of training</a:t>
            </a:r>
          </a:p>
          <a:p>
            <a:pPr lvl="2"/>
            <a:r>
              <a:rPr lang="en-US" altLang="en-US" dirty="0" smtClean="0"/>
              <a:t>Availability of qualified numbers of employees</a:t>
            </a:r>
          </a:p>
          <a:p>
            <a:pPr lvl="2"/>
            <a:r>
              <a:rPr lang="en-US" altLang="en-US" dirty="0" smtClean="0"/>
              <a:t>Employee and management attitudes toward gender equality, appropriate dress, work ethic, religious tolerance, and the rights of minorities</a:t>
            </a:r>
          </a:p>
        </p:txBody>
      </p:sp>
    </p:spTree>
    <p:extLst>
      <p:ext uri="{BB962C8B-B14F-4D97-AF65-F5344CB8AC3E}">
        <p14:creationId xmlns:p14="http://schemas.microsoft.com/office/powerpoint/2010/main" val="3641957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1BB10-965C-465B-A5CE-76B078103F44}" type="slidenum">
              <a:rPr lang="en-US" altLang="en-US" smtClean="0"/>
              <a:pPr/>
              <a:t>36</a:t>
            </a:fld>
            <a:endParaRPr lang="en-US" altLang="en-US" dirty="0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The Special Role of the Hospitality Unit Manager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The unit manager is the primary HR expert in many operations.</a:t>
            </a:r>
          </a:p>
          <a:p>
            <a:endParaRPr lang="en-US" altLang="en-US" dirty="0" smtClean="0"/>
          </a:p>
          <a:p>
            <a:r>
              <a:rPr lang="en-US" altLang="en-US" b="1" dirty="0" smtClean="0"/>
              <a:t>Unit Manager: </a:t>
            </a:r>
            <a:r>
              <a:rPr lang="en-US" altLang="en-US" dirty="0" smtClean="0"/>
              <a:t>The individual with the final on-site decision-making authority at an individual hospitality operation.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355549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C80DE-9967-4EF7-802E-1600CC328922}" type="slidenum">
              <a:rPr lang="en-US" altLang="en-US" smtClean="0"/>
              <a:pPr/>
              <a:t>37</a:t>
            </a:fld>
            <a:endParaRPr lang="en-US" altLang="en-US" dirty="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The Special Role of the Hospitality Unit Manager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 smtClean="0"/>
              <a:t>Ways to keep up-to-date on constantly changing national, state, and local legislation </a:t>
            </a:r>
            <a:r>
              <a:rPr lang="en-US" altLang="en-US" smtClean="0"/>
              <a:t>include: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Reading hospitality industry journals and publications</a:t>
            </a:r>
          </a:p>
          <a:p>
            <a:pPr lvl="1"/>
            <a:r>
              <a:rPr lang="en-US" altLang="en-US" dirty="0" smtClean="0"/>
              <a:t>Reviewing franchisors updates</a:t>
            </a:r>
          </a:p>
          <a:p>
            <a:pPr lvl="1"/>
            <a:r>
              <a:rPr lang="en-US" altLang="en-US" dirty="0" smtClean="0"/>
              <a:t>Staying involved in hospitality trade associations</a:t>
            </a:r>
          </a:p>
          <a:p>
            <a:pPr lvl="1"/>
            <a:r>
              <a:rPr lang="en-US" altLang="en-US" dirty="0" smtClean="0"/>
              <a:t>Consulting chambers of commerce, business trade associations, and police, fire and building officials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513314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472F3-01DA-4345-BAC1-EC70E2973F7F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Employment Law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Employment Law: </a:t>
            </a:r>
            <a:r>
              <a:rPr lang="en-US" altLang="en-US" dirty="0" smtClean="0"/>
              <a:t>The body of laws, administrative rulings, and precedents which addresses the legal rights of workers and their employers.</a:t>
            </a:r>
          </a:p>
          <a:p>
            <a:endParaRPr lang="en-US" altLang="en-US" dirty="0" smtClean="0"/>
          </a:p>
          <a:p>
            <a:r>
              <a:rPr lang="en-US" altLang="en-US" b="1" dirty="0" smtClean="0"/>
              <a:t>Jurisdiction: </a:t>
            </a:r>
            <a:r>
              <a:rPr lang="en-US" altLang="en-US" dirty="0" smtClean="0"/>
              <a:t>The geographic area over which a legal authority extends. </a:t>
            </a:r>
          </a:p>
        </p:txBody>
      </p:sp>
    </p:spTree>
    <p:extLst>
      <p:ext uri="{BB962C8B-B14F-4D97-AF65-F5344CB8AC3E}">
        <p14:creationId xmlns:p14="http://schemas.microsoft.com/office/powerpoint/2010/main" val="2177076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AE3F4-1697-4BB0-B376-2638CD8D0F12}" type="slidenum">
              <a:rPr lang="en-US" altLang="en-US" smtClean="0"/>
              <a:pPr/>
              <a:t>5</a:t>
            </a:fld>
            <a:endParaRPr lang="en-US" altLang="en-US" dirty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The Government’s Role in the Management of HR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Hospitality managers interact with governmental entities in a variety of different ways, and they must observe the procedures and regulations established by the government.</a:t>
            </a:r>
          </a:p>
          <a:p>
            <a:endParaRPr lang="en-US" dirty="0" smtClean="0"/>
          </a:p>
          <a:p>
            <a:r>
              <a:rPr lang="en-US" dirty="0" smtClean="0"/>
              <a:t>Just as the federal government has played and will continue to play an important regulatory role in the hospitality industry, so too do the various state and local governments.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627815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2CFE-2212-4E45-BE6D-7DF18EB56C4C}" type="slidenum">
              <a:rPr lang="en-US" altLang="en-US" smtClean="0"/>
              <a:pPr/>
              <a:t>6</a:t>
            </a:fld>
            <a:endParaRPr lang="en-US" altLang="en-US" dirty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The Government’s Role in the Management of HR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Unemployment compensation is primarily operated by the states.</a:t>
            </a:r>
          </a:p>
          <a:p>
            <a:endParaRPr lang="en-US" altLang="en-US" dirty="0" smtClean="0"/>
          </a:p>
          <a:p>
            <a:r>
              <a:rPr lang="en-US" altLang="en-US" b="1" dirty="0" smtClean="0"/>
              <a:t>Unemployment compensation: </a:t>
            </a:r>
            <a:r>
              <a:rPr lang="en-US" altLang="en-US" dirty="0" smtClean="0"/>
              <a:t>A benefit paid to an employee who involuntarily loses his/her employment without just cause</a:t>
            </a:r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606384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997D2-0835-4F53-9985-CBC6E129F1C2}" type="slidenum">
              <a:rPr lang="en-US" altLang="en-US" smtClean="0"/>
              <a:pPr/>
              <a:t>7</a:t>
            </a:fld>
            <a:endParaRPr lang="en-US" altLang="en-US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The Government’s Role in the Management of HR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Worker’s Compensation: </a:t>
            </a:r>
            <a:r>
              <a:rPr lang="en-US" altLang="en-US" dirty="0" smtClean="0"/>
              <a:t>A benefit paid to an employee who suffers a work-related injury or illness.</a:t>
            </a:r>
          </a:p>
          <a:p>
            <a:endParaRPr lang="en-US" altLang="en-US" dirty="0" smtClean="0"/>
          </a:p>
          <a:p>
            <a:r>
              <a:rPr lang="en-US" altLang="en-US" b="1" dirty="0" smtClean="0"/>
              <a:t>Garnish(ment): </a:t>
            </a:r>
            <a:r>
              <a:rPr lang="en-US" altLang="en-US" dirty="0" smtClean="0"/>
              <a:t>A court-ordered method of debt collection in which a portion of a worker’s income is paid directly to one or more of that worker’s creditors.</a:t>
            </a:r>
          </a:p>
        </p:txBody>
      </p:sp>
    </p:spTree>
    <p:extLst>
      <p:ext uri="{BB962C8B-B14F-4D97-AF65-F5344CB8AC3E}">
        <p14:creationId xmlns:p14="http://schemas.microsoft.com/office/powerpoint/2010/main" val="155747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EA47E-FD42-40CC-A858-40E266C9CFDA}" type="slidenum">
              <a:rPr lang="en-US" altLang="en-US" smtClean="0"/>
              <a:pPr/>
              <a:t>8</a:t>
            </a:fld>
            <a:endParaRPr lang="en-US" altLang="en-US" dirty="0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A Manager’s Review of Significant Employment Legislation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 smtClean="0"/>
          </a:p>
          <a:p>
            <a:r>
              <a:rPr lang="en-US" altLang="en-US" dirty="0" smtClean="0"/>
              <a:t>One good way to examine significant federal legislation related to human resource management is to view them as being enacted before, or after, the landmark Civil Rights Act  1964.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649970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C5627-0191-4098-8D1E-F84F00FAD343}" type="slidenum">
              <a:rPr lang="en-US" altLang="en-US" smtClean="0"/>
              <a:pPr/>
              <a:t>9</a:t>
            </a:fld>
            <a:endParaRPr lang="en-US" altLang="en-US" dirty="0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/>
              <a:t>A Manager’s Review of Significant Employment Legislation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The Clayton Act of 1914 </a:t>
            </a:r>
            <a:r>
              <a:rPr lang="en-US" altLang="en-US" dirty="0" smtClean="0"/>
              <a:t>legitimized and protected workers’ rights to join labor unions.</a:t>
            </a:r>
            <a:endParaRPr lang="en-US" altLang="en-US" b="1" dirty="0" smtClean="0"/>
          </a:p>
          <a:p>
            <a:pPr lvl="1"/>
            <a:r>
              <a:rPr lang="en-US" altLang="en-US" b="1" dirty="0" smtClean="0"/>
              <a:t>Labor union: </a:t>
            </a:r>
            <a:r>
              <a:rPr lang="en-US" altLang="en-US" dirty="0" smtClean="0"/>
              <a:t>An organization that acts on behalf of its members to negotiate with management about wages, hours, and other terms and conditions of their membership’s employment.</a:t>
            </a:r>
          </a:p>
        </p:txBody>
      </p:sp>
    </p:spTree>
    <p:extLst>
      <p:ext uri="{BB962C8B-B14F-4D97-AF65-F5344CB8AC3E}">
        <p14:creationId xmlns:p14="http://schemas.microsoft.com/office/powerpoint/2010/main" val="4029024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ayes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hayes2</Template>
  <TotalTime>14</TotalTime>
  <Words>1694</Words>
  <Application>Microsoft Office PowerPoint</Application>
  <PresentationFormat>On-screen Show (4:3)</PresentationFormat>
  <Paragraphs>182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Times</vt:lpstr>
      <vt:lpstr>Times New Roman</vt:lpstr>
      <vt:lpstr>Wingdings</vt:lpstr>
      <vt:lpstr>hayes2</vt:lpstr>
      <vt:lpstr>PowerPoint Presentation</vt:lpstr>
      <vt:lpstr>Learning Objectives</vt:lpstr>
      <vt:lpstr>Learning Objectives</vt:lpstr>
      <vt:lpstr>Employment Law</vt:lpstr>
      <vt:lpstr>The Government’s Role in the Management of HR</vt:lpstr>
      <vt:lpstr>The Government’s Role in the Management of HR</vt:lpstr>
      <vt:lpstr>The Government’s Role in the Management of HR</vt:lpstr>
      <vt:lpstr>A Manager’s Review of Significant Employment Legislation</vt:lpstr>
      <vt:lpstr>A Manager’s Review of Significant Employment Legislation</vt:lpstr>
      <vt:lpstr>A Manager’s Review of Significant Employment Legislation</vt:lpstr>
      <vt:lpstr>A Manager’s Review of Significant Employment Legislation</vt:lpstr>
      <vt:lpstr>A Manager’s Review of Significant Employment Legislation</vt:lpstr>
      <vt:lpstr>A Manager’s Review of Significant Employment Legislation</vt:lpstr>
      <vt:lpstr>A Manager’s Review of Significant Employment Legislation</vt:lpstr>
      <vt:lpstr>A Manager’s Review of Significant Employment Legislation</vt:lpstr>
      <vt:lpstr>A Manager’s Review of Significant Employment Legislation</vt:lpstr>
      <vt:lpstr>A Manager’s Review of Significant Employment Legislation</vt:lpstr>
      <vt:lpstr>A Manager’s Review of Significant Employment Legislation</vt:lpstr>
      <vt:lpstr>A Manager’s Review of Significant Employment Legislation</vt:lpstr>
      <vt:lpstr>A Manager’s Review of Significant Employment Legislation</vt:lpstr>
      <vt:lpstr>A Manager’s Review of Significant Employment Legislation</vt:lpstr>
      <vt:lpstr>A Manager’s Review of Significant Employment Legislation</vt:lpstr>
      <vt:lpstr>A Manager’s Review of Significant Employment Legislation</vt:lpstr>
      <vt:lpstr>A Manager’s Review of Significant Employment Legislation</vt:lpstr>
      <vt:lpstr>A Manager’s Review of Significant Employment Legislation</vt:lpstr>
      <vt:lpstr>A Manager’s Review of Significant Employment Legislation</vt:lpstr>
      <vt:lpstr>A Manager’s Review of Significant Employment Legislation</vt:lpstr>
      <vt:lpstr>A Manager’s Review of Significant Employment Legislation</vt:lpstr>
      <vt:lpstr>A Manager’s Review of Significant Employment Legislation</vt:lpstr>
      <vt:lpstr>A Manager’s Review of Significant Employment Legislation</vt:lpstr>
      <vt:lpstr>A Manager’s Review of Significant Employment Legislation</vt:lpstr>
      <vt:lpstr>A Manager’s Review of Significant Employment Legislation</vt:lpstr>
      <vt:lpstr>A Manager’s Review of Significant Employment Legislation</vt:lpstr>
      <vt:lpstr>A Manager’s Review of Significant Employment Legislation</vt:lpstr>
      <vt:lpstr>The International Legal Environment for Multinational Hospitality Companies</vt:lpstr>
      <vt:lpstr>The Special Role of the Hospitality Unit Manager</vt:lpstr>
      <vt:lpstr>The Special Role of the Hospitality Unit Manager</vt:lpstr>
    </vt:vector>
  </TitlesOfParts>
  <Company>John Wiley and Sons,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Volpe, Christina - Hoboken</dc:creator>
  <cp:lastModifiedBy>Augustus kimeu</cp:lastModifiedBy>
  <cp:revision>5</cp:revision>
  <dcterms:created xsi:type="dcterms:W3CDTF">2015-01-07T17:23:22Z</dcterms:created>
  <dcterms:modified xsi:type="dcterms:W3CDTF">2018-10-02T02:18:25Z</dcterms:modified>
</cp:coreProperties>
</file>