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2" r:id="rId6"/>
    <p:sldId id="264" r:id="rId7"/>
    <p:sldId id="265" r:id="rId8"/>
    <p:sldId id="261" r:id="rId9"/>
    <p:sldId id="267" r:id="rId10"/>
    <p:sldId id="268" r:id="rId11"/>
    <p:sldId id="269" r:id="rId12"/>
    <p:sldId id="270" r:id="rId13"/>
    <p:sldId id="271" r:id="rId14"/>
    <p:sldId id="272" r:id="rId15"/>
    <p:sldId id="273" r:id="rId16"/>
    <p:sldId id="263" r:id="rId17"/>
    <p:sldId id="274" r:id="rId18"/>
    <p:sldId id="275" r:id="rId19"/>
    <p:sldId id="276" r:id="rId20"/>
    <p:sldId id="277" r:id="rId21"/>
    <p:sldId id="278" r:id="rId22"/>
    <p:sldId id="279" r:id="rId23"/>
    <p:sldId id="280" r:id="rId24"/>
    <p:sldId id="281" r:id="rId25"/>
    <p:sldId id="282" r:id="rId26"/>
    <p:sldId id="26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5" d="100"/>
          <a:sy n="75" d="100"/>
        </p:scale>
        <p:origin x="264"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C498A4-F844-4CB0-B9D2-D173A9E43CD6}"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523094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C498A4-F844-4CB0-B9D2-D173A9E43CD6}"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4079557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C498A4-F844-4CB0-B9D2-D173A9E43CD6}"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1395430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C498A4-F844-4CB0-B9D2-D173A9E43CD6}"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1335961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C498A4-F844-4CB0-B9D2-D173A9E43CD6}"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3115637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C498A4-F844-4CB0-B9D2-D173A9E43CD6}"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796263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C498A4-F844-4CB0-B9D2-D173A9E43CD6}" type="datetimeFigureOut">
              <a:rPr lang="en-US" smtClean="0"/>
              <a:pPr/>
              <a:t>9/6/2018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1101904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C498A4-F844-4CB0-B9D2-D173A9E43CD6}" type="datetimeFigureOut">
              <a:rPr lang="en-US" smtClean="0"/>
              <a:pPr/>
              <a:t>9/6/2018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1417709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C498A4-F844-4CB0-B9D2-D173A9E43CD6}" type="datetimeFigureOut">
              <a:rPr lang="en-US" smtClean="0"/>
              <a:pPr/>
              <a:t>9/6/2018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1200170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C498A4-F844-4CB0-B9D2-D173A9E43CD6}"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877947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C498A4-F844-4CB0-B9D2-D173A9E43CD6}"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B1685-5A38-4EA2-A4BF-73FDAC6AECEB}" type="slidenum">
              <a:rPr lang="en-US" smtClean="0"/>
              <a:pPr/>
              <a:t>‹#›</a:t>
            </a:fld>
            <a:endParaRPr lang="en-US"/>
          </a:p>
        </p:txBody>
      </p:sp>
    </p:spTree>
    <p:extLst>
      <p:ext uri="{BB962C8B-B14F-4D97-AF65-F5344CB8AC3E}">
        <p14:creationId xmlns:p14="http://schemas.microsoft.com/office/powerpoint/2010/main" val="1138470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498A4-F844-4CB0-B9D2-D173A9E43CD6}" type="datetimeFigureOut">
              <a:rPr lang="en-US" smtClean="0"/>
              <a:pPr/>
              <a:t>9/6/2018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1B1685-5A38-4EA2-A4BF-73FDAC6AECEB}" type="slidenum">
              <a:rPr lang="en-US" smtClean="0"/>
              <a:pPr/>
              <a:t>‹#›</a:t>
            </a:fld>
            <a:endParaRPr lang="en-US"/>
          </a:p>
        </p:txBody>
      </p:sp>
    </p:spTree>
    <p:extLst>
      <p:ext uri="{BB962C8B-B14F-4D97-AF65-F5344CB8AC3E}">
        <p14:creationId xmlns:p14="http://schemas.microsoft.com/office/powerpoint/2010/main" val="3046246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5"/>
            <a:ext cx="12203430" cy="6858365"/>
          </a:xfrm>
          <a:prstGeom prst="rect">
            <a:avLst/>
          </a:prstGeom>
        </p:spPr>
      </p:pic>
      <p:sp>
        <p:nvSpPr>
          <p:cNvPr id="2" name="Title 1"/>
          <p:cNvSpPr>
            <a:spLocks noGrp="1"/>
          </p:cNvSpPr>
          <p:nvPr>
            <p:ph type="ctrTitle"/>
          </p:nvPr>
        </p:nvSpPr>
        <p:spPr>
          <a:xfrm>
            <a:off x="342273" y="-36895"/>
            <a:ext cx="4352144" cy="1193800"/>
          </a:xfrm>
        </p:spPr>
        <p:txBody>
          <a:bodyPr>
            <a:normAutofit/>
          </a:bodyPr>
          <a:lstStyle/>
          <a:p>
            <a:endParaRPr lang="en-US" sz="2000" b="1" dirty="0"/>
          </a:p>
        </p:txBody>
      </p:sp>
      <p:sp>
        <p:nvSpPr>
          <p:cNvPr id="3" name="Subtitle 2"/>
          <p:cNvSpPr>
            <a:spLocks noGrp="1"/>
          </p:cNvSpPr>
          <p:nvPr>
            <p:ph type="subTitle" idx="1"/>
          </p:nvPr>
        </p:nvSpPr>
        <p:spPr>
          <a:xfrm>
            <a:off x="342273" y="4568746"/>
            <a:ext cx="6260893" cy="2289254"/>
          </a:xfrm>
        </p:spPr>
        <p:txBody>
          <a:bodyPr>
            <a:noAutofit/>
          </a:bodyPr>
          <a:lstStyle/>
          <a:p>
            <a:pPr algn="l"/>
            <a:endParaRPr lang="en-US" dirty="0"/>
          </a:p>
        </p:txBody>
      </p:sp>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l="11983" t="10903" r="39516" b="-6129"/>
          <a:stretch/>
        </p:blipFill>
        <p:spPr>
          <a:xfrm>
            <a:off x="6730583" y="-29981"/>
            <a:ext cx="5703507" cy="7453663"/>
          </a:xfrm>
          <a:prstGeom prst="rect">
            <a:avLst/>
          </a:prstGeom>
          <a:ln>
            <a:noFill/>
          </a:ln>
          <a:effectLst>
            <a:softEdge rad="112500"/>
          </a:effectLst>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5627" t="18097" r="441" b="41814"/>
          <a:stretch/>
        </p:blipFill>
        <p:spPr>
          <a:xfrm>
            <a:off x="229847" y="1439746"/>
            <a:ext cx="6006061" cy="2563318"/>
          </a:xfrm>
          <a:prstGeom prst="rect">
            <a:avLst/>
          </a:prstGeom>
        </p:spPr>
      </p:pic>
    </p:spTree>
    <p:extLst>
      <p:ext uri="{BB962C8B-B14F-4D97-AF65-F5344CB8AC3E}">
        <p14:creationId xmlns:p14="http://schemas.microsoft.com/office/powerpoint/2010/main" val="31662088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0"/>
            <a:ext cx="12203429" cy="918799"/>
          </a:xfrm>
        </p:spPr>
        <p:txBody>
          <a:bodyPr>
            <a:normAutofit/>
          </a:bodyPr>
          <a:lstStyle/>
          <a:p>
            <a:r>
              <a:rPr lang="en-US" sz="4000" b="1" dirty="0"/>
              <a:t>Skills and competencies​</a:t>
            </a:r>
          </a:p>
        </p:txBody>
      </p:sp>
      <p:sp>
        <p:nvSpPr>
          <p:cNvPr id="3" name="Subtitle 2"/>
          <p:cNvSpPr>
            <a:spLocks noGrp="1"/>
          </p:cNvSpPr>
          <p:nvPr>
            <p:ph type="subTitle" idx="1"/>
          </p:nvPr>
        </p:nvSpPr>
        <p:spPr>
          <a:xfrm>
            <a:off x="459698" y="1356121"/>
            <a:ext cx="11732302" cy="5939200"/>
          </a:xfrm>
        </p:spPr>
        <p:txBody>
          <a:bodyPr>
            <a:noAutofit/>
          </a:bodyPr>
          <a:lstStyle/>
          <a:p>
            <a:pPr>
              <a:lnSpc>
                <a:spcPct val="250000"/>
              </a:lnSpc>
            </a:pPr>
            <a:r>
              <a:rPr lang="en-US" dirty="0" smtClean="0">
                <a:cs typeface="Calibri"/>
              </a:rPr>
              <a:t>Well Known Key persons from Fashion Industry in Management</a:t>
            </a:r>
            <a:endParaRPr lang="en-US" dirty="0" smtClean="0"/>
          </a:p>
          <a:p>
            <a:pPr>
              <a:lnSpc>
                <a:spcPct val="250000"/>
              </a:lnSpc>
            </a:pPr>
            <a:r>
              <a:rPr lang="en-US" dirty="0" smtClean="0">
                <a:cs typeface="Calibri"/>
              </a:rPr>
              <a:t> Creative and Innovative Marketing Team</a:t>
            </a:r>
            <a:endParaRPr lang="en-US" dirty="0" smtClean="0"/>
          </a:p>
          <a:p>
            <a:pPr>
              <a:lnSpc>
                <a:spcPct val="250000"/>
              </a:lnSpc>
            </a:pPr>
            <a:r>
              <a:rPr lang="en-US" dirty="0" smtClean="0">
                <a:cs typeface="Calibri"/>
              </a:rPr>
              <a:t>Highly Experienced Fashion Designers</a:t>
            </a:r>
            <a:endParaRPr lang="en-US" dirty="0" smtClean="0"/>
          </a:p>
          <a:p>
            <a:pPr>
              <a:lnSpc>
                <a:spcPct val="250000"/>
              </a:lnSpc>
            </a:pPr>
            <a:r>
              <a:rPr lang="en-US" dirty="0" smtClean="0">
                <a:cs typeface="Calibri"/>
              </a:rPr>
              <a:t>Young Fashion Students as Sales Executives</a:t>
            </a:r>
          </a:p>
          <a:p>
            <a:pPr>
              <a:lnSpc>
                <a:spcPct val="250000"/>
              </a:lnSpc>
            </a:pPr>
            <a:endParaRPr lang="en-US" dirty="0">
              <a:cs typeface="Calibri"/>
            </a:endParaRPr>
          </a:p>
        </p:txBody>
      </p:sp>
    </p:spTree>
    <p:extLst>
      <p:ext uri="{BB962C8B-B14F-4D97-AF65-F5344CB8AC3E}">
        <p14:creationId xmlns:p14="http://schemas.microsoft.com/office/powerpoint/2010/main" val="39174878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0"/>
            <a:ext cx="12203429" cy="918799"/>
          </a:xfrm>
        </p:spPr>
        <p:txBody>
          <a:bodyPr>
            <a:noAutofit/>
          </a:bodyPr>
          <a:lstStyle/>
          <a:p>
            <a:pPr fontAlgn="base"/>
            <a:r>
              <a:rPr lang="en-US" sz="4000" b="1" dirty="0"/>
              <a:t>Applying  Competencies to Organizational Functions</a:t>
            </a:r>
            <a:r>
              <a:rPr lang="en-US" sz="4000" dirty="0" smtClean="0"/>
              <a:t>​</a:t>
            </a:r>
            <a:endParaRPr lang="en-US" sz="4000" dirty="0"/>
          </a:p>
        </p:txBody>
      </p:sp>
      <p:sp>
        <p:nvSpPr>
          <p:cNvPr id="3" name="Subtitle 2"/>
          <p:cNvSpPr>
            <a:spLocks noGrp="1"/>
          </p:cNvSpPr>
          <p:nvPr>
            <p:ph type="subTitle" idx="1"/>
          </p:nvPr>
        </p:nvSpPr>
        <p:spPr>
          <a:xfrm>
            <a:off x="556415" y="1336242"/>
            <a:ext cx="11067738" cy="5939200"/>
          </a:xfrm>
        </p:spPr>
        <p:txBody>
          <a:bodyPr>
            <a:noAutofit/>
          </a:bodyPr>
          <a:lstStyle/>
          <a:p>
            <a:pPr algn="l" fontAlgn="base"/>
            <a:r>
              <a:rPr lang="en-US" b="1" dirty="0"/>
              <a:t> Research and Development</a:t>
            </a:r>
            <a:r>
              <a:rPr lang="en-US" dirty="0"/>
              <a:t>​</a:t>
            </a:r>
          </a:p>
          <a:p>
            <a:pPr algn="l" fontAlgn="base"/>
            <a:r>
              <a:rPr lang="en-US" dirty="0"/>
              <a:t>Research and Development is a critical component for the consistent development of better products in a company. Not only does it identify potentially profitable market trends, but it also puts the responsive organization in a space where it can position itself to benefit from the evolving tastes and needs of the consumers. ​</a:t>
            </a:r>
          </a:p>
          <a:p>
            <a:pPr algn="l" fontAlgn="base"/>
            <a:r>
              <a:rPr lang="en-US" b="1" dirty="0"/>
              <a:t>Strategy Directives:</a:t>
            </a:r>
            <a:r>
              <a:rPr lang="en-US" dirty="0"/>
              <a:t>​</a:t>
            </a:r>
          </a:p>
          <a:p>
            <a:pPr algn="l" fontAlgn="base"/>
            <a:r>
              <a:rPr lang="en-US" dirty="0"/>
              <a:t>        Research on comparable products in clothing ranges that Our Company hopes to infiltrate; determine ways of reducing the cost of production while maintaining the quality, if not improving. ​</a:t>
            </a:r>
          </a:p>
          <a:p>
            <a:pPr algn="l" fontAlgn="base"/>
            <a:r>
              <a:rPr lang="en-US" dirty="0"/>
              <a:t>         Identifying the specific needs that the mid-segment consumer market has that current brands are not satisfying (completely or partially) then determining ways of exploiting those loophole to drive sales in the sale for fashionable clothing. ​</a:t>
            </a:r>
          </a:p>
          <a:p>
            <a:pPr algn="l" fontAlgn="base"/>
            <a:r>
              <a:rPr lang="en-US" dirty="0"/>
              <a:t>         </a:t>
            </a:r>
          </a:p>
        </p:txBody>
      </p:sp>
    </p:spTree>
    <p:extLst>
      <p:ext uri="{BB962C8B-B14F-4D97-AF65-F5344CB8AC3E}">
        <p14:creationId xmlns:p14="http://schemas.microsoft.com/office/powerpoint/2010/main" val="1932438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3" name="Subtitle 2"/>
          <p:cNvSpPr>
            <a:spLocks noGrp="1"/>
          </p:cNvSpPr>
          <p:nvPr>
            <p:ph type="subTitle" idx="1"/>
          </p:nvPr>
        </p:nvSpPr>
        <p:spPr>
          <a:xfrm>
            <a:off x="556416" y="918800"/>
            <a:ext cx="11067738" cy="5939200"/>
          </a:xfrm>
        </p:spPr>
        <p:txBody>
          <a:bodyPr>
            <a:noAutofit/>
          </a:bodyPr>
          <a:lstStyle/>
          <a:p>
            <a:pPr algn="l" fontAlgn="base"/>
            <a:r>
              <a:rPr lang="en-US" dirty="0"/>
              <a:t>          Since our company is a retail company, the target market is not the manufacturers. We have different suppliers.  Rather it is the young adult aged 18-25 that would like a clothing is more fashionable. That way, individuals can have trendy clothes that they desire without necessarily having to pay a lot of money to the brands </a:t>
            </a:r>
            <a:r>
              <a:rPr lang="en-US" dirty="0" smtClean="0"/>
              <a:t>​</a:t>
            </a:r>
          </a:p>
          <a:p>
            <a:pPr algn="l" fontAlgn="base"/>
            <a:r>
              <a:rPr lang="en-US" dirty="0"/>
              <a:t>​</a:t>
            </a:r>
          </a:p>
          <a:p>
            <a:pPr algn="l" fontAlgn="base"/>
            <a:r>
              <a:rPr lang="en-US" dirty="0"/>
              <a:t>The strategic role of R &amp; D in utilizing the strategic location like New York City where we can find more number of people aged between 18-25. Another advantage with the location it is easy to linkup to other distribution channels to maximize the potential for quick sales.​</a:t>
            </a:r>
          </a:p>
          <a:p>
            <a:pPr algn="l" fontAlgn="base"/>
            <a:r>
              <a:rPr lang="en-US" dirty="0" smtClean="0"/>
              <a:t>​</a:t>
            </a:r>
            <a:endParaRPr lang="en-US" dirty="0"/>
          </a:p>
        </p:txBody>
      </p:sp>
    </p:spTree>
    <p:extLst>
      <p:ext uri="{BB962C8B-B14F-4D97-AF65-F5344CB8AC3E}">
        <p14:creationId xmlns:p14="http://schemas.microsoft.com/office/powerpoint/2010/main" val="28185384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3" name="Subtitle 2"/>
          <p:cNvSpPr>
            <a:spLocks noGrp="1"/>
          </p:cNvSpPr>
          <p:nvPr>
            <p:ph type="subTitle" idx="1"/>
          </p:nvPr>
        </p:nvSpPr>
        <p:spPr>
          <a:xfrm>
            <a:off x="556416" y="459216"/>
            <a:ext cx="11067738" cy="5939200"/>
          </a:xfrm>
        </p:spPr>
        <p:txBody>
          <a:bodyPr>
            <a:noAutofit/>
          </a:bodyPr>
          <a:lstStyle/>
          <a:p>
            <a:pPr algn="l" fontAlgn="base"/>
            <a:r>
              <a:rPr lang="en-US" b="1" dirty="0" smtClean="0"/>
              <a:t>Marketing</a:t>
            </a:r>
            <a:r>
              <a:rPr lang="en-US" b="1" dirty="0"/>
              <a:t> </a:t>
            </a:r>
            <a:r>
              <a:rPr lang="en-US" dirty="0"/>
              <a:t>​</a:t>
            </a:r>
          </a:p>
          <a:p>
            <a:pPr algn="l" fontAlgn="base"/>
            <a:r>
              <a:rPr lang="en-US" dirty="0"/>
              <a:t>​</a:t>
            </a:r>
          </a:p>
          <a:p>
            <a:pPr algn="l" fontAlgn="base"/>
            <a:r>
              <a:rPr lang="en-US" dirty="0"/>
              <a:t>           Marketing involves both active advertisement and subliminal product placement. Aggressive marketing of our company’s product will see YouTube advertisements, targeted social media clips and posters disseminated to the web content that typical consumers would look up on the internet. That way, the organization can greatly increase its chances of reaching an audience that can easily translate the information on the advert into sales. ​</a:t>
            </a:r>
          </a:p>
          <a:p>
            <a:pPr algn="l" fontAlgn="base"/>
            <a:r>
              <a:rPr lang="en-US" dirty="0"/>
              <a:t>​</a:t>
            </a:r>
          </a:p>
          <a:p>
            <a:pPr algn="l" fontAlgn="base"/>
            <a:r>
              <a:rPr lang="en-US" dirty="0"/>
              <a:t>In addition to that Marketing Department should seek out events where we can find more number of people 18-25 aged. For example, college events (or) university fests. It is recommended to make our brand visible on University websites, social media platform etc. positive reviews on this platform helps to improve sales. ​</a:t>
            </a:r>
          </a:p>
          <a:p>
            <a:pPr algn="l" fontAlgn="base"/>
            <a:r>
              <a:rPr lang="en-US" dirty="0"/>
              <a:t>​</a:t>
            </a:r>
          </a:p>
          <a:p>
            <a:pPr algn="l" fontAlgn="base"/>
            <a:r>
              <a:rPr lang="en-US" dirty="0"/>
              <a:t>​</a:t>
            </a:r>
          </a:p>
          <a:p>
            <a:pPr algn="l" fontAlgn="base"/>
            <a:endParaRPr lang="en-US" dirty="0"/>
          </a:p>
          <a:p>
            <a:pPr algn="l" fontAlgn="base"/>
            <a:r>
              <a:rPr lang="en-US" dirty="0"/>
              <a:t>​</a:t>
            </a:r>
          </a:p>
        </p:txBody>
      </p:sp>
    </p:spTree>
    <p:extLst>
      <p:ext uri="{BB962C8B-B14F-4D97-AF65-F5344CB8AC3E}">
        <p14:creationId xmlns:p14="http://schemas.microsoft.com/office/powerpoint/2010/main" val="17298537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616229"/>
            <a:ext cx="12203429" cy="918799"/>
          </a:xfrm>
        </p:spPr>
        <p:txBody>
          <a:bodyPr>
            <a:noAutofit/>
          </a:bodyPr>
          <a:lstStyle/>
          <a:p>
            <a:r>
              <a:rPr lang="en-US" sz="4000" b="1" dirty="0" smtClean="0">
                <a:cs typeface="Calibri Light"/>
              </a:rPr>
              <a:t/>
            </a:r>
            <a:br>
              <a:rPr lang="en-US" sz="4000" b="1" dirty="0" smtClean="0">
                <a:cs typeface="Calibri Light"/>
              </a:rPr>
            </a:br>
            <a:r>
              <a:rPr lang="en-US" sz="4000" b="1" dirty="0" smtClean="0">
                <a:ea typeface="+mj-lt"/>
                <a:cs typeface="+mj-lt"/>
              </a:rPr>
              <a:t/>
            </a:r>
            <a:br>
              <a:rPr lang="en-US" sz="4000" b="1" dirty="0" smtClean="0">
                <a:ea typeface="+mj-lt"/>
                <a:cs typeface="+mj-lt"/>
              </a:rPr>
            </a:br>
            <a:r>
              <a:rPr lang="en-US" sz="4000" b="1" dirty="0" smtClean="0">
                <a:cs typeface="Calibri Light"/>
              </a:rPr>
              <a:t>Defining a Strategy and How it relate to the Organization’s Mission</a:t>
            </a:r>
            <a:endParaRPr lang="en-US" sz="4000" dirty="0">
              <a:cs typeface="Calibri Light"/>
            </a:endParaRPr>
          </a:p>
        </p:txBody>
      </p:sp>
      <p:sp>
        <p:nvSpPr>
          <p:cNvPr id="3" name="Subtitle 2"/>
          <p:cNvSpPr>
            <a:spLocks noGrp="1"/>
          </p:cNvSpPr>
          <p:nvPr>
            <p:ph type="subTitle" idx="1"/>
          </p:nvPr>
        </p:nvSpPr>
        <p:spPr>
          <a:xfrm>
            <a:off x="556415" y="2151252"/>
            <a:ext cx="11067738" cy="5939200"/>
          </a:xfrm>
        </p:spPr>
        <p:txBody>
          <a:bodyPr>
            <a:noAutofit/>
          </a:bodyPr>
          <a:lstStyle/>
          <a:p>
            <a:pPr algn="l"/>
            <a:r>
              <a:rPr lang="en-US" dirty="0" smtClean="0">
                <a:cs typeface="Calibri"/>
              </a:rPr>
              <a:t>Our </a:t>
            </a:r>
            <a:r>
              <a:rPr lang="en-US" dirty="0">
                <a:cs typeface="Calibri"/>
              </a:rPr>
              <a:t>objective is to be a unique retailer in innovative garment industry. That justifies our mission, offering in-expensive trendy clothing with a high quality for consumers aged between 18-25. It is mission that buttresses the vision to establish long term relationship with the vendor and customers and make a sustainable business with outstanding services. </a:t>
            </a:r>
            <a:endParaRPr lang="en-US" dirty="0" smtClean="0"/>
          </a:p>
          <a:p>
            <a:pPr algn="l"/>
            <a:endParaRPr lang="en-US" dirty="0">
              <a:cs typeface="Calibri"/>
            </a:endParaRPr>
          </a:p>
          <a:p>
            <a:pPr algn="l"/>
            <a:r>
              <a:rPr lang="en-US" b="1" dirty="0" smtClean="0">
                <a:cs typeface="Calibri"/>
              </a:rPr>
              <a:t>Strategic Directives</a:t>
            </a:r>
            <a:endParaRPr lang="en-US" dirty="0" smtClean="0"/>
          </a:p>
          <a:p>
            <a:pPr indent="457200" algn="l"/>
            <a:r>
              <a:rPr lang="en-US" dirty="0">
                <a:cs typeface="Calibri"/>
              </a:rPr>
              <a:t>Using technology-based media to promote the innovations and resulting products  Our Company is a strategy that helps the consumers identify the product with progress and fresh ideas. Therefore, this strategy aims to show both the ‘coolness’ and practicability of using products at an individual level. </a:t>
            </a:r>
          </a:p>
          <a:p>
            <a:pPr algn="l"/>
            <a:endParaRPr lang="en-US" dirty="0">
              <a:cs typeface="Calibri"/>
            </a:endParaRPr>
          </a:p>
        </p:txBody>
      </p:sp>
    </p:spTree>
    <p:extLst>
      <p:ext uri="{BB962C8B-B14F-4D97-AF65-F5344CB8AC3E}">
        <p14:creationId xmlns:p14="http://schemas.microsoft.com/office/powerpoint/2010/main" val="18818440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3" name="Subtitle 2"/>
          <p:cNvSpPr>
            <a:spLocks noGrp="1"/>
          </p:cNvSpPr>
          <p:nvPr>
            <p:ph type="subTitle" idx="1"/>
          </p:nvPr>
        </p:nvSpPr>
        <p:spPr>
          <a:xfrm>
            <a:off x="297997" y="223061"/>
            <a:ext cx="11067738" cy="5939200"/>
          </a:xfrm>
        </p:spPr>
        <p:txBody>
          <a:bodyPr>
            <a:noAutofit/>
          </a:bodyPr>
          <a:lstStyle/>
          <a:p>
            <a:pPr algn="l"/>
            <a:endParaRPr lang="en-US" dirty="0">
              <a:cs typeface="Calibri"/>
            </a:endParaRPr>
          </a:p>
          <a:p>
            <a:pPr algn="l"/>
            <a:r>
              <a:rPr lang="en-US" dirty="0">
                <a:cs typeface="Calibri"/>
              </a:rPr>
              <a:t>               The first prong in this strategy is to market its affordability. Most of the consumers of our product is students. They don’t have much money to spend on clothing. They look for fashionable products with a great quality with in the budget. Offering discounts, keeping the prices low comparing to our rivals, maintaining a good quality and designing best outfits based on trend helps organization to maintain sustainable competitive advantage </a:t>
            </a:r>
            <a:endParaRPr lang="en-US" dirty="0" smtClean="0">
              <a:cs typeface="Calibri"/>
            </a:endParaRPr>
          </a:p>
          <a:p>
            <a:pPr indent="457200" algn="l"/>
            <a:endParaRPr lang="en-US" dirty="0">
              <a:cs typeface="Calibri"/>
            </a:endParaRPr>
          </a:p>
          <a:p>
            <a:pPr algn="l"/>
            <a:r>
              <a:rPr lang="en-US" dirty="0">
                <a:cs typeface="Calibri"/>
              </a:rPr>
              <a:t>          Secondly, there is the question of sustainability. Our Company must market itself without being in direct competition with the current competitors by using a unique costing formula.  Our targeted consumers are young adults. Sustainability of our product will depend on trends in their interest. Company needs to update with the current trends in young adults and make the products based on their interest. R&amp;D team should conduct some surveys to know what kind of products they like to prefer. This will make Our Company to maintain sustainability.</a:t>
            </a:r>
          </a:p>
          <a:p>
            <a:pPr algn="l"/>
            <a:endParaRPr lang="en-US" dirty="0" smtClean="0"/>
          </a:p>
          <a:p>
            <a:pPr algn="l"/>
            <a:endParaRPr lang="en-US" dirty="0">
              <a:cs typeface="Calibri"/>
            </a:endParaRPr>
          </a:p>
        </p:txBody>
      </p:sp>
    </p:spTree>
    <p:extLst>
      <p:ext uri="{BB962C8B-B14F-4D97-AF65-F5344CB8AC3E}">
        <p14:creationId xmlns:p14="http://schemas.microsoft.com/office/powerpoint/2010/main" val="511756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947176" y="3005677"/>
            <a:ext cx="3215023" cy="846276"/>
          </a:xfrm>
        </p:spPr>
        <p:txBody>
          <a:bodyPr>
            <a:normAutofit/>
          </a:bodyPr>
          <a:lstStyle/>
          <a:p>
            <a:r>
              <a:rPr lang="en-US" sz="4000" b="1" dirty="0"/>
              <a:t>SWOT Analysis</a:t>
            </a:r>
          </a:p>
        </p:txBody>
      </p:sp>
      <p:pic>
        <p:nvPicPr>
          <p:cNvPr id="5" name="Picture 14" descr="A screenshot of a cell phone&#10;&#10;Description generated with very high confidence">
            <a:extLst>
              <a:ext uri="{FF2B5EF4-FFF2-40B4-BE49-F238E27FC236}">
                <a16:creationId xmlns="" xmlns:a16="http://schemas.microsoft.com/office/drawing/2014/main" id="{2B5F30CF-3301-4822-898D-234AE869CD36}"/>
              </a:ext>
            </a:extLst>
          </p:cNvPr>
          <p:cNvPicPr>
            <a:picLocks noChangeAspect="1"/>
          </p:cNvPicPr>
          <p:nvPr/>
        </p:nvPicPr>
        <p:blipFill>
          <a:blip r:embed="rId3" cstate="print"/>
          <a:stretch>
            <a:fillRect/>
          </a:stretch>
        </p:blipFill>
        <p:spPr>
          <a:xfrm>
            <a:off x="5749622" y="375349"/>
            <a:ext cx="6106933" cy="6106933"/>
          </a:xfrm>
          <a:prstGeom prst="rect">
            <a:avLst/>
          </a:prstGeom>
        </p:spPr>
      </p:pic>
    </p:spTree>
    <p:extLst>
      <p:ext uri="{BB962C8B-B14F-4D97-AF65-F5344CB8AC3E}">
        <p14:creationId xmlns:p14="http://schemas.microsoft.com/office/powerpoint/2010/main" val="22209377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graphicFrame>
        <p:nvGraphicFramePr>
          <p:cNvPr id="6" name="Table 4">
            <a:extLst>
              <a:ext uri="{FF2B5EF4-FFF2-40B4-BE49-F238E27FC236}">
                <a16:creationId xmlns="" xmlns:a16="http://schemas.microsoft.com/office/drawing/2014/main" id="{661E4A41-4A0A-4845-8400-1C9639FEA4FC}"/>
              </a:ext>
            </a:extLst>
          </p:cNvPr>
          <p:cNvGraphicFramePr>
            <a:graphicFrameLocks/>
          </p:cNvGraphicFramePr>
          <p:nvPr>
            <p:extLst>
              <p:ext uri="{D42A27DB-BD31-4B8C-83A1-F6EECF244321}">
                <p14:modId xmlns:p14="http://schemas.microsoft.com/office/powerpoint/2010/main" val="3833931622"/>
              </p:ext>
            </p:extLst>
          </p:nvPr>
        </p:nvGraphicFramePr>
        <p:xfrm>
          <a:off x="2051078" y="309696"/>
          <a:ext cx="8384804" cy="6238240"/>
        </p:xfrm>
        <a:graphic>
          <a:graphicData uri="http://schemas.openxmlformats.org/drawingml/2006/table">
            <a:tbl>
              <a:tblPr firstRow="1" bandRow="1">
                <a:tableStyleId>{7DF18680-E054-41AD-8BC1-D1AEF772440D}</a:tableStyleId>
              </a:tblPr>
              <a:tblGrid>
                <a:gridCol w="2096201">
                  <a:extLst>
                    <a:ext uri="{9D8B030D-6E8A-4147-A177-3AD203B41FA5}">
                      <a16:colId xmlns="" xmlns:a16="http://schemas.microsoft.com/office/drawing/2014/main" val="610624321"/>
                    </a:ext>
                  </a:extLst>
                </a:gridCol>
                <a:gridCol w="2096201">
                  <a:extLst>
                    <a:ext uri="{9D8B030D-6E8A-4147-A177-3AD203B41FA5}">
                      <a16:colId xmlns="" xmlns:a16="http://schemas.microsoft.com/office/drawing/2014/main" val="1902466947"/>
                    </a:ext>
                  </a:extLst>
                </a:gridCol>
                <a:gridCol w="2096201">
                  <a:extLst>
                    <a:ext uri="{9D8B030D-6E8A-4147-A177-3AD203B41FA5}">
                      <a16:colId xmlns="" xmlns:a16="http://schemas.microsoft.com/office/drawing/2014/main" val="2488814101"/>
                    </a:ext>
                  </a:extLst>
                </a:gridCol>
                <a:gridCol w="2096201">
                  <a:extLst>
                    <a:ext uri="{9D8B030D-6E8A-4147-A177-3AD203B41FA5}">
                      <a16:colId xmlns="" xmlns:a16="http://schemas.microsoft.com/office/drawing/2014/main" val="301860574"/>
                    </a:ext>
                  </a:extLst>
                </a:gridCol>
              </a:tblGrid>
              <a:tr h="370840">
                <a:tc>
                  <a:txBody>
                    <a:bodyPr/>
                    <a:lstStyle/>
                    <a:p>
                      <a:pPr lvl="0" algn="ctr">
                        <a:buNone/>
                      </a:pPr>
                      <a:r>
                        <a:rPr lang="en-US"/>
                        <a:t>Strengths</a:t>
                      </a:r>
                    </a:p>
                  </a:txBody>
                  <a:tcPr/>
                </a:tc>
                <a:tc>
                  <a:txBody>
                    <a:bodyPr/>
                    <a:lstStyle/>
                    <a:p>
                      <a:pPr algn="ctr">
                        <a:buNone/>
                      </a:pPr>
                      <a:r>
                        <a:rPr lang="en-US"/>
                        <a:t>Weaknesses</a:t>
                      </a:r>
                    </a:p>
                  </a:txBody>
                  <a:tcPr/>
                </a:tc>
                <a:tc>
                  <a:txBody>
                    <a:bodyPr/>
                    <a:lstStyle/>
                    <a:p>
                      <a:pPr algn="ctr">
                        <a:buNone/>
                      </a:pPr>
                      <a:r>
                        <a:rPr lang="en-US"/>
                        <a:t>Opportunities</a:t>
                      </a:r>
                    </a:p>
                  </a:txBody>
                  <a:tcPr/>
                </a:tc>
                <a:tc>
                  <a:txBody>
                    <a:bodyPr/>
                    <a:lstStyle/>
                    <a:p>
                      <a:pPr algn="ctr">
                        <a:buNone/>
                      </a:pPr>
                      <a:r>
                        <a:rPr lang="en-US"/>
                        <a:t>Threats</a:t>
                      </a:r>
                    </a:p>
                  </a:txBody>
                  <a:tcPr/>
                </a:tc>
                <a:extLst>
                  <a:ext uri="{0D108BD9-81ED-4DB2-BD59-A6C34878D82A}">
                    <a16:rowId xmlns="" xmlns:a16="http://schemas.microsoft.com/office/drawing/2014/main" val="1033577115"/>
                  </a:ext>
                </a:extLst>
              </a:tr>
              <a:tr h="370840">
                <a:tc>
                  <a:txBody>
                    <a:bodyPr/>
                    <a:lstStyle/>
                    <a:p>
                      <a:pPr algn="ctr">
                        <a:buNone/>
                      </a:pPr>
                      <a:r>
                        <a:rPr lang="en-US"/>
                        <a:t>Good quality clothing</a:t>
                      </a:r>
                    </a:p>
                  </a:txBody>
                  <a:tcPr/>
                </a:tc>
                <a:tc>
                  <a:txBody>
                    <a:bodyPr/>
                    <a:lstStyle/>
                    <a:p>
                      <a:pPr>
                        <a:buNone/>
                      </a:pPr>
                      <a:r>
                        <a:rPr lang="en-US"/>
                        <a:t>Poor sales</a:t>
                      </a:r>
                    </a:p>
                  </a:txBody>
                  <a:tcPr/>
                </a:tc>
                <a:tc>
                  <a:txBody>
                    <a:bodyPr/>
                    <a:lstStyle/>
                    <a:p>
                      <a:pPr>
                        <a:buNone/>
                      </a:pPr>
                      <a:r>
                        <a:rPr lang="en-US"/>
                        <a:t>New products</a:t>
                      </a:r>
                    </a:p>
                  </a:txBody>
                  <a:tcPr/>
                </a:tc>
                <a:tc>
                  <a:txBody>
                    <a:bodyPr/>
                    <a:lstStyle/>
                    <a:p>
                      <a:pPr algn="ctr">
                        <a:buNone/>
                      </a:pPr>
                      <a:r>
                        <a:rPr lang="en-US"/>
                        <a:t>Declining economy</a:t>
                      </a:r>
                    </a:p>
                  </a:txBody>
                  <a:tcPr/>
                </a:tc>
                <a:extLst>
                  <a:ext uri="{0D108BD9-81ED-4DB2-BD59-A6C34878D82A}">
                    <a16:rowId xmlns="" xmlns:a16="http://schemas.microsoft.com/office/drawing/2014/main" val="2990034977"/>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 xmlns:a16="http://schemas.microsoft.com/office/drawing/2014/main" val="694179922"/>
                  </a:ext>
                </a:extLst>
              </a:tr>
              <a:tr h="370840">
                <a:tc>
                  <a:txBody>
                    <a:bodyPr/>
                    <a:lstStyle/>
                    <a:p>
                      <a:pPr algn="ctr">
                        <a:buNone/>
                      </a:pPr>
                      <a:r>
                        <a:rPr lang="en-US"/>
                        <a:t>Loyalty program</a:t>
                      </a:r>
                    </a:p>
                  </a:txBody>
                  <a:tcPr/>
                </a:tc>
                <a:tc>
                  <a:txBody>
                    <a:bodyPr/>
                    <a:lstStyle/>
                    <a:p>
                      <a:pPr>
                        <a:buNone/>
                      </a:pPr>
                      <a:r>
                        <a:rPr lang="en-US"/>
                        <a:t>Small range for targeted market so we miss out on sales outside of targeted range</a:t>
                      </a:r>
                    </a:p>
                  </a:txBody>
                  <a:tcPr/>
                </a:tc>
                <a:tc>
                  <a:txBody>
                    <a:bodyPr/>
                    <a:lstStyle/>
                    <a:p>
                      <a:pPr algn="ctr">
                        <a:buNone/>
                      </a:pPr>
                      <a:r>
                        <a:rPr lang="en-US"/>
                        <a:t>Paid promotions on popular social media accounts</a:t>
                      </a:r>
                    </a:p>
                  </a:txBody>
                  <a:tcPr/>
                </a:tc>
                <a:tc>
                  <a:txBody>
                    <a:bodyPr/>
                    <a:lstStyle/>
                    <a:p>
                      <a:pPr algn="ctr">
                        <a:buNone/>
                      </a:pPr>
                      <a:r>
                        <a:rPr lang="en-US"/>
                        <a:t>Large amounts of competitors in the industry</a:t>
                      </a:r>
                    </a:p>
                  </a:txBody>
                  <a:tcPr/>
                </a:tc>
                <a:extLst>
                  <a:ext uri="{0D108BD9-81ED-4DB2-BD59-A6C34878D82A}">
                    <a16:rowId xmlns="" xmlns:a16="http://schemas.microsoft.com/office/drawing/2014/main" val="2655920866"/>
                  </a:ext>
                </a:extLst>
              </a:tr>
              <a:tr h="370840">
                <a:tc>
                  <a:txBody>
                    <a:bodyPr/>
                    <a:lstStyle/>
                    <a:p>
                      <a:endParaRPr lang="en-US" dirty="0"/>
                    </a:p>
                  </a:txBody>
                  <a:tcPr/>
                </a:tc>
                <a:tc>
                  <a:txBody>
                    <a:bodyPr/>
                    <a:lstStyle/>
                    <a:p>
                      <a:endParaRPr lang="en-US"/>
                    </a:p>
                  </a:txBody>
                  <a:tcPr/>
                </a:tc>
                <a:tc>
                  <a:txBody>
                    <a:bodyPr/>
                    <a:lstStyle/>
                    <a:p>
                      <a:pPr>
                        <a:buNone/>
                      </a:pPr>
                      <a:endParaRPr lang="en-US"/>
                    </a:p>
                  </a:txBody>
                  <a:tcPr/>
                </a:tc>
                <a:tc>
                  <a:txBody>
                    <a:bodyPr/>
                    <a:lstStyle/>
                    <a:p>
                      <a:endParaRPr lang="en-US"/>
                    </a:p>
                  </a:txBody>
                  <a:tcPr/>
                </a:tc>
                <a:extLst>
                  <a:ext uri="{0D108BD9-81ED-4DB2-BD59-A6C34878D82A}">
                    <a16:rowId xmlns="" xmlns:a16="http://schemas.microsoft.com/office/drawing/2014/main" val="990027883"/>
                  </a:ext>
                </a:extLst>
              </a:tr>
              <a:tr h="370840">
                <a:tc>
                  <a:txBody>
                    <a:bodyPr/>
                    <a:lstStyle/>
                    <a:p>
                      <a:pPr>
                        <a:buNone/>
                      </a:pPr>
                      <a:r>
                        <a:rPr lang="en-US"/>
                        <a:t>Premium price range to offset competitors</a:t>
                      </a:r>
                    </a:p>
                  </a:txBody>
                  <a:tcPr/>
                </a:tc>
                <a:tc>
                  <a:txBody>
                    <a:bodyPr/>
                    <a:lstStyle/>
                    <a:p>
                      <a:pPr lvl="0" algn="l">
                        <a:buNone/>
                      </a:pPr>
                      <a:r>
                        <a:rPr lang="en-US" sz="1800" u="none" strike="noStrike" noProof="0"/>
                        <a:t>By selling only clothes the company misses out on sales from accessories</a:t>
                      </a:r>
                      <a:endParaRPr lang="en-US"/>
                    </a:p>
                  </a:txBody>
                  <a:tcPr/>
                </a:tc>
                <a:tc>
                  <a:txBody>
                    <a:bodyPr/>
                    <a:lstStyle/>
                    <a:p>
                      <a:pPr>
                        <a:buNone/>
                      </a:pPr>
                      <a:r>
                        <a:rPr lang="en-US"/>
                        <a:t>New incentive programs</a:t>
                      </a:r>
                    </a:p>
                  </a:txBody>
                  <a:tcPr/>
                </a:tc>
                <a:tc>
                  <a:txBody>
                    <a:bodyPr/>
                    <a:lstStyle/>
                    <a:p>
                      <a:pPr algn="ctr">
                        <a:buNone/>
                      </a:pPr>
                      <a:r>
                        <a:rPr lang="en-US"/>
                        <a:t>Supplier cost fluctuation</a:t>
                      </a:r>
                      <a:endParaRPr lang="en-US" err="1"/>
                    </a:p>
                  </a:txBody>
                  <a:tcPr/>
                </a:tc>
                <a:extLst>
                  <a:ext uri="{0D108BD9-81ED-4DB2-BD59-A6C34878D82A}">
                    <a16:rowId xmlns="" xmlns:a16="http://schemas.microsoft.com/office/drawing/2014/main" val="762955911"/>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 xmlns:a16="http://schemas.microsoft.com/office/drawing/2014/main" val="850820604"/>
                  </a:ext>
                </a:extLst>
              </a:tr>
              <a:tr h="370840">
                <a:tc>
                  <a:txBody>
                    <a:bodyPr/>
                    <a:lstStyle/>
                    <a:p>
                      <a:pPr>
                        <a:buNone/>
                      </a:pPr>
                      <a:r>
                        <a:rPr lang="en-US"/>
                        <a:t>Obtain products at wholesale prices to stock inventory</a:t>
                      </a:r>
                    </a:p>
                  </a:txBody>
                  <a:tcPr/>
                </a:tc>
                <a:tc>
                  <a:txBody>
                    <a:bodyPr/>
                    <a:lstStyle/>
                    <a:p>
                      <a:pPr>
                        <a:buNone/>
                      </a:pPr>
                      <a:r>
                        <a:rPr lang="en-US"/>
                        <a:t>Too much inventory can require a copious amount of space</a:t>
                      </a:r>
                      <a:endParaRPr lang="en-US" err="1"/>
                    </a:p>
                  </a:txBody>
                  <a:tcPr/>
                </a:tc>
                <a:tc>
                  <a:txBody>
                    <a:bodyPr/>
                    <a:lstStyle/>
                    <a:p>
                      <a:pPr>
                        <a:buNone/>
                      </a:pPr>
                      <a:r>
                        <a:rPr lang="en-US"/>
                        <a:t>Partnerships with non-competing businesses in the industry</a:t>
                      </a:r>
                    </a:p>
                  </a:txBody>
                  <a:tcPr/>
                </a:tc>
                <a:tc>
                  <a:txBody>
                    <a:bodyPr/>
                    <a:lstStyle/>
                    <a:p>
                      <a:pPr>
                        <a:buNone/>
                      </a:pPr>
                      <a:r>
                        <a:rPr lang="en-US" dirty="0"/>
                        <a:t>Strictly online retailers can effect brick &amp; motor locations</a:t>
                      </a:r>
                    </a:p>
                  </a:txBody>
                  <a:tcPr/>
                </a:tc>
                <a:extLst>
                  <a:ext uri="{0D108BD9-81ED-4DB2-BD59-A6C34878D82A}">
                    <a16:rowId xmlns="" xmlns:a16="http://schemas.microsoft.com/office/drawing/2014/main" val="1733766717"/>
                  </a:ext>
                </a:extLst>
              </a:tr>
            </a:tbl>
          </a:graphicData>
        </a:graphic>
      </p:graphicFrame>
    </p:spTree>
    <p:extLst>
      <p:ext uri="{BB962C8B-B14F-4D97-AF65-F5344CB8AC3E}">
        <p14:creationId xmlns:p14="http://schemas.microsoft.com/office/powerpoint/2010/main" val="42345424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r="54141" b="468"/>
          <a:stretch/>
        </p:blipFill>
        <p:spPr>
          <a:xfrm>
            <a:off x="-11430" y="-366"/>
            <a:ext cx="5557465" cy="6858365"/>
          </a:xfrm>
          <a:prstGeom prst="rect">
            <a:avLst/>
          </a:prstGeom>
        </p:spPr>
      </p:pic>
      <p:sp>
        <p:nvSpPr>
          <p:cNvPr id="2" name="Title 1"/>
          <p:cNvSpPr>
            <a:spLocks noGrp="1"/>
          </p:cNvSpPr>
          <p:nvPr>
            <p:ph type="ctrTitle"/>
          </p:nvPr>
        </p:nvSpPr>
        <p:spPr>
          <a:xfrm>
            <a:off x="947176" y="3005677"/>
            <a:ext cx="4260928" cy="846276"/>
          </a:xfrm>
        </p:spPr>
        <p:txBody>
          <a:bodyPr>
            <a:noAutofit/>
          </a:bodyPr>
          <a:lstStyle/>
          <a:p>
            <a:r>
              <a:rPr lang="en-US" sz="4000" b="1" dirty="0" smtClean="0">
                <a:cs typeface="Calibri Light"/>
              </a:rPr>
              <a:t>Porter's Five Forces</a:t>
            </a:r>
            <a:endParaRPr lang="en-US" sz="4000" b="1" dirty="0"/>
          </a:p>
        </p:txBody>
      </p:sp>
      <p:pic>
        <p:nvPicPr>
          <p:cNvPr id="6" name="Picture 4" descr="A close up of a logo&#10;&#10;Description generated with high confidence">
            <a:extLst>
              <a:ext uri="{FF2B5EF4-FFF2-40B4-BE49-F238E27FC236}">
                <a16:creationId xmlns="" xmlns:a16="http://schemas.microsoft.com/office/drawing/2014/main" id="{B2A7B9ED-D48D-40E7-9556-988446771A59}"/>
              </a:ext>
            </a:extLst>
          </p:cNvPr>
          <p:cNvPicPr>
            <a:picLocks noChangeAspect="1"/>
          </p:cNvPicPr>
          <p:nvPr/>
        </p:nvPicPr>
        <p:blipFill rotWithShape="1">
          <a:blip r:embed="rId3" cstate="print"/>
          <a:srcRect l="3696" t="-1559" r="6104" b="891"/>
          <a:stretch/>
        </p:blipFill>
        <p:spPr>
          <a:xfrm>
            <a:off x="5565912" y="240941"/>
            <a:ext cx="6559827" cy="6418275"/>
          </a:xfrm>
          <a:prstGeom prst="rect">
            <a:avLst/>
          </a:prstGeom>
        </p:spPr>
      </p:pic>
    </p:spTree>
    <p:extLst>
      <p:ext uri="{BB962C8B-B14F-4D97-AF65-F5344CB8AC3E}">
        <p14:creationId xmlns:p14="http://schemas.microsoft.com/office/powerpoint/2010/main" val="13844224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0"/>
            <a:ext cx="12203429" cy="918799"/>
          </a:xfrm>
        </p:spPr>
        <p:txBody>
          <a:bodyPr>
            <a:noAutofit/>
          </a:bodyPr>
          <a:lstStyle/>
          <a:p>
            <a:r>
              <a:rPr lang="en-US" sz="4000" b="1" dirty="0" smtClean="0">
                <a:cs typeface="Calibri Light"/>
              </a:rPr>
              <a:t>Porter's Five Forces</a:t>
            </a:r>
            <a:endParaRPr lang="en-US" sz="4000" b="1" dirty="0">
              <a:cs typeface="Calibri Light"/>
            </a:endParaRPr>
          </a:p>
        </p:txBody>
      </p:sp>
      <p:sp>
        <p:nvSpPr>
          <p:cNvPr id="3" name="Subtitle 2"/>
          <p:cNvSpPr>
            <a:spLocks noGrp="1"/>
          </p:cNvSpPr>
          <p:nvPr>
            <p:ph type="subTitle" idx="1"/>
          </p:nvPr>
        </p:nvSpPr>
        <p:spPr>
          <a:xfrm>
            <a:off x="556415" y="1038072"/>
            <a:ext cx="11067738" cy="5939200"/>
          </a:xfrm>
        </p:spPr>
        <p:txBody>
          <a:bodyPr>
            <a:noAutofit/>
          </a:bodyPr>
          <a:lstStyle/>
          <a:p>
            <a:pPr algn="l"/>
            <a:r>
              <a:rPr lang="en-US" b="1" dirty="0" smtClean="0">
                <a:cs typeface="Calibri"/>
              </a:rPr>
              <a:t>Rivalry Amongst Existing companies : High</a:t>
            </a:r>
          </a:p>
          <a:p>
            <a:pPr marL="342900" indent="-342900" algn="l">
              <a:buFont typeface="Arial" panose="020B0604020202020204" pitchFamily="34" charset="0"/>
              <a:buChar char="•"/>
            </a:pPr>
            <a:r>
              <a:rPr lang="en-US" dirty="0" smtClean="0">
                <a:cs typeface="Calibri"/>
              </a:rPr>
              <a:t>There ae a lot of clothing retail companies in the industry</a:t>
            </a:r>
          </a:p>
          <a:p>
            <a:pPr marL="342900" indent="-342900" algn="l">
              <a:buFont typeface="Arial" panose="020B0604020202020204" pitchFamily="34" charset="0"/>
              <a:buChar char="•"/>
            </a:pPr>
            <a:r>
              <a:rPr lang="en-US" dirty="0" smtClean="0">
                <a:cs typeface="Calibri"/>
              </a:rPr>
              <a:t>Mergers between larger companies can effects smaller new businesses in the industry</a:t>
            </a:r>
          </a:p>
          <a:p>
            <a:pPr algn="l"/>
            <a:endParaRPr lang="en-US" dirty="0" smtClean="0">
              <a:cs typeface="Calibri"/>
            </a:endParaRPr>
          </a:p>
          <a:p>
            <a:pPr algn="l"/>
            <a:r>
              <a:rPr lang="en-US" b="1" dirty="0" smtClean="0">
                <a:cs typeface="Calibri"/>
              </a:rPr>
              <a:t>Threat of New Entry : Medium </a:t>
            </a:r>
          </a:p>
          <a:p>
            <a:pPr marL="342900" indent="-342900" algn="l">
              <a:buFont typeface="Arial" panose="020B0604020202020204" pitchFamily="34" charset="0"/>
              <a:buChar char="•"/>
            </a:pPr>
            <a:r>
              <a:rPr lang="en-US" dirty="0" smtClean="0">
                <a:cs typeface="Calibri"/>
              </a:rPr>
              <a:t>Requires large amounts of capital to enter industry via brick and mortar </a:t>
            </a:r>
            <a:endParaRPr lang="en-US" b="1" dirty="0" smtClean="0">
              <a:cs typeface="Calibri"/>
            </a:endParaRPr>
          </a:p>
          <a:p>
            <a:pPr marL="342900" indent="-342900" algn="l">
              <a:buFont typeface="Arial" panose="020B0604020202020204" pitchFamily="34" charset="0"/>
              <a:buChar char="•"/>
            </a:pPr>
            <a:r>
              <a:rPr lang="en-US" dirty="0" smtClean="0">
                <a:cs typeface="Calibri"/>
              </a:rPr>
              <a:t>Low barrier to enter the industry via the internet</a:t>
            </a:r>
          </a:p>
          <a:p>
            <a:pPr algn="l">
              <a:buFont typeface="Wingdings" panose="020B0604020202020204" pitchFamily="34" charset="0"/>
              <a:buChar char="§"/>
            </a:pPr>
            <a:endParaRPr lang="en-US" dirty="0" smtClean="0">
              <a:cs typeface="Calibri"/>
            </a:endParaRPr>
          </a:p>
          <a:p>
            <a:pPr algn="l"/>
            <a:r>
              <a:rPr lang="en-US" b="1" dirty="0">
                <a:solidFill>
                  <a:srgbClr val="000000"/>
                </a:solidFill>
                <a:cs typeface="Calibri"/>
              </a:rPr>
              <a:t>Threat of Substitutes : Medium</a:t>
            </a:r>
            <a:endParaRPr lang="en-US" dirty="0">
              <a:solidFill>
                <a:srgbClr val="000000"/>
              </a:solidFill>
              <a:cs typeface="Calibri"/>
            </a:endParaRPr>
          </a:p>
          <a:p>
            <a:pPr marL="342900" indent="-342900" algn="l">
              <a:buFont typeface="Arial" panose="020B0604020202020204" pitchFamily="34" charset="0"/>
              <a:buChar char="•"/>
            </a:pPr>
            <a:r>
              <a:rPr lang="en-US" dirty="0">
                <a:solidFill>
                  <a:srgbClr val="000000"/>
                </a:solidFill>
                <a:cs typeface="Calibri"/>
              </a:rPr>
              <a:t>Our clothing products would be unique which will differentiate our products form that of our competitors </a:t>
            </a:r>
          </a:p>
          <a:p>
            <a:pPr marL="342900" indent="-342900" algn="l">
              <a:buFont typeface="Arial" panose="020B0604020202020204" pitchFamily="34" charset="0"/>
              <a:buChar char="•"/>
            </a:pPr>
            <a:r>
              <a:rPr lang="en-US" dirty="0">
                <a:solidFill>
                  <a:srgbClr val="000000"/>
                </a:solidFill>
                <a:cs typeface="Calibri"/>
              </a:rPr>
              <a:t>High Quality items that appeal to our target market</a:t>
            </a:r>
          </a:p>
          <a:p>
            <a:pPr algn="l"/>
            <a:endParaRPr lang="en-US" dirty="0">
              <a:cs typeface="Calibri"/>
            </a:endParaRPr>
          </a:p>
        </p:txBody>
      </p:sp>
    </p:spTree>
    <p:extLst>
      <p:ext uri="{BB962C8B-B14F-4D97-AF65-F5344CB8AC3E}">
        <p14:creationId xmlns:p14="http://schemas.microsoft.com/office/powerpoint/2010/main" val="1452533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202211"/>
            <a:ext cx="12203430" cy="811733"/>
          </a:xfrm>
        </p:spPr>
        <p:txBody>
          <a:bodyPr>
            <a:normAutofit/>
          </a:bodyPr>
          <a:lstStyle/>
          <a:p>
            <a:r>
              <a:rPr lang="en-US" sz="4000" b="1" dirty="0"/>
              <a:t>Company Overview</a:t>
            </a:r>
            <a:r>
              <a:rPr lang="en-US" sz="4000" dirty="0"/>
              <a:t>​</a:t>
            </a:r>
          </a:p>
        </p:txBody>
      </p:sp>
      <p:sp>
        <p:nvSpPr>
          <p:cNvPr id="3" name="Subtitle 2"/>
          <p:cNvSpPr>
            <a:spLocks noGrp="1"/>
          </p:cNvSpPr>
          <p:nvPr>
            <p:ph type="subTitle" idx="1"/>
          </p:nvPr>
        </p:nvSpPr>
        <p:spPr>
          <a:xfrm>
            <a:off x="464695" y="1351222"/>
            <a:ext cx="10053403" cy="5199479"/>
          </a:xfrm>
        </p:spPr>
        <p:txBody>
          <a:bodyPr>
            <a:noAutofit/>
          </a:bodyPr>
          <a:lstStyle/>
          <a:p>
            <a:pPr algn="l" fontAlgn="base"/>
            <a:r>
              <a:rPr lang="en-US" dirty="0" smtClean="0"/>
              <a:t>A small retail clothing company which has been in the market since last 3 years and has established a strong customer base in these 3 years by providing customers with better shopping experience. ​</a:t>
            </a:r>
          </a:p>
          <a:p>
            <a:pPr algn="l" fontAlgn="base"/>
            <a:r>
              <a:rPr lang="en-US" dirty="0" smtClean="0"/>
              <a:t>​</a:t>
            </a:r>
          </a:p>
          <a:p>
            <a:pPr algn="l" fontAlgn="base"/>
            <a:r>
              <a:rPr lang="en-US" dirty="0" smtClean="0"/>
              <a:t>The header quarter is located in New </a:t>
            </a:r>
            <a:r>
              <a:rPr lang="en-US" dirty="0"/>
              <a:t>Y</a:t>
            </a:r>
            <a:r>
              <a:rPr lang="en-US" dirty="0" smtClean="0"/>
              <a:t>ork and two other branches located in Dallas (TX) and Philadelphia (pa).​</a:t>
            </a:r>
          </a:p>
          <a:p>
            <a:pPr algn="l" fontAlgn="base"/>
            <a:r>
              <a:rPr lang="en-US" dirty="0" smtClean="0"/>
              <a:t>​</a:t>
            </a:r>
          </a:p>
          <a:p>
            <a:pPr algn="l" fontAlgn="base"/>
            <a:r>
              <a:rPr lang="en-US" dirty="0" smtClean="0"/>
              <a:t>The company aims to grow in the retail market, open more stores in strategic locations and create its online store presence so that it can increase its customers across the united states.​</a:t>
            </a:r>
          </a:p>
          <a:p>
            <a:pPr algn="l" fontAlgn="base"/>
            <a:r>
              <a:rPr lang="en-US" dirty="0" smtClean="0"/>
              <a:t>​</a:t>
            </a:r>
          </a:p>
          <a:p>
            <a:pPr algn="l"/>
            <a:endParaRPr lang="en-US" sz="2000" dirty="0"/>
          </a:p>
        </p:txBody>
      </p:sp>
    </p:spTree>
    <p:extLst>
      <p:ext uri="{BB962C8B-B14F-4D97-AF65-F5344CB8AC3E}">
        <p14:creationId xmlns:p14="http://schemas.microsoft.com/office/powerpoint/2010/main" val="39575147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3" name="Subtitle 2"/>
          <p:cNvSpPr>
            <a:spLocks noGrp="1"/>
          </p:cNvSpPr>
          <p:nvPr>
            <p:ph type="subTitle" idx="1"/>
          </p:nvPr>
        </p:nvSpPr>
        <p:spPr>
          <a:xfrm>
            <a:off x="556415" y="1038072"/>
            <a:ext cx="11067738" cy="5939200"/>
          </a:xfrm>
        </p:spPr>
        <p:txBody>
          <a:bodyPr>
            <a:noAutofit/>
          </a:bodyPr>
          <a:lstStyle/>
          <a:p>
            <a:pPr algn="l"/>
            <a:r>
              <a:rPr lang="en-US" b="1" dirty="0">
                <a:solidFill>
                  <a:srgbClr val="000000"/>
                </a:solidFill>
              </a:rPr>
              <a:t>Bargaining Power of Buyers : Low</a:t>
            </a:r>
            <a:r>
              <a:rPr lang="en-US" dirty="0"/>
              <a:t>​</a:t>
            </a:r>
            <a:r>
              <a:rPr lang="en-US" dirty="0" smtClean="0">
                <a:cs typeface="Calibri"/>
              </a:rPr>
              <a:t> </a:t>
            </a:r>
            <a:r>
              <a:rPr lang="en-US" b="1" dirty="0" smtClean="0">
                <a:cs typeface="Calibri"/>
              </a:rPr>
              <a:t>- Medium</a:t>
            </a:r>
          </a:p>
          <a:p>
            <a:pPr marL="342900" lvl="0" indent="-342900" algn="l">
              <a:buFont typeface="Arial" panose="020B0604020202020204" pitchFamily="34" charset="0"/>
              <a:buChar char="•"/>
            </a:pPr>
            <a:r>
              <a:rPr lang="en-US" dirty="0">
                <a:solidFill>
                  <a:srgbClr val="000000"/>
                </a:solidFill>
                <a:ea typeface="Arial"/>
                <a:cs typeface="Arial"/>
              </a:rPr>
              <a:t>Consumers like to have fairly priced items</a:t>
            </a:r>
            <a:r>
              <a:rPr lang="en-US" dirty="0">
                <a:ea typeface="Arial"/>
                <a:cs typeface="Arial"/>
              </a:rPr>
              <a:t>​</a:t>
            </a:r>
            <a:endParaRPr lang="en-US" b="0" i="0" dirty="0" smtClean="0">
              <a:latin typeface="Arial"/>
              <a:ea typeface="Arial"/>
              <a:cs typeface="Arial"/>
            </a:endParaRPr>
          </a:p>
          <a:p>
            <a:pPr algn="l"/>
            <a:endParaRPr lang="en-US" dirty="0" smtClean="0">
              <a:solidFill>
                <a:srgbClr val="000000"/>
              </a:solidFill>
              <a:latin typeface="Arial"/>
              <a:cs typeface="Arial"/>
            </a:endParaRPr>
          </a:p>
          <a:p>
            <a:pPr algn="l"/>
            <a:r>
              <a:rPr lang="en-US" b="1" dirty="0">
                <a:solidFill>
                  <a:srgbClr val="000000"/>
                </a:solidFill>
              </a:rPr>
              <a:t>Bargaining Power of Sellers : low</a:t>
            </a:r>
            <a:endParaRPr lang="en-US" b="1" dirty="0">
              <a:cs typeface="Calibri"/>
            </a:endParaRPr>
          </a:p>
          <a:p>
            <a:pPr marL="342900" indent="-342900" algn="l">
              <a:buFont typeface="Arial" panose="020B0604020202020204" pitchFamily="34" charset="0"/>
              <a:buChar char="•"/>
            </a:pPr>
            <a:r>
              <a:rPr lang="en-US" dirty="0">
                <a:cs typeface="Calibri"/>
              </a:rPr>
              <a:t>Will employ manufacturers outside of the U.S </a:t>
            </a:r>
          </a:p>
        </p:txBody>
      </p:sp>
    </p:spTree>
    <p:extLst>
      <p:ext uri="{BB962C8B-B14F-4D97-AF65-F5344CB8AC3E}">
        <p14:creationId xmlns:p14="http://schemas.microsoft.com/office/powerpoint/2010/main" val="15620442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0"/>
            <a:ext cx="12203429" cy="918799"/>
          </a:xfrm>
        </p:spPr>
        <p:txBody>
          <a:bodyPr>
            <a:noAutofit/>
          </a:bodyPr>
          <a:lstStyle/>
          <a:p>
            <a:pPr fontAlgn="base"/>
            <a:r>
              <a:rPr lang="en-US" sz="4000" b="1" dirty="0">
                <a:cs typeface="Calibri Light"/>
              </a:rPr>
              <a:t>Efficiency and Innovation Initiatives</a:t>
            </a:r>
            <a:endParaRPr lang="en-US" sz="4000" b="1" dirty="0"/>
          </a:p>
        </p:txBody>
      </p:sp>
      <p:sp>
        <p:nvSpPr>
          <p:cNvPr id="3" name="Subtitle 2"/>
          <p:cNvSpPr>
            <a:spLocks noGrp="1"/>
          </p:cNvSpPr>
          <p:nvPr>
            <p:ph type="subTitle" idx="1"/>
          </p:nvPr>
        </p:nvSpPr>
        <p:spPr>
          <a:xfrm>
            <a:off x="556415" y="1336242"/>
            <a:ext cx="11067738" cy="5939200"/>
          </a:xfrm>
        </p:spPr>
        <p:txBody>
          <a:bodyPr>
            <a:noAutofit/>
          </a:bodyPr>
          <a:lstStyle/>
          <a:p>
            <a:pPr algn="l"/>
            <a:r>
              <a:rPr lang="en-US" dirty="0">
                <a:cs typeface="Calibri"/>
              </a:rPr>
              <a:t>An innovative approach to in-store interior design, culture curation (regarding associates working at the interacting with the customers at our stores) and customer-centered purchase / point-of-sale process to generate positive emotional responses in customers</a:t>
            </a:r>
            <a:endParaRPr lang="en-US" dirty="0"/>
          </a:p>
          <a:p>
            <a:pPr algn="l"/>
            <a:r>
              <a:rPr lang="en-US" dirty="0">
                <a:cs typeface="Calibri"/>
              </a:rPr>
              <a:t>A creative and innovative web design and integrated underlying IT solutions architecture that</a:t>
            </a:r>
            <a:endParaRPr lang="en-US" dirty="0"/>
          </a:p>
          <a:p>
            <a:pPr marL="800100" lvl="1" indent="-342900" algn="l">
              <a:buFont typeface="Arial" panose="020B0604020202020204" pitchFamily="34" charset="0"/>
              <a:buChar char="•"/>
            </a:pPr>
            <a:r>
              <a:rPr lang="en-US" sz="2400" dirty="0">
                <a:cs typeface="Calibri"/>
              </a:rPr>
              <a:t>Seamlessly integrates our latest product portfolio with the website, enabling the customer access to the latest designs and concepts that the company provides</a:t>
            </a:r>
            <a:endParaRPr lang="en-US" sz="2400" dirty="0"/>
          </a:p>
          <a:p>
            <a:pPr marL="800100" lvl="1" indent="-342900" algn="l">
              <a:buFont typeface="Arial" panose="020B0604020202020204" pitchFamily="34" charset="0"/>
              <a:buChar char="•"/>
            </a:pPr>
            <a:r>
              <a:rPr lang="en-US" sz="2400" dirty="0">
                <a:cs typeface="Calibri"/>
              </a:rPr>
              <a:t>Creates a significantly positive and differentiating user experience for the customer, with ease-of-use and intuitive user </a:t>
            </a:r>
            <a:r>
              <a:rPr lang="en-US" sz="2400" dirty="0" smtClean="0">
                <a:cs typeface="Calibri"/>
              </a:rPr>
              <a:t>interfaces</a:t>
            </a:r>
            <a:endParaRPr lang="en-US" sz="2400" dirty="0"/>
          </a:p>
        </p:txBody>
      </p:sp>
    </p:spTree>
    <p:extLst>
      <p:ext uri="{BB962C8B-B14F-4D97-AF65-F5344CB8AC3E}">
        <p14:creationId xmlns:p14="http://schemas.microsoft.com/office/powerpoint/2010/main" val="27320394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3" name="Subtitle 2"/>
          <p:cNvSpPr>
            <a:spLocks noGrp="1"/>
          </p:cNvSpPr>
          <p:nvPr>
            <p:ph type="subTitle" idx="1"/>
          </p:nvPr>
        </p:nvSpPr>
        <p:spPr>
          <a:xfrm>
            <a:off x="556415" y="342900"/>
            <a:ext cx="11067738" cy="6932542"/>
          </a:xfrm>
        </p:spPr>
        <p:txBody>
          <a:bodyPr>
            <a:noAutofit/>
          </a:bodyPr>
          <a:lstStyle/>
          <a:p>
            <a:pPr lvl="1" algn="l"/>
            <a:endParaRPr lang="en-US" sz="2400" dirty="0"/>
          </a:p>
          <a:p>
            <a:pPr algn="l"/>
            <a:r>
              <a:rPr lang="en-US" dirty="0">
                <a:cs typeface="Calibri"/>
              </a:rPr>
              <a:t>Optimized product design by providing significant support to the design process / team in their efforts to discover innovative designs and concepts, as well as guide inventory and product purchasing decision making</a:t>
            </a:r>
            <a:endParaRPr lang="en-US" dirty="0"/>
          </a:p>
          <a:p>
            <a:pPr algn="l"/>
            <a:r>
              <a:rPr lang="en-US" dirty="0">
                <a:cs typeface="Calibri"/>
              </a:rPr>
              <a:t>A significant factor in our strategy is the ability to manage operational costs (of business processes, sales and after-sales processes) at the optimum level. </a:t>
            </a:r>
          </a:p>
          <a:p>
            <a:pPr marL="800100" lvl="1" indent="-342900" algn="l">
              <a:buFont typeface="Arial" panose="020B0604020202020204" pitchFamily="34" charset="0"/>
              <a:buChar char="•"/>
            </a:pPr>
            <a:r>
              <a:rPr lang="en-US" sz="2400" dirty="0">
                <a:cs typeface="Calibri"/>
              </a:rPr>
              <a:t>This will require an innovative perspective in business processes and information system design</a:t>
            </a:r>
          </a:p>
          <a:p>
            <a:pPr marL="800100" lvl="1" indent="-342900" algn="l">
              <a:buFont typeface="Arial" panose="020B0604020202020204" pitchFamily="34" charset="0"/>
              <a:buChar char="•"/>
            </a:pPr>
            <a:r>
              <a:rPr lang="en-US" sz="2400" dirty="0">
                <a:cs typeface="Calibri"/>
              </a:rPr>
              <a:t>Careful and value-targeted process monitoring to be established to ensure critical processes are performing at desired levels of efficiency</a:t>
            </a:r>
          </a:p>
          <a:p>
            <a:pPr marL="800100" lvl="1" indent="-342900" algn="l">
              <a:buFont typeface="Arial" panose="020B0604020202020204" pitchFamily="34" charset="0"/>
              <a:buChar char="•"/>
            </a:pPr>
            <a:r>
              <a:rPr lang="en-US" sz="2400" dirty="0">
                <a:cs typeface="Calibri"/>
              </a:rPr>
              <a:t>Innovative information systems to be implemented that allow efficient and real-time information exchanges between different departments of the company.</a:t>
            </a:r>
            <a:endParaRPr lang="en-US" sz="2400" dirty="0"/>
          </a:p>
        </p:txBody>
      </p:sp>
    </p:spTree>
    <p:extLst>
      <p:ext uri="{BB962C8B-B14F-4D97-AF65-F5344CB8AC3E}">
        <p14:creationId xmlns:p14="http://schemas.microsoft.com/office/powerpoint/2010/main" val="24992184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0"/>
            <a:ext cx="12203429" cy="918799"/>
          </a:xfrm>
        </p:spPr>
        <p:txBody>
          <a:bodyPr>
            <a:noAutofit/>
          </a:bodyPr>
          <a:lstStyle/>
          <a:p>
            <a:pPr fontAlgn="base"/>
            <a:r>
              <a:rPr lang="en-US" sz="4000" b="1" dirty="0">
                <a:cs typeface="Calibri Light"/>
              </a:rPr>
              <a:t>Value Creation for Customers</a:t>
            </a:r>
            <a:endParaRPr lang="en-US" sz="4000" b="1" dirty="0"/>
          </a:p>
        </p:txBody>
      </p:sp>
      <p:sp>
        <p:nvSpPr>
          <p:cNvPr id="3" name="Subtitle 2"/>
          <p:cNvSpPr>
            <a:spLocks noGrp="1"/>
          </p:cNvSpPr>
          <p:nvPr>
            <p:ph type="subTitle" idx="1"/>
          </p:nvPr>
        </p:nvSpPr>
        <p:spPr>
          <a:xfrm>
            <a:off x="556415" y="1336242"/>
            <a:ext cx="11067738" cy="5939200"/>
          </a:xfrm>
        </p:spPr>
        <p:txBody>
          <a:bodyPr>
            <a:noAutofit/>
          </a:bodyPr>
          <a:lstStyle/>
          <a:p>
            <a:pPr algn="l"/>
            <a:r>
              <a:rPr lang="en-US" b="1" dirty="0">
                <a:cs typeface="Calibri"/>
              </a:rPr>
              <a:t>Our primary focus areas are as follows:</a:t>
            </a:r>
            <a:endParaRPr lang="en-US" b="1" dirty="0"/>
          </a:p>
          <a:p>
            <a:pPr algn="l"/>
            <a:r>
              <a:rPr lang="en-US" dirty="0">
                <a:cs typeface="Calibri"/>
              </a:rPr>
              <a:t>Increasing customer surplus, perceived value of items at point-of-sale</a:t>
            </a:r>
            <a:endParaRPr lang="en-US" dirty="0"/>
          </a:p>
          <a:p>
            <a:pPr marL="800100" lvl="1" indent="-342900" algn="l">
              <a:buFont typeface="Arial" panose="020B0604020202020204" pitchFamily="34" charset="0"/>
              <a:buChar char="•"/>
            </a:pPr>
            <a:r>
              <a:rPr lang="en-US" sz="2400" dirty="0">
                <a:cs typeface="Calibri"/>
              </a:rPr>
              <a:t>In-store design / process optimization to ensure that the customers perceive the store to cater to mid to high-level customers and stock quality products</a:t>
            </a:r>
          </a:p>
          <a:p>
            <a:pPr marL="800100" lvl="1" indent="-342900" algn="l">
              <a:buFont typeface="Arial" panose="020B0604020202020204" pitchFamily="34" charset="0"/>
              <a:buChar char="•"/>
            </a:pPr>
            <a:r>
              <a:rPr lang="en-US" sz="2400" dirty="0">
                <a:cs typeface="Calibri"/>
              </a:rPr>
              <a:t>A comprehensive advertising and marketing strategy, with a focus on platforms that are more effective for the desired customer segment (such as fashion blogs, social media and other digital platforms) to increase brand awareness and improve value associated with our brand. Efforts in this area should translate to achieving the ability to mark up prices and apply premium (or sub-premium) pricing models for the latest designs and products</a:t>
            </a:r>
          </a:p>
        </p:txBody>
      </p:sp>
    </p:spTree>
    <p:extLst>
      <p:ext uri="{BB962C8B-B14F-4D97-AF65-F5344CB8AC3E}">
        <p14:creationId xmlns:p14="http://schemas.microsoft.com/office/powerpoint/2010/main" val="41682637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3" name="Subtitle 2"/>
          <p:cNvSpPr>
            <a:spLocks noGrp="1"/>
          </p:cNvSpPr>
          <p:nvPr>
            <p:ph type="subTitle" idx="1"/>
          </p:nvPr>
        </p:nvSpPr>
        <p:spPr>
          <a:xfrm>
            <a:off x="556415" y="520700"/>
            <a:ext cx="11067738" cy="6754742"/>
          </a:xfrm>
        </p:spPr>
        <p:txBody>
          <a:bodyPr>
            <a:noAutofit/>
          </a:bodyPr>
          <a:lstStyle/>
          <a:p>
            <a:pPr algn="l"/>
            <a:r>
              <a:rPr lang="en-US" dirty="0" smtClean="0">
                <a:cs typeface="Calibri"/>
              </a:rPr>
              <a:t>Decrease </a:t>
            </a:r>
            <a:r>
              <a:rPr lang="en-US" dirty="0">
                <a:cs typeface="Calibri"/>
              </a:rPr>
              <a:t>business process overheads and purchase costs to optimize cash flows and keep costs under control</a:t>
            </a:r>
            <a:endParaRPr lang="en-US" dirty="0"/>
          </a:p>
          <a:p>
            <a:pPr marL="800100" lvl="1" indent="-342900" algn="l">
              <a:buFont typeface="Arial" panose="020B0604020202020204" pitchFamily="34" charset="0"/>
              <a:buChar char="•"/>
            </a:pPr>
            <a:r>
              <a:rPr lang="en-US" sz="2400" dirty="0">
                <a:cs typeface="Calibri"/>
              </a:rPr>
              <a:t>Investment in the creative process to enable the customer access to the latest and most innovative designs, ideas and products that are specifically curated for the targeted customer segment. Efforts in this area must be supported by the marketing strategy to ensure awareness of efforts taken in this area</a:t>
            </a:r>
          </a:p>
          <a:p>
            <a:pPr marL="800100" lvl="1" indent="-342900" algn="l">
              <a:buFont typeface="Arial" panose="020B0604020202020204" pitchFamily="34" charset="0"/>
              <a:buChar char="•"/>
            </a:pPr>
            <a:r>
              <a:rPr lang="en-US" sz="2400" dirty="0">
                <a:cs typeface="Calibri"/>
              </a:rPr>
              <a:t>Business process innovation to increase the quality of our products, as well as reduce the overhead costs of each unit on an average. </a:t>
            </a:r>
          </a:p>
          <a:p>
            <a:pPr marL="1257300" lvl="2" indent="-342900" algn="l">
              <a:buFont typeface="Wingdings" panose="05000000000000000000" pitchFamily="2" charset="2"/>
              <a:buChar char="Ø"/>
            </a:pPr>
            <a:r>
              <a:rPr lang="en-US" sz="2400" dirty="0">
                <a:cs typeface="Calibri"/>
              </a:rPr>
              <a:t>While this is not the primary focus of our business strategy, it is none the less of significant importance, to ensure that we as a business can reduce average costs to mitigate the risk of being undercut by rival companies (especially in the same market segment).</a:t>
            </a:r>
          </a:p>
          <a:p>
            <a:pPr marL="800100" lvl="1" indent="-342900" algn="l">
              <a:buFont typeface="Arial" panose="020B0604020202020204" pitchFamily="34" charset="0"/>
              <a:buChar char="•"/>
            </a:pPr>
            <a:r>
              <a:rPr lang="en-US" sz="2400" dirty="0">
                <a:cs typeface="Calibri"/>
              </a:rPr>
              <a:t>Reduce / control procurement costs to reduce purchase and shipping of products (inventory / stock) by utilizing and improving contracts and logistics</a:t>
            </a:r>
          </a:p>
        </p:txBody>
      </p:sp>
    </p:spTree>
    <p:extLst>
      <p:ext uri="{BB962C8B-B14F-4D97-AF65-F5344CB8AC3E}">
        <p14:creationId xmlns:p14="http://schemas.microsoft.com/office/powerpoint/2010/main" val="32949154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0"/>
            <a:ext cx="12203429" cy="918799"/>
          </a:xfrm>
        </p:spPr>
        <p:txBody>
          <a:bodyPr>
            <a:noAutofit/>
          </a:bodyPr>
          <a:lstStyle/>
          <a:p>
            <a:pPr fontAlgn="base"/>
            <a:r>
              <a:rPr lang="en-US" sz="4000" b="1" dirty="0">
                <a:cs typeface="Calibri Light"/>
              </a:rPr>
              <a:t>Value Creation – An Overview</a:t>
            </a:r>
            <a:endParaRPr lang="en-US" sz="4000" b="1" dirty="0"/>
          </a:p>
        </p:txBody>
      </p:sp>
      <p:graphicFrame>
        <p:nvGraphicFramePr>
          <p:cNvPr id="8" name="Table 7">
            <a:extLst>
              <a:ext uri="{FF2B5EF4-FFF2-40B4-BE49-F238E27FC236}">
                <a16:creationId xmlns="" xmlns:a16="http://schemas.microsoft.com/office/drawing/2014/main" id="{E4D29BDC-B1E1-4644-BA67-E9267A702218}"/>
              </a:ext>
            </a:extLst>
          </p:cNvPr>
          <p:cNvGraphicFramePr>
            <a:graphicFrameLocks noGrp="1"/>
          </p:cNvGraphicFramePr>
          <p:nvPr>
            <p:extLst>
              <p:ext uri="{D42A27DB-BD31-4B8C-83A1-F6EECF244321}">
                <p14:modId xmlns:p14="http://schemas.microsoft.com/office/powerpoint/2010/main" val="825399336"/>
              </p:ext>
            </p:extLst>
          </p:nvPr>
        </p:nvGraphicFramePr>
        <p:xfrm>
          <a:off x="5229287" y="1743369"/>
          <a:ext cx="5992979" cy="4410242"/>
        </p:xfrm>
        <a:graphic>
          <a:graphicData uri="http://schemas.openxmlformats.org/drawingml/2006/table">
            <a:tbl>
              <a:tblPr firstRow="1" bandRow="1">
                <a:tableStyleId>{2D5ABB26-0587-4C30-8999-92F81FD0307C}</a:tableStyleId>
              </a:tblPr>
              <a:tblGrid>
                <a:gridCol w="901225">
                  <a:extLst>
                    <a:ext uri="{9D8B030D-6E8A-4147-A177-3AD203B41FA5}">
                      <a16:colId xmlns="" xmlns:a16="http://schemas.microsoft.com/office/drawing/2014/main" val="558602219"/>
                    </a:ext>
                  </a:extLst>
                </a:gridCol>
                <a:gridCol w="5091754">
                  <a:extLst>
                    <a:ext uri="{9D8B030D-6E8A-4147-A177-3AD203B41FA5}">
                      <a16:colId xmlns="" xmlns:a16="http://schemas.microsoft.com/office/drawing/2014/main" val="790685146"/>
                    </a:ext>
                  </a:extLst>
                </a:gridCol>
              </a:tblGrid>
              <a:tr h="1580682">
                <a:tc>
                  <a:txBody>
                    <a:bodyPr/>
                    <a:lstStyle/>
                    <a:p>
                      <a:pPr algn="r">
                        <a:buNone/>
                      </a:pPr>
                      <a:r>
                        <a:rPr lang="en-US" sz="9000" dirty="0"/>
                        <a:t>}</a:t>
                      </a:r>
                    </a:p>
                  </a:txBody>
                  <a:tcPr marL="94002" marR="94002" marT="47001" marB="47001"/>
                </a:tc>
                <a:tc>
                  <a:txBody>
                    <a:bodyPr/>
                    <a:lstStyle/>
                    <a:p>
                      <a:pPr lvl="0">
                        <a:buNone/>
                      </a:pPr>
                      <a:r>
                        <a:rPr lang="en-US" sz="1400" dirty="0"/>
                        <a:t>This includes the perceived value of the product both in terms of quality / design, as well as in social terms (brand awareness through marketing efforts). Our focus is to increase value in these areas (to premium / sub-premium levels) to provide us mark-up capabilities</a:t>
                      </a:r>
                    </a:p>
                  </a:txBody>
                  <a:tcPr marL="94002" marR="94002" marT="47001" marB="47001" anchor="ctr"/>
                </a:tc>
                <a:extLst>
                  <a:ext uri="{0D108BD9-81ED-4DB2-BD59-A6C34878D82A}">
                    <a16:rowId xmlns="" xmlns:a16="http://schemas.microsoft.com/office/drawing/2014/main" val="1458335304"/>
                  </a:ext>
                </a:extLst>
              </a:tr>
              <a:tr h="1356868">
                <a:tc>
                  <a:txBody>
                    <a:bodyPr/>
                    <a:lstStyle/>
                    <a:p>
                      <a:pPr algn="r">
                        <a:buNone/>
                      </a:pPr>
                      <a:r>
                        <a:rPr lang="en-US" sz="8200" dirty="0"/>
                        <a:t>}</a:t>
                      </a:r>
                    </a:p>
                  </a:txBody>
                  <a:tcPr marL="94002" marR="94002" marT="47001" marB="47001" anchor="ctr"/>
                </a:tc>
                <a:tc>
                  <a:txBody>
                    <a:bodyPr/>
                    <a:lstStyle/>
                    <a:p>
                      <a:pPr lvl="0">
                        <a:buNone/>
                      </a:pPr>
                      <a:r>
                        <a:rPr lang="en-US" sz="1400"/>
                        <a:t>This needs to be flexible, with a minimum margin in place, and will increase for product categories that are heavily differentiated in quality, or temporarily decrease when coupons / sales are in effect</a:t>
                      </a:r>
                    </a:p>
                  </a:txBody>
                  <a:tcPr marL="94002" marR="94002" marT="47001" marB="47001" anchor="ctr"/>
                </a:tc>
                <a:extLst>
                  <a:ext uri="{0D108BD9-81ED-4DB2-BD59-A6C34878D82A}">
                    <a16:rowId xmlns="" xmlns:a16="http://schemas.microsoft.com/office/drawing/2014/main" val="2943410040"/>
                  </a:ext>
                </a:extLst>
              </a:tr>
              <a:tr h="1472692">
                <a:tc>
                  <a:txBody>
                    <a:bodyPr/>
                    <a:lstStyle/>
                    <a:p>
                      <a:pPr algn="r">
                        <a:buNone/>
                      </a:pPr>
                      <a:r>
                        <a:rPr lang="en-US" sz="9000"/>
                        <a:t>}</a:t>
                      </a:r>
                    </a:p>
                  </a:txBody>
                  <a:tcPr marL="94002" marR="94002" marT="47001" marB="47001"/>
                </a:tc>
                <a:tc>
                  <a:txBody>
                    <a:bodyPr/>
                    <a:lstStyle/>
                    <a:p>
                      <a:pPr lvl="0">
                        <a:buNone/>
                      </a:pPr>
                      <a:r>
                        <a:rPr lang="en-US" sz="1400" dirty="0"/>
                        <a:t>As mentioned before, while this is not our primary area of focus, measures will be taken to ensure costs per unit are under control, and desired and optimal thresholds will be defined</a:t>
                      </a:r>
                    </a:p>
                  </a:txBody>
                  <a:tcPr marL="94002" marR="94002" marT="47001" marB="47001" anchor="ctr"/>
                </a:tc>
                <a:extLst>
                  <a:ext uri="{0D108BD9-81ED-4DB2-BD59-A6C34878D82A}">
                    <a16:rowId xmlns="" xmlns:a16="http://schemas.microsoft.com/office/drawing/2014/main" val="689849398"/>
                  </a:ext>
                </a:extLst>
              </a:tr>
            </a:tbl>
          </a:graphicData>
        </a:graphic>
      </p:graphicFrame>
      <p:graphicFrame>
        <p:nvGraphicFramePr>
          <p:cNvPr id="10" name="Table 4">
            <a:extLst>
              <a:ext uri="{FF2B5EF4-FFF2-40B4-BE49-F238E27FC236}">
                <a16:creationId xmlns="" xmlns:a16="http://schemas.microsoft.com/office/drawing/2014/main" id="{9388B285-7C2E-4AF1-AE5D-503A800AE231}"/>
              </a:ext>
            </a:extLst>
          </p:cNvPr>
          <p:cNvGraphicFramePr>
            <a:graphicFrameLocks/>
          </p:cNvGraphicFramePr>
          <p:nvPr>
            <p:extLst>
              <p:ext uri="{D42A27DB-BD31-4B8C-83A1-F6EECF244321}">
                <p14:modId xmlns:p14="http://schemas.microsoft.com/office/powerpoint/2010/main" val="2900495436"/>
              </p:ext>
            </p:extLst>
          </p:nvPr>
        </p:nvGraphicFramePr>
        <p:xfrm>
          <a:off x="838200" y="1825625"/>
          <a:ext cx="3819162" cy="4327986"/>
        </p:xfrm>
        <a:graphic>
          <a:graphicData uri="http://schemas.openxmlformats.org/drawingml/2006/table">
            <a:tbl>
              <a:tblPr firstRow="1" bandRow="1">
                <a:tableStyleId>{93296810-A885-4BE3-A3E7-6D5BEEA58F35}</a:tableStyleId>
              </a:tblPr>
              <a:tblGrid>
                <a:gridCol w="3819162">
                  <a:extLst>
                    <a:ext uri="{9D8B030D-6E8A-4147-A177-3AD203B41FA5}">
                      <a16:colId xmlns="" xmlns:a16="http://schemas.microsoft.com/office/drawing/2014/main" val="282108146"/>
                    </a:ext>
                  </a:extLst>
                </a:gridCol>
              </a:tblGrid>
              <a:tr h="1713424">
                <a:tc>
                  <a:txBody>
                    <a:bodyPr/>
                    <a:lstStyle/>
                    <a:p>
                      <a:pPr algn="ctr">
                        <a:buNone/>
                      </a:pPr>
                      <a:r>
                        <a:rPr lang="en-US" sz="2400" dirty="0"/>
                        <a:t>Value</a:t>
                      </a:r>
                    </a:p>
                  </a:txBody>
                  <a:tcPr anchor="ctr">
                    <a:solidFill>
                      <a:schemeClr val="accent1">
                        <a:lumMod val="75000"/>
                      </a:schemeClr>
                    </a:solidFill>
                  </a:tcPr>
                </a:tc>
                <a:extLst>
                  <a:ext uri="{0D108BD9-81ED-4DB2-BD59-A6C34878D82A}">
                    <a16:rowId xmlns="" xmlns:a16="http://schemas.microsoft.com/office/drawing/2014/main" val="3731190777"/>
                  </a:ext>
                </a:extLst>
              </a:tr>
              <a:tr h="1040747">
                <a:tc>
                  <a:txBody>
                    <a:bodyPr/>
                    <a:lstStyle/>
                    <a:p>
                      <a:pPr algn="ctr">
                        <a:buNone/>
                      </a:pPr>
                      <a:r>
                        <a:rPr lang="en-US" sz="2400"/>
                        <a:t>Price</a:t>
                      </a:r>
                    </a:p>
                  </a:txBody>
                  <a:tcPr anchor="ctr"/>
                </a:tc>
                <a:extLst>
                  <a:ext uri="{0D108BD9-81ED-4DB2-BD59-A6C34878D82A}">
                    <a16:rowId xmlns="" xmlns:a16="http://schemas.microsoft.com/office/drawing/2014/main" val="4180112219"/>
                  </a:ext>
                </a:extLst>
              </a:tr>
              <a:tr h="1573815">
                <a:tc>
                  <a:txBody>
                    <a:bodyPr/>
                    <a:lstStyle/>
                    <a:p>
                      <a:pPr algn="ctr">
                        <a:buNone/>
                      </a:pPr>
                      <a:r>
                        <a:rPr lang="en-US" sz="2400" dirty="0"/>
                        <a:t>Cost</a:t>
                      </a:r>
                    </a:p>
                  </a:txBody>
                  <a:tcPr anchor="ctr"/>
                </a:tc>
                <a:extLst>
                  <a:ext uri="{0D108BD9-81ED-4DB2-BD59-A6C34878D82A}">
                    <a16:rowId xmlns="" xmlns:a16="http://schemas.microsoft.com/office/drawing/2014/main" val="1449133513"/>
                  </a:ext>
                </a:extLst>
              </a:tr>
            </a:tbl>
          </a:graphicData>
        </a:graphic>
      </p:graphicFrame>
      <p:sp>
        <p:nvSpPr>
          <p:cNvPr id="11" name="TextBox 10">
            <a:extLst>
              <a:ext uri="{FF2B5EF4-FFF2-40B4-BE49-F238E27FC236}">
                <a16:creationId xmlns="" xmlns:a16="http://schemas.microsoft.com/office/drawing/2014/main" id="{EFE18AA7-9CB9-4B78-8FEF-C47E82859899}"/>
              </a:ext>
            </a:extLst>
          </p:cNvPr>
          <p:cNvSpPr txBox="1"/>
          <p:nvPr/>
        </p:nvSpPr>
        <p:spPr>
          <a:xfrm>
            <a:off x="832756" y="6330042"/>
            <a:ext cx="10363200" cy="307777"/>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i="1"/>
              <a:t>Targeted average distribution to be: 40%</a:t>
            </a:r>
            <a:r>
              <a:rPr lang="en-US" sz="1400" i="1">
                <a:cs typeface="Calibri"/>
              </a:rPr>
              <a:t> (Value) - 20% (Price) - 40% (Cost)</a:t>
            </a:r>
          </a:p>
        </p:txBody>
      </p:sp>
    </p:spTree>
    <p:extLst>
      <p:ext uri="{BB962C8B-B14F-4D97-AF65-F5344CB8AC3E}">
        <p14:creationId xmlns:p14="http://schemas.microsoft.com/office/powerpoint/2010/main" val="14918130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0"/>
            <a:ext cx="12203430" cy="6858365"/>
          </a:xfrm>
          <a:prstGeom prst="rect">
            <a:avLst/>
          </a:prstGeom>
        </p:spPr>
      </p:pic>
      <p:sp>
        <p:nvSpPr>
          <p:cNvPr id="4" name="TextBox 3"/>
          <p:cNvSpPr txBox="1"/>
          <p:nvPr/>
        </p:nvSpPr>
        <p:spPr>
          <a:xfrm>
            <a:off x="3289300" y="2644352"/>
            <a:ext cx="7061200" cy="1569660"/>
          </a:xfrm>
          <a:prstGeom prst="rect">
            <a:avLst/>
          </a:prstGeom>
          <a:noFill/>
        </p:spPr>
        <p:txBody>
          <a:bodyPr wrap="square" rtlCol="0">
            <a:spAutoFit/>
          </a:bodyPr>
          <a:lstStyle/>
          <a:p>
            <a:r>
              <a:rPr lang="en-US" sz="9600" dirty="0" smtClean="0"/>
              <a:t>Thank You!</a:t>
            </a:r>
            <a:endParaRPr lang="en-US" sz="9600" dirty="0"/>
          </a:p>
        </p:txBody>
      </p:sp>
    </p:spTree>
    <p:extLst>
      <p:ext uri="{BB962C8B-B14F-4D97-AF65-F5344CB8AC3E}">
        <p14:creationId xmlns:p14="http://schemas.microsoft.com/office/powerpoint/2010/main" val="17279239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0" y="0"/>
            <a:ext cx="12191999" cy="918799"/>
          </a:xfrm>
        </p:spPr>
        <p:txBody>
          <a:bodyPr>
            <a:normAutofit/>
          </a:bodyPr>
          <a:lstStyle/>
          <a:p>
            <a:r>
              <a:rPr lang="en-US" sz="4000" b="1" dirty="0"/>
              <a:t>Business Model</a:t>
            </a:r>
            <a:r>
              <a:rPr lang="en-US" sz="4000" dirty="0"/>
              <a:t>​</a:t>
            </a:r>
          </a:p>
        </p:txBody>
      </p:sp>
      <p:sp>
        <p:nvSpPr>
          <p:cNvPr id="3" name="Subtitle 2"/>
          <p:cNvSpPr>
            <a:spLocks noGrp="1"/>
          </p:cNvSpPr>
          <p:nvPr>
            <p:ph type="subTitle" idx="1"/>
          </p:nvPr>
        </p:nvSpPr>
        <p:spPr>
          <a:xfrm>
            <a:off x="459698" y="918799"/>
            <a:ext cx="11732302" cy="5939200"/>
          </a:xfrm>
        </p:spPr>
        <p:txBody>
          <a:bodyPr>
            <a:noAutofit/>
          </a:bodyPr>
          <a:lstStyle/>
          <a:p>
            <a:pPr algn="l" fontAlgn="base"/>
            <a:r>
              <a:rPr lang="en-US" b="1" dirty="0" smtClean="0"/>
              <a:t>Products:</a:t>
            </a:r>
            <a:r>
              <a:rPr lang="en-US" dirty="0" smtClean="0"/>
              <a:t> ​</a:t>
            </a:r>
            <a:br>
              <a:rPr lang="en-US" dirty="0" smtClean="0"/>
            </a:br>
            <a:r>
              <a:rPr lang="en-US" dirty="0" smtClean="0"/>
              <a:t>High-end fashion clothing for young adults.​</a:t>
            </a:r>
            <a:br>
              <a:rPr lang="en-US" dirty="0" smtClean="0"/>
            </a:br>
            <a:r>
              <a:rPr lang="en-US" dirty="0" smtClean="0"/>
              <a:t>​</a:t>
            </a:r>
          </a:p>
          <a:p>
            <a:pPr algn="l" fontAlgn="base"/>
            <a:r>
              <a:rPr lang="en-US" b="1" dirty="0" smtClean="0"/>
              <a:t>Target market:</a:t>
            </a:r>
            <a:r>
              <a:rPr lang="en-US" dirty="0" smtClean="0"/>
              <a:t> ​</a:t>
            </a:r>
          </a:p>
          <a:p>
            <a:pPr marL="342900" indent="-342900" algn="l" fontAlgn="base">
              <a:buFont typeface="Arial" panose="020B0604020202020204" pitchFamily="34" charset="0"/>
              <a:buChar char="•"/>
            </a:pPr>
            <a:r>
              <a:rPr lang="en-US" dirty="0" smtClean="0"/>
              <a:t>High quality national branded cloths for young adults aged 18-25 ​</a:t>
            </a:r>
          </a:p>
          <a:p>
            <a:pPr marL="342900" indent="-342900" algn="l" fontAlgn="base">
              <a:buFont typeface="Arial" panose="020B0604020202020204" pitchFamily="34" charset="0"/>
              <a:buChar char="•"/>
            </a:pPr>
            <a:r>
              <a:rPr lang="en-US" dirty="0" smtClean="0"/>
              <a:t>Mid – high income​</a:t>
            </a:r>
          </a:p>
          <a:p>
            <a:pPr marL="342900" indent="-342900" algn="l" fontAlgn="base">
              <a:buFont typeface="Arial" panose="020B0604020202020204" pitchFamily="34" charset="0"/>
              <a:buChar char="•"/>
            </a:pPr>
            <a:r>
              <a:rPr lang="en-US" dirty="0" smtClean="0"/>
              <a:t>Customers who love to buy current fashion clothing at low pricing.​</a:t>
            </a:r>
          </a:p>
          <a:p>
            <a:pPr algn="l" fontAlgn="base"/>
            <a:r>
              <a:rPr lang="en-US" dirty="0" smtClean="0"/>
              <a:t>​</a:t>
            </a:r>
          </a:p>
          <a:p>
            <a:pPr algn="l" fontAlgn="base"/>
            <a:r>
              <a:rPr lang="en-US" b="1" dirty="0" smtClean="0"/>
              <a:t>Marketing strategy:</a:t>
            </a:r>
            <a:r>
              <a:rPr lang="en-US" dirty="0" smtClean="0"/>
              <a:t> ​</a:t>
            </a:r>
          </a:p>
          <a:p>
            <a:pPr marL="342900" indent="-342900" algn="l" fontAlgn="base">
              <a:buFont typeface="Arial" panose="020B0604020202020204" pitchFamily="34" charset="0"/>
              <a:buChar char="•"/>
            </a:pPr>
            <a:r>
              <a:rPr lang="en-US" dirty="0" smtClean="0"/>
              <a:t>Using social media for marketing in cost-effective manners – like </a:t>
            </a:r>
            <a:r>
              <a:rPr lang="en-US" dirty="0"/>
              <a:t>F</a:t>
            </a:r>
            <a:r>
              <a:rPr lang="en-US" dirty="0" smtClean="0"/>
              <a:t>acebook, </a:t>
            </a:r>
            <a:r>
              <a:rPr lang="en-US" dirty="0"/>
              <a:t>I</a:t>
            </a:r>
            <a:r>
              <a:rPr lang="en-US" dirty="0" smtClean="0"/>
              <a:t>nstagram, and Twitter.​</a:t>
            </a:r>
          </a:p>
          <a:p>
            <a:pPr marL="342900" indent="-342900" algn="l" fontAlgn="base">
              <a:buFont typeface="Arial" panose="020B0604020202020204" pitchFamily="34" charset="0"/>
              <a:buChar char="•"/>
            </a:pPr>
            <a:r>
              <a:rPr lang="en-US" dirty="0" smtClean="0"/>
              <a:t>Constant updated about product and current fashion trends on our website.​</a:t>
            </a:r>
          </a:p>
          <a:p>
            <a:pPr marL="342900" indent="-342900" algn="l" fontAlgn="base">
              <a:buFont typeface="Arial" panose="020B0604020202020204" pitchFamily="34" charset="0"/>
              <a:buChar char="•"/>
            </a:pPr>
            <a:r>
              <a:rPr lang="en-US" dirty="0" smtClean="0"/>
              <a:t>Creating brands and company awareness by creating newsletters, posters, and flyers.​</a:t>
            </a:r>
          </a:p>
          <a:p>
            <a:pPr algn="l" fontAlgn="base"/>
            <a:r>
              <a:rPr lang="en-US" dirty="0" smtClean="0"/>
              <a:t>​</a:t>
            </a:r>
          </a:p>
          <a:p>
            <a:pPr algn="l" fontAlgn="base"/>
            <a:r>
              <a:rPr lang="en-US" dirty="0" smtClean="0"/>
              <a:t>​</a:t>
            </a:r>
          </a:p>
          <a:p>
            <a:pPr algn="l" fontAlgn="base"/>
            <a:r>
              <a:rPr lang="en-US" dirty="0" smtClean="0"/>
              <a:t>​</a:t>
            </a:r>
          </a:p>
          <a:p>
            <a:pPr algn="l" fontAlgn="base"/>
            <a:r>
              <a:rPr lang="en-US" dirty="0" smtClean="0"/>
              <a:t>​</a:t>
            </a:r>
          </a:p>
          <a:p>
            <a:pPr algn="l"/>
            <a:endParaRPr lang="en-US" dirty="0"/>
          </a:p>
        </p:txBody>
      </p:sp>
    </p:spTree>
    <p:extLst>
      <p:ext uri="{BB962C8B-B14F-4D97-AF65-F5344CB8AC3E}">
        <p14:creationId xmlns:p14="http://schemas.microsoft.com/office/powerpoint/2010/main" val="3139428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5" name="Subtitle 2"/>
          <p:cNvSpPr>
            <a:spLocks noGrp="1"/>
          </p:cNvSpPr>
          <p:nvPr>
            <p:ph type="subTitle" idx="1"/>
          </p:nvPr>
        </p:nvSpPr>
        <p:spPr>
          <a:xfrm>
            <a:off x="459698" y="708939"/>
            <a:ext cx="11732302" cy="5939200"/>
          </a:xfrm>
        </p:spPr>
        <p:txBody>
          <a:bodyPr>
            <a:noAutofit/>
          </a:bodyPr>
          <a:lstStyle/>
          <a:p>
            <a:pPr marL="342900" indent="-342900" algn="l" fontAlgn="base">
              <a:buFont typeface="Arial" panose="020B0604020202020204" pitchFamily="34" charset="0"/>
              <a:buChar char="•"/>
            </a:pPr>
            <a:r>
              <a:rPr lang="en-US" dirty="0" smtClean="0"/>
              <a:t>Writing blogs about new trends.​</a:t>
            </a:r>
          </a:p>
          <a:p>
            <a:pPr marL="342900" indent="-342900" algn="l" fontAlgn="base">
              <a:buFont typeface="Arial" panose="020B0604020202020204" pitchFamily="34" charset="0"/>
              <a:buChar char="•"/>
            </a:pPr>
            <a:r>
              <a:rPr lang="en-US" dirty="0" smtClean="0"/>
              <a:t>Introducing discount coupons​</a:t>
            </a:r>
          </a:p>
          <a:p>
            <a:pPr marL="342900" indent="-342900" algn="l" fontAlgn="base">
              <a:buFont typeface="Arial" panose="020B0604020202020204" pitchFamily="34" charset="0"/>
              <a:buChar char="•"/>
            </a:pPr>
            <a:r>
              <a:rPr lang="en-US" dirty="0" smtClean="0"/>
              <a:t>Doing newspaper advertisement​</a:t>
            </a:r>
          </a:p>
          <a:p>
            <a:pPr marL="342900" indent="-342900" algn="l" fontAlgn="base">
              <a:buFont typeface="Arial" panose="020B0604020202020204" pitchFamily="34" charset="0"/>
              <a:buChar char="•"/>
            </a:pPr>
            <a:r>
              <a:rPr lang="en-US" dirty="0" smtClean="0"/>
              <a:t>Creating product catalog​</a:t>
            </a:r>
          </a:p>
          <a:p>
            <a:pPr marL="342900" indent="-342900" algn="l" fontAlgn="base">
              <a:buFont typeface="Arial" panose="020B0604020202020204" pitchFamily="34" charset="0"/>
              <a:buChar char="•"/>
            </a:pPr>
            <a:r>
              <a:rPr lang="en-US" dirty="0" smtClean="0"/>
              <a:t>Email marketing​</a:t>
            </a:r>
          </a:p>
          <a:p>
            <a:pPr algn="l" fontAlgn="base"/>
            <a:r>
              <a:rPr lang="en-US" dirty="0" smtClean="0"/>
              <a:t>​</a:t>
            </a:r>
          </a:p>
          <a:p>
            <a:pPr algn="l" fontAlgn="base"/>
            <a:r>
              <a:rPr lang="en-US" b="1" dirty="0" smtClean="0"/>
              <a:t>Revenue generation:</a:t>
            </a:r>
            <a:r>
              <a:rPr lang="en-US" dirty="0" smtClean="0"/>
              <a:t>​</a:t>
            </a:r>
          </a:p>
          <a:p>
            <a:pPr marL="342900" indent="-342900" algn="l" fontAlgn="base">
              <a:buFont typeface="Arial" panose="020B0604020202020204" pitchFamily="34" charset="0"/>
              <a:buChar char="•"/>
            </a:pPr>
            <a:r>
              <a:rPr lang="en-US" dirty="0" smtClean="0"/>
              <a:t>Seamless and easy processes for customers to buy the products online and in store and also free and easy return process of products.​</a:t>
            </a:r>
          </a:p>
          <a:p>
            <a:pPr marL="342900" indent="-342900" algn="l" fontAlgn="base">
              <a:buFont typeface="Arial" panose="020B0604020202020204" pitchFamily="34" charset="0"/>
              <a:buChar char="•"/>
            </a:pPr>
            <a:r>
              <a:rPr lang="en-US" dirty="0" smtClean="0"/>
              <a:t>Introducing discount coupons for customer which will help to increase sales.​</a:t>
            </a:r>
          </a:p>
          <a:p>
            <a:pPr marL="342900" indent="-342900" algn="l" fontAlgn="base">
              <a:buFont typeface="Arial" panose="020B0604020202020204" pitchFamily="34" charset="0"/>
              <a:buChar char="•"/>
            </a:pPr>
            <a:r>
              <a:rPr lang="en-US" dirty="0" smtClean="0"/>
              <a:t>Value and satisfy customer needs and provide them with great customer services and product knowledge. ​</a:t>
            </a:r>
          </a:p>
          <a:p>
            <a:pPr marL="342900" indent="-342900" algn="l" fontAlgn="base">
              <a:buFont typeface="Arial" panose="020B0604020202020204" pitchFamily="34" charset="0"/>
              <a:buChar char="•"/>
            </a:pPr>
            <a:r>
              <a:rPr lang="en-US" dirty="0" smtClean="0"/>
              <a:t>Recognizing our company strength, weakness, opportunities, and threats.​</a:t>
            </a:r>
          </a:p>
          <a:p>
            <a:pPr algn="l" fontAlgn="base"/>
            <a:r>
              <a:rPr lang="en-US" dirty="0" smtClean="0"/>
              <a:t>​</a:t>
            </a:r>
          </a:p>
          <a:p>
            <a:pPr algn="l" fontAlgn="base"/>
            <a:r>
              <a:rPr lang="en-US" dirty="0" smtClean="0"/>
              <a:t>​</a:t>
            </a:r>
          </a:p>
          <a:p>
            <a:pPr algn="l"/>
            <a:endParaRPr lang="en-US" dirty="0"/>
          </a:p>
        </p:txBody>
      </p:sp>
    </p:spTree>
    <p:extLst>
      <p:ext uri="{BB962C8B-B14F-4D97-AF65-F5344CB8AC3E}">
        <p14:creationId xmlns:p14="http://schemas.microsoft.com/office/powerpoint/2010/main" val="30454113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3" name="Subtitle 2"/>
          <p:cNvSpPr>
            <a:spLocks noGrp="1"/>
          </p:cNvSpPr>
          <p:nvPr>
            <p:ph type="subTitle" idx="1"/>
          </p:nvPr>
        </p:nvSpPr>
        <p:spPr>
          <a:xfrm>
            <a:off x="504667" y="589011"/>
            <a:ext cx="11262611" cy="6126582"/>
          </a:xfrm>
        </p:spPr>
        <p:txBody>
          <a:bodyPr>
            <a:noAutofit/>
          </a:bodyPr>
          <a:lstStyle/>
          <a:p>
            <a:pPr algn="l" fontAlgn="base"/>
            <a:r>
              <a:rPr lang="en-US" b="1" dirty="0" smtClean="0"/>
              <a:t>Price strategy:</a:t>
            </a:r>
            <a:r>
              <a:rPr lang="en-US" dirty="0" smtClean="0"/>
              <a:t>​</a:t>
            </a:r>
          </a:p>
          <a:p>
            <a:pPr marL="342900" indent="-342900" algn="l" fontAlgn="base">
              <a:buFont typeface="Arial" panose="020B0604020202020204" pitchFamily="34" charset="0"/>
              <a:buChar char="•"/>
            </a:pPr>
            <a:r>
              <a:rPr lang="en-US" dirty="0" smtClean="0"/>
              <a:t>Provide high quality and innovative product to the customers in the price range that differentiate our products from rivals.​</a:t>
            </a:r>
          </a:p>
          <a:p>
            <a:pPr marL="342900" indent="-342900" algn="l" fontAlgn="base">
              <a:buFont typeface="Arial" panose="020B0604020202020204" pitchFamily="34" charset="0"/>
              <a:buChar char="•"/>
            </a:pPr>
            <a:r>
              <a:rPr lang="en-US" dirty="0" smtClean="0"/>
              <a:t>Provide temporarily low prices on the products to  reduce the competition in the market. It will discourage competitors because they won't be able to compete and loose profitability and new competitors won't be able to enter easily.​</a:t>
            </a:r>
          </a:p>
          <a:p>
            <a:pPr marL="342900" indent="-342900" algn="l" fontAlgn="base">
              <a:buFont typeface="Arial" panose="020B0604020202020204" pitchFamily="34" charset="0"/>
              <a:buChar char="•"/>
            </a:pPr>
            <a:r>
              <a:rPr lang="en-US" dirty="0" smtClean="0"/>
              <a:t>Introducing  great quality that encourage customers to buy the products at our given price range.​</a:t>
            </a:r>
          </a:p>
          <a:p>
            <a:pPr algn="l" fontAlgn="base"/>
            <a:endParaRPr lang="en-US" dirty="0" smtClean="0"/>
          </a:p>
          <a:p>
            <a:pPr algn="l" fontAlgn="base"/>
            <a:r>
              <a:rPr lang="en-US" dirty="0" smtClean="0"/>
              <a:t>​</a:t>
            </a:r>
          </a:p>
          <a:p>
            <a:pPr algn="l" fontAlgn="base"/>
            <a:r>
              <a:rPr lang="en-US" dirty="0" smtClean="0"/>
              <a:t>​</a:t>
            </a:r>
          </a:p>
          <a:p>
            <a:pPr algn="l" fontAlgn="base"/>
            <a:r>
              <a:rPr lang="en-US" dirty="0" smtClean="0"/>
              <a:t>​</a:t>
            </a:r>
          </a:p>
          <a:p>
            <a:pPr algn="l" fontAlgn="base"/>
            <a:r>
              <a:rPr lang="en-US" dirty="0" smtClean="0"/>
              <a:t>​</a:t>
            </a:r>
          </a:p>
          <a:p>
            <a:pPr marL="342900" indent="-342900" algn="l" fontAlgn="base">
              <a:buFont typeface="Arial" panose="020B0604020202020204" pitchFamily="34" charset="0"/>
              <a:buChar char="•"/>
            </a:pPr>
            <a:endParaRPr lang="en-US" dirty="0" smtClean="0"/>
          </a:p>
          <a:p>
            <a:pPr algn="l" fontAlgn="base"/>
            <a:r>
              <a:rPr lang="en-US" dirty="0" smtClean="0"/>
              <a:t>​</a:t>
            </a:r>
          </a:p>
          <a:p>
            <a:pPr algn="l" fontAlgn="base"/>
            <a:r>
              <a:rPr lang="en-US" dirty="0" smtClean="0"/>
              <a:t>​</a:t>
            </a:r>
            <a:endParaRPr lang="en-US" dirty="0"/>
          </a:p>
        </p:txBody>
      </p:sp>
    </p:spTree>
    <p:extLst>
      <p:ext uri="{BB962C8B-B14F-4D97-AF65-F5344CB8AC3E}">
        <p14:creationId xmlns:p14="http://schemas.microsoft.com/office/powerpoint/2010/main" val="2960070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0"/>
            <a:ext cx="12203429" cy="918799"/>
          </a:xfrm>
        </p:spPr>
        <p:txBody>
          <a:bodyPr>
            <a:normAutofit/>
          </a:bodyPr>
          <a:lstStyle/>
          <a:p>
            <a:r>
              <a:rPr lang="en-US" sz="4000" b="1" dirty="0"/>
              <a:t>Mission and Vision</a:t>
            </a:r>
            <a:r>
              <a:rPr lang="en-US" sz="4000" dirty="0"/>
              <a:t>​</a:t>
            </a:r>
          </a:p>
        </p:txBody>
      </p:sp>
      <p:sp>
        <p:nvSpPr>
          <p:cNvPr id="3" name="Subtitle 2"/>
          <p:cNvSpPr>
            <a:spLocks noGrp="1"/>
          </p:cNvSpPr>
          <p:nvPr>
            <p:ph type="subTitle" idx="1"/>
          </p:nvPr>
        </p:nvSpPr>
        <p:spPr>
          <a:xfrm>
            <a:off x="459698" y="1563376"/>
            <a:ext cx="11067738" cy="5939200"/>
          </a:xfrm>
        </p:spPr>
        <p:txBody>
          <a:bodyPr>
            <a:noAutofit/>
          </a:bodyPr>
          <a:lstStyle/>
          <a:p>
            <a:pPr algn="l" fontAlgn="base"/>
            <a:r>
              <a:rPr lang="en-US" b="1" dirty="0" smtClean="0"/>
              <a:t>Our company's mission</a:t>
            </a:r>
            <a:r>
              <a:rPr lang="en-US" dirty="0" smtClean="0"/>
              <a:t> is to offer high quality fashionable clothing for young adults and built a strong emotional relationship with the customers by offering premium prices on innovative and new trends clothing as compared to rivals.​</a:t>
            </a:r>
          </a:p>
          <a:p>
            <a:pPr algn="l" fontAlgn="base"/>
            <a:r>
              <a:rPr lang="en-US" dirty="0" smtClean="0"/>
              <a:t>​</a:t>
            </a:r>
          </a:p>
          <a:p>
            <a:pPr algn="l" fontAlgn="base"/>
            <a:r>
              <a:rPr lang="en-US" b="1" dirty="0" smtClean="0"/>
              <a:t>Our company's vision</a:t>
            </a:r>
            <a:r>
              <a:rPr lang="en-US" dirty="0" smtClean="0"/>
              <a:t> is to establish long term relationship with the vendors and customers and make our business sustainable with outstanding services .​</a:t>
            </a:r>
          </a:p>
          <a:p>
            <a:pPr algn="l" fontAlgn="base"/>
            <a:r>
              <a:rPr lang="en-US" dirty="0" smtClean="0"/>
              <a:t>​</a:t>
            </a:r>
          </a:p>
          <a:p>
            <a:pPr algn="l" fontAlgn="base"/>
            <a:r>
              <a:rPr lang="en-US" dirty="0" smtClean="0"/>
              <a:t>​</a:t>
            </a:r>
          </a:p>
          <a:p>
            <a:pPr algn="l" fontAlgn="base"/>
            <a:r>
              <a:rPr lang="en-US" dirty="0" smtClean="0"/>
              <a:t>​</a:t>
            </a:r>
          </a:p>
          <a:p>
            <a:pPr algn="l"/>
            <a:endParaRPr lang="en-US" dirty="0"/>
          </a:p>
        </p:txBody>
      </p:sp>
    </p:spTree>
    <p:extLst>
      <p:ext uri="{BB962C8B-B14F-4D97-AF65-F5344CB8AC3E}">
        <p14:creationId xmlns:p14="http://schemas.microsoft.com/office/powerpoint/2010/main" val="1314427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0"/>
            <a:ext cx="12203429" cy="918799"/>
          </a:xfrm>
        </p:spPr>
        <p:txBody>
          <a:bodyPr>
            <a:normAutofit/>
          </a:bodyPr>
          <a:lstStyle/>
          <a:p>
            <a:r>
              <a:rPr lang="en-US" sz="4000" b="1" dirty="0"/>
              <a:t>Goal and Value</a:t>
            </a:r>
            <a:r>
              <a:rPr lang="en-US" sz="4000" dirty="0"/>
              <a:t>​</a:t>
            </a:r>
          </a:p>
        </p:txBody>
      </p:sp>
      <p:sp>
        <p:nvSpPr>
          <p:cNvPr id="3" name="Subtitle 2"/>
          <p:cNvSpPr>
            <a:spLocks noGrp="1"/>
          </p:cNvSpPr>
          <p:nvPr>
            <p:ph type="subTitle" idx="1"/>
          </p:nvPr>
        </p:nvSpPr>
        <p:spPr>
          <a:xfrm>
            <a:off x="459698" y="1563376"/>
            <a:ext cx="11067738" cy="5939200"/>
          </a:xfrm>
        </p:spPr>
        <p:txBody>
          <a:bodyPr>
            <a:noAutofit/>
          </a:bodyPr>
          <a:lstStyle/>
          <a:p>
            <a:pPr algn="l" fontAlgn="base"/>
            <a:r>
              <a:rPr lang="en-US" b="1" dirty="0" smtClean="0"/>
              <a:t>Our company's goal </a:t>
            </a:r>
            <a:r>
              <a:rPr lang="en-US" dirty="0" smtClean="0"/>
              <a:t>is to achieve profitable margin of 60 percent by the end of the year.​</a:t>
            </a:r>
          </a:p>
          <a:p>
            <a:pPr algn="l" fontAlgn="base"/>
            <a:r>
              <a:rPr lang="en-US" dirty="0" smtClean="0"/>
              <a:t>​</a:t>
            </a:r>
          </a:p>
          <a:p>
            <a:pPr algn="l" fontAlgn="base"/>
            <a:r>
              <a:rPr lang="en-US" b="1" dirty="0" smtClean="0"/>
              <a:t>Our company's values</a:t>
            </a:r>
            <a:r>
              <a:rPr lang="en-US" dirty="0" smtClean="0"/>
              <a:t>:​</a:t>
            </a:r>
          </a:p>
          <a:p>
            <a:pPr marL="342900" indent="-342900" algn="l" fontAlgn="base">
              <a:buFont typeface="Arial" panose="020B0604020202020204" pitchFamily="34" charset="0"/>
              <a:buChar char="•"/>
            </a:pPr>
            <a:r>
              <a:rPr lang="en-US" dirty="0" smtClean="0"/>
              <a:t>Warm welcoming environment for customers and vendors​</a:t>
            </a:r>
          </a:p>
          <a:p>
            <a:pPr marL="342900" indent="-342900" algn="l" fontAlgn="base">
              <a:buFont typeface="Arial" panose="020B0604020202020204" pitchFamily="34" charset="0"/>
              <a:buChar char="•"/>
            </a:pPr>
            <a:r>
              <a:rPr lang="en-US" dirty="0" smtClean="0"/>
              <a:t>Team work​</a:t>
            </a:r>
          </a:p>
          <a:p>
            <a:pPr marL="342900" indent="-342900" algn="l" fontAlgn="base">
              <a:buFont typeface="Arial" panose="020B0604020202020204" pitchFamily="34" charset="0"/>
              <a:buChar char="•"/>
            </a:pPr>
            <a:r>
              <a:rPr lang="en-US" dirty="0" smtClean="0"/>
              <a:t>Be passionate​</a:t>
            </a:r>
          </a:p>
          <a:p>
            <a:pPr marL="342900" indent="-342900" algn="l" fontAlgn="base">
              <a:buFont typeface="Arial" panose="020B0604020202020204" pitchFamily="34" charset="0"/>
              <a:buChar char="•"/>
            </a:pPr>
            <a:r>
              <a:rPr lang="en-US" dirty="0" smtClean="0"/>
              <a:t>Focus on innovation and new ideas​</a:t>
            </a:r>
          </a:p>
          <a:p>
            <a:pPr marL="342900" indent="-342900" algn="l" fontAlgn="base">
              <a:buFont typeface="Arial" panose="020B0604020202020204" pitchFamily="34" charset="0"/>
              <a:buChar char="•"/>
            </a:pPr>
            <a:r>
              <a:rPr lang="en-US" dirty="0" smtClean="0"/>
              <a:t>Thirst for improvement​</a:t>
            </a:r>
          </a:p>
          <a:p>
            <a:pPr marL="342900" indent="-342900" algn="l" fontAlgn="base">
              <a:buFont typeface="Arial" panose="020B0604020202020204" pitchFamily="34" charset="0"/>
              <a:buChar char="•"/>
            </a:pPr>
            <a:r>
              <a:rPr lang="en-US" dirty="0" smtClean="0"/>
              <a:t>Be humble​</a:t>
            </a:r>
          </a:p>
          <a:p>
            <a:pPr marL="342900" indent="-342900" algn="l" fontAlgn="base">
              <a:buFont typeface="Arial" panose="020B0604020202020204" pitchFamily="34" charset="0"/>
              <a:buChar char="•"/>
            </a:pPr>
            <a:r>
              <a:rPr lang="en-US" dirty="0" smtClean="0"/>
              <a:t>High quality​</a:t>
            </a:r>
          </a:p>
          <a:p>
            <a:pPr algn="l" fontAlgn="base"/>
            <a:r>
              <a:rPr lang="en-US" dirty="0" smtClean="0"/>
              <a:t>​</a:t>
            </a:r>
          </a:p>
          <a:p>
            <a:pPr algn="l" fontAlgn="base"/>
            <a:r>
              <a:rPr lang="en-US" dirty="0" smtClean="0"/>
              <a:t>​</a:t>
            </a:r>
            <a:endParaRPr lang="en-US" dirty="0"/>
          </a:p>
          <a:p>
            <a:pPr algn="l" fontAlgn="base"/>
            <a:r>
              <a:rPr lang="en-US" dirty="0"/>
              <a:t>​</a:t>
            </a:r>
          </a:p>
        </p:txBody>
      </p:sp>
    </p:spTree>
    <p:extLst>
      <p:ext uri="{BB962C8B-B14F-4D97-AF65-F5344CB8AC3E}">
        <p14:creationId xmlns:p14="http://schemas.microsoft.com/office/powerpoint/2010/main" val="2558991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68247" b="468"/>
          <a:stretch/>
        </p:blipFill>
        <p:spPr>
          <a:xfrm>
            <a:off x="0" y="-19878"/>
            <a:ext cx="12203430" cy="1275772"/>
          </a:xfrm>
          <a:prstGeom prst="rect">
            <a:avLst/>
          </a:prstGeom>
        </p:spPr>
      </p:pic>
      <p:sp>
        <p:nvSpPr>
          <p:cNvPr id="4" name="AutoShape 2" descr="data:image/jpg;base64,%20/9j/4AAQSkZJRgABAQEAYABgAAD/2wBDAAUDBAQEAwUEBAQFBQUGBwwIBwcHBw8LCwkMEQ8SEhEPERETFhwXExQaFRERGCEYGh0dHx8fExciJCIeJBweHx7/2wBDAQUFBQcGBw4ICA4eFBEUHh4eHh4eHh4eHh4eHh4eHh4eHh4eHh4eHh4eHh4eHh4eHh4eHh4eHh4eHh4eHh4eHh7/wAARCAF8Ar0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ooAKKKKACiiigAooooAKKKKACiiigAooooAKKKKACiiigAooooAKKKKACiiigAooooAKKKKACiiigAooooAKrarewabpd3qN0SILWF5pCOoVVJP6CrNYHxI/5J54k/wCwVdf+imqoLmkkKTsmzwfVfjl4wuL2STTodOsrUk+XE8BkYDtlsjJ/Cqv/AAuzx9/z8aX/AOAf/wBlXnFFffLLMIlb2aPmXjK7+0ej/wDC7PH3/Pxpf/gH/wDZUf8AC7PH3/Pxpf8A4B//AGVecVteDtIt9Y1SVL6aSCxtLaS7unjAL+WgyQueMkkAfWlPL8HCLk6ashxxVeTSUmdb/wALs8ff8/Gl/wDgH/8AZUf8Ls8ff8/Gl/8AgH/9lWVoFr4U8ReKtI0uz0bUbBZ7kpMrX/m+Ym0kYO0FWyB6jmrN34VjuvE2maOfDt/4aEwklmkuLz7SWhQbmZRtGCAD9SRXO8Pgoy5ZUraX6bff5dLmiq4hq8Z3+/8AyLn/AAuzx9/z8aX/AOAf/wBlR/wuzx9/z8aX/wCAf/2VZNrZeE/EEOoWmi6fqWnXttay3VtLPdiZbhYxuZXXaNhKgkYJ54rjhWtPA4Sd17JJruRLEV4689z0f/hdnj7/AJ+NL/8AAP8A+yo/4XZ4+/5+NL/8A/8A7KvOKK1/s3Cf8+0R9br/AMzPoX4N/FfUvEniBfD+v29t586M1tcW6FASo3FWUk9gSCPSvY6+UfgH/wAla0X6XH/oiSvq6vk85w9OhiOWmrJq57eAqyqUryd9QoooryjtCiiigAooooAKKKKACiiigAooooAKKKKACiiigAooooAKKKKACiiigAooooAKKKKACiiigAooooAKKKKACiiigAooooAKKKKACiiigAooooAKKKKACiiigAooooAKKKKACiiigAooooAKKKKACiiigAooooAKKKKACiiigAooooAKKKKACiiigAooooAKKKKACsD4kf8AJPPEn/YKuv8A0U1b9VtUsoNS0y6066UtBdQvDKB3VlIP6GqhLlkmKSumj4gor1fUPgP4sivJI9P1DSbi1DfupJpnjcr23KEIB+hqD/hRfjj/AJ+NC/8AAuT/AON196s1wjXxo+aeCr/ynl9a3hXWjoeqNdNard280L29zbs20SxOMMMjoe4PqK7r/hRfjj/n40L/AMC5P/jdH/Ci/HH/AD8aF/4Fyf8AxulLMsHOLjKaswWExCaaic5peteFdF1/TdT0jS9Yb7NcGSb7VcxsSm0jYgVQO+cn0qC11rQ9E12x1Xw5Z6mzQs32iLUJY2WVGG0qNijGQSK6r/hRfjj/AJ+NC/8AAuT/AON1Xs/gr4zumuFin0XMExhfddSD5gAeP3fTkVl9bwTu3UvpZ6vb+mX7DEbcphnXfDmmWt8fDelalDeXsD25kvblHW3if74jCqCSRxlu1cnXqH/Ci/HH/PxoX/gXJ/8AG6P+FF+OP+fjQv8AwLk/+N1VPH4KF7VPzFLDYiX2Ty+ivUP+FF+OP+fjQv8AwLk/+N0f8KL8cf8APxoX/gXJ/wDG60/tTCf8/ER9Tr/ymT8A/wDkrWi/S4/9ESV9XV4/8H/hNqHhjxCNe167tZLiBGS2htWZlBYYLMzAdiQBjvXsFfK5xiKdfEc1N3VrHtYClKlStJa3CiiivKO0KKKKACiiigAooooAKKKKACiiigAooooAKKKKACiiigAooooAKKKKACiiigAooooAKKKKACiiigAooooAKKKKACiiigAooooAKKKKACiiigAooooAKKKKACiiigAooooAKKKKACiiigAooooAKKKKACiiigAooooAKKKKACiiigAooooAKKKKACiiigAooooAKKKDwKACivP9W+MXgXTr6SzbUJ7l42Ks9tbtImR1AYcH8Kqf8Lw8Cf8APbUv/AJ66lgcS1dU39zMXiKS+0vvPS6K80/4Xh4E/wCe2pf+AT0f8Lw8Cf8APbUv/AJ6f1DE/wDPt/cxfWaP8y+89LrJ8O/67Vv+wg//AKAlcRJ8bfAboyNNqeGBBxZuK4z4afEDwp4Zu9Zm1HXNcv8A7Tcn7KJYZX2wjoSCfvHof90VtTy+v7OTcGnppZ6mcsVT5o2kvvPoCivNP+F4eBP+e2pf+AT0f8Lw8Cf89tS/8AnrH6hif+fb+5mn1mj/ADL7z0uivNP+F4eBP+e2pf8AgE9H/C8PAn/PbUv/AACej6hif+fb+5h9Zo/zL7z0uiua8GeOfDfi7zU0W+8yaIbpIJUMcgX12nqPcV0tc84Spy5ZKzNYyUleLCiiioKCiiigAooooAKKKKACiiigAooooAKKKKACiiigAooooAKKKKACiiigAooooAKKKKACiiigAooooAKKKKACiiigAooooAKKKKACiiigAooooAKKKKACiiigAooooAKKKKACiiigAooooAKKKKACiiigAoorM8QXF3BHZx2cscUlxdLCXePeFBDE8ZHPFVGPM7CbsjTorK+x65/0Grf/AMAf/s6Pseuf9Bq3/wDAH/7Oq5F/Mvx/yFzPsatFZX2PXP8AoNW//gD/APZ0fY9c/wCg1b/+AP8A9nRyL+Zfj/kHM+xq0VlfY9c/6DVv/wCAP/2dH2PXP+g1b/8AgD/9nRyL+Zfj/kHM+xq0VlfY9c/6DVv/AOAP/wBnR9j1z/oNW/8A4A//AGdHIv5l+P8AkHM+xq0VlfY9c/6DVv8A+AP/ANnR9j1z/oNW/wD4A/8A2dHIv5l+P+Qcz7GrRWV9j1z/AKDVv/4A/wD2dH2PXP8AoNW//gD/APZ0ci/mX4/5BzPsatFZX2PXP+g1b/8AgD/9nR9j1z/oNW//AIA//Z0ci/mX4/5BzPsatYfxCkkh8A+IZonKSJpdyysOoIibBqf7Hrn/AEGrf/wB/wDs6wviFa6yvgLxC0urwSRjTLksgs9pYeU2Rndx9aulBc695b+f+RM5Pleh8kgYAA6UUUV+jnyY6NWkkWNfvMwUfU10OveDdY0a1ubi4l024W0kEd0treJK9uxOBvUcrzx9awbPi8gJ4Hmr/MV6749ZPI8WHUrTRrCxuZhJZ3NjcKbi+kEoKh1V2LAqWY5C4IBrkxNedOcFHr/mv8zoo04zjJvp/wAE8dyPUUZHqK9d1m4uFj1dri+0p/BbWEi6bBHLCfnKfuQiD5xIH5JI/vc1YlNsvgC8sprxLyx/sUPbSteWyxNMAp2x26r5gdTnLE5POc5rJ4/RPl/H/gbrqi1hru1/6/y8zxrI9RV8aXN/wjv9ueZF9n+1/ZNmTv37N2fTGPevQzrcMni7w7pN3d2a6TFp1tIqMieT9q+zkI0pxzhyAc9BVHx1ca23gGG38SX9nc6mNWLFYpopJBH5XBYx8dc4z2xVfWpuUY2te3X/AIH39tCVRjZu/wDVrnndFFFdxzHefAB2X4s6QFYgOk6sAeo8lzg/iAfwr6sr5M+ByXEnxS0dLadYJSJ9rtHvA/cP2yK+nvseuf8AQat//AH/AOzr4/Pop4la20X6nvZa37F6dTVorK+x65/0Grf/AMAf/s6Pseuf9Bq3/wDAH/7OvF5F/Mvx/wAj0OZ9jVorK+x65/0Grf8A8Af/ALOj7Hrn/Qat/wDwB/8As6ORfzL8f8g5n2NWisr7Hrn/AEGrf/wB/wDs6Pseuf8AQat//AH/AOzo5F/Mvx/yDmfY1aKyvseuf9Bq3/8AAH/7Oj7Hrn/Qat//AAB/+zo5F/Mvx/yDmfY1aKyvseuf9Bq3/wDAH/7Oj7Hrn/Qat/8AwB/+zo5F/Mvx/wAg5n2NWisr7Hrn/Qat/wDwB/8As6Pseuf9Bq3/APAH/wCzo5F/Mvx/yDmfY1aKyvseuf8AQat//AH/AOzo+x65/wBBq3/8Af8A7OjkX8y/H/IOZ9jVorK+x65/0Grf/wAAf/s6Pseuf9Bq3/8AAH/7OjkX8y/H/IOZ9jVorK+x65/0Grf/AMAf/s6Pseuf9Bq3/wDAH/7OjkX8y/H/ACDmfY1aKyvseuf9Bq3/APAH/wCzp+gXF3PDdJeSxyyQXLxB0j2BgMY4yfWk4aXTuClraxpUUUVBQUUUUAFFFFABRRRQAUUUUAFFFFABRRRQAUUUUAFFFFABRRRQAUUUUAFFFFABRRRQAUUUUAFFFFABRRRQAUUUUAFFFFABRRRQAVk+If8AXaT/ANhBP/QHrWrJ8Q/67Sf+wgn/AKA9aU/iJnsa1FFFZlBRRRQAUUUUAFFFFABRRRQAUUUUAFFFFABWX4vsJtV8J6vplvgTXdjNBHnpudCo/U1qUU4txaaE1dWPhu+gn0+7ks7+F7W5iYrJFKNrKR2INQebF/z0T/voV90lEY5ZFJ9xR5cf/PNPyr6VcRu2tP8AH/gHkvKl/N+B8LebF/z0T/voUgkhHR4x+Ir7q8uP/nmn5UeXH/zzT8qf+sb/AOff4/8AAF/ZP9/8P+CfC3mQ5z5kefXIpPMhznfHn6ivury4/wDnmn5Vk+Ho4zLqvyL/AMhB+3+wlNcRNpv2f4/8ATyrVe9+H/BPizzYf+eifmKQSQjo8Y/EV91eXH/zzT8qPLj/AOeaflS/1jf/AD7/AB/4A/7J/v8A4f8ABPhbzYv+eif99CjzYv8Anon/AH0K+6fLj/55p+VHlx/880/Kj/WN/wDPv8f+AH9k/wB/8P8AgnzF+znpN/ffES01a3gZrGwSUzT4+QFo2RVB7nLZx6Cvp+kVVUYUAD2FLXiY7GPF1faNW6HoYagqEOVO4UUUVxnQFFFFABRRRQAUUUUAFFFFABRRRQAUUUUAFFFFABRRRQAVleHvvan/ANf8n8lrVrK8Pfe1P/r/AJP5LVx+FkvdGrRRRUFBRRRQAUUUUAFFFFABRRRQAUUUUAFFFee/Fz4lQ+CDb2NrZrfancIZFR32pGmcbmI5OSDgD0Na0aM681CmrtkVKkaceaT0PQqK+cv+F+eKf+gNo3/kX/4qj/hfnin/AKA2jf8AkX/4qvR/sTGfy/ijl/tGh3/A+jaK+cv+F+eKf+gNo3/kX/4qj/hfnin/AKA2jf8AkX/4qj+xMZ/L+KD+0aHf8D6Nor5y/wCF+eKf+gNo3/kX/wCKo/4X54p/6A2jf+Rf/iqP7Exn8v4oP7Rod/wPo2ivnMfHzxRnnRdGx/20/wDiq9R+GHxI0/xhpk8lzEunXtqyrPEZNykMDtZT6HB47YrDEZZicPDnnHQ0pYylVlyxep3dFFFcB0hRRRQAUUUUAFFFFABRRRQAUUUUAFFFFABRRRQAVk+If9dpP/YQT/0B61q4n4meLbDw3e6HFfWd/KZrsPG1vEHDEArt5I+b5hxW2HpyqVFGKuzOrJRjdnbUUiNuRWKlcgHB6j2NLWJoFFFFABRRRQAUUUUAFFFFABRRRQAUUUUAFFNkdI42kkZURQWZmOAAOpJrg7v4xfD+2uHhbWZJShwWhtJZEP0YLg/hWtOjUq/BFv0RE6kYfE7HfUV53/wuj4ff9BS6/wDACf8A+Jo/4XR8Pv8AoKXX/gBP/wDE1r9SxP8Az7f3Mj6xS/mX3nolFed/8Lo+H3/QUuv/AAAn/wDiaP8AhdHw+/6Cl1/4AT//ABNH1LE/8+39zD6xS/mX3nolZPh3/Xat/wBhB/8A0BK5B/jN8PHQo2qXRVhg/wCgT9P++a4z4beNPAnhW91m4uPEmpXf2q5P2YSWty+yHqM5X72Tgn/ZFbU8DW9nJuLT0srPUzliafNG0lb1PeKK87/4XR8Pv+gpdf8AgBP/APE0f8Lo+H3/AEFLr/wAn/8Aiax+pYn/AJ9v7mafWKX8y+89Eorzv/hdHw+/6Cl1/wCAE/8A8TR/wuj4ff8AQUuv/ACf/wCJo+pYn/n2/uYfWKX8y+89Eorzv/hdHw+/6Cl1/wCAE/8A8TR/wuj4ff8AQUuv/ACf/wCJo+pYn/n2/uYfWKX8y+89Eorzv/hdHw+/6Cl1/wCAE/8A8TXU+EvFnh/xVbST6FqCXQiIEibSjpnplWAIqJ4atTXNODS9Co1qcnaMkzbooorA0CiiigAooooAKKKKACisrxT4h0nwzpL6nrN0Le3U7RwWZ2PRVA5Jrz5vjz4OBIFjrhHqLePn/wAiV0UsJXrK9ODaMp1qdN2lKx6tRXlP/C+vB3/QP13/AMB4/wD45R/wvrwd/wBA/Xf/AAHj/wDjla/2biv+fb+4j63R/mR6tRXlP/C+vB3/AED9d/8AAeP/AOOUf8L68Hf9A/Xf/AeP/wCOUf2biv8An2/uD63R/mR6tRXlP/C+vB3/AED9d/8AAeP/AOOUf8L68Hf9A/Xf/AeP/wCOUf2biv8An2/uD63R/mR6tWV4e+9qf/X/ACfyWvPH+PHg10Ktp+u4Iwf3EY/9qVx3w4+Jfh/wzdavNqNx4k1EXVwTaiRVfZF2JBk++e/0FbQyzEezk3Fp6aW3M5YulzK0kfRNFeU/8L68Hf8AQP13/wAB4/8A45R/wvrwd/0D9d/8B4//AI5WP9m4r/n2/uNPrdH+ZHq1FeU/8L68Hf8AQP13/wAB4/8A45R/wvrwd/0D9d/8B4//AI5R/ZuK/wCfb+4PrdH+ZHq1FeU/8L68Hf8AQP13/wAB4/8A45R/wvrwd/0D9d/8B4//AI5R/ZuK/wCfb+4PrdH+ZHq1FeU/8L68Hf8AQP13/wAB4/8A45W34P8Aix4S8TapHplrJd2d3KcRR3cQTzD6AgkZ9s1M8BiYRcpQdvQccTSk7KSO7ooorkNworH19DPqWlWrTXEcUssm8QzvEWxGxGSpB61L/Ydn/wA/Gqf+DO4/+LrTlikm3uTd30L888NugeeaOJSwUF2Cgk9Bz3r5q/ab/wCSlxf9guH/ANGS17Z4z8DWXiPQn0o6hqFuskiMztdyzYCnOAruVz7kcV4F8d9Ig0LxnZ6ZbT3U8UOlQgPczGRz+8l7n+Q4r2skjT+sJqWuuljz8wc/ZNNaaHG6Rpt5q16LOwh82YqW2lgowOvJ4/8ArkCqm1tpba2AcE46H0rW0DWRo9vdNDaRzXcxjCtLkoiK248Ag5LBO/QGtqbxZYfabae3tL2GOC5Mxs1dRBLuk8wlh/eByBweAvPBFfUynUUtI3R4sYwcdXqcgUkBYGNwVGWG08D3pNrf3T+VddY+K7a1cky6xcFZ1mEksq7rgBSPKl5/1fPqep454W08WWdqiSxWt2t0fI3kMoRDFBJENvfneDz0xj3pOrU19wrkh/Mc1a6dfXIDRW7bDMsBkfCort0DMeB0PWqzxupO5Tw23PbP1rr4PGS+Rbpcf2gzRS2czkS5E7Qght+TzuBHPP3RmptC8WW7X1la3nmJZJ5C4lfMUbJceYXI9wduevPpSdWqr+4ChBpe8cU6uhw6sp9CMV3/AMFv+PjWf9y3/nLWD4/vIr3VLaSG/wDtaJbKgHmGQxYZvlL7m3HnOc98dq3vgt/x8az/ALlv/OWubHzc8HKTXb8zbDR5cQl/Wx9T0UUV8GfSBRRRQAUUUUAFFFFABRRRQAUUUUAFfLXif4veMtR1i4m0vVG0yyEjCCGGJCdgPBYspJJHJr6lr4X9fqa+gyHD0qspupG9rb/M8zMqs4KPK7HX/wDCzviB/wBDVd/9+Yf/AIij/hZ3xA/6Gq7/AO/MP/xFchRX0v1LDf8APtfcjyPrFX+Z/ed83jr4kfY9Onh8VXkz37ukUSW8RbKsFx9znOaZc6z8TtXvLaGfULm7ltZUubclbYqsmSEZWxtJzuGAT0PHFc9p/iGext9PWKztjPp0xmtrhi+5SWDEEBtpHHpW9o3jO3zcnVEnXeYtgTdPtVS5Owu+5Gy/BBwOeK5p4ZQ1hSj9y7/5GsazlpKb+8vaT4v+J15dWayeJr2K2uLmOBphHbsU3ttBK7c4yDgng461lzfEz4gRzPH/AMJXeHaxXPkw84P+5VK18Y3lpYQWNrZ2qwwSROpO/LeW+9SwDbck9SACa5yRi8jOcZZixx71dPB03J89ONumiFOvNJcs3951v/CzviB/0NV3/wB+Yf8A4ilX4ofEBWDf8JTdHB6GGHB/8crj6K2+pYb/AJ9r7kZ/WKv8z+8+s/gz4su/GHg7+0NQjRby3uGtpmQYWRlVWDAdshhx65rta8m/Zb/5EHUP+wtJ/wCiYq9Zr4XHU408ROMVomfSYaTlSjJ72CiiiuQ2CiiigAooooAKKKKAON+NsskPwq194nKMbcLkHsXUEfiCRXyTX1n8c/8Akk+v/wDXBP8A0YtfJlfXcO/wJ+v6Hh5r/Ej6BRRRX0B5YE4Ga66fwDqSytaQapo11qSwrMdPiuW+0FSobADKATgg4BJ9M1yD/dP0r1PUbWyj+INv4vn17SI9LthbXH7q9SSeQxxJ+7ESktuJUjnAHeuXE1ZQa5XbR+eulkbUYKV7o83ls2Syt7gTRSNMzr5KbjJHt/vDGOe2CenOKhEMxfyxDKXxnaEOceuK9I8LazYLc+ErqS7tYDFealNKjyKPJ38puB6A9s9ak8AeJJLrSNRlur8Ta/JcxuZbnWTYO8AXAVZehAb+DIHI4OOM5YqpFN8u3+bX6FqjBtLm3/yueYxxySNtjjd29FUk1cn0nUINIt9Vkt2Fncu6RyepTG7I7dR1616L/ak17/bp8O6xpWhaxLqiSzPHqCwpLAIwMRzMF3DfliOM5zg1UuNZurvwbYQXviOO6trLVZRqlsL3abiEyIV2RnBdOGIwOPQUfWptr3bbX+a9O+iD2MVfXuectHIqLI0bqjfdYqQD9DQ0cijc0bqM4yVIGa9P8Talcf2f4jbVPE2nanpN5Ht0izgullKNvUxssQ5hCoCDkD05rnPiprlzqniaa3XUjdabbiL7NHHIGiU+Uu4gDjOc5PWro4mdSSXL/WnlvqKpRjBN3/r/ACORooorrOcK9O/ZnkdfiW6KxCvps24A8HDx4z+deY16Z+zT/wAlO/7hs/8A6HHXDmf+6VPQ6cH/AB4+p9OUUUV+fn04UUUUAFFFFABRRRQB4R+1fI/neG4dx8si6cr23DygD+RP514dXt/7V/8Ax+eGv+ud3/OGvEK+6yX/AHOHz/NnzmYf7xL5fkFKoZmCqpJPQAZJpK1fCNzBZ+KdLu7mQRQQ3SPI5/hUHk16cnaLZxpXZmyxTRHEsUkZ/wBtSP50yutsdS0a4tX+3tLIou3kEF5dPLuAt3CkkBf49o6Z7dKtWUfg+YXE1xLYwiS3TMQDgxyGDJ2En/npxgZx9K53iHG/NFmqpJ2sziKK7KJ/CcrJG8NjE0RjETZkCysbdixlOfuiULnGMZPaowPDI0O682OwfUN0u8QSFVX5V8sxFjyM5yBnPI6Yp/WP7rEqV+qOUWGZo2kWGRkX7zBCQPqaZXYeGtQjt9H0of21FZLa6hNNdwtI2ZIisfGwff3BWGPerlhB4RvpNLgt7WFmuJ4hIjSESKxc71YA5K4446cEGlLEOLd4jVJSWjODorvNMh8INqMTajNpSARxrcpFvMXMj7ihJ6hNmepyeO9VLe+0OHT7yxtYdLDS6Sg86ZWLPP5ilhuJ4O0cYAGRR9Zu7KLD2PmjjqK7XULjwhJ9phgs7CNC92sckfmbwixgwEZOMl8jOOelLqsng+GR5LG1s5kSCY2+9yQ52r5YdQc7s55OM8ihYnb3WHsf7yOJorq/FF1o0mgra6StgojvnkwobzQrxxn5Seqhg49sCuUranNzje1jOceV2uFWtHd49ZsJI2Kut3CVYHBB3rVWp9O3f2nZ7cbvtMWM9M7xRU+BhD4kfcNFZRPiPPCaVj/ek/woz4j/ALmk/wDfUn+FfnHs/NH1nN5Bq3/Ic0b/AK6y/wDopq1a52f+1v7f0c362Qj82UDySxOfKb1+ldFTqKyj6fqxQd2wr5//AGm/DmqP4gtfElvayz2JtFt5XjQt5TK7EbsdAd/X2r6ArM8Sa9pHhzTW1HWr6O0twdoZuSzf3VA5J9hW2BxE8PWU4K77GeIpRq03GTsfFmyT/nnJ/wB8GjZJ/wA85P8Avg19PH42eAc/8ft9/wCAMn+FH/C7PAP/AD+3/wD4Ayf4V9L/AGri/wDoHf4/5Hk/UqH/AD9X9fM+Ydkn/POT/vg0bJP+ecn/AHwa+nv+F2eAf+f2/wD/AABk/wAKP+F2eAf+f2//APAGT/Cj+1cX/wBA7/H/ACD6lQ/5+r+vmfMOyT/nnJ/3waNkn/POT/vg19Pf8Ls8A/8AP7f/APgDJ/hR/wALs8A/8/t//wCAMn+FH9q4v/oHf4/5B9Sof8/V/XzPmHZJ/wA85P8Avg17P8BfBWrXGn6jqt1E9lb3JiW385CDIF3ksB1x8wwe/Ndv/wALs8A/8/t//wCAMn+Fdf4V8UaF4osWvNE1CO5jRtsi4KvGfRlPIrix+ZYmpRcZUnFPq7/5HRhsJRjU5lO7NmiiivnD1QooooAKKKKACiiigAooooAKKKKACvhmRGjkeORSroxVlPUEHBFfc1cR4g+FXgnXNUl1K80yRLmY7pTBcPEHbuxCnGT616+U5hDBylzp2fY4cbhZV0uV7Hzl4SiuZNI1d9Ps4bq+Q2/lK9ukxALndgOCMdMmtbUfD+gTWmoahb3Db0ZwyWm547d1iVjwqtlC5YAllAA4zivZj8E/h+eun3p/7fpf/iqD8Evh/wD9A+9/8Dpf/iq9OWdYdyclzL5Ly8/I5I4CqlZ2f9eh41deD9Pjv1t1W6jKySKEluVLXCLGG3ptQkcnGAGJ/A1JB4e8OWGv29ncLNqAmvZ4FH2pVQKsSsmflySWfHbkDjtXs138GvAt3cyXNzZ30s0rbnc30uWPr1qL/hSfw/8A+gfe/wDgdL/8VUf2zSa96Utu3/BH9Qmtkv6+R4naaD4dMNuLpdQjndbYyL9qQbDNIyMuCn8GAffnpT4/Cui/ZbBnvrlzNLGkk0eSgJlKshOzapAGcljz25r2n/hSfw//AOgfe/8AgdL/APFUf8KS+H//AED73/wOl/8Aiqbzmj/NL7l/mJYCp2X9fI8Pk0vRP+Ecvru0s7iadrSOeJXuVZ4MTOjnhRuGFUngcH8a4+vqH/hSfw//AOgfe/8AgdL/APFUf8KT8Af8+F7/AOB8v/xVa089w8L35n/XqTPLqsrbL+vQzv2XFYeAL5ipAbVZCpx1HlRD+YNesVT0XS9P0bTIdN0u1jtbSEYjjQcD/E+9XK+ZxVZVq0qiW7PWo0/Z01HsFFFFYGoUUUUAFFFFABRRRQBz/wARtEn8ReB9W0W1dVnuYCIixwNwIYA/UjFfKk/gzxhBM8MnhXW96EqdljI659mUEEe4NfZdFelgczqYOLjFJpnJicHGu027Hxj/AMIj4t/6FXXv/BdN/wDE0f8ACI+Lf+hV17/wXTf/ABNfZ1Fd/wDrFW/kX4nN/ZUP5mfGP/CI+Lf+hV17/wAF03/xNH/CI+LP+hV17/wWzf8AxNfZ1FH+sVb+RfiH9lQ/mZ8Y/wDCI+LP+hV17/wWzf8AxNH/AAiPiz/oVde/8Fs3/wATX2dRR/rFW/kX4h/ZUP5mfFsPhfxNOHMPhrWpQjmN9lhK21h1U4Xgj0qT/hEfFn/Qq69/4LZv/ia+rfA/+q1n/sMXX/oVdDV1OIKsJOPIvxJhlkGr8zPjH/hEfFn/AEKuvf8Agtm/+Jo/4RHxZ/0Kuvf+C2b/AOJr7OoqP9Yq38i/Er+yofzM+Mf+ER8W/wDQq69/4Lpv/iaP+ER8W/8AQq69/wCC6b/4mvs6ij/WKt/IvxD+yofzM+Mf+ER8W/8AQq69/wCC6b/4mvVP2dfBmv6f4mn8Qarp9xp9ulq9vGlzGY5JGZlJIU8gAL1PrXvVFYYnO6tek6bilc0o5dCnNTvsFFFFeKegFFFFABRRRQAUUUUAeFftXwyF/DdwEPlL9pjLdgx8ogfkp/KvDK+1/EWiaX4h0uTTdYs47u1cg7G6gjoQRyD7iuJ/4Un4A/58L3/wPl/+Kr6PLs4pYagqVRPTseVi8BOrUc4vc+XqK+of+FJ+AP8Anwvv/A+X/wCKo/4Un4A/58L7/wAD5f8A4qu//WDDdn+H+Zzf2XW7o+XqK+of+FJ+AP8Anwvv/A+X/wCKo/4Un4A/58L7/wAD5f8A4qj/AFgw3Z/h/mH9l1u6Pl6ivqH/AIUn4A/58L7/AMD5f/iqP+FJ+AP+fC+/8D5f/iqP9YMN2f4f5h/Zdbuj5epVZlYMrFSOhBwRX1B/wpPwB/z4X3/gfL/8VR/wpPwB/wA+F9/4Hy//ABVL/WDDdn+H+Yf2XW7o+XqK+of+FJ+AP+fC+/8AA+X/AOKo/wCFJ+AP+fC+/wDA+X/4qj/WDDdn+H+Yf2XW7o+XqK+of+FJ+AP+fC+/8D5f/iqP+FJ+AP8Anwvv/A+X/wCKp/6wYbs/w/zD+y63dHy9RX1D/wAKT8Af8+F9/wCB8v8A8VR/wpPwB/z4X3/gfL/8VR/rBhuz/D/MP7Lrd0fL1W9Eikn1vT4YUZ5Hu4VVVGSTvFfS3/Ck/AH/AD4X3/gfL/8AFVreFvhn4O8N6kupabpjG7T/AFck8zymP3XcTg+9Z1c/oODUYu/y/wAyoZZVUldo7GiiivkT3DL1f/kMaL/18Sf+iXrUrO1m1vJp7G4svIMltKzlZiQGBRl6gH+9TN3iH/nhpf8A3+k/+JrVrmS1/q5CdmzUr59/aqnmOvaFbGRvJFrLIEzxuLKM/kK9U8bXHjaDw1cy6Ja2T6gCnkrCzOxO8Z4ZQMYznJ6V4l8f5NelvvDr+I7azt9RNjJ5iW0hZPvj16H2BI969XJ6NsTCd11667HFj6n7qUbPp+Z5lQTjrRXQ+HZpI9Euo9MvILPVDcoxkedYWaHachXYgfewSM88dcV9lOXKrngxV3Y56l2tt3bTtzjOOM12UOmeHzosd1eXNncXzTRO6wXao0uZSJF+ZwF+Xn7igcHcasRx+HYg+l3D2D2tzfRN+7uWX7OpiYFs+YwLA4/iZefyweKWtk9DRUX3OEoruYLbwzdw+de3IuJ0trVCgnRSq+T85UtIg3BgBg7sf3a5rxEumxz20OmRxiNbWJpJVlZy8jRqXzk4GGyMDpVwrqcuWzJlSaV7mXUc2ralpRB069ntTL/rPLcrux0z+Z/OpKztb/5Y/wDAv6VVZJwaYoNqWh980UUV+an1oUUUUAFFFFABRRRQAUUUUAFFFFABRRRQAUUUUAFFFFABRRRQAUUUUAFFFFABRRRQAUUUUAFFFFABRRRQAUUUUAFFFFABRRRQAUUUUAc94H/1Ws/9hi6/9Croa57wP/qtZ/7DF1/6FXQ1tX/iMin8KCiiisSwooooAKKKKACiiigAooooAKKKKACiiigAooooAKKKKACiiigAooooAKKKKACiiigAooooAKKKKACiiigAooooAKKKKACvn39quGUa/oVyUPktayxh+24Mpx+Rr6CrM8SaDpHiPTW07WrGO7tydwVsgq3qpHKn3FdeBxKw1eNVq6RhiaTrU3BHxVRX1N/wpj4e/wDQJuf/AAPn/wDi6P8AhTHw9/6BNz/4Hz//ABdfTf6w4b+V/h/meR/ZdXuj5Zor6m/4Ux8Pf+gTc/8AgfP/APF0f8KY+Hv/AECbn/wPn/8Ai6P9YcN/K/w/zD+y6vdHyzRX1N/wpj4e/wDQJuf/AAPn/wDi6P8AhTHw9/6BNz/4Hz//ABdH+sOG/lf4f5h/ZdXuj5ZqKbStR1QgafZzXJi/1nlqTtz0z+R/Kvqv/hTHw9/6BNz/AOB8/wD8XXU+FfC+heF7FrPQ9PjtYnbdIclnc+rMxJP4msa/EFJwtTi7+ZpTyyal7zVjZooor5Q9oKKKKACiiigAooooAKKKKACqOsX0tiluILcXEtxOIUUybACVY5Jweymr1ZXiD/j50f8A6/x/6Kkq6aTlqTJ6C/atc/6BFt/4G/8A2FH2rXP+gRbf+Bv/ANhWpRRzr+Vfj/mHK+5l/atc/wCgRbf+Bv8A9hR9q1z/AKBFt/4G/wD2FalFHOv5V+P+Ycr7mX9q1z/oEW3/AIG//YUfatc/6BFt/wCBv/2FalFHOv5V+P8AmHK+5l/atc/6BFt/4G//AGFH2rXP+gRbf+Bv/wBhWpRRzr+Vfj/mHK+5l/atc/6BFt/4G/8A2FH2rXP+gRbf+Bv/ANhWpRRzr+Vfj/mHK+5l/atc/wCgRbf+Bv8A9hR9q1z/AKBFt/4G/wD2FalFHOv5V+P+Ycr7mX9q1z/oEW3/AIG//YUfatc/6BFt/wCBv/2FalFHOv5V+P8AmHK+5l/atc/6BFt/4G//AGFH2rXP+gRbf+Bv/wBhWpRRzr+Vfj/mHK+5l/atc/6BFt/4G/8A2FH2rXP+gRbf+Bv/ANhWpRRzr+Vfj/mHK+5l/atc/wCgRbf+Bv8A9hR9q1z/AKBFt/4G/wD2FalFHOv5V+P+Ycr7mX9q1z/oEW3/AIG//YUfatc/6BFt/wCBv/2FalFHOv5V+P8AmHK+5l/atc/6BFt/4G//AGFH2rXP+gRbf+Bv/wBhWpRRzr+Vfj/mHK+5l/atc/6BFt/4G/8A2FH2rXP+gRbf+Bv/ANhWpRRzr+Vfj/mHK+5l/atc/wCgRbf+Bv8A9hR9q1z/AKBFt/4G/wD2FalFHOv5V+P+Ycr7nD+HtR1nT5NWt18MXl4TqU0hkt7iHYN2Gx87qTjPpWr/AG/rf/Qlat/4E23/AMdq94e/12rf9f7/APoCVq1vUqx5tYL8f8zOEHb4vy/yOc/t/W/+hK1b/wACbb/47R/b+t/9CVq3/gTbf/Ha6Ois/aw/kX4/5l8j/mf4f5HOf2/rf/Qlat/4E23/AMdo/t/W/wDoStW/8Cbb/wCO10dFHtYfyL8f8w5H/M/w/wAjnP7f1v8A6ErVv/Am2/8AjtH9v63/ANCVq3/gTbf/AB2ujoo9rD+Rfj/mHI/5n+H+Rzn9v63/ANCVq3/gTbf/AB2j+39b/wChK1b/AMCbb/47XR0Ue1h/Ivx/zDkf8z/D/I5z+39b/wChK1b/AMCbb/47R/b+t/8AQlat/wCBNt/8dro6KPaw/kX4/wCYcj/mf4f5HOf2/rf/AEJWrf8AgTbf/HaP7f1v/oStW/8AAm2/+O10dFHtYfyL8f8AMOR/zP8AD/I5z+39b/6ErVv/AAJtv/jtH9v63/0JWrf+BNt/8dro6KPaw/kX4/5hyP8Amf4f5HOf2/rf/Qlat/4E23/x2j+39b/6ErVv/Am2/wDjtdHRR7WH8i/H/MOR/wAz/D/I5z+39b/6ErVv/Am2/wDjtH9v63/0JWrf+BNt/wDHa6Oij2sP5F+P+Ycj/mf4f5HOf2/rf/Qlat/4E23/AMdo/t/W/wDoStW/8Cbb/wCO10dFHtYfyL8f8w5H/M/w/wAjnP7f1v8A6ErVv/Am2/8AjtH9v63/ANCVq3/gTbf/AB2ujoo9rD+Rfj/mHI/5n+H+Rzn9v63/ANCVq3/gTbf/AB2j+39b/wChK1b/AMCbb/47XR0Ue1h/Ivx/zDkf8z/D/I5z+39b/wChK1b/AMCbb/47R/b+t/8AQlat/wCBNt/8dro6KPaw/kX4/wCYcj/mf4f5HN/8JHqi3EEM/hPUrfz5PLRpLi3K7tpbB2yE9FPatD7fqn/QBm/8CY/8aNe/4+tI/wCv8f8AoqStSiUo2TUV+P8AmJJ66/kZf2/VP+gDN/4Ex/40fb9U/wCgDN/4Ex/41qUVHOv5V+P+ZXK+5l/b9U/6AM3/AIEx/wCNH2/VP+gDN/4Ex/41qUUc6/lX4/5hyvuZf2/VP+gDN/4Ex/40fb9U/wCgDN/4Ex/41qUUc6/lX4/5hyvuZf2/VP8AoAzf+BMf+NH2/VP+gDN/4Ex/41qUUc6/lX4/5hyvuZf2/VP+gDN/4Ex/40fb9U/6AM3/AIEx/wCNalFHOv5V+P8AmHK+5l/b9U/6AM3/AIEx/wCNH2/VP+gDN/4Ex/41qUUc6/lX4/5hyvuZf2/VP+gDN/4Ex/40ttqdw2oxWV1pstq0yO6MZUYHbjI4P+0K06y77/kZdM/64XH/ALTqouMtLd+/+YnddTUooorIsKKKKACiiigAooooAKKKKACiiigAooooAKyvEH/Hzo//AF/j/wBFSVq1xfxJ8V6f4cv9Cjv7e+cy3e+MwQ7w2FZdo5+9l14rbDwlUmoxV3r+RnVkoxuztKKRDuQNtK5GcHqKWsTQKKKKACiiigAooooAKKKKACiiigAooooAKKKKACiiigAooooAKKKKACiiigAooooAKKKR22oWwTgZwBk0AZfh7/Xat/1/v/6Alatcd8O/FWjeIL3WYdLmmleO7Mr77d0CqQqjJYDnKnjrxXY1tXhKE3GSszOnJSjdMKKKKxNAooooAKKKKACiiigAooooAKKKKACiiigAooooAKKKKACiiigAooooAKKKKACiiigDL17/AI+tI/6/x/6KkrUrD8TX1lbXukJc3lvC320NiSUKdvlyDPPbNbgIIBBBB6EVpNPliTF6sKKKKzKCiiigAooooAKKKKACiiigAooooAKy77/kZdM/64XH/tOtSuT13xNodh450rTLvUEivDHIqxFGJJkKBMYHOSD+Va0YSlJqKvo/yIqSSWr7HWUUUVkWFFFFAHzf4s+N/iS51aYeHTaWeno5WFnhEjyqDwxzwM9cCsj/AIXL8Qf+gnaf+ASV51a/8e0X+4v8qkr7+nlmFjFLkR8xLF1m78zPQf8AhcvxB/6Cdp/4BJR/wuX4g/8AQTtP/AJK5rU/Dd1Zm4SG6tr6a2lWG4itw++Nm4XhlG4E8ZXPP1FUW0fV1kmjbS7wPCgeVTC2UU9CfQUlg8E1dQQ3XxC+0zs/+Fy/EH/oJ2n/AIBJR/wuX4g/9BO0/wDAJK5FtB1VpZFtbO4vFjjSSR4IXKqGQOM5Axx/InpzRDoeps8PnWc9rHOrNFLNC4R9qF+MA5yB+vpzR9SwX8iD2+I/mZ13/C5fiD/0E7T/AMAko/4XL8Qf+gnaf+ASVxn9jauBbk6Xej7ScQZgb94cZ+Xjnjn6VZ0zQL+68QRaJcQz2d04LeXJCTJwhYAJwSxA4HckU3gsEk3yIFiMR/Mzqv8AhcvxB/6Cdp/4BJR/wuX4g/8AQTtP/AJK5SfQ5V8TR6HBcxyvLMkSSsCq5bHXGcEE4IGcEHrTdQ0O8tjbtBi+huQDDLbo5DEsyBcMAQdysAMc44pLB4LT3Fr5B7fEa+89Drf+Fy/EH/oJ2n/gElU9T+KPjLUntHvrqwna0nFxAWsk+SQAgEfnXNRaJrMvl+XpN8/mgtHiBvmA6kccipL/AEHUrW2tLkWtxLDcxoyyLC20O2cJn+9xVLCYOLVoq4nXrtatnW/8Ll+IP/QTtP8AwCSj/hcvxB/6Cdp/4BJXGnRtXWWWE6XeCSFBJIphbKKehPoKkk0PVAXNvZz3UaRJK8kMLlUDIH5JA6A/T0yOaX1LBfyRH9YxH8zOu/4XL8Qf+gnaf+ASUf8AC5fiD/0E7T/wCSuJuNN1G2sY764sLqK1lx5czxEI+RkYJ4PHNaOpeG7q089Yrq2vZrZ0W4hgD74y+NpwyjcMkDK55I9aTwWCX2F9wLEYj+ZnS/8AC5fiD/0E7T/wCSj/AIXL8Qf+gnaf+ASVxy6HrTXL2y6TfGZFDPGIG3KD0JGO+D+VRx6XqckEU8enXbxTSCON1hYh3PRRxyeDxT+o4L+SIvrGI/mZ2v8AwuX4g/8AQTtP/AJKP+Fy/EH/AKCdp/4BJXLT+GPEEMNtI+kXmLnf5aiIlvlPOR1FV5NE1mKeKCTSb5JZSwjRoGDOV+9gY7d6SweCe0Y/gN18QvtM7H/hcvxB/wCgnaf+ASUf8Ll+IP8A0E7T/wAAkrjBo+rmOaQaXelIGKzN5DYjI6g8cEZH50ms6XfaPfvY6jbtBOoDFT3BGQR601gcG3ZQQvrGItfmZ2g+MvxAz/yE7M/9uSV7H8FfiDP41sbu31K3ih1Ky2GQxAhJEbOGAPQ5BBFfLdez/sp/8h3xB/162/8A6HJXBm2Aw8MLKcIJNW29TqwWJqyrKMpXTPoGiiivjz3QooooAKKKKACiiigDN8U6zb+H/Dt9rV2rNDZwmQqvVj2UfU4H4185ah8bPHNxdvLazWFlCT8sK2wfaP8Aebk17V8c/wDkk+v/APXBP/Ri18mV9LkeDo1qcp1I3d7HkZjXqU5KMXY9B/4XL8Qf+gnaf+ASUf8AC5fiD/0E7T/wCSvPqK93+zsL/wA+19x531qt/Mz0a1+LnxJu7hbe1vIJ5n+7HHYKzH6AU2T4wfEWOZoJNQtklVtrI1igIPoRXG+G7v7HqYmNxBApieN/tELSROrDBRgvOCCRkciujkv/AAeunakluH3SmQ26Sw5dG3KUIcqWxgN1cY6EHrWFTB4eMrKkmvQ0jXqyXx/iaF38XviPa3UtrcX9rFNE5SRDZJlWHUUkHxg+ItxPHBBqFtJLIwREWxQlmJwAKp6rrXhu6ttReO3ge4nubhy08ZBfc+Y3BEbMMDtvTvwc1SudS0MeLtM1GOQLbxMHmFrDsSJgxK7PkRmA+UnIzjjJqY4Sg1rRX3DlWqLap+Jfg8deOvC95dpE1lZzahMbuXbaRsJWbjcCuQRkHgHg5rRPxS+KQu5bMyAXMKGSWE6YN8agZLMMZAA5ye1c9401LR9SFldWkqNfB/8AShHCyQqMDAhBAxHkMcEA5Y9RzW5feMNGmvry/jkn+13a3FrNJ5R+a3Cv5XvklkBHYRilLD05JSdFNu/TsUqsk7KpoRf8Ll+IH/QUs/8AwCSpLj4vfEe3ZFn1C1jLxrIoNknKsMg/iKpPqnhOCytvISGe4hjlCmSyXGTBhNw2AEiTnkvjru6iprbXvC01rAbqGNbyOzSJ5JLYMGlCKAwOxgqqAy7dpHzA/RPDUOlD8BKrU/5+fiTwfF74kTtthvYJTtZsJYKeFGWPHYDk+lR/8Ll+IH/QUs//AACSqs+v6PLaRwD7NDBDJfbbeO2J/wBbHiNlfYDjd2OMccYHFnQ7nQdW1I2y2lqDCGa32WShtotyCcbT5hEmGAIY9cDFDw2HSblRX3B7Wq2kqgv/AAuX4g/9BS0/8Ako/wCFy/EH/oJ2n/gElcv41XZ4nvFEdtEoK7Ut1Cqo2jjAC4b1GBg5FY1dEMBhZRUvZrXyMpYmtFtc7PQf+Fy/EH/oJ2n/AIBJU1n8avHkNykk11YXUYPzRPahQw9MrgivOKKp5bhX/wAu0L63W/mZ9oeC9eg8TeF7DXbeNoku49xjY5KMCVZc98MCK2K4T4Af8kk0X/t4/wDSiSu7r4TEQUKsorZN/mfS0pOUIyfVBRRRWJYUUUUAFFFFABRRSP8Acb6UAeVeLfjdoOjavNp1jpt1qrQOY5ZUkVI9wOCFJyWwe+MVj/8ADQdn/wBCrd/+Baf4V4HGS0asxJJGST3NOr7WnkeEUVdNv1PnpZjXu7M96/4aDs/+hVu//AtP8KP+Gg7P/oVbv/wLT/CvBaD0NX/YmD/l/Fi/tGv3/A96/wCGg7P/AKFW7/8AAtP8KP8AhoOz/wChVu//AALT/CvP5rPw8730W0xyf2dYlmxGI0LNAHZD1DYLZP1qJfC+l2kTSam14HDMBEs6IxH2hI1PKnHysW6c8HpXMsuwPWL+9mv1vE90ei/8NB2f/Qq3f/gWn+FH/DQdn/0Kt3/4Fp/hXn1v4V0i51FUt5LlrdGmjlVrgbyY5hHvG2Njgg5xtOMcnHNUdS0DSLWyvI47i4ku4Ip5Vl81PLYR3HlBduM5K85zQsuwDaXK/vY3isT3R0njn4leH/Fmo6Pe33hW6DadceYw+0ofOj6mM8dNwU/n611Y/aCswMDwrd4/6+0/wrznwnHp7+GkSdLWS4mnulWKS3QtPiFSq+YfmjwSSMdTxxTn8L6NGmmkTajcicRlnt42cS7oizYIjwu1sA4LnGeMjFaTwWEdqc4u0dtWRHEV/ji1qeif8NB2f/Qq3f8A4Fp/hR/w0HZ/9Crd/wDgWn+FebSeF7CK3umleUeWZ980dyrR2hRAyK+VBYuTj+E54wSCKfL4X0u0hu7m6kumhj894FWZFM0aIjIQcHhix5x246Vn/Z2X/wAr+9lfWsV3PRv+Gg7P/oVbv/wLT/Cj/hoOz/6FW7/8C0/wrzi38M6XLfwQn7WsD2pminM6lbtvLDbIwqFgQSQcBjx0Brm/EFpb2OsXNratM0MbAL5qFXHAJBBAPB4zgZ64FXDKsDOXKov72TLG4mKvc9r/AOGg7P8A6FW7/wDAtP8ACj/hoOz/AOhVu/8AwLT/AArwWitv7Ewf8v4sj+0a/f8AA97X9oKx3Dd4WvAueSLpCf5V6l4K8UaV4t0RdV0mRzHuKSRyDDxOOqsPxHsa+Mq97/ZRJ/szxCM8faYeP+AGvNzXKqFCg6lNWaOvBY2rUq8kj22uc+I3iy18G+GpNXuYWncuIoIQcGSQ5wM9hgEk+1dHXkH7VH/Im6R/2FB/6Jlrw8FSjWxEIS2bPRxE3ClKS3Rx0nx68XFyY9L0NEzwrRSsQPr5gz+VB+OnjZYllbSdEEbHCubabaT7HzK8nPSuxvbqxvdcE8+s27aNOQsdmZHHkjyyEDIBhQjY5/HnNfYTy3CQt+7/ADPCji68vtnS/wDC+fGX/QO0H/vxL/8AHKx9R+K2uah4j07xBcaPoLX2nq6wN5EuMN6/vOcc49Mms8x+G47GeFZdOMy2cf8ApGWkzMEO9VQ4zlsfMP5VoXtz4YvNVmvJv7IMckkRkG11It/K+bywP+WobI/757ZqFhcLBvlpfmU61aSV5mx/wvnxl/0DtB/78S//AByj/hfPjL/oHaD/AN+Jf/jlc/Bc+EP3EL2en+Xvto3lYSb9jQnzmJzjcHA5xx2oibwasOnEw20iiNTKXkIbf5Lbg4HJBkxjpjjsal4PCf8APl/18xqvXf8Ay8OgHx58Y5/5B2g/9+Jf/jlepfC34l2Xi7TLhr+KPT7+1ZRNGGJRg2drKevY8HpivlqWTzZWk8uOPcc7EGFX2A9K774Lf8fGs/7lv/OWscxyzDQw7nCNmrfmXhcZVlVUZO6POrX/AI9ov9xf5VJXYeJfhr4u0PVprCHQ9Qv7ZGIguLWBpVdP4SdoODjqDWZ/whvjD/oU9d/8F8v/AMTXrwxdCUU1NfecMqFROziy4PGDW+rSanYaZHBcT3CTXJkmMgk28hAMDaueT1PTnio28UqzSrJp7TW7QiJLaWSMxLjcQSqxAHBYkY2kZPPNV/8AhDfGH/Qp67/4L5f/AImj/hDfGH/Qp67/AOC+X/4msv8AZP5l9/8AwS/3/Z/cbdh4m0u40SeHUGNvOQVXy0LOoFusIKEqRlgpBBK4B6ntlQ+LLiN5G+xxtvMZwZDxst2hH6Pn8MVD/wAIb4w/6FPXf/BfL/8AE0f8Ib4w/wChT13/AMF8v/xNJLCq/vLXzHetpo9PI0vD/iqFNQf+0IUS3kVck5cZS2eEKRg8ENzwcehqrda9b2vim61Cw8y4gmt/JJ3eU6ZQA+WwUFdpGFO3OByOar/8Ib4w/wChT13/AMF8v/xNH/CG+MP+hT13/wAF8v8A8TT/ANl5nLmWqtuhfvrJWf3E+o+K5LvX9M1hdPhgk09gVjRyFkw5fJ44YkksR1JzgVFpfie5t7yS61COTU3aaGdTNcMCrxMSgzySvJGOPqKb/wAIb4w/6FPXf/BfL/8AE0f8Ib4w/wChT13/AMF8v/xNO+FtbmX3/PuJqs3ez+4e/iTzmkW7sBLby2kdq8aTFGxG+9WDYOOeox/jS2vih4WXzNPhmiEUERjeRiCsUhcfnnH+NR/8Ib4w/wChT13/AMF8v/xNRz+FPFUGzzvDOtR+Y4jTfYyDcx6KOOT7U74Z6cy+/wD4I37bdp/caFx4uSeXMmko0ItltxbmRPKYKzkM6iMAn5zyu0jnB5qFPFlwktrILOP/AEd4nC+YcMY4fKGfqOah/wCEN8Yf9Cnrv/gvl/8AiaP+EN8Yf9Cnrv8A4L5f/ialfVP5l9//AAQ/f9n9xf8AGer6TqWkWsVlMxnQxblWPaGCwhCz5UfMNoAwzDGaYPGDQao+p2GmRwXU00Ulw0kxkDiMghAMDaCVBPU8Dmqf/CG+MP8AoU9d/wDBfL/8TR/whvjD/oU9d/8ABfL/APE0R+qqPLzJ/Mb9s3e34GlD4rtDBO1xYyPse3a2t/NVFBjd3JyiKMZYcY5yeaS18bSW8MezSbYTiaKaSVWC72SQvn7u4ZJ5yxHTAFZ3/CG+MP8AoU9d/wDBfL/8TR/whvjD/oU9d/8ABfL/APE0rYT+Zff/AMEL1+z+4bb6+YdKWz+xqZFgubcTeaR8kxy2Vx1B75/Cr8fjS5W4nkexidLh3aRWbd8rxLGQNwI/gB5B9MVS/wCEN8Yf9Cnrv/gvl/8AiaP+EN8Yf9Cnrv8A4L5f/iapvCveS+//AIIl7ZdH9xLP4quJZNxt9wAuAN8gziWERY+VVHygDGAPSszXdQXVNSe++z+Q8ir5ih9wLBQCRxwDgcc/Wr3/AAhvjD/oU9d/8F8v/wATR/whvjD/AKFPXf8AwXy//E1UZ4aDvGS+8TjWkrNP7jCr2f8AZT/5DviD/r1t/wD0OSvNf+EN8Yf9Cnrv/gvl/wDia9v/AGdfBmseHbbUdX1m3ezlvljjitpPvqiFjuYdslunXiuDOMTSeElFSTbt18zpwNKarptHrlFFFfFH0AUUUUAFFFFABRRRQBxXxz/5JPr/AP1wT/0YtfJlfZnj7Q38SeDdU0SOQRyXUBWNm6BwQVz7ZAr5Vu/AvjS1uXt5fCurs6HBMVq8iH6MoII+lfU5BXpwpSjKSTueNmdOcpxaRztFbg8G+LySB4U13jr/AKBL/wDE0v8AwhvjD/oU9d/8F8v/AMTXv/WaP86+9HmeyqfyswqK3f8AhDfGH/Qp67/4L5f/AImj/hDfGH/Qp67/AOC+X/4mj6zR/nX3oPZVP5X9xNoVnp7aPazXGlm+mutT+yYWV1cJsU/IFON2T3B+lW7nwWsUkUa61ab55gsCsyZeMzGIEDduLcbsBcYzzniobTw/8QrO3kt7TQ/FFvDISXjitZ1VjjHIA544qSw0X4hWQgSHw/4kMEMqzLA1nOYiysGGVxjqK5pVVe8ai+/+rGqg7WcH9wWng37VcwLDqLG2myoma3CFXEvl4IZwMFhxzk9hnIpI/DFhb21w2palcC4TT5rtY7e3DKuyUx8sWGeVPAHQ9e1PbSfiU1292NJ8VrM67S6284O3OQucdM9qgTw78QEmEyaD4nWUIyBxazBgrZJXOOhycj3NL2re9VfeiuRX0g/xJp/BsMYdF1kPOrPHs+ykAusImxu3dNvGcde2OabceD0t5lhn1q2WRY2edFCu6AReZlVVyxGBjLBecdjmoj4c8fbt39g+Jt2S2fsk2cldpPT+7x9OKc+gfEKSCOB9D8UNFGpSNDazkKpGCAMcDHH0p+1f/P1fgLkX8j/Ei1zQLHTNCN39unmuTdIkY8kKjRvCsqk/NlWw3v6e9c4eetdK/hvx88D27eH/ABK0Mm3fGbSYq20YXIxzgcD0qv8A8Ib4w/6FPXf/AAXy/wDxNa069OK96on80ZypydrRZhCit3/hDfGH/Qp67/4L5f8A4mj/AIQ3xh/0Keu/+C+X/wCJrT6zR/nX3on2VT+V/cYVFbv/AAhvjD/oU9d/8F8v/wATT7bwT4yuJUii8K6zuc4UvZui/izAAD3Jo+s0f5196D2NT+V/cfRvwA/5JJov/bx/6USV3dc78NNBn8M+BtL0S6kWS4t42MpXkb3dnYD2BYj8K6Kvz7EyU605R2bf5n1FFONOKfZBRRRWBoFFFFABRRRQAUj/AHG+lLSMMqR6igD4Wh/1Sf7op1WNTsLrSdQn0u+iaG5tXMciMMHI7/Q9RVbcPUV+mQacU0fISVm0xaKTcPUUbh6irELWnpGmWlzYXl9eXj2sFq0Skx2/msS5IHG5eBg1l7h6itHS9W+w2tzavZ2l5BcmNnSffjKEkY2Mp7moqc3L7pUbX1LF/wCGtUtXuP3KTQw5IlRwBKoUNuRSQzAKwJwOAecUy48O6xbSpHcWaxFiy5aaMKpUAkM27CHBBwxHUVbk8YatNYz2k0qskrOwKSSRbNwCkAIwUjCgAMCBVq98Zyf2pNcWFjaQwPLJJtIcOzOoXeWV8qwA6oR1Pqa51LELSyNbUt7lLT/COtXl15BggtsvJHuuJ0QF0XcwGTk8Y6ZHIPTmo4PCmuzxJNFp6ukgUqRPF8wYkKfvdGIIHqRgZqe58XalcapDqE0do0kU8s23a21jIoVgfmzjC+ueTzUMXia8iMXlxWqrF9nCLtYgCBiyDk578+tO+I8v6+Yn7LzIIfD2rzJA8dgzecyrGoZd/wAxKqSudwBIIBIAPrUsvhnU4dPu72dLaJLVY3YNcRkurkgFMHDcqRx3GOtWv+Ez1Uw2sbNGxtmUp+8kCkK24KUD7COeu3PA5qkdfuG0ptNkhtpIDAsIyGDLtkaRWBB6gu3tjtTvXfRb/gFqXdmTgegpRSbh6ijcPUV0mItFJuHqKNw9RQAte9/so/8AIN8Q/wDXzD/6Aa8D3D1FfQ/7LOn3dv4b1bUJoWS3vLlPIZhjeEXBI9snGfY14+eNLCP1R3Zcv36PYq8g/ao/5E3SP+woP/RMtev153+0B4b1LxH4IjXSoWuLmyulufJQZaRdrKQPU4bOO+K+Uy+cYYmEpOyue3iouVGSXY+W6safZXN/cGC1jDuEZ2y4VVUDJYsxAAHqTStp+oqxVtNvgQcEG2fj9KtaR/aem3yXkWl3ryIDtzFOmM98oVb9a++lVjZ2aufMqDvqhseh6pJbm4jtg8e4qCsqEthgpKjOWUEgbhke9TS+G9YhuUgmsypYyAlZEfZ5ePMzg8FcjIODWpJ4i8TSWpt2024VPNaRRHBPGq7n3ldikKwzn7wPWqq6r4gW21CBdNn231x9okP2STKMWDMF9A2ACOcgCsFWqd0aOnDzKt14d1SO4ljhtnmRbhreM/KrykPsyEzuPOBxkA8ZqlqNhdafKkd1Gql13IySK6sMkZDKSDyCOvBFbkmt6/JdRXraMTeQXDTwXH2OXdEWk8wqB0xuJ6gnkjNUtduNZ1i5Se506+BRdqrsuJAOc8eYWI69AcU4VZ3XM0EoR1tcxq9B+C3/AB8az/uW/wDOWuG+w6h/0Dr7/wABn/wr2X4EeBdXbT9Q1TUIpLCK6MS26zIQ7hd5LYPIHzDGeuDXLmtamsNJc3b8zXBU5OstD3uiiivhT6QKKKKACisrU5r9tYtLCzuYrdZLeWZ2eHzCSrRgAcjH3zS/ZNb/AOgxb/8AgF/9nWnJom2Tza7GpRWX9k1v/oMW/wD4Bf8A2dH2TW/+gxb/APgF/wDZ0uRfzL8f8g5n2NSisv7Jrf8A0GLf/wAAv/s6Psmt/wDQYt//AAC/+zo5F/Mvx/yDmfY1KwPGfXRP+wtB/wCzVb+ya3/0GLf/AMAv/s6w/FVrLJNpNtq2r28kB1BHaMReUx2q5BzuyBkVrRiuda/mRUb5djsKKyR4e0ggEQSkHoRcyf8AxVL/AMI7pP8Az7y/+BMn/wAVWdod393/AAS7y7GrRWV/wjuk/wDPvL/4Eyf/ABVH/CO6T/z7y/8AgTJ/8VRaHd/d/wAELy7GrRWV/wAI7pP/AD7y/wDgTJ/8VR/wjuk/8+8v/gTJ/wDFUWh3f3f8ELy7GrRWV/wjuk/8+8v/AIEyf/FUf8I7pP8Az7y/+BMn/wAVRaHd/d/wQvLsatFZX/CO6T/z7y/+BMn/AMVR/wAI7pP/AD7y/wDgTJ/8VRaHd/d/wQvLsatFcZ4c17w4vjfUPD+n37m5EaL9mbzWKyIX3/e4HG3noeK7OirSdN2aFCakroKKKKzLCiiigAooooAKKKKACiiigDK0f/kMa3/19R/+iI61aytG/wCQxrf/AF9R/wDoiOtWtKm/yX5Ew2CiiisygooooAKKKKACiiigAooooAKKKKACsrwh/wAi1Y/9c/6mtWsnwf8A8i1Y/wDXP+prRfA/VfqS/iRrUUUVmUFFFFABRRRQAUUUUAFFFFAGdqeg6Hqkwm1PRtOvpVG0PcWqSMB6ZYGqn/CHeEf+hV0P/wAF8X/xNblFWqklsyXFPoYf/CHeEf8AoVdD/wDBfF/8TR/wh3hH/oVdD/8ABfF/8TW5RR7SfdhyR7GH/wAId4R/6FXQ/wDwXxf/ABNH/CHeEf8AoVdD/wDBfF/8TW5RR7SfdhyR7GH/AMId4R/6FXQ//BfF/wDE0f8ACHeEf+hV0P8A8F8X/wATW5RR7SfdhyR7HIa54T8Kx3OlCPwzoqB74K4WxiG4eXIcH5eRkD8q0/8AhDvCP/Qq6H/4L4v/AImp/EH/AB9aP/1/j/0VJWrWkqk+WOpKhG70MP8A4Q7wj/0Kuh/+C+L/AOJo/wCEO8I/9Crof/gvi/8Aia3KKz9pPuyuSPYw/wDhDvCP/Qq6H/4L4v8A4mj/AIQ7wj/0Kuh/+C+L/wCJrcoo9pPuw5I9jD/4Q7wj/wBCrof/AIL4v/iaP+EO8I/9Crof/gvi/wDia3KKPaT7sOSPYwx4P8I/9Ctof/gvi/8Aia2oo44oliijWONAFVVGAB6AU6ik5SluxpJbBRRRUjCiiigAooooAKKKKACiiigChqGtaNp0wh1DVrC0kIyEnuURiPXBNVv+Eq8L/wDQyaP/AOB0f+NfGd3eXGqXUmpX8hnurk+bLI/JZjzW54Lj08R6tcXqWwWC1R0eW0W4CEzIDhG4JIJH419K+H1GHNKevoeR/ajcrKJ9Yf8ACVeF/wDoZNH/APA6P/Gj/hKvC/8A0Mmj/wDgdH/jXy/b+GdN1aU6laxz2unzgugABWJjdLGI8nuEbdjr+FJb6Bpcc1veWtvf3Ea6gYWYlGjhCSIv735f48kgZGOPvc1H9jUtvaO/p/wS3j56vl/E9n1XxPdf8LZ04WvifQP7Ba1dpJTPETGuV3x53dWZUwfQn0ruv+Eq8L/9DJo//gdH/jXzPH4T0vU9V861F0LaV5jJHvXchWYJkbUY7fmzjacdyBzSWHhOyhvbRtsk2zU/s0zzoFiZfNKDapTbICACcPxzlcDNXUyyjOMfftZW2/PUmOLqRb92+vc+mf8AhKvC/wD0Mmj/APgdH/jR/wAJV4X/AOhk0f8A8Do/8a+X9M8J6Tfm1hW4uYp3W2kmc7Nm2VipVRjIIwDkk9elYvi3S7TStUWzt4biMiFGlWchirkZIBCqCB64pQySlKXKqjv6f8EbzCaXNy/ifYFlr+hXtwtvZ61ptzM3SOK6R2P4A5rSr4XUmFhLCTHIh3I6cMpHQg9jX2p4Qup77wno97cvvnuLCCWRv7zNGpJ/M1wZlln1LlaldM6MJi/rF1a1jgvFPxt8N6Nq8+m21jfam0DmOWWDasYYcEAsRnB4z0rz3x/8SPCvi+70i4vPDuqI1hch3+eL97F1aM/N3IH615VnOWJyTyTWpd6DqVtZtdSRwsiRRzSLHOjvGjgFWZQcgHI5I7ivoaGVYahyyu+bvc8upja1S6tp6Htq/tAaKoCr4b1QAcACSL/4ql/4aB0b/oW9U/7+Rf8AxVfP/lybtvlvuxnG05xUs1rPF5W5Q3mxCVQjBztJI5x0PHQ80f2Jg+z+8P7Rr9/wPe/+GgdG/wChb1T/AL+Rf/FUf8NA6N/0Leqf9/Iv/iq+firAbirAZxnHGaUxyBipjcEdRtPFH9h4Ps/vD+0a/f8AA+kPD/xz8NalqcNneaff6asrBFnm2NGCem7acge9erCvhS4/495P9w/yr7k0/wD48Lf/AK5L/IV4ecYClhHB0+t/wPRwGJnXUufoZ/jHxBZeF/Dt1rd/uaGBRhE+9IxOFUe5Jrw25+PviJp3NvoWlRxZ+VZHkZgPcggH8q7z9pf/AJJk/wD1/Qf+hV8yV2ZNl9CvRdSpG7vYwx+KqU6ijB20PYX+OXjJLZLp/DumLbyEqkpjmCMR1Abdg1D/AML88U/9AbRv/Iv/AMVXK6dqOhyaZYx6xcQTTwKI4CscuEUK+BOmNrqrspBXJIznPSnw3HhSS7ga5ayQwyQvculq4juMRsHEaheBu28EKOpHpXc8BhVe9H8zmWJrNL3/AMjQs/izqlp4ovfEkPh/Rlv7yFIZX/eYwvcfN1PGf90VtS/HjxbEwWXQtJjYqGAZZQSCMg8t0Irjvt+hSLLFCmmW7pbWywyT2JdWIQeeDhSS5bGGPocEZqaDVfDgkthPDbTI32aO4aW3Z2WNYNsm0kZHz45HPHFXPBYeWrpXt6ijiKq2n+R1H/C/PFP/AEBtG/8AIv8A8VUlt8fvESzqbnQtKkiz8yxvIjEexJI/SuX8a6fa2fhexNrZ20YPkb5fICSbjCCQr4/eAtliQxxwK4inSy3BVY3VP8WKeLxEGvePtLwfr9l4n8O2mt6fuENwp+RvvIwOGU+4IIrWrzf9m7/kllr/ANfdx/6MNekV8diaapVpwjsm0e9Rm504yfVBSMyr95gPqazfFuoyaP4V1bVolDSWdlNcIp6EohYfyr4y1a+vdXvZL7VLmS8uZDueSVtxz7Z6D2FdmXZZLG8z5rJHPisWsPbS9z7e8yP/AJ6J+dHmR/8APRPzr4W8qL/nmn/fIo8qL/nmn/fIr1P9XH/z8/D/AIJx/wBrf3Px/wCAfdPmR/8APRPzo8yP/non518LeVF/zzT/AL5FHlRf880/75FH+rj/AOfn4f8ABD+1v7n4/wDAPq/wL4sfVvGniPS30e4szbThppZJFKqQioFGOudpYe1d15kf/PRPzr4XMcZAHlrgdOKTyov+eaf98itK3D6nK8Z226f8EinmjirON/69D7p8yP8A56J+dHmR/wDPRPzr4W8qL/nmn/fIo8qL/nmn/fIrP/Vx/wDPz8P+CX/a39z8f+AfdYIYZUgj2or5U+BXiDUtJ8f6Zp9tcSfYr+XyJ7csdhypIYDoCCBzX1XXi4/BSwdTkbv1PQw2IVeHMlYKKKK4joCiiigAooooAKK5b4seILrwx4C1LV7IL9qQJHCWGQrO4QNjvjdn8K+UrvX9eu7h7i51zVJJXOWY3cgz+AOK9TAZVUxkXNOyWhx4nGxoNRauz7L1me7tdKurmxtVurmKJnigL7fMIGducHGa5n4P6vf614Lt7y8037CgZo4FLljIoOCx4GOcj8K+VTq+rgZ/tjU//AyT/wCKroINB8WjV7HRotWnR7u1FzEy6hIIlQjPJzwe2MdSPWvSeSezpOMpq71vr03ORZjzTUlFn13RXxaJvE7RRSrda60czbYnE0xWRvRTnk8HpVq6h8VQC2H23W5JJ495iWaffGd7IFYZ4JKmsnkDX/LxF/2mv5GfZFFfHVrZ+MJ0WRrrWYITci1aSa5mVY5MZw3OR+XeqfneKPJim+0695UzBYn86fbIx6BTnkn2oWQN7VEH9pr+Rn2jRXxXe3fiOxmEN7fa1aykBgk1xMjY9cE9Kg/tbWP+gxqf/gZJ/wDFVS4dm9VUX3CeaRX2T7borwL9nLxjrdz4kl8N6jez31pJbPNCZ3LtEyFcgMecEN09q99rxsZhZYWq6cmd9Csq0OdBRRRXKbBRRRQAUUUUAFFFFABRRRQBi+KvtBfSfsrRLN9vXaZFJX/VydQCDU23xD/z8aX/AN+ZP/iqTxB/x9aP/wBf4/8ARUlatbOVoxM0rtmXt8Q/8/Gl/wDfmT/4qjb4h/5+NL/78yf/ABValFR7TyRXL5mXt8Q/8/Gl/wDfmT/4qjb4h/5+NL/78yf/ABValFHtPJBy+Zl7fEP/AD8aX/35k/8AiqNviH/n40v/AL8yf/FVqUUe08kHL5mXt8Q/8/Gl/wDfmT/4qjb4h/5+NL/78yf/ABValFHtPJBy+Zl7fEP/AD8aX/35k/8AiqhuLrWrOa0Ny2nyRTXCQsI43VhuzyCWNbVZXiLpp3/X/F/M1cJXdmhSVluatFFFYlhRRRQAUUUUAFFFFAHwna/8e0X+4v8AKpK7TWvhX410rUZbG30O6v4IjiK4t9rLInY9cg46iqf/AArzx1/0Kmp/98L/AI1+iQxuHcU+dfej5V4eqn8L+4ydL0W+1G2Nxbm2WPzhAvnXCR75CMhRuIycVWubC7ttgmhIZ93yAgsu1ipDKOVOQeDXcaX4M8UR6M2n6j4N19wLxbpfIEY3YQrsJLcZz1GfpWje6b4/ubO6VfB2rwXNzG6M8ZUKN1x5pH3s4x8tYvHQU7KUbeq/zNFhpcuqd/Q8w8uXcq+W+5x8o2nLD29allsryOGCWS1mWO4z5LFDh8HBx+INepalb+LbrUfL/wCEQ1u3aeGcqsSIJbcNsBMTFzwDtGPl4aoo9H8aG0it5vC/inKQ3EAmEiGRBI+8SKdw+f8AhPTIJ5pf2hGyd1968x/VX5/ceZ2Fxd2F0l7al4pYW4fZkA9MHIx6jBpdRv7rUJUkunU+WgjjVI1RUUZOAqgADJJ4Hc13/ijQfHmsWkdrF4R1qCNZ5JXUspEuVQBmweW+Qkn1Jrnv+FeeOv8AoVNT/wC+F/xrWGLoS96Uop+qIlQqLSKdvRnLP9w/Svs/wF/yIugf9gy2/wDRS18vWnw08d3dylsPDV5B5h2+ZNtVF9yc9K+rtAsf7L0HT9MMnmfZLWODfjG7YoXP6V4Wf16VSMFCSe+x6WWU5wcnJWPiMfdrqv8AhI9PhuPt9vZ3E129pBavHPtEIVAgbGMlt2zHIGMnrWj4l+FfjLS9ZuLWy0W51G0DkwXFvtIdM8ZBOQcdRWb/AMK88df9Cpqf/fC/417axOFqRTc19553sa0G1yv7jQm8aWsuq/aWW8FuyOrxrHiQhnDbPM8zcAMcEEY/u4JFXPCPiLTlgOboabLDHbwxvJNhgEaVi/DLvUb1yuSTgcVh/wDCvPHX/Qqan/3wv+NH/CvPHX/Qqan/AN8L/jWUlg3HlVRfei06/Nzcr+4nsPGC2v2eKaGa9gtktwkcj/IXilLM4B6FgSPWota8WG7sby1tmuUNwsKeYfkYqjSEqx3sWB3jqe2MYpv/AArzx1/0Kmp/98L/AI0f8K88df8AQqan/wB8L/jV82DvfnX3om1e1uV/ccnc/wDHtL/uH+Vfcunf8g+3/wCuS/yFfKWjfCvxtqmoRWM+h3NhDIcS3FxtVI17nrknHYV9YwRiGCOIHIRQoP0FeHn9enVcFCSdr7fI9HLKc4KTkrbHmv7S/wDyTJ/+v6D/ANCr5kr6x+N+g33iL4e3dlpsZmuopI7hIl6ybDkqPfGcV8pSwXEUjRTW88cikqyvGwKn0IIruyCpH6u431v/AJHPmcX7VO3Q6238EibUdGh/tIi0v7ZZrifyubdiFJTGfm+/HjkZ3e1Y0XhvVJ1D2scUyNcCBcTLuyzlVLDPygkd6lh8T67DCIY2xHvt32+R3hACfyGfXAqVPFuvJZxWqrGEjdHB8g5JRy657dSe2T3zXop111T/AK/pfI5LU2tn/X9XK6eGdWkvY7NFtWklQPERdIVkBYqArZwTuBGPUUkXhnWJLWOdIIiZGjVIvOTzSXYqnyZzglW/KptJ8Va5pgiS1Ef7pVCboTkYkZweMZ+ZjweD3BxWjd+LpJNHsoYLW8jvrMxPDIQdkcisWLAZ+bOTwVGMnk05VKyfQFCm+5j3PhrVbeGaeZLdYIY1kMpuE2EMWACnPzHKsMDnIrHrX1LXNTv4p4Zo9sc+zzFVHPKFiMbiSPvHpWZFBcTSrFDbzySMcKiRsSx9AAOa2pzdvfaM5xV/dTPpz9m7/kllr/193H/ow16RXF/BTQr/AMO/DuwsNTjMN0zSTvEese9ywU+4BGa7SvgMZJSxE5R2u/zPp6CapRT7I534m/8AJOPEv/YKuf8A0U1fHNfY3xN/5Jx4l/7BVz/6KavjmvouHf4c/VHlZr8UToU0GG70axudNd7iaZ1juXEgKwSMWwjRgbxwAQ3IbJAGatr4NvfLksigbUWuYFhOWVTE8UjklSoYHCdCM8EYrHtNf1a0jijtboRLERjbCgLYBADHGXGCRhsjmlbxFrLSrJ9tKshjKhI0VRsUqoAAxgKzDHTBr2ZQr3dmjz1KnpdFu68J6laxXUszwqlvGkpwkpZlYEg7dm5R8pGXCgHvUmj6Npl1aaRHcNeLdapNLDHJG6+XEysqrlNuWBLc/MMVmR61fxSSyQm1heVSjPFZxIwBBU7SF+XIJBxjNFprep2lklnb3Cxxpv8ALIhTfHv+9tcjcufY1ThWa3/q3+Yc1Psab+FLqTyDaywqZRbRoksmWkmmUkKuFxjg9enc0y+8JahY7pLy4tbe3VA3ny+YiklioXBTdnKnquMDOcVmnWdU2RJ9skAhaJo9oAKmMYQggZ4BNSLr2pJNLKklshlULIq2kQR8HIJULtLA8hsZHrS5a/dBen2NC58LGNoWj1axML28Esksm9VR5fup90k5weRxgEnFZ+taLdaOkH22W3WaYMfIViXQBmUluNvVT3p0PiLWIVRVukISNYxvgjfKqcpnKnJU9CeR2Iqle3t3fNG13O8zRpsQt1A3FuvfliefWqhGsn7z0E3TtotTf+E3/JTvDn/X8v8A6C1fYNfH3wm/5Kb4c/6/l/8AQWr7Br5fiH/eI+n6s9jK/wCE/UKKKK8A9MKzrvW9Ntbp7WWaTzY8b1SB325GRkqCOlaNZWkf8hvWv+u8X/olKuCTu30Jk3pYP+Eh0v8A56XP/gJL/wDE0f8ACQ6X/wA9Ln/wEl/+JrVop3h2f3/8ALS7nlvx+1ixvPhfqEFu8xkaa3xut5EHEyHqygV8019S/tFf8kn1H/rvbf8Ao9K+Wq+uyC31eVu/6I8LM7+1V+wHkEV18PjmeMxH+zoyY54ZFbzTuEaKgaMHHRmjVvYiszwzBG9hrF02nxX01tbxtCkiMwBaVVJwpBPBNbV/4TsGjuL77WNOUBQbb7wt5fJWRkYk7sZO0dSOc9K9GtOk5ctRbf8AAOWnGdvdZXsPGUdjZWsNvpCLJC8TtIJQCxjVxnOzdzvzyxAxxgU3R/Gklhpdpp8mnRzx2sbojbwCS+8OTlSG+V8AMDgjPcgyP4MXeixXF4xVkEu+BUDK0Jl3RktggAYJPsfarVt4O0y11u1tdSvLyaOe+S2RIY1BYNEkmWbdx9/HGelZSeFd9PPr/XU0SraMz4/F224imexkkMF3FcwZlRNoRNmwhIwCMdMAY96m8N+K47fUbVbxPLt0jt4y5ZnC+SrYO0DOGLc46eh6UyDwxpTWKXU2oajEWhWcx/ZVyqtcGEA5b72cE9uoqSbwXDBFEs2rKJ5JzGoCAqQJzER1zu4Lenam/qzTj8uvQS9tv2/Ux/F91Z3eqpJYzeZCtvHHgA7I9oxsUlVJUADkgHr161jV2EnhvSYtJ1C8W41C58u2Z4MRKrK6XAiYsAxyvOfYE+lcfXTQnBxtHoZVYyTvI9C/Z7uobP4lRzXBcJ9hnHyxs5zlOygmvpH/AISHS/8Anpc/+Akv/wATXzp+zd/yVGL/AK8J/wCaV9QV8nnjj9a1XRf1se1l1/Y6dzK/4SHS/wDnpc/+Akv/AMTR/wAJDpf/AD0uf/ASX/4mtWivHvDs/v8A+Ad9pdzK/wCEh0v/AJ6XP/gJL/8AE0f8JDpf/PS5/wDASX/4mtWii8Oz+/8A4AWl3Mr/AISHS/8Anpc/+Akv/wATR/wkOl/89Ln/AMBJf/ia1aKLw7P7/wDgBaXcyJPEmkRxtJJPOiKCzM1rKAAOpJ21rqQwDA5B6Gs7xR/yLWqf9ec3/oBp99d/YNAnvtu/7NatNt9dqZx+lDimk4gm76luWaKLHmyomem5gKZ9stP+fqD/AL+CvinXtX1DxFqEmp6xcvd3Ex3HzDkID/Co6ADoAKz/ACIf+eMf/fIr6GPDjaXNU19P+CeU81V9I/ifVvxN07XNV1LQpfD+vtZxJdhbsJKuETB/ejPcDcP+BCu4S6tFUL9riOBjJkGTXxHYaTLfu62lnHJ5a7nY7VVBnGWZsAc8cmraeGr5pJomsYYpIZY4WSUqrM8n3FX+8SATxxjmtamSpxjCVVe75d++pEcws3JQ38/+AfaX2y0/5+oP+/go+2Wn/P1B/wB/BXxHqWlNp7qtxDbFWLBJI2V0bacHBHoeKq+TBnHlRZ/3RWa4dTV1V/D/AIJbzRp2cPx/4B9zfbLT/n6g/wC/goF3ak4FzCT/AL4r4Z8iH/njH/3yKUQwggrEgI6EKKf+rn/Tz8P+CL+1v7n4/wDAPuuoL+8tNPtJLy+uYba3jGXllcKqj3JryD9mLxFqWo2eqaJfXElxDYCKS3aRizIr7gUyewK5Hpmsn9qnUbr+0dF0gSEWhhkuWQHhn3BQT64GcfU15UMuk8Z9Wk/n8rnbLFr2Htkj0tvih4AVip8U2GR6Fj/Sj/haPw//AOhpsf8Ax7/CvkqNS8iovViFH41sap4b1CzmSKF4tQZriW2xaB2IljxvXBUE4BByAR717Usgw8Wk5v8AA89ZnVeqij6d/wCFo/D/AP6Gmx/8e/wri/if490vUf7Ibwv47s7UpeILldgYKh/5a/Mh+7zx3zXhA0zUyJmGn3hED7Jj5Lfu26Ybjg+xpLjTNSt38ufT7uJyGYK8LA4UbjwR2HJ9BWlHJaFKakp39bMmeYVZx5XH8z6qi+J/gBIlVvFlk5AALHdlvc8U7/haPw//AOhpsf8Ax7/CvmVvC2rqVcxj7M0zQrc7X8suqByPu7uhx061n/2Vquy3f+zb3bckLAfIbEpIyAvHPHpWSyLDS2qP8C3mVZfZPqr/AIWj8P8A/oabH/x7/Ctfw74s8N+IXaPRdas72RRlo45PnA9dp5x718cXtpd2Nwbe9tp7aYAMY5UKNg9Dg1Y8OahdaX4g0/UbKRoriC5jZGB/2gCPoRkH61NTh+lyOUJu44ZnPmSlE+2aKKK+WPZCiiigAooooAKKKKAMu4/5Gyx/68Lj/wBGQVqVw2qeKmtvixp3h7+x7ySWS0kVJlK7CjlGL/RfLYH3x613Nb1qcoKPN1X6szhJScrdwooorA0CiiigAooooAKKKKACiiigAooooAKKRiFUsxAA6k9qpnV9JBwdUsgf+u6/400mwuXaKpf2xpP/AEFLH/wIX/Gj+2NJ/wCgpY/+BC/40cr7CuiBuPFqf7Vg36SD/GtSvN9Z8SavF8V9LsrObRX0ia2cvctJlkQFS6k7sBsquP8Ae6HFd3/bGk/9BSx/8CF/xretSlFRfdGdOabfky7RVL+2NJ/6Clj/AOBC/wCNH9saT/0FLL/wIX/GsOV9jS6LtFIjK6B0YMp5BByDS0hkGpWcGoafc2F0m+C5iaGVfVWGCPyNfPGp/AbxPFeyJpmpaVcWgP7p7iV45MdtwCMM/jX0dRXZhcdWwt/ZvcwrYanWtzrY+aP+FFeNv+fnQv8AwKk/+NUf8KK8bf8APzoX/gVJ/wDGq+l6K7P7cxfdfcc/9m0Ox80f8KK8bf8APzoX/gVJ/wDGqgv/AIKeMrK2NxNcaIUDIuFuZCcswUf8s/Uivp6srxX/AMgOQ+ksJ/8AIqVUM7xbkk2vuFLLqCTdj59/4UT42/5+tC/8Cpf/AI1R/wAKK8bf8/Ohf+BUn/xqvpeip/tzF919w/7Oodj5o/4UV42/5+dC/wDAqT/41R/worxt/wA/Ohf+BUn/AMar6Xoo/tzF919wf2bQ7HjHwq+D1/oHiSHXfEN5ZyPaEtbQWrMw3kY3MzAdMngD8a9noorz8TiqmJnz1HdnVRowox5YIKKKK5zUKytI/wCQ3rX/AF3i/wDRKVq1laR/yG9a/wCu8X/olK0htL0/VEy3Rq0UUVmUZHjPQLXxR4ZvdDvHaOO5TAkUZKMCCrD6EA14FP8AAjxkszrDfaJLGD8rtPIhYepHlnH5mvpSiu3C5hXwqcab0Zz1sLTrNOSPmy3+CPj63cvb6jpEDEYLR3sykj6iOlj+CXxAiEgi1LSI/NGJNl9Mu/64j5696+kqK6v7bxfdfcY/2dR8/vPnS9+D3xGu7pbmbVNHEiAbCl7MoTAA+UCPjgDpVC8+DfjqG4tVm1DSnkuJ9kbfbZThwjNkkx8cIeevSvpqsvW/+Qhon/X83/pPNVU85xV7XX3ClgKPn954A/wR8fOxZ9R0dyepa9mJPOf+efrz9acPgp8QVjaNdU0oRs25lF/Ngt1yR5fJ96+kaKn+28V3X3D/ALOo+f3nzYnwR8fJ9zUNHXgrxezDg9R/q+h71H/wonxt/wA/Ohf+BUn/AMar6Xoo/tzF919wf2dQ7Hlvwa+F1x4Pv59Z1i7t7jUHiMMUduSY4kJBJyQCScDsMV6lRRXnYjEVMRN1KjuzqpUo0o8sdgooorE0CiiigAooooAzvFH/ACLWqf8AXnN/6Aar+Jv+RJ1P/sGy/wDos1Y8Uf8AItap/wBec3/oBqv4m/5EnU/+wbL/AOizW0do+v8AkQ936HxdD/qk/wB0U6mw/wCqT/dFOr9IPkjW0i8s10m/0u+eaGO6aKRZoohIVaMtwVJGQQx78ECt2Lxklu9vDayX0dtb3Vmy8jc8UKFWJGfvHg4/DPFZ66BBeaPaXOlP5zlCbuVpxiGQI7mNo9u5eE+VskNz0plt4UvJo4G+22UbXAjECMX3SNJH5iqMLgHHc4Ge9cc/Yyb5n/X9I3iqity9v6/MvWviSyMI86S6gvGjlBvUhWSRGacPwCRnK/KTkY9xUWra9p114Xi023twkqoisrQn74YkyKQ+0Fgefk7kZ6VAvhK8ddyX1k3lqklyAz/6OjRmQM3y8/Kp4XJyMVPp3g9prqz+1avZw2l3cRQwzKsjGUSLuBVdvHGfvY5FS1QjrfbUq9V9NzlqKluo0hupYY5lmRHKiRQQGA74IBqKu5O6Odqx7T+yj/yGPEX/AF723/oUtV/2qf8Aka9F/wCvGT/0YKsfso/8hjxF/wBe9t/6FLVf9qn/AJGvRf8Arxk/9GCvml/yOX/X2T1n/uH9dzyCJvLlSTGdrBseuDXVyeN7qe+e6u7KOdnNwp3OCRDNg+X8ykHaRkEg9SMVyVFfQzpQqfEjyozlHZnSXXij7V5bXFlJJJb3Bmtm+0BNoIQFWCIA3EYAwF980kXijAu2l08SyzS3Ukb+eQIzcJsfIx82OCOR75qx4ctbfUtDjtWtdPinm1OGyF28OWRHRyTnPXIGDVux8E295rAtIby5MREasdg3RO7lQGyORxngexIxzyydCF4yVrepuvaO0kyifFxa6W5fTVMkd01xHibAG6FYmUjbzwoIPH41P4d8VRRagov4lS3KRKWJZwPKt3iAIAJw2/nAOPQ0+18J6Y0MP2jUL4TMtuXEcKFR50rRgDJzwVB+hx71yV1Cbe6mtywYxSMhI74OKqMKFVOMV5CbqQab/q5oeK7mzu9aeexlaSExxqMrgLtUDavCkqMYBIB4rPs/+P22/wCu8f8A6EKiqWz/AOP22/67x/8AoQrocVGnyrsZc3NK59x0UUV+an1oUUUUAfK/iv4ueLtX1WW40zVZdMsN5+zwwKoOzsWJBJJHNZH/AAsXx3/0Nepfmn/xNcla/wDHrF/uL/KuiTQoLjSbS6sbq6nubp5I0ga2RFUxhWcs5k4UBs5x2OcV+grCYWlFJwX3Hy7r1ptvmf3lv/hYvjv/AKGvUvzT/wCJo/4WL47/AOhr1L80/wDiayz4d1gLK/2PMcWDJIJUKKCu4MWzjaR0bOD0BJrTXwhLDqMtneXabopnhZrcrImVhaQfNnr8uMEZ70pUsGvsx+5DU8Q+r+8hbx14ya9jvW8SXxuY0aNJTs3KrEEgHb0JA/Kp/wDhYvjv/oa9S/NP/iaxL3SdRsrOO6urfy432/8ALRSVLLuUMoOVyORuAyK2tf8AB1zpsSNBNLcsZGQq8IjyBF5hZTuOVAz1weOAaqVLCKycY/chKdd7N/eL/wALF8d/9DXqX5p/8TR/wsXx3/0Nepfmn/xNZI0HVykDiyYrOC0ZDryPLEmTzx8hzzUv/CM635mw2aghXZyZ4wIwoBYOd2EIDDIbBGaPYYT+WP3IPaV+7/E3tG+KvjnTL6O6k1ubUIlOXt7lVZHHcZABH1FfVGj30ep6TZ6lCrLHdwJOgPUB1DDP518QyDAYccZ6HNfZ3gL/AJEXQP8AsGW3/opa8HP8PSpqEoRSvfY9LLKs5uSk7m1RRRXzZ6wUUUUAFFFFABRRRQB4b+1Fr2oW8mlaBbzyQ2lxE9xcBGI83DAKp9hycf4V4N5MX/PJP++RXsn7VP8AyNWi/wDXjJ/6MFePV91k0YrBwaW9/wAz5vHybryGeTD/AM8o/wDvkUeTD/zyj/75Fbx0RZn0mK2lCPd2L3U7yn5YwrSbjwM4CpnHJq5beDbqa3e7XULUWfliSO48uQq6mNn5wuU4Uj5sc8V3OvTju/62OdUpPZHK+VF/zyT/AL5FHkw/88o/++RXS3PhvMEtxBOiLFaQTNF80sh3xby2FXhevJ4HTJ61bvfCUKXF1a2V8s5huY42uH3IqIYHlfK7cnAXOQfbB7J4imuv9f0wVKRx/kw/88o/++RR5MX/ADyj/wC+RW0dD3aVc6lbahBdQwNtxDG5YjAO4jHyDnGW7g1kVrGSlsS4tbns37L2t6h/wkF94ee4eSwNm10kbNkRurovy+gIfkewr6Cr5r/Zg/5KLd/9gmX/ANGw19KV8TnUVHFysux9Dl7boK4UUUV5J2hRRRQAVleLP+QBcexQ/wDj61q1y3xQ16x0DwrLc6gtx5UrrGGijLhWzkbvQHHWtaEXKrFRWtyKjSg2zqaKqaNqEOq6VbalbLKsNzGJIxKm1tp5BI7cVbrNpp2ZSd1cKKKKQwooooAKKKKACsrSP+Q3rX/XeL/0SlatcL4I8Wxax438Q6THpOoW8tvIrTPMECoVVUwcMeSQSPat6VOUoTaWy/VGc5JSin1O6ooorA0CiiigAooooAKy9b/5CGif9fzf+k81alcP8R/FX/CP674dtm0e9vTcXZMTQbcM+x49nJ6/vAfpn0rbD05VJ8sd7P8AIzqyUY3Z3FFA6DIwaKxNAooooAKKKKACiiigAopsjpHG0kjKiKCWZjgAepNcZdfFb4fW07QyeJIGZTgmKGWRfwZVIP51pTpVKnwRb9CZTjH4nY7WiuF/4W78O/8AoYh/4Bz/APxFH/C3fh3/ANDEP/AOf/4itPqmI/59v7mR7el/MvvOp8Uf8i1qn/XnN/6Aaku7Rb/QprFmKrcWzRFh2DLjP615l8RPiT4O1jwfqFjo/i2S1v2jJhZLadd5HVD8nRhkfjVvwj8TvBOm+G7Gz1LxdJe3scQ8+aS1nJZzyf4Og6D2Fb/UqypKXK732s/vM/rFPntdWt3R8/eIPC2veHtSk03UdLu1kjOFdIWZJFHRlYDBBrO+xX3/AD4Xn/gO/wDhX1P/AMLd+Hf/AEMQ/wDAOf8A+Io/4W78O/8AoYh/4Bz/APxFe5HN8Ykr0Hf5/wCR5zwNC+lT8j5qi1DxJFHBHEt8iwEFAtoRyAQN3y/PgEjDZ4JFWv7d8T/YZLcRXokkkVjN9lO4KI9gVRtwuB0IwR0r6W0n4m+BdUvY7Oz8RW5nkIVFljki3E9AC6gZrr6wq5zKDtUoW9f+GNIYBPWNQ+ObzW/Es0sDQw31skCRrGiWzYysezJO35uM8NkYYjoaqSX3iOSVJWGo7o5lmjxbMoR1GFKgLgYAAAHFfaNFQs+ttSX9fIp5bf7bPiK5g1K4uJJ5rG7MkjFmItWUE/QKAPwqP7Fff8+F5/4Dv/hX3DRVriKS/wCXa+//AIBP9lL+Y8g/Zs8KarotjqWs6pbyWn9oCJIIZV2vsTcdxHbJbjPpUv7QvgfVPEcFjrOiwNdXNkjxS26n53jJByvqQR075r1qivJeYVfrP1lb/wBI7fqsPY+x6Hxn/wAIb4w/6FPXv/BfL/8AE0f8Id4w/wChT17/AMF0v/xNfZlFen/rFW/kX4nJ/ZVP+Znxp/wh/jHG3/hFdfxnOP7Pm6/981KfDHjouXPh3xKWI2lvsc+SPTOOlfY1FL/WGr/IvxD+y4fzM+Nv+ER8Z/8AQr+Ie3/LhN26fw00+DvGBOT4U14n/sHy/wDxNfZdFP8A1irfyL8Q/suH8zPjP/hDvGH/AEKevf8Agul/+JroPAfwz8Uaz4itUvtHvtNsYpUkuJ7qFovlBBIUNgsTjHFfVlFRU4grzi4qKVyo5ZTi07sKKKK8E9IKKKKAPhO1/wCPaL/cX+VbWleINQ0wWgtTGv2V5nTIOT5qhXBIIOMDtgj1rsvE3wZ8Yafq80Gi6cNT0/cTbyxzxoQnZWDsOQOOMisz/hVHxE/6FmX/AMC7f/45X6AsdhKkFea+bPmHh68ZaRZjy+KtSkhvIDHAYr1QtwrmSUyALhQWdmbCn5hzwfypZfFWovcSTiG0R5JTLJtRvmcxNEW5burHpgZrX/4VR8RP+hZl/wDAu3/+OUf8Ko+In/Qsy/8AgXb/APxyl9YwX88fvQ/Z4j+V/cYOs+IdQ1axhtbxtyxBBuEknzbV2jKFig47hR/OrUniy/adpUtLGIyyCS5CI+LgiMx/PljgbWb7u3r9Kvt8MPHy3aWp8OSiZ42kVftUHKqVBP38dWX86l/4VR8RP+hZl/8AAu3/APjlDxGCtbnjb1QlSxF/hf3Gaviq4Om6nbtDHHJdwQW8QiTCQpGNpIySQSny+4JzTNS8XatqHmm5KM00TxSkvIwYPjJCs5VT8v8ACAPatX/hVHxE/wChZl/8C7f/AOOUf8Ko+In/AELMv/gXb/8Axykq+Cvfnj96H7PEWtyv7jiX+4fpX2f4C/5EXQP+wZbf+ilr5w0v4PePL2+jtrrSV0+BziS4muImVF7nCMST7V9QaTZRabpVpp0JJitYEhQnqVVQoz+VeJn2KpVVCNOSdr7Ho5bRnByclYs0UUV84eqFFFFABRRRQAUUUUAfPH7VP/I1aL/14yf+jBXj1fTXx2+H9/4utbPUdG8t9RslZPJd9oljbBwCeAQR345NeNf8Ko+If/Qsy/8AgXb/APxyvsspxuHjhYxlNJru7dTwMbh6rrOSi2mc3BrmrQQ28MN66Jbf6jCrlBknAOM45PGccmtLT/F15b2k8N1bRXxlfcTKRt+5tClcYKgdANtaX/CqPiJ/0LMv/gXb/wDxyj/hVHxE/wChZl/8C7f/AOOV2yxGClvOP3o540sQtos5lNY1NI2RbxwGjERO1d2wLtChsZA28cHpTzrusGVJf7Qm3oyMrDAOUUqpPHOFJHOeDzXR/wDCqPiJ/wBCzL/4F2//AMco/wCFUfET/oWZf/Au3/8AjlV9bwf88fvQvYV/5X+JzUms6pJFPG12ds4xLiNVLDj5cgZA4HA446Vn12v/AAqj4if9CzL/AOBdv/8AHKP+FUfET/oWZf8AwLt//jlNY3CLacfvQnh673izf/Zg/wCSi3f/AGCZf/RsNfSleSfAb4dap4Xu7rXNdVILyeD7PFbK4cxoWDMWI4ySq8AnpXrdfIZvWhWxUpQd1oe9gacqdFKS1CiiivMOs+b/ABz8Z/E02vXUPh25i0/T4JWjjbyEkkl2kjcS4IGfQCse2+KPxPuldrXVricRjLmLTYXCj1OI+K4O5/4+5/8Ars//AKEa6XwTrGm6XayLfNJubULaZNjMCgQPl+PvBSR8vevu/qGHp0Vy003p0Pm/rNWVTWbRo/8AC3fiJ/0MX/klB/8AEVV1j4i+ONb0m4sdR1X7VZOAJlNjDtHPGSE45FXNK/4Re+GmWP2e2ubma4jW4OSju/nEsw+TlSnG0uBz0yKl1f8AsXT782+pW0UNrNFbELDbmFplWcmRmjABU7c8HqBkdalU8PGSSoq/ovvG5VXF3np6lZPi18Qo0VE8QBVUAKBZW4AHp9ypIfix8SJpkhh15pJJGCoq2MBLEnAA+Sq39oeHINjPDpNzd/ulleOzbyCvnHcVUgYIjwCcD2yeansrnwhaWsUkdxCZ47yKaIiFhIgFxk5OzJHl/wC1g/3QRTdDD/8APn8A9pV/5+fiK/xa+IyOyP4gKspIYGygyCOo+5XqfwM+JWp+Kr+50PXVikvYoDcRXESbPMQEBgwHGQWXpjrXzxfyLLf3MsZyjzOyn1BYkV6R+zJ/yUuX/sFzf+jIaxzHA4dYWUlBJpdNDTC4ir7dRcro+ma4j4x+NpPBXhyK4s4Y5r+8lMNuJPuLgZZyO+PT1Irt68S/au/5Bnh7/r5m/wDQBXy+X0o1cTCE1o2evipuFGUo7nn7/F74hsxYa+qgnotlBgfmmamh+KHxPms57yHWJZLa3KiaVbCArHuOF3HZxk159XS+ENa0/TtPvNP1ITG2vpo1uBGuT5OyQMR/tAspH0r7OpgsPGN40k36HgQxFVuzm/vNy8+KHxOs0gku9YlgS4jEsJksIAJEJwGHycjg1U034i+Phdahe2OrRrNIgnvJFsrcFlXCAn5OcZA/GrFv4p0O41G2ur9ZkFvD5Sx+QrqE88sE6H/lntHGB2NV7PxNodrcpGbHzdPFpJG0AhVS8jTllJPVsJt68cAdKxVCmk17BX9DX2k7/wAR/eSx/Fr4jSOI49fLueAq2MBJ/DZTf+Fu/ET/AKGL/wAkoP8A4irKeKtCtb7Tri0UH7PNG0kn2QLIMAh5FAG35s5Iz37Yrgrtt93K/neducnzNm3f747fStKWEoTbvRS+X/AInWqRWlRv5nfaZ8ZvHlreJNc6jBqEIPzwS2saBh6ZRQQa+l/D2qQa1oVjq9srLDeW6ToG6gMM4NfEtfYHwk/5Jh4a/wCwbD/6AK8bPcLRoxhKnG3od+W16k5SUnco/GvxRe+FPA8l9ppC3k86W0MhGfLLAktg9SApx74r5im8S+JJpWll8R6yzsck/b5R+gbFe+/tQ/8AJPbT/sKRf+i5K+dNPt/td/b2u7Z50qR7sZxuIGf1rryKjTeGc5RV7mGZVJqryp6WLf8AwkHiD/oYdZ/8GE3/AMVUcus61M0bTa1qkjRNvjL3srFG9Vy3B9xWp4g8LXGmuPs7Tyrkq63EIhkT955akruPysehp7+E7xPsBbpKdt2olQvCROYiQuclQQOcEZNeqpYeykktTjcaqbTvoZn/AAkHiD/oYdZ/8GE3/wAVR/wkHiD/AKGHWf8AwYTf/FVcvfDV0k22zbfH+8LSTskSKFmaIfMWwclR6c5470eF/D/9spdM8tzH9nkijIgtvOI3kjc3zDCrjJNH+z8vNZW9Bfvb2uyn/wAJB4g/6GHWf/BhN/8AFUf8JB4g/wChh1n/AMGE3/xVWbfw3qEksbsqNaNMEMsciktH5vlmRVzuK543YxS/8I1fTXs0dsYTAl2bfzHnQMo8zyw7LnIGcDOMU/8AZ+y/AP3vmVf+Eg8Qf9DDrP8A4MJv/iqP+Eg8Qf8AQw6z/wCDCb/4qrl14YvYT5cckUrpNPHK4kQQoIioLeYWxj5x1xg4HJ6Qy+Gtaht55pLRVWHfuBmTcQgBYqucsACDkZGDmhfV32/AH7VdyxovjbxXot8l9a69qMjRncY7i5eWNwOxViRivr3Rb0alo9lqKpsF1bxzBc/d3KGx+tfEEn+rb6GvtPwR/wAiZof/AGDrf/0WtfP8QUYQUJRVnqenldSUuZNnGftI3txZ/DSWO3kKC6u4oJcHGUOSR+O0D6V8w19LftO/8k4h/wCwlD/6C9fNcUbyypFGpZ3YKqjqSeAK7sgS+qt+b/Q58zf775DaK7HX/B8dqySQzm2tIYJftU0p8zEkRUMVC84beuB9aNZ8Gu2rzLpc1uLQMY1yWwjgRgKSecuZFI+vtXpxxVJ213ON0ZrocdRXTXvhF7P7RJc6taJBbxl5HCMzAiQJjaOepBBOMirGoeFbOK8uLO11FCI78WwuZyUA/dF9pXHJyODnkkDHen9Zp9GHsZrdHI0V0v8AwjI+ybpbgWpie5M00yvykSxn/VgZB+fjk59qddeDbq1sLy9uL6FIrfftYROVk2hD97GFJ8xcA89fSn9Yp9xexn2OYIyMHpX2B8Jr251D4baDeXkrSzvZpvdjktjjJ9+K+PxX1x8Ff+SVeHv+vQfzNeJxEl7KD8/0PQyp+/L0Owooor5I9wKKKKACiiigAooooAKKKKACiiigAooooAKKKKACiiigAooooAKKKKAMu4/5Gyx/68Lj/wBGQVqVl3H/ACNlj/14XH/oyCtSrntH0/Vkx3YUUUVBQUUUUAFFFFABRRRQAUUUUAFFFFABRRRQAUUUUAFFFFABRRRQAUUUUAFFFFAHw3c/8fc//XZ//QjVzQNPi1K/aCad4Y0glndkQO2I0LYAJAycY61veOPAfiTQfEV3ajR7+7tmmd7e4t7d5VkQkkfdBwcHkGs7SdP8TabefaYfDeqSMY3iZJdNmKsrqVYHAB6E96/RI4inKknCS27nyzpSjO0o9SUeGWubaO60ueW6juFi+zBo1Ri7S+UUfLYUhuhGQcjpVWTw5rHkPceTHKq7v9XOjs4UgMVAOWAJwSOnPpWrFP40hlRoPDuoRJH5QihTSpgkYjk8xQBjP3uSSSTnrUS3HjK10c2TaNq0dvGzOjmyuE8rc249MKRnn5gazVaa+0t+/Qp049mVB4X1EW99JJLZK9mE3xC5RnZmfZsAB+8D269qY3hfWFL7obcJGjtJJ9qj2R7GVWDNuwGBZcqeeRWi7+LTNdSp4Vu4mugPN8vSZly4feJOn3g3Pp7UXknjG5guIP8AhGr+GK4V/NSHSplDM7KzP0+8Si+2BwBQq8/5o/18w9nHszlK9P8A2ZP+Sly/9gub/wBGQ1wX/CP+IP8AoXtZ/wDBfN/8TXr/AOzf4P1qx1268R6nZT2Nv9la2gSdCjyFmVidp5AGwdeuaxzSvT+qTXMtTTB05+2joe714l+1d/yDPD3/AF8zf+gCvba8z/aF8Kal4l8M2lxpMLXNzp85kMC/ekRlw231I4OPrXyeWzjTxUJSdlc9rFxcqMkj5jrofCnhqXXLK+nVbotGPLt/Jj3BptrOA57LhcZ9WFUD4f8AEIOP+Ee1n/wXzf8AxNW4LHxdAlqkOja3GtrMZ4QunS/LIcfN9zk/KvX0r7ipVi42hNJnzsINO8osb/wjN+bWCdZ7R/O8nMayEvGJQShYY74PAyfbkVf/AOEPuo7a4t5tgv8AzYPs+WZEdJEkbGGUMGOwAAgc/WmRN45iuTcR6XrSyExkkaU+PkBCjGzGAGIx3zzTi3jOS4he40XWXjjkhfy49MeIYiJ2AbY/lxubGPWsXVm/tx+80UIr7LKR8M36WH26ea3iiAjLD52ZN6hhuCqdvDA/Nj2yc1T8R6auka5d6at3Hdi3kMfmopUHHsRwf85rZvW8ZXN7qN0NB1SKS/kdpWXSX34fqgfZuC44wCBVHUtN8U6jePeXeg6u88n33XS5E3H1IVACfU9TV06zvec1b19P+CTKmrWimYlfYHwk/wCSYeGv+wbD/wCgCvlnT/Cfii/u47S18O6qZZDhfMtJI1HuWYAAfU19ceDdKfQvCelaNJIJHsrSOFmHQlVAOPxrxOIK0JQhGLu7noZXCSlJtHn/AO1D/wAk9tP+wpF/6Lkr5ytZpLa6huYseZFIsi5GRkHI/lX1z8VfCh8ZeEJtJimWG5WRZ7Z3+6JFzgH2IJH418+P8IfiGrlRoCuAfvLewYP0y4NXkuMoU8O4VJJO/UWYUKkqvNFXVjl7LWru1vLu68u3na7bfKkyFl3B94IGR0b8OxzVx/FuqNlvKshMSczCEh9pl80pnONpf2zjjNbf/CoviJ/0L3/k7B/8XR/wqL4if9C9/wCTsH/xdeo8TgnvOP3o41RxH8rOf/4SW/dGiuIbO4hZWDQyxkoSZTLngg5DMcc9Dg5qrpmsX2mpItnIsReaOYsBghoySuPQcniuq/4VF8RP+he/8nYP/i6rap8MfHWmafNf3uheVbwLukf7XC2B9A+accTg/hU46+aE6NfdxZmN4r1VrSO1/dLHFJviVTIqoPM8zaFDbSu4nqCcd+lPPjDWP7Pksl+zqkj72KoQc+b5vTO3O7vjOOM4rZ/4VH8RP+he/wDJ2D/4uj/hUXxE/wChe/8AJ2D/AOLqfrGB/nj96H7LE/yswX8T3ztKrWtiYJmmaW38tvLfzSpbPzZ+8ikYIwfyplx4k1SeQvI0JJSaPiPACyqEYD2CgAemK6H/AIVF8RP+he/8nYP/AIuj/hUXxE/6F7/ydg/+LoWJwS+3H70HssR/Kzg5P9W30Nfafgj/AJEzQ/8AsHW//ota+ctJ+DHjm8v47e+0+LTrZj+9uJLmN9q98KjEk/5zX07ptpFYadbWMGfKtokhTPXaoAH6CvDz7FUqyhGnK9r7Ho5bRnT5nJWPNP2nf+ScQ/8AYSh/9Bevm23mmt7iO4t5GimjYMjqcFWHQivsD4leFo/GHhK50YzCCVmWWCUjISRTkZHp1B9jXzxN8H/iFHK0a6HHMFOA8d5Dtb3G5gfzAroyTGUKdB06kknfqZZhQqSqKUVfQ46w1TUrFWWzvZoFZi7BTwzEYJI78GnTavqkyzrLqFy4uJVmmzIf3jr91j7j1rrP+FRfET/oXv8Aydg/+Lo/4VF8RP8AoXv/ACdg/wDi69f65g7354/ejh9hX25Wcld6tqV2JBcXkknmrtk6DeN27BwOeRnmpH1zV5JBJJqEzuCGy2G5C7QTkcnaSMmup/4VF8RP+he/8nYP/i6P+FRfET/oXv8Aydg/+Lo+uYP+eP3ofsK/8rOSm1bU5g4mv53Em/eC3XcAG/MKo/AVpp4qvDo0mnXFvFdF1dTNKST8wAyR0JAAwe3FbX/CoviJ/wBC9/5Owf8AxdH/AAqL4if9C9/5Owf/ABdS8VgmrOcfvQ1RxCd+VnCivrj4K/8AJKvD3/XoP5mvCdO+Dfj66vI4bjS4bGJjh55bqJlQeuEYk/TFfSvhjSLfQPD1jotqzNDZwrErN1bA5J+p5rxc9xdGrCMKcru/Q78toVIScpKxo0UUV80euFFFFABRRRQAUUUUAFFFFABRRRQAUUUUAFFFFABRRRQAUV8k+KfiZ4s13VZby31u/wBPtGYm3t7SdogidslcFjjqTWT/AMJj4w/6GzXv/BjL/wDFV78OH68opuSR5ks0pp2SZ9mUV8ead4k8cahc/Z7bxVrhYKzsz6nIqooGSzEtgAVJqOv+OrAxGbxVrUkcyeZFLDqkkkbrnGQwbseD70f2BUvy86uH9pwtflZ9Can4ourf4t6f4eXQ55DJaSBLgSgIY2KMz9P4fLIx6kV3dfGsOv8Ai+4v4Zv+Eg1zz932dJ2vJvk3EZXdnjkDI9q0bnVPiFCZ9viTXbhYN/mmDUpX2BZPLJIDZHzdMjpzWtbJJPlSklZeepFPMUrtps+uaK+NT4v8ZL97xT4gHOOdQm6+n3qb/wAJj4w/6GzXv/BjL/8AFVH+rtb+dfiV/atP+Vn2ZRXx/pHxD8aaVfR3kfiLUbrYctDdXDTRuPQhifzGDX1pod8uqaLY6kiFFu7aOcKeqh1DY/WvOx2XVMHbmaaZ1YbFxxF+VbFyiiivPOoKKKKACiiigAooooAKKKKACiiigAooooAKKKKACiiigAooooAKKKKACsvxb/yLl6PVAPzIFalZfiz/AJAM49WjX85FFaUvjj6kz+FmpRRRWZQUUUUAFFFFABRRRQAUUUUAFFFFABRRRQAUVhaVPr2oafDerc6bEsw3BDauxUZ6Z8wZq15Wv/8AP9pn/gI//wAcrR07OzaIUr9DTorM8rX/APn+0z/wEf8A+OUeVr//AD/aZ/4CP/8AHKXIu6HzPsadc58Tf+RB1j/r3P8AMVoeVr//AD/aZ/4CP/8AHKo6/o+tazo11pc+pWEcdymxnSzfcB7ZkrSioxqRk5bNdyJ3cWkjoaKzPs+v/wDQU03/AMF7/wDx6jyNf/6Cmm/+C9//AI9WfIv5l+P+RfM+xp0VmeRr/wD0FNN/8F7/APx6jyNf/wCgppv/AIL3/wDj1HIv5l+P+Qcz7GnRWZ5Gv/8AQU03/wAF7/8Ax6jyNf8A+gppv/gvf/49RyL+Zfj/AJBzPsadFY0k2sWd9YJc3djPDczmJljtGjYfu3bIJkbuo7Vs0pR5bajTuFFFFSMKKKKACiiigAooooAKKKKACiiigAooooAKKKKACiiigAooooAKKKKACiiigAooooA+E7X/AI9ov9xf5VJUdr/x7Rf7i/yqSv01bHx7NDQ7+OxnuBcQvLb3Vu1vMqNhwrYOVJ4yCAeeD0rcXX9Fi0q30+K31EwJCY3DFA5bzll3humDjbjHHXJrk663TNJs9X0fTY7extbW6uZblZbkyyHakKI5YBn25ILdcDp061hXUFaUv6tc1puTvFFibxnYva3iLplwJLmdpTum3KpNwJQRnocDbwPf2qrN4tSSC7hWG8gFxDOm6GYBlZ7jzlPuB90/U0228Htcy3C2+pwyoiEwyLsKuwjMhQkPgMAMEJvI+nNSL4NhZUVdZBndkjEf2U48x4POUbt3TGQTjr2I5rnthY/n1Nb1pfP0KnjbV4NTntEtduxYRNcFTw91IAZWH4gD8DXO0DkZortpwVOKijnlJyd2I/3D9K+z/AX/ACIugf8AYMtv/RS18YP9w/Svs/wF/wAiLoH/AGDLb/0UtfPcR/BT9X+h6mVfFI2qKKK+VPaCiiigAooooAKKKKACiiigAooooAKKKKACiiigAooooAKxfF3irQvCtkl3rl8tsshKxoAWeQjrtUcmtqvmz9qCSRviDZRMxKJpcbKvYEyy5P47R+VduX4VYquqcnZHPiqzo03JI9K/4Xd4C/5+9Q/8AZP8KP8Ahd3gL/n71D/wBk/wr578E/Zv7e3XXliJbW4bLxLIFYRMVO1uGIOMA966R9B0XU7m4u3mO0RW+wWabS6tES0/lojYO4YKcAHIzXu1MnwlOVm5f18jzYY+tNXVv6+Z7B/wu3wF/wA/eof+AMn+Fcl8U/iD4G8X+HksbbVdRtLuKdJIpRaSjjOGBwOflyfqBXF2nhrSNT1Cy8u3e2s3sbZnkW6++7EK7jCH7pzu7DuRVLULa1tPDF5FHJC7/YohkKgYkXjjPHJOADzk49sVVHLsNTqRlByumu3+Qp4qtOLUkrWPZdK+MHw703TbbT7e71LyreNY03WchJAGMkkcmrP/AAu3wF/z96h/4Ayf4V5Dp+n6deWdg95pyJ/okkUdn+7Rp5BAWWWOVQS4LDkNnDMME9KqWnhjRWFv9pkuoo3EbCf7Qm243RM7og2/KUICknPuASKzeV4S75nL71/kUsZXsrJHtP8Awu3wF/z96h/4Ayf4U+L41eAZJFQ317GCfvPZSAD68V4Nf6Lo6+E01e2kufNkjEgAYyLGxkK+UxCAAheclgc/w81y1bQyPCzTs5aadP8AIiWY1o20R9w2F5a39lDe2VxHcW0yB4pY2yrqehBqevNf2bJHf4YQq7Fgl5OqgnoN3Qfma9Kr5fEUvZVZU77Ox7FKfPBS7hRRRWJoFFFZnirWIfD/AIcv9auFLx2cDSlQcFiBwPxOBTjFyaSE2krs06K+TNW+KnjzULx7hddlsVY/LDaoqog9OQSfqTVT/hY3jz/oa9R/8c/+Jr3Vw/iWtZL8f8jznmlLsz6+qnrl5Np+j3d9b2b3ksETSLAjbWkwM4B9a+UIviD8QpQ7ReJtVkCDc5RFIUepwvApn/CxvHn/AENeo/8Ajn/xNOPD9e/xL8f8hPM6dtmfR3wh1yTxB4Mt7xtOksokYxRF3DGUDqw44Gcj8DXYV8e2vjvxvZ2kcNt4jv4LdciNVVAvvj5fep2+IHxCWBJ28TaoIpCyo5VNrEYyAdvOMj860rZDWnUcotJN93/kTTzKnGKTTZ9d0V8g/wDCxvHn/Q16j/45/wDE1Ja/Ezx9bzrMvie7kKn7sqRsp+o21l/q9iP5l+P+Rf8AalLsz66orl/hd4q/4TDwfbaxJCsNxuaG4RfuiRTzt9jwfxrqK8SpTlTk4S3R6EZKUVJbMKKKKgoKK8x/aA8aal4V0exstHl8i91FpP3+ATHGgXdtzxkllGe3NfPz+LPFbsWbxRruScnGoyj9A1evg8nq4qn7RNJHDiMfCjPkauz7Por4v/4SrxV/0NGvf+DKb/4qj/hKvFX/AENGvf8Agym/+Krr/wBXav8AOjH+1Yfys+lviX4i1TRNc8OW9noZ1Bbq8xG4l24k2su08HHD7s/7JruhnAzjPfFfFkniXxLIyNJ4k1tzG25C2oTEq2CMj5uDgn86f/wlXir/AKGjXv8AwZTf/FVrPIZyhGKaTXXXUzjmcVJtp6n2hRXxf/wlXir/AKGjXv8AwZTf/FUf8JV4q/6GjXv/AAZTf/FVl/q7V/nRp/asP5WfaFFfJHhP4k+KvD+qxXkus3+oWisDcW93O0qunfBYkg46EV9bIwZAw6EZFeXjsBUwckpu9zrw2KjXTcegtFFFcJ0hRRRQAUUUUAFFFFABRRRQAUUUUAFFFFABRRRQAUUUUAFFFFABRRRQB82+KPgh4nttXmXw+tpeaczFoS84jeNSeFYHrjpkday/+FM/ED/oG2X/AIGrX1NRXswz3FRilo/kcEstot31Pln/AIUz8QP+gbZf+Bq1ND8JPiXCYvJt4Y/JcvFs1ADYxxkjHQnA59q+oKKbz7FPt9wv7No+Z80D4Z/FgNMwkYGbHmkar9/AxzzzxxUI+FHxODBhHGCGDA/2kMghdoP1C8fTivp2ip/tvEdl9w/7Opd3958s/wDCmfiB/wBA2y/8DUo/4Uz8QP8AoG2X/gatfU1FV/b2K8vuF/ZlHzPmPSvgj40ur6OHUEsrG1Y/vZhcCQqvfCjqfyr6U0yzh0/TbawtwRDbQpDGCedqgAfoKsUVxYzH1sXb2nQ6KGGp0L8vUKKKK4joCiiigAooooAKKKKACiiigAooooAKKKKACiiigAooooAK+av2nv8Ako1r/wBgqL/0bNX0rXzz+1HpF8niWx1/yXaweyW2aUD5Y3V3bDHtkPx9DXrZJJRxcbvucWYJug7HjtX00a9l0CTXEiRrOK4Fu5DDcHIyPl646DPqQKzfOh/57R/99Cui8NeLbfR7JLSS1iu4fOklkRpgFfKrtH/AXRW9+lfaVZSUbw1Z8/BJv3ilq/h/UtLvWs7m13zJCs8nkjzAisM5Yjpjv6VTNpdBI5DazhZTtjbyjhz6A45P0rqdM8d2VvcJdXVl9puFjiUv9pX5yisCSCCBktnI57ZqraeMrdPKjuoGuIIxahY/teNvkxsnHpndn8MHOaxjVrdY/juaOFPozCTT755pIU0+6aWP/WIIGLL/ALwxkfjTBZ3OyOQWk+yUkRt5Rw5HUA45/Cu/0/xhod3bXDS3UOmyYijQlyXUJCyeYoQBWJ3EbCAKyIPHkUMVjshCPbRxo4SSMK2yJo1YHbuB+bPX1qVXrO65Nh+yp2T5jlJYnilZJY2jkU4ZXXDA+hB6U2mG4jY7muEZj1JfJNCyxMQqyIxPQBgSa67mFj6f/Zp/5Jin/X9P/wChV6ZXBfATSL/RvhvaQajA1vNNNJcCNxhlV2yuR2OOce9d7X55jpKWJqNd2fU4dNUop9kFFFFcpsFcb8bf+SU+If8Ar1/9mFdlXG/G3/klPiH/AK9f/ZhW+G/jQ9V+ZnW/hy9GfJNFFFfo58mdH4SvbWGxvbPULuKGzmIdwrulwGVGCtGVGG+9gq3Bz261peZ4S3KP+JfjJ+xkRyfIPJOPtPHzfvNvTPftWJYeH5b3wvd61BcBpLe4WL7KE+Z1IGWBz2LKMY75q3q/g/ULS/W1s5Evv3UbNICsQ8x9w8pdzfM2VYADk46Vxz9k5v37P/hjohz8qtG5cs5tCkFrFeXdgDA905RUcwFm8vaFDAhQcOeh6dOmKXjC50d7eK00aZXt4b66eNQGG2NjHs6jvg/lS6T4Turuy+0XTNbl5YEiVSjuRLuwSm4EcLkZxmsaTTL2PTV1Fo0NsSqlllVipbO3coOVzg4yBnFOEafPdS2/UUnPl+Hcp0UUV1mB9L/sx/8AJN5P+wjN/Ja9Rry79mP/AJJvJ/2EZv5LXqNfnuYf71U9WfU4X+DH0CiiiuM3PBv2r/8Aj88Nf9c7v+cNeNaVYz6lfJZ27RrIwZsyNtUBVLEk/QGvZf2r/wDj88Nf9c7v+cNeQeHtSOkatHqCx+YyJIoXI6sjLnkEcZzivuMo5vqEeXfX82fO4631l38hL7Sb60l2tCZkKJIssALxsjAFSGA75HXBqD7DfeZJF9huvMjGZE8lsoMZ5GOOOa29O8WXlutt9q826eO9+0yEybQ6+WIwoAGFwBweg44q7Z+NPsX2SO2trsxWstu6tJc5lkWJpGIdgOcmTjjgAda7XOsl8NznUab6nLiyvfNeL7Hc+Yi73Tym3KvqRjge9WJtH1GC1+03NubeI263CGX5fMjZgoK+vJ6enNbln4wWOC1juLW6d7byXEsV1teR43kYBiQcofMxjr8vWmp4vCmKb7CzzrbxwsrS5iOycSghcZAONpGfShzrX+EOWnbc577Bf+eIPsN35xUMI/Jbdj1xjOKjNvcC3+0G3mEG7b5nlnZu9M9M+1dLceLcWslrZxXqIwOJZrrdKC0yyEbgB8vy4A9yar694it9UsLiFrOXzZLl5oWeRcW6tIzlVwoJHzdyR1IqlOrdXiJxhraRzVx/x7yf7h/lX3Rb/wDHvH/uD+VfC9x/x7yf7h/lX3Rb/wDHvH/uD+VfP8R70/n+h6eU/b+X6j6KKK+YPYCiiigAooooAKKKKACiiigAooooAKKKKACiiigAooooAKKKKACiiigAooooAKKKKACiiigAooooAKKKKACiiigAooooAKKKKACiiigAooooAKKKKACiiigAooooAKKKKACkZVZdrKGHoRS0UAR/Z7f/AJ4Rf98Cj7Pb/wDPCL/vgVJRRcCP7Pb/APPCL/vgUfZ7f/nhF/3wKkoouBH9nt/+eEX/AHwKPs9v/wA8Iv8AvgVJRRcCP7Pb/wDPCL/vgUCCAHIhjB/3RUlFFwCiiigAooooAK5n4q6fdar8OtdsLKMy3Eto3loOrEc4HvxXTUVcJuElJdCZR5k0fC45or7E1PwH4N1O9kvb/wANabPcSHLyNCMsfU46mq3/AArTwD/0Kel/9+a+pXEVK2sGeM8qn/Mj5c0LxFqWiiMWPkjy5mmHmR7ssybDkdxjn6jNWLPxdq9rb/Z1ZGi8uOPAeSMnZu2tuR1bPztnnB9K+m/+FaeAf+hT0v8A780f8K08A/8AQp6X/wB+azlnmGk7um/wKWXVltM+ZIPFmpwrFsgs/NjMJaYxkvJ5QIj3HdjgHHAGeM1De+JNQu9ATRJEgW1Ty/uBgTsBCnG7aD8xyQBnqcmvqH/hWngH/oU9L/780f8ACtPAP/Qp6X/35o/tvDXv7Nj/ALPrfznyJQeBzX13/wAK08A/9Cnpf/fmnwfDnwLBMk0fhXSg6HKkwA4P41r/AKxUv5GR/ZU/5kYP7OVhdWPw0ha6iaL7VdS3EQYYJQ4AP44z9MV6RSKAqhVAAAwAO1LXy9eq61SVR9Xc9inDkgo9gooorIs8W/am0i9utN0fWbeF5LaxaaO4KjPliTYQx9spjPuK+f8Aen95fzr7odVdCjqGVhggjIIrIPhbwwTk+HNHJ/68o/8ACvdwGc/VaKpShe3mebicv9tPnUrHxdvX+8v50b1/vL+dfaP/AAivhf8A6FvR/wDwBj/wo/4RXwv/ANC3o/8A4Ax/4V2/6xx/59/j/wAA5/7Kl/N+B8Xb1/vL+dG9f7y/nX2j/wAIr4X/AOhb0f8A8AY/8KP+EV8L/wDQt6P/AOAMf+FH+scf+ff4/wDAD+ypfzfgfF29f7y/nRvX+8v519o/8Ir4X/6FvR//AABj/wAKP+EV8L/9C3o//gDH/hR/rHH/AJ9/j/wA/sqX834HxxpGmXmuajDpOmxNPdXLeWirzjPUn0A6k19uxLsiVfQAVU07R9J012fTtLsbNmGGaC3WMke+BV2vIzLMfrso+7ZI7sJhfq6et7hRRRXmHYFFFFABRRRQAUUUUAFFFFABRRRQAUUUUAFFFFABRRRQAUUUUAFFFFAH/9k="/>
          <p:cNvSpPr>
            <a:spLocks noGrp="1" noChangeAspect="1" noChangeArrowheads="1"/>
          </p:cNvSpPr>
          <p:nvPr>
            <p:ph type="ctrTitle"/>
          </p:nvPr>
        </p:nvSpPr>
        <p:spPr bwMode="auto">
          <a:xfrm>
            <a:off x="-95046" y="407228"/>
            <a:ext cx="12260540" cy="162083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r>
              <a:rPr lang="en-US" sz="4000" b="1" dirty="0" smtClean="0">
                <a:cs typeface="Calibri Light"/>
              </a:rPr>
              <a:t>Organizational Chart</a:t>
            </a:r>
            <a:endParaRPr lang="en-US" sz="4000" dirty="0"/>
          </a:p>
        </p:txBody>
      </p:sp>
      <p:sp>
        <p:nvSpPr>
          <p:cNvPr id="5" name="AutoShape 4" descr="data:image/jpg;base64,%20/9j/4AAQSkZJRgABAQEAYABgAAD/2wBDAAUDBAQEAwUEBAQFBQUGBwwIBwcHBw8LCwkMEQ8SEhEPERETFhwXExQaFRERGCEYGh0dHx8fExciJCIeJBweHx7/2wBDAQUFBQcGBw4ICA4eFBEUHh4eHh4eHh4eHh4eHh4eHh4eHh4eHh4eHh4eHh4eHh4eHh4eHh4eHh4eHh4eHh4eHh7/wAARCAF8Ar0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ooAKKKKACiiigAooooAKKKKACiiigAooooAKKKKACiiigAooooAKKKKACiiigAooooAKKKKACiiigAooooAKrarewabpd3qN0SILWF5pCOoVVJP6CrNYHxI/5J54k/wCwVdf+imqoLmkkKTsmzwfVfjl4wuL2STTodOsrUk+XE8BkYDtlsjJ/Cqv/AAuzx9/z8aX/AOAf/wBlXnFFffLLMIlb2aPmXjK7+0ej/wDC7PH3/Pxpf/gH/wDZUf8AC7PH3/Pxpf8A4B//AGVecVteDtIt9Y1SVL6aSCxtLaS7unjAL+WgyQueMkkAfWlPL8HCLk6ashxxVeTSUmdb/wALs8ff8/Gl/wDgH/8AZUf8Ls8ff8/Gl/8AgH/9lWVoFr4U8ReKtI0uz0bUbBZ7kpMrX/m+Ym0kYO0FWyB6jmrN34VjuvE2maOfDt/4aEwklmkuLz7SWhQbmZRtGCAD9SRXO8Pgoy5ZUraX6bff5dLmiq4hq8Z3+/8AyLn/AAuzx9/z8aX/AOAf/wBlR/wuzx9/z8aX/wCAf/2VZNrZeE/EEOoWmi6fqWnXttay3VtLPdiZbhYxuZXXaNhKgkYJ54rjhWtPA4Sd17JJruRLEV4689z0f/hdnj7/AJ+NL/8AAP8A+yo/4XZ4+/5+NL/8A/8A7KvOKK1/s3Cf8+0R9br/AMzPoX4N/FfUvEniBfD+v29t586M1tcW6FASo3FWUk9gSCPSvY6+UfgH/wAla0X6XH/oiSvq6vk85w9OhiOWmrJq57eAqyqUryd9QoooryjtCiiigAooooAKKKKACiiigAooooAKKKKACiiigAooooAKKKKACiiigAooooAKKKKACiiigAooooAKKKKACiiigAooooAKKKKACiiigAooooAKKKKACiiigAooooAKKKKACiiigAooooAKKKKACiiigAooooAKKKKACiiigAooooAKKKKACiiigAooooAKKKKACsD4kf8AJPPEn/YKuv8A0U1b9VtUsoNS0y6066UtBdQvDKB3VlIP6GqhLlkmKSumj4gor1fUPgP4sivJI9P1DSbi1DfupJpnjcr23KEIB+hqD/hRfjj/AJ+NC/8AAuT/AON196s1wjXxo+aeCr/ynl9a3hXWjoeqNdNard280L29zbs20SxOMMMjoe4PqK7r/hRfjj/n40L/AMC5P/jdH/Ci/HH/AD8aF/4Fyf8AxulLMsHOLjKaswWExCaaic5peteFdF1/TdT0jS9Yb7NcGSb7VcxsSm0jYgVQO+cn0qC11rQ9E12x1Xw5Z6mzQs32iLUJY2WVGG0qNijGQSK6r/hRfjj/AJ+NC/8AAuT/AON1Xs/gr4zumuFin0XMExhfddSD5gAeP3fTkVl9bwTu3UvpZ6vb+mX7DEbcphnXfDmmWt8fDelalDeXsD25kvblHW3if74jCqCSRxlu1cnXqH/Ci/HH/PxoX/gXJ/8AG6P+FF+OP+fjQv8AwLk/+N1VPH4KF7VPzFLDYiX2Ty+ivUP+FF+OP+fjQv8AwLk/+N0f8KL8cf8APxoX/gXJ/wDG60/tTCf8/ER9Tr/ymT8A/wDkrWi/S4/9ESV9XV4/8H/hNqHhjxCNe167tZLiBGS2htWZlBYYLMzAdiQBjvXsFfK5xiKdfEc1N3VrHtYClKlStJa3CiiivKO0KKKKACiiigAooooAKKKKACiiigAooooAKKKKACiiigAooooAKKKKACiiigAooooAKKKKACiiigAooooAKKKKACiiigAooooAKKKKACiiigAooooAKKKKACiiigAooooAKKKKACiiigAooooAKKKKACiiigAooooAKKKKACiiigAooooAKKKKACiiigAooooAKKKDwKACivP9W+MXgXTr6SzbUJ7l42Ks9tbtImR1AYcH8Kqf8Lw8Cf8APbUv/AJ66lgcS1dU39zMXiKS+0vvPS6K80/4Xh4E/wCe2pf+AT0f8Lw8Cf8APbUv/AJ6f1DE/wDPt/cxfWaP8y+89LrJ8O/67Vv+wg//AKAlcRJ8bfAboyNNqeGBBxZuK4z4afEDwp4Zu9Zm1HXNcv8A7Tcn7KJYZX2wjoSCfvHof90VtTy+v7OTcGnppZ6mcsVT5o2kvvPoCivNP+F4eBP+e2pf+AT0f8Lw8Cf89tS/8AnrH6hif+fb+5mn1mj/ADL7z0uivNP+F4eBP+e2pf8AgE9H/C8PAn/PbUv/AACej6hif+fb+5h9Zo/zL7z0uiua8GeOfDfi7zU0W+8yaIbpIJUMcgX12nqPcV0tc84Spy5ZKzNYyUleLCiiioKCiiigAooooAKKKKACiiigAooooAKKKKACiiigAooooAKKKKACiiigAooooAKKKKACiiigAooooAKKKKACiiigAooooAKKKKACiiigAooooAKKKKACiiigAooooAKKKKACiiigAooooAKKKKACiiigAoorM8QXF3BHZx2cscUlxdLCXePeFBDE8ZHPFVGPM7CbsjTorK+x65/0Grf/AMAf/s6Pseuf9Bq3/wDAH/7Oq5F/Mvx/yFzPsatFZX2PXP8AoNW//gD/APZ0fY9c/wCg1b/+AP8A9nRyL+Zfj/kHM+xq0VlfY9c/6DVv/wCAP/2dH2PXP+g1b/8AgD/9nRyL+Zfj/kHM+xq0VlfY9c/6DVv/AOAP/wBnR9j1z/oNW/8A4A//AGdHIv5l+P8AkHM+xq0VlfY9c/6DVv8A+AP/ANnR9j1z/oNW/wD4A/8A2dHIv5l+P+Qcz7GrRWV9j1z/AKDVv/4A/wD2dH2PXP8AoNW//gD/APZ0ci/mX4/5BzPsatFZX2PXP+g1b/8AgD/9nR9j1z/oNW//AIA//Z0ci/mX4/5BzPsatYfxCkkh8A+IZonKSJpdyysOoIibBqf7Hrn/AEGrf/wB/wDs6wviFa6yvgLxC0urwSRjTLksgs9pYeU2Rndx9aulBc695b+f+RM5Pleh8kgYAA6UUUV+jnyY6NWkkWNfvMwUfU10OveDdY0a1ubi4l024W0kEd0treJK9uxOBvUcrzx9awbPi8gJ4Hmr/MV6749ZPI8WHUrTRrCxuZhJZ3NjcKbi+kEoKh1V2LAqWY5C4IBrkxNedOcFHr/mv8zoo04zjJvp/wAE8dyPUUZHqK9d1m4uFj1dri+0p/BbWEi6bBHLCfnKfuQiD5xIH5JI/vc1YlNsvgC8sprxLyx/sUPbSteWyxNMAp2x26r5gdTnLE5POc5rJ4/RPl/H/gbrqi1hru1/6/y8zxrI9RV8aXN/wjv9ueZF9n+1/ZNmTv37N2fTGPevQzrcMni7w7pN3d2a6TFp1tIqMieT9q+zkI0pxzhyAc9BVHx1ca23gGG38SX9nc6mNWLFYpopJBH5XBYx8dc4z2xVfWpuUY2te3X/AIH39tCVRjZu/wDVrnndFFFdxzHefAB2X4s6QFYgOk6sAeo8lzg/iAfwr6sr5M+ByXEnxS0dLadYJSJ9rtHvA/cP2yK+nvseuf8AQat//AH/AOzr4/Pop4la20X6nvZa37F6dTVorK+x65/0Grf/AMAf/s6Pseuf9Bq3/wDAH/7OvF5F/Mvx/wAj0OZ9jVorK+x65/0Grf8A8Af/ALOj7Hrn/Qat/wDwB/8As6ORfzL8f8g5n2NWisr7Hrn/AEGrf/wB/wDs6Pseuf8AQat//AH/AOzo5F/Mvx/yDmfY1aKyvseuf9Bq3/8AAH/7Oj7Hrn/Qat//AAB/+zo5F/Mvx/yDmfY1aKyvseuf9Bq3/wDAH/7Oj7Hrn/Qat/8AwB/+zo5F/Mvx/wAg5n2NWisr7Hrn/Qat/wDwB/8As6Pseuf9Bq3/APAH/wCzo5F/Mvx/yDmfY1aKyvseuf8AQat//AH/AOzo+x65/wBBq3/8Af8A7OjkX8y/H/IOZ9jVorK+x65/0Grf/wAAf/s6Pseuf9Bq3/8AAH/7OjkX8y/H/IOZ9jVorK+x65/0Grf/AMAf/s6Pseuf9Bq3/wDAH/7OjkX8y/H/ACDmfY1aKyvseuf9Bq3/APAH/wCzp+gXF3PDdJeSxyyQXLxB0j2BgMY4yfWk4aXTuClraxpUUUVBQUUUUAFFFFABRRRQAUUUUAFFFFABRRRQAUUUUAFFFFABRRRQAUUUUAFFFFABRRRQAUUUUAFFFFABRRRQAUUUUAFFFFABRRRQAVk+If8AXaT/ANhBP/QHrWrJ8Q/67Sf+wgn/AKA9aU/iJnsa1FFFZlBRRRQAUUUUAFFFFABRRRQAUUUUAFFFFABWX4vsJtV8J6vplvgTXdjNBHnpudCo/U1qUU4txaaE1dWPhu+gn0+7ks7+F7W5iYrJFKNrKR2INQebF/z0T/voV90lEY5ZFJ9xR5cf/PNPyr6VcRu2tP8AH/gHkvKl/N+B8LebF/z0T/voUgkhHR4x+Ir7q8uP/nmn5UeXH/zzT8qf+sb/AOff4/8AAF/ZP9/8P+CfC3mQ5z5kefXIpPMhznfHn6ivury4/wDnmn5Vk+Ho4zLqvyL/AMhB+3+wlNcRNpv2f4/8ATyrVe9+H/BPizzYf+eifmKQSQjo8Y/EV91eXH/zzT8qPLj/AOeaflS/1jf/AD7/AB/4A/7J/v8A4f8ABPhbzYv+eif99CjzYv8Anon/AH0K+6fLj/55p+VHlx/880/Kj/WN/wDPv8f+AH9k/wB/8P8AgnzF+znpN/ffES01a3gZrGwSUzT4+QFo2RVB7nLZx6Cvp+kVVUYUAD2FLXiY7GPF1faNW6HoYagqEOVO4UUUVxnQFFFFABRRRQAUUUUAFFFFABRRRQAUUUUAFFFFABRRRQAVleHvvan/ANf8n8lrVrK8Pfe1P/r/AJP5LVx+FkvdGrRRRUFBRRRQAUUUUAFFFFABRRRQAUUUUAFFFee/Fz4lQ+CDb2NrZrfancIZFR32pGmcbmI5OSDgD0Na0aM681CmrtkVKkaceaT0PQqK+cv+F+eKf+gNo3/kX/4qj/hfnin/AKA2jf8AkX/4qvR/sTGfy/ijl/tGh3/A+jaK+cv+F+eKf+gNo3/kX/4qj/hfnin/AKA2jf8AkX/4qj+xMZ/L+KD+0aHf8D6Nor5y/wCF+eKf+gNo3/kX/wCKo/4X54p/6A2jf+Rf/iqP7Exn8v4oP7Rod/wPo2ivnMfHzxRnnRdGx/20/wDiq9R+GHxI0/xhpk8lzEunXtqyrPEZNykMDtZT6HB47YrDEZZicPDnnHQ0pYylVlyxep3dFFFcB0hRRRQAUUUUAFFFFABRRRQAUUUUAFFFFABRRRQAVk+If9dpP/YQT/0B61q4n4meLbDw3e6HFfWd/KZrsPG1vEHDEArt5I+b5hxW2HpyqVFGKuzOrJRjdnbUUiNuRWKlcgHB6j2NLWJoFFFFABRRRQAUUUUAFFFFABRRRQAUUUUAFFNkdI42kkZURQWZmOAAOpJrg7v4xfD+2uHhbWZJShwWhtJZEP0YLg/hWtOjUq/BFv0RE6kYfE7HfUV53/wuj4ff9BS6/wDACf8A+Jo/4XR8Pv8AoKXX/gBP/wDE1r9SxP8Az7f3Mj6xS/mX3nolFed/8Lo+H3/QUuv/AAAn/wDiaP8AhdHw+/6Cl1/4AT//ABNH1LE/8+39zD6xS/mX3nolZPh3/Xat/wBhB/8A0BK5B/jN8PHQo2qXRVhg/wCgT9P++a4z4beNPAnhW91m4uPEmpXf2q5P2YSWty+yHqM5X72Tgn/ZFbU8DW9nJuLT0srPUzliafNG0lb1PeKK87/4XR8Pv+gpdf8AgBP/APE0f8Lo+H3/AEFLr/wAn/8Aiax+pYn/AJ9v7mafWKX8y+89Eorzv/hdHw+/6Cl1/wCAE/8A8TR/wuj4ff8AQUuv/ACf/wCJo+pYn/n2/uYfWKX8y+89Eorzv/hdHw+/6Cl1/wCAE/8A8TR/wuj4ff8AQUuv/ACf/wCJo+pYn/n2/uYfWKX8y+89Eorzv/hdHw+/6Cl1/wCAE/8A8TXU+EvFnh/xVbST6FqCXQiIEibSjpnplWAIqJ4atTXNODS9Co1qcnaMkzbooorA0CiiigAooooAKKKKACisrxT4h0nwzpL6nrN0Le3U7RwWZ2PRVA5Jrz5vjz4OBIFjrhHqLePn/wAiV0UsJXrK9ODaMp1qdN2lKx6tRXlP/C+vB3/QP13/AMB4/wD45R/wvrwd/wBA/Xf/AAHj/wDjla/2biv+fb+4j63R/mR6tRXlP/C+vB3/AED9d/8AAeP/AOOUf8L68Hf9A/Xf/AeP/wCOUf2biv8An2/uD63R/mR6tRXlP/C+vB3/AED9d/8AAeP/AOOUf8L68Hf9A/Xf/AeP/wCOUf2biv8An2/uD63R/mR6tWV4e+9qf/X/ACfyWvPH+PHg10Ktp+u4Iwf3EY/9qVx3w4+Jfh/wzdavNqNx4k1EXVwTaiRVfZF2JBk++e/0FbQyzEezk3Fp6aW3M5YulzK0kfRNFeU/8L68Hf8AQP13/wAB4/8A45R/wvrwd/0D9d/8B4//AI5WP9m4r/n2/uNPrdH+ZHq1FeU/8L68Hf8AQP13/wAB4/8A45R/wvrwd/0D9d/8B4//AI5R/ZuK/wCfb+4PrdH+ZHq1FeU/8L68Hf8AQP13/wAB4/8A45R/wvrwd/0D9d/8B4//AI5R/ZuK/wCfb+4PrdH+ZHq1FeU/8L68Hf8AQP13/wAB4/8A45W34P8Aix4S8TapHplrJd2d3KcRR3cQTzD6AgkZ9s1M8BiYRcpQdvQccTSk7KSO7ooorkNworH19DPqWlWrTXEcUssm8QzvEWxGxGSpB61L/Ydn/wA/Gqf+DO4/+LrTlikm3uTd30L888NugeeaOJSwUF2Cgk9Bz3r5q/ab/wCSlxf9guH/ANGS17Z4z8DWXiPQn0o6hqFuskiMztdyzYCnOAruVz7kcV4F8d9Ig0LxnZ6ZbT3U8UOlQgPczGRz+8l7n+Q4r2skjT+sJqWuuljz8wc/ZNNaaHG6Rpt5q16LOwh82YqW2lgowOvJ4/8ArkCqm1tpba2AcE46H0rW0DWRo9vdNDaRzXcxjCtLkoiK248Ag5LBO/QGtqbxZYfabae3tL2GOC5Mxs1dRBLuk8wlh/eByBweAvPBFfUynUUtI3R4sYwcdXqcgUkBYGNwVGWG08D3pNrf3T+VddY+K7a1cky6xcFZ1mEksq7rgBSPKl5/1fPqep454W08WWdqiSxWt2t0fI3kMoRDFBJENvfneDz0xj3pOrU19wrkh/Mc1a6dfXIDRW7bDMsBkfCort0DMeB0PWqzxupO5Tw23PbP1rr4PGS+Rbpcf2gzRS2czkS5E7Qght+TzuBHPP3RmptC8WW7X1la3nmJZJ5C4lfMUbJceYXI9wduevPpSdWqr+4ChBpe8cU6uhw6sp9CMV3/AMFv+PjWf9y3/nLWD4/vIr3VLaSG/wDtaJbKgHmGQxYZvlL7m3HnOc98dq3vgt/x8az/ALlv/OWubHzc8HKTXb8zbDR5cQl/Wx9T0UUV8GfSBRRRQAUUUUAFFFFABRRRQAUUUUAFfLXif4veMtR1i4m0vVG0yyEjCCGGJCdgPBYspJJHJr6lr4X9fqa+gyHD0qspupG9rb/M8zMqs4KPK7HX/wDCzviB/wBDVd/9+Yf/AIij/hZ3xA/6Gq7/AO/MP/xFchRX0v1LDf8APtfcjyPrFX+Z/ed83jr4kfY9Onh8VXkz37ukUSW8RbKsFx9znOaZc6z8TtXvLaGfULm7ltZUubclbYqsmSEZWxtJzuGAT0PHFc9p/iGext9PWKztjPp0xmtrhi+5SWDEEBtpHHpW9o3jO3zcnVEnXeYtgTdPtVS5Owu+5Gy/BBwOeK5p4ZQ1hSj9y7/5GsazlpKb+8vaT4v+J15dWayeJr2K2uLmOBphHbsU3ttBK7c4yDgng461lzfEz4gRzPH/AMJXeHaxXPkw84P+5VK18Y3lpYQWNrZ2qwwSROpO/LeW+9SwDbck9SACa5yRi8jOcZZixx71dPB03J89ONumiFOvNJcs3951v/CzviB/0NV3/wB+Yf8A4ilX4ofEBWDf8JTdHB6GGHB/8crj6K2+pYb/AJ9r7kZ/WKv8z+8+s/gz4su/GHg7+0NQjRby3uGtpmQYWRlVWDAdshhx65rta8m/Zb/5EHUP+wtJ/wCiYq9Zr4XHU408ROMVomfSYaTlSjJ72CiiiuQ2CiiigAooooAKKKKAON+NsskPwq194nKMbcLkHsXUEfiCRXyTX1n8c/8Akk+v/wDXBP8A0YtfJlfXcO/wJ+v6Hh5r/Ej6BRRRX0B5YE4Ga66fwDqSytaQapo11qSwrMdPiuW+0FSobADKATgg4BJ9M1yD/dP0r1PUbWyj+INv4vn17SI9LthbXH7q9SSeQxxJ+7ESktuJUjnAHeuXE1ZQa5XbR+eulkbUYKV7o83ls2Syt7gTRSNMzr5KbjJHt/vDGOe2CenOKhEMxfyxDKXxnaEOceuK9I8LazYLc+ErqS7tYDFealNKjyKPJ38puB6A9s9ak8AeJJLrSNRlur8Ta/JcxuZbnWTYO8AXAVZehAb+DIHI4OOM5YqpFN8u3+bX6FqjBtLm3/yueYxxySNtjjd29FUk1cn0nUINIt9Vkt2Fncu6RyepTG7I7dR1616L/ak17/bp8O6xpWhaxLqiSzPHqCwpLAIwMRzMF3DfliOM5zg1UuNZurvwbYQXviOO6trLVZRqlsL3abiEyIV2RnBdOGIwOPQUfWptr3bbX+a9O+iD2MVfXuectHIqLI0bqjfdYqQD9DQ0cijc0bqM4yVIGa9P8Talcf2f4jbVPE2nanpN5Ht0izgullKNvUxssQ5hCoCDkD05rnPiprlzqniaa3XUjdabbiL7NHHIGiU+Uu4gDjOc5PWro4mdSSXL/WnlvqKpRjBN3/r/ACORooorrOcK9O/ZnkdfiW6KxCvps24A8HDx4z+deY16Z+zT/wAlO/7hs/8A6HHXDmf+6VPQ6cH/AB4+p9OUUUV+fn04UUUUAFFFFABRRRQB4R+1fI/neG4dx8si6cr23DygD+RP514dXt/7V/8Ax+eGv+ud3/OGvEK+6yX/AHOHz/NnzmYf7xL5fkFKoZmCqpJPQAZJpK1fCNzBZ+KdLu7mQRQQ3SPI5/hUHk16cnaLZxpXZmyxTRHEsUkZ/wBtSP50yutsdS0a4tX+3tLIou3kEF5dPLuAt3CkkBf49o6Z7dKtWUfg+YXE1xLYwiS3TMQDgxyGDJ2En/npxgZx9K53iHG/NFmqpJ2sziKK7KJ/CcrJG8NjE0RjETZkCysbdixlOfuiULnGMZPaowPDI0O682OwfUN0u8QSFVX5V8sxFjyM5yBnPI6Yp/WP7rEqV+qOUWGZo2kWGRkX7zBCQPqaZXYeGtQjt9H0of21FZLa6hNNdwtI2ZIisfGwff3BWGPerlhB4RvpNLgt7WFmuJ4hIjSESKxc71YA5K4446cEGlLEOLd4jVJSWjODorvNMh8INqMTajNpSARxrcpFvMXMj7ihJ6hNmepyeO9VLe+0OHT7yxtYdLDS6Sg86ZWLPP5ilhuJ4O0cYAGRR9Zu7KLD2PmjjqK7XULjwhJ9phgs7CNC92sckfmbwixgwEZOMl8jOOelLqsng+GR5LG1s5kSCY2+9yQ52r5YdQc7s55OM8ihYnb3WHsf7yOJorq/FF1o0mgra6StgojvnkwobzQrxxn5Seqhg49sCuUranNzje1jOceV2uFWtHd49ZsJI2Kut3CVYHBB3rVWp9O3f2nZ7cbvtMWM9M7xRU+BhD4kfcNFZRPiPPCaVj/ek/woz4j/ALmk/wDfUn+FfnHs/NH1nN5Bq3/Ic0b/AK6y/wDopq1a52f+1v7f0c362Qj82UDySxOfKb1+ldFTqKyj6fqxQd2wr5//AGm/DmqP4gtfElvayz2JtFt5XjQt5TK7EbsdAd/X2r6ArM8Sa9pHhzTW1HWr6O0twdoZuSzf3VA5J9hW2BxE8PWU4K77GeIpRq03GTsfFmyT/nnJ/wB8GjZJ/wA85P8Avg19PH42eAc/8ft9/wCAMn+FH/C7PAP/AD+3/wD4Ayf4V9L/AGri/wDoHf4/5Hk/UqH/AD9X9fM+Ydkn/POT/vg0bJP+ecn/AHwa+nv+F2eAf+f2/wD/AABk/wAKP+F2eAf+f2//APAGT/Cj+1cX/wBA7/H/ACD6lQ/5+r+vmfMOyT/nnJ/3waNkn/POT/vg19Pf8Ls8A/8AP7f/APgDJ/hR/wALs8A/8/t//wCAMn+FH9q4v/oHf4/5B9Sof8/V/XzPmHZJ/wA85P8Avg17P8BfBWrXGn6jqt1E9lb3JiW385CDIF3ksB1x8wwe/Ndv/wALs8A/8/t//wCAMn+Fdf4V8UaF4osWvNE1CO5jRtsi4KvGfRlPIrix+ZYmpRcZUnFPq7/5HRhsJRjU5lO7NmiiivnD1QooooAKKKKACiiigAooooAKKKKACvhmRGjkeORSroxVlPUEHBFfc1cR4g+FXgnXNUl1K80yRLmY7pTBcPEHbuxCnGT616+U5hDBylzp2fY4cbhZV0uV7Hzl4SiuZNI1d9Ps4bq+Q2/lK9ukxALndgOCMdMmtbUfD+gTWmoahb3Db0ZwyWm547d1iVjwqtlC5YAllAA4zivZj8E/h+eun3p/7fpf/iqD8Evh/wD9A+9/8Dpf/iq9OWdYdyclzL5Ly8/I5I4CqlZ2f9eh41deD9Pjv1t1W6jKySKEluVLXCLGG3ptQkcnGAGJ/A1JB4e8OWGv29ncLNqAmvZ4FH2pVQKsSsmflySWfHbkDjtXs138GvAt3cyXNzZ30s0rbnc30uWPr1qL/hSfw/8A+gfe/wDgdL/8VUf2zSa96Utu3/BH9Qmtkv6+R4naaD4dMNuLpdQjndbYyL9qQbDNIyMuCn8GAffnpT4/Cui/ZbBnvrlzNLGkk0eSgJlKshOzapAGcljz25r2n/hSfw//AOgfe/8AgdL/APFUf8KS+H//AED73/wOl/8Aiqbzmj/NL7l/mJYCp2X9fI8Pk0vRP+Ecvru0s7iadrSOeJXuVZ4MTOjnhRuGFUngcH8a4+vqH/hSfw//AOgfe/8AgdL/APFUf8KT8Af8+F7/AOB8v/xVa089w8L35n/XqTPLqsrbL+vQzv2XFYeAL5ipAbVZCpx1HlRD+YNesVT0XS9P0bTIdN0u1jtbSEYjjQcD/E+9XK+ZxVZVq0qiW7PWo0/Z01HsFFFFYGoUUUUAFFFFABRRRQBz/wARtEn8ReB9W0W1dVnuYCIixwNwIYA/UjFfKk/gzxhBM8MnhXW96EqdljI659mUEEe4NfZdFelgczqYOLjFJpnJicHGu027Hxj/AMIj4t/6FXXv/BdN/wDE0f8ACI+Lf+hV17/wXTf/ABNfZ1Fd/wDrFW/kX4nN/ZUP5mfGP/CI+Lf+hV17/wAF03/xNH/CI+LP+hV17/wWzf8AxNfZ1FH+sVb+RfiH9lQ/mZ8Y/wDCI+LP+hV17/wWzf8AxNH/AAiPiz/oVde/8Fs3/wATX2dRR/rFW/kX4h/ZUP5mfFsPhfxNOHMPhrWpQjmN9lhK21h1U4Xgj0qT/hEfFn/Qq69/4LZv/ia+rfA/+q1n/sMXX/oVdDV1OIKsJOPIvxJhlkGr8zPjH/hEfFn/AEKuvf8Agtm/+Jo/4RHxZ/0Kuvf+C2b/AOJr7OoqP9Yq38i/Er+yofzM+Mf+ER8W/wDQq69/4Lpv/iaP+ER8W/8AQq69/wCC6b/4mvs6ij/WKt/IvxD+yofzM+Mf+ER8W/8AQq69/wCC6b/4mvVP2dfBmv6f4mn8Qarp9xp9ulq9vGlzGY5JGZlJIU8gAL1PrXvVFYYnO6tek6bilc0o5dCnNTvsFFFFeKegFFFFABRRRQAUUUUAeFftXwyF/DdwEPlL9pjLdgx8ogfkp/KvDK+1/EWiaX4h0uTTdYs47u1cg7G6gjoQRyD7iuJ/4Un4A/58L3/wPl/+Kr6PLs4pYagqVRPTseVi8BOrUc4vc+XqK+of+FJ+AP8Anwvv/A+X/wCKo/4Un4A/58L7/wAD5f8A4qu//WDDdn+H+Zzf2XW7o+XqK+of+FJ+AP8Anwvv/A+X/wCKo/4Un4A/58L7/wAD5f8A4qj/AFgw3Z/h/mH9l1u6Pl6ivqH/AIUn4A/58L7/AMD5f/iqP+FJ+AP+fC+/8D5f/iqP9YMN2f4f5h/Zdbuj5epVZlYMrFSOhBwRX1B/wpPwB/z4X3/gfL/8VR/wpPwB/wA+F9/4Hy//ABVL/WDDdn+H+Yf2XW7o+XqK+of+FJ+AP+fC+/8AA+X/AOKo/wCFJ+AP+fC+/wDA+X/4qj/WDDdn+H+Yf2XW7o+XqK+of+FJ+AP+fC+/8D5f/iqP+FJ+AP8Anwvv/A+X/wCKp/6wYbs/w/zD+y63dHy9RX1D/wAKT8Af8+F9/wCB8v8A8VR/wpPwB/z4X3/gfL/8VR/rBhuz/D/MP7Lrd0fL1W9Eikn1vT4YUZ5Hu4VVVGSTvFfS3/Ck/AH/AD4X3/gfL/8AFVreFvhn4O8N6kupabpjG7T/AFck8zymP3XcTg+9Z1c/oODUYu/y/wAyoZZVUldo7GiiivkT3DL1f/kMaL/18Sf+iXrUrO1m1vJp7G4svIMltKzlZiQGBRl6gH+9TN3iH/nhpf8A3+k/+JrVrmS1/q5CdmzUr59/aqnmOvaFbGRvJFrLIEzxuLKM/kK9U8bXHjaDw1cy6Ja2T6gCnkrCzOxO8Z4ZQMYznJ6V4l8f5NelvvDr+I7azt9RNjJ5iW0hZPvj16H2BI969XJ6NsTCd11667HFj6n7qUbPp+Z5lQTjrRXQ+HZpI9Euo9MvILPVDcoxkedYWaHachXYgfewSM88dcV9lOXKrngxV3Y56l2tt3bTtzjOOM12UOmeHzosd1eXNncXzTRO6wXao0uZSJF+ZwF+Xn7igcHcasRx+HYg+l3D2D2tzfRN+7uWX7OpiYFs+YwLA4/iZefyweKWtk9DRUX3OEoruYLbwzdw+de3IuJ0trVCgnRSq+T85UtIg3BgBg7sf3a5rxEumxz20OmRxiNbWJpJVlZy8jRqXzk4GGyMDpVwrqcuWzJlSaV7mXUc2ralpRB069ntTL/rPLcrux0z+Z/OpKztb/5Y/wDAv6VVZJwaYoNqWh980UUV+an1oUUUUAFFFFABRRRQAUUUUAFFFFABRRRQAUUUUAFFFFABRRRQAUUUUAFFFFABRRRQAUUUUAFFFFABRRRQAUUUUAFFFFABRRRQAUUUUAc94H/1Ws/9hi6/9Croa57wP/qtZ/7DF1/6FXQ1tX/iMin8KCiiisSwooooAKKKKACiiigAooooAKKKKACiiigAooooAKKKKACiiigAooooAKKKKACiiigAooooAKKKKACiiigAooooAKKKKACvn39quGUa/oVyUPktayxh+24Mpx+Rr6CrM8SaDpHiPTW07WrGO7tydwVsgq3qpHKn3FdeBxKw1eNVq6RhiaTrU3BHxVRX1N/wpj4e/wDQJuf/AAPn/wDi6P8AhTHw9/6BNz/4Hz//ABdfTf6w4b+V/h/meR/ZdXuj5Zor6m/4Ux8Pf+gTc/8AgfP/APF0f8KY+Hv/AECbn/wPn/8Ai6P9YcN/K/w/zD+y6vdHyzRX1N/wpj4e/wDQJuf/AAPn/wDi6P8AhTHw9/6BNz/4Hz//ABdH+sOG/lf4f5h/ZdXuj5ZqKbStR1QgafZzXJi/1nlqTtz0z+R/Kvqv/hTHw9/6BNz/AOB8/wD8XXU+FfC+heF7FrPQ9PjtYnbdIclnc+rMxJP4msa/EFJwtTi7+ZpTyyal7zVjZooor5Q9oKKKKACiiigAooooAKKKKACqOsX0tiluILcXEtxOIUUybACVY5Jweymr1ZXiD/j50f8A6/x/6Kkq6aTlqTJ6C/atc/6BFt/4G/8A2FH2rXP+gRbf+Bv/ANhWpRRzr+Vfj/mHK+5l/atc/wCgRbf+Bv8A9hR9q1z/AKBFt/4G/wD2FalFHOv5V+P+Ycr7mX9q1z/oEW3/AIG//YUfatc/6BFt/wCBv/2FalFHOv5V+P8AmHK+5l/atc/6BFt/4G//AGFH2rXP+gRbf+Bv/wBhWpRRzr+Vfj/mHK+5l/atc/6BFt/4G/8A2FH2rXP+gRbf+Bv/ANhWpRRzr+Vfj/mHK+5l/atc/wCgRbf+Bv8A9hR9q1z/AKBFt/4G/wD2FalFHOv5V+P+Ycr7mX9q1z/oEW3/AIG//YUfatc/6BFt/wCBv/2FalFHOv5V+P8AmHK+5l/atc/6BFt/4G//AGFH2rXP+gRbf+Bv/wBhWpRRzr+Vfj/mHK+5l/atc/6BFt/4G/8A2FH2rXP+gRbf+Bv/ANhWpRRzr+Vfj/mHK+5l/atc/wCgRbf+Bv8A9hR9q1z/AKBFt/4G/wD2FalFHOv5V+P+Ycr7mX9q1z/oEW3/AIG//YUfatc/6BFt/wCBv/2FalFHOv5V+P8AmHK+5l/atc/6BFt/4G//AGFH2rXP+gRbf+Bv/wBhWpRRzr+Vfj/mHK+5l/atc/6BFt/4G/8A2FH2rXP+gRbf+Bv/ANhWpRRzr+Vfj/mHK+5l/atc/wCgRbf+Bv8A9hR9q1z/AKBFt/4G/wD2FalFHOv5V+P+Ycr7nD+HtR1nT5NWt18MXl4TqU0hkt7iHYN2Gx87qTjPpWr/AG/rf/Qlat/4E23/AMdq94e/12rf9f7/APoCVq1vUqx5tYL8f8zOEHb4vy/yOc/t/W/+hK1b/wACbb/47R/b+t/9CVq3/gTbf/Ha6Ois/aw/kX4/5l8j/mf4f5HOf2/rf/Qlat/4E23/AMdo/t/W/wDoStW/8Cbb/wCO10dFHtYfyL8f8w5H/M/w/wAjnP7f1v8A6ErVv/Am2/8AjtH9v63/ANCVq3/gTbf/AB2ujoo9rD+Rfj/mHI/5n+H+Rzn9v63/ANCVq3/gTbf/AB2j+39b/wChK1b/AMCbb/47XR0Ue1h/Ivx/zDkf8z/D/I5z+39b/wChK1b/AMCbb/47R/b+t/8AQlat/wCBNt/8dro6KPaw/kX4/wCYcj/mf4f5HOf2/rf/AEJWrf8AgTbf/HaP7f1v/oStW/8AAm2/+O10dFHtYfyL8f8AMOR/zP8AD/I5z+39b/6ErVv/AAJtv/jtH9v63/0JWrf+BNt/8dro6KPaw/kX4/5hyP8Amf4f5HOf2/rf/Qlat/4E23/x2j+39b/6ErVv/Am2/wDjtdHRR7WH8i/H/MOR/wAz/D/I5z+39b/6ErVv/Am2/wDjtH9v63/0JWrf+BNt/wDHa6Oij2sP5F+P+Ycj/mf4f5HOf2/rf/Qlat/4E23/AMdo/t/W/wDoStW/8Cbb/wCO10dFHtYfyL8f8w5H/M/w/wAjnP7f1v8A6ErVv/Am2/8AjtH9v63/ANCVq3/gTbf/AB2ujoo9rD+Rfj/mHI/5n+H+Rzn9v63/ANCVq3/gTbf/AB2j+39b/wChK1b/AMCbb/47XR0Ue1h/Ivx/zDkf8z/D/I5z+39b/wChK1b/AMCbb/47R/b+t/8AQlat/wCBNt/8dro6KPaw/kX4/wCYcj/mf4f5HN/8JHqi3EEM/hPUrfz5PLRpLi3K7tpbB2yE9FPatD7fqn/QBm/8CY/8aNe/4+tI/wCv8f8AoqStSiUo2TUV+P8AmJJ66/kZf2/VP+gDN/4Ex/40fb9U/wCgDN/4Ex/41qUVHOv5V+P+ZXK+5l/b9U/6AM3/AIEx/wCNH2/VP+gDN/4Ex/41qUUc6/lX4/5hyvuZf2/VP+gDN/4Ex/40fb9U/wCgDN/4Ex/41qUUc6/lX4/5hyvuZf2/VP8AoAzf+BMf+NH2/VP+gDN/4Ex/41qUUc6/lX4/5hyvuZf2/VP+gDN/4Ex/40fb9U/6AM3/AIEx/wCNalFHOv5V+P8AmHK+5l/b9U/6AM3/AIEx/wCNH2/VP+gDN/4Ex/41qUUc6/lX4/5hyvuZf2/VP+gDN/4Ex/40ttqdw2oxWV1pstq0yO6MZUYHbjI4P+0K06y77/kZdM/64XH/ALTqouMtLd+/+YnddTUooorIsKKKKACiiigAooooAKKKKACiiigAooooAKyvEH/Hzo//AF/j/wBFSVq1xfxJ8V6f4cv9Cjv7e+cy3e+MwQ7w2FZdo5+9l14rbDwlUmoxV3r+RnVkoxuztKKRDuQNtK5GcHqKWsTQKKKKACiiigAooooAKKKKACiiigAooooAKKKKACiiigAooooAKKKKACiiigAooooAKKKR22oWwTgZwBk0AZfh7/Xat/1/v/6Alatcd8O/FWjeIL3WYdLmmleO7Mr77d0CqQqjJYDnKnjrxXY1tXhKE3GSszOnJSjdMKKKKxNAooooAKKKKACiiigAooooAKKKKACiiigAooooAKKKKACiiigAooooAKKKKACiiigDL17/AI+tI/6/x/6KkrUrD8TX1lbXukJc3lvC320NiSUKdvlyDPPbNbgIIBBBB6EVpNPliTF6sKKKKzKCiiigAooooAKKKKACiiigAooooAKy77/kZdM/64XH/tOtSuT13xNodh450rTLvUEivDHIqxFGJJkKBMYHOSD+Va0YSlJqKvo/yIqSSWr7HWUUUVkWFFFFAHzf4s+N/iS51aYeHTaWeno5WFnhEjyqDwxzwM9cCsj/AIXL8Qf+gnaf+ASV51a/8e0X+4v8qkr7+nlmFjFLkR8xLF1m78zPQf8AhcvxB/6Cdp/4BJR/wuX4g/8AQTtP/AJK5rU/Dd1Zm4SG6tr6a2lWG4itw++Nm4XhlG4E8ZXPP1FUW0fV1kmjbS7wPCgeVTC2UU9CfQUlg8E1dQQ3XxC+0zs/+Fy/EH/oJ2n/AIBJR/wuX4g/9BO0/wDAJK5FtB1VpZFtbO4vFjjSSR4IXKqGQOM5Axx/InpzRDoeps8PnWc9rHOrNFLNC4R9qF+MA5yB+vpzR9SwX8iD2+I/mZ13/C5fiD/0E7T/AMAko/4XL8Qf+gnaf+ASVxn9jauBbk6Xej7ScQZgb94cZ+Xjnjn6VZ0zQL+68QRaJcQz2d04LeXJCTJwhYAJwSxA4HckU3gsEk3yIFiMR/Mzqv8AhcvxB/6Cdp/4BJR/wuX4g/8AQTtP/AJK5SfQ5V8TR6HBcxyvLMkSSsCq5bHXGcEE4IGcEHrTdQ0O8tjbtBi+huQDDLbo5DEsyBcMAQdysAMc44pLB4LT3Fr5B7fEa+89Drf+Fy/EH/oJ2n/gElU9T+KPjLUntHvrqwna0nFxAWsk+SQAgEfnXNRaJrMvl+XpN8/mgtHiBvmA6kccipL/AEHUrW2tLkWtxLDcxoyyLC20O2cJn+9xVLCYOLVoq4nXrtatnW/8Ll+IP/QTtP8AwCSj/hcvxB/6Cdp/4BJXGnRtXWWWE6XeCSFBJIphbKKehPoKkk0PVAXNvZz3UaRJK8kMLlUDIH5JA6A/T0yOaX1LBfyRH9YxH8zOu/4XL8Qf+gnaf+ASUf8AC5fiD/0E7T/wCSuJuNN1G2sY764sLqK1lx5czxEI+RkYJ4PHNaOpeG7q089Yrq2vZrZ0W4hgD74y+NpwyjcMkDK55I9aTwWCX2F9wLEYj+ZnS/8AC5fiD/0E7T/wCSj/AIXL8Qf+gnaf+ASVxy6HrTXL2y6TfGZFDPGIG3KD0JGO+D+VRx6XqckEU8enXbxTSCON1hYh3PRRxyeDxT+o4L+SIvrGI/mZ2v8AwuX4g/8AQTtP/AJKP+Fy/EH/AKCdp/4BJXLT+GPEEMNtI+kXmLnf5aiIlvlPOR1FV5NE1mKeKCTSb5JZSwjRoGDOV+9gY7d6SweCe0Y/gN18QvtM7H/hcvxB/wCgnaf+ASUf8Ll+IP8A0E7T/wAAkrjBo+rmOaQaXelIGKzN5DYjI6g8cEZH50ms6XfaPfvY6jbtBOoDFT3BGQR601gcG3ZQQvrGItfmZ2g+MvxAz/yE7M/9uSV7H8FfiDP41sbu31K3ih1Ky2GQxAhJEbOGAPQ5BBFfLdez/sp/8h3xB/162/8A6HJXBm2Aw8MLKcIJNW29TqwWJqyrKMpXTPoGiiivjz3QooooAKKKKACiiigDN8U6zb+H/Dt9rV2rNDZwmQqvVj2UfU4H4185ah8bPHNxdvLazWFlCT8sK2wfaP8Aebk17V8c/wDkk+v/APXBP/Ri18mV9LkeDo1qcp1I3d7HkZjXqU5KMXY9B/4XL8Qf+gnaf+ASUf8AC5fiD/0E7T/wCSvPqK93+zsL/wA+19x531qt/Mz0a1+LnxJu7hbe1vIJ5n+7HHYKzH6AU2T4wfEWOZoJNQtklVtrI1igIPoRXG+G7v7HqYmNxBApieN/tELSROrDBRgvOCCRkciujkv/AAeunakluH3SmQ26Sw5dG3KUIcqWxgN1cY6EHrWFTB4eMrKkmvQ0jXqyXx/iaF38XviPa3UtrcX9rFNE5SRDZJlWHUUkHxg+ItxPHBBqFtJLIwREWxQlmJwAKp6rrXhu6ttReO3ge4nubhy08ZBfc+Y3BEbMMDtvTvwc1SudS0MeLtM1GOQLbxMHmFrDsSJgxK7PkRmA+UnIzjjJqY4Sg1rRX3DlWqLap+Jfg8deOvC95dpE1lZzahMbuXbaRsJWbjcCuQRkHgHg5rRPxS+KQu5bMyAXMKGSWE6YN8agZLMMZAA5ye1c9401LR9SFldWkqNfB/8AShHCyQqMDAhBAxHkMcEA5Y9RzW5feMNGmvry/jkn+13a3FrNJ5R+a3Cv5XvklkBHYRilLD05JSdFNu/TsUqsk7KpoRf8Ll+IH/QUs/8AwCSpLj4vfEe3ZFn1C1jLxrIoNknKsMg/iKpPqnhOCytvISGe4hjlCmSyXGTBhNw2AEiTnkvjru6iprbXvC01rAbqGNbyOzSJ5JLYMGlCKAwOxgqqAy7dpHzA/RPDUOlD8BKrU/5+fiTwfF74kTtthvYJTtZsJYKeFGWPHYDk+lR/8Ll+IH/QUs//AACSqs+v6PLaRwD7NDBDJfbbeO2J/wBbHiNlfYDjd2OMccYHFnQ7nQdW1I2y2lqDCGa32WShtotyCcbT5hEmGAIY9cDFDw2HSblRX3B7Wq2kqgv/AAuX4g/9BS0/8Ako/wCFy/EH/oJ2n/gElcv41XZ4nvFEdtEoK7Ut1Cqo2jjAC4b1GBg5FY1dEMBhZRUvZrXyMpYmtFtc7PQf+Fy/EH/oJ2n/AIBJU1n8avHkNykk11YXUYPzRPahQw9MrgivOKKp5bhX/wAu0L63W/mZ9oeC9eg8TeF7DXbeNoku49xjY5KMCVZc98MCK2K4T4Af8kk0X/t4/wDSiSu7r4TEQUKsorZN/mfS0pOUIyfVBRRRWJYUUUUAFFFFABRRSP8Acb6UAeVeLfjdoOjavNp1jpt1qrQOY5ZUkVI9wOCFJyWwe+MVj/8ADQdn/wBCrd/+Baf4V4HGS0asxJJGST3NOr7WnkeEUVdNv1PnpZjXu7M96/4aDs/+hVu//AtP8KP+Gg7P/oVbv/wLT/CvBaD0NX/YmD/l/Fi/tGv3/A96/wCGg7P/AKFW7/8AAtP8KP8AhoOz/wChVu//AALT/CvP5rPw8730W0xyf2dYlmxGI0LNAHZD1DYLZP1qJfC+l2kTSam14HDMBEs6IxH2hI1PKnHysW6c8HpXMsuwPWL+9mv1vE90ei/8NB2f/Qq3f/gWn+FH/DQdn/0Kt3/4Fp/hXn1v4V0i51FUt5LlrdGmjlVrgbyY5hHvG2Njgg5xtOMcnHNUdS0DSLWyvI47i4ku4Ip5Vl81PLYR3HlBduM5K85zQsuwDaXK/vY3isT3R0njn4leH/Fmo6Pe33hW6DadceYw+0ofOj6mM8dNwU/n611Y/aCswMDwrd4/6+0/wrznwnHp7+GkSdLWS4mnulWKS3QtPiFSq+YfmjwSSMdTxxTn8L6NGmmkTajcicRlnt42cS7oizYIjwu1sA4LnGeMjFaTwWEdqc4u0dtWRHEV/ji1qeif8NB2f/Qq3f8A4Fp/hR/w0HZ/9Crd/wDgWn+FebSeF7CK3umleUeWZ980dyrR2hRAyK+VBYuTj+E54wSCKfL4X0u0hu7m6kumhj894FWZFM0aIjIQcHhix5x246Vn/Z2X/wAr+9lfWsV3PRv+Gg7P/oVbv/wLT/Cj/hoOz/6FW7/8C0/wrzi38M6XLfwQn7WsD2pminM6lbtvLDbIwqFgQSQcBjx0Brm/EFpb2OsXNratM0MbAL5qFXHAJBBAPB4zgZ64FXDKsDOXKov72TLG4mKvc9r/AOGg7P8A6FW7/wDAtP8ACj/hoOz/AOhVu/8AwLT/AArwWitv7Ewf8v4sj+0a/f8AA97X9oKx3Dd4WvAueSLpCf5V6l4K8UaV4t0RdV0mRzHuKSRyDDxOOqsPxHsa+Mq97/ZRJ/szxCM8faYeP+AGvNzXKqFCg6lNWaOvBY2rUq8kj22uc+I3iy18G+GpNXuYWncuIoIQcGSQ5wM9hgEk+1dHXkH7VH/Im6R/2FB/6Jlrw8FSjWxEIS2bPRxE3ClKS3Rx0nx68XFyY9L0NEzwrRSsQPr5gz+VB+OnjZYllbSdEEbHCubabaT7HzK8nPSuxvbqxvdcE8+s27aNOQsdmZHHkjyyEDIBhQjY5/HnNfYTy3CQt+7/ADPCji68vtnS/wDC+fGX/QO0H/vxL/8AHKx9R+K2uah4j07xBcaPoLX2nq6wN5EuMN6/vOcc49Mms8x+G47GeFZdOMy2cf8ApGWkzMEO9VQ4zlsfMP5VoXtz4YvNVmvJv7IMckkRkG11It/K+bywP+WobI/757ZqFhcLBvlpfmU61aSV5mx/wvnxl/0DtB/78S//AByj/hfPjL/oHaD/AN+Jf/jlc/Bc+EP3EL2en+Xvto3lYSb9jQnzmJzjcHA5xx2oibwasOnEw20iiNTKXkIbf5Lbg4HJBkxjpjjsal4PCf8APl/18xqvXf8Ay8OgHx58Y5/5B2g/9+Jf/jlepfC34l2Xi7TLhr+KPT7+1ZRNGGJRg2drKevY8HpivlqWTzZWk8uOPcc7EGFX2A9K774Lf8fGs/7lv/OWscxyzDQw7nCNmrfmXhcZVlVUZO6POrX/AI9ov9xf5VJXYeJfhr4u0PVprCHQ9Qv7ZGIguLWBpVdP4SdoODjqDWZ/whvjD/oU9d/8F8v/AMTXrwxdCUU1NfecMqFROziy4PGDW+rSanYaZHBcT3CTXJkmMgk28hAMDaueT1PTnio28UqzSrJp7TW7QiJLaWSMxLjcQSqxAHBYkY2kZPPNV/8AhDfGH/Qp67/4L5f/AImj/hDfGH/Qp67/AOC+X/4msv8AZP5l9/8AwS/3/Z/cbdh4m0u40SeHUGNvOQVXy0LOoFusIKEqRlgpBBK4B6ntlQ+LLiN5G+xxtvMZwZDxst2hH6Pn8MVD/wAIb4w/6FPXf/BfL/8AE0f8Ib4w/wChT13/AMF8v/xNJLCq/vLXzHetpo9PI0vD/iqFNQf+0IUS3kVck5cZS2eEKRg8ENzwcehqrda9b2vim61Cw8y4gmt/JJ3eU6ZQA+WwUFdpGFO3OByOar/8Ib4w/wChT13/AMF8v/xNH/CG+MP+hT13/wAF8v8A8TT/ANl5nLmWqtuhfvrJWf3E+o+K5LvX9M1hdPhgk09gVjRyFkw5fJ44YkksR1JzgVFpfie5t7yS61COTU3aaGdTNcMCrxMSgzySvJGOPqKb/wAIb4w/6FPXf/BfL/8AE0f8Ib4w/wChT13/AMF8v/xNO+FtbmX3/PuJqs3ez+4e/iTzmkW7sBLby2kdq8aTFGxG+9WDYOOeox/jS2vih4WXzNPhmiEUERjeRiCsUhcfnnH+NR/8Ib4w/wChT13/AMF8v/xNRz+FPFUGzzvDOtR+Y4jTfYyDcx6KOOT7U74Z6cy+/wD4I37bdp/caFx4uSeXMmko0ItltxbmRPKYKzkM6iMAn5zyu0jnB5qFPFlwktrILOP/AEd4nC+YcMY4fKGfqOah/wCEN8Yf9Cnrv/gvl/8AiaP+EN8Yf9Cnrv8A4L5f/ialfVP5l9//AAQ/f9n9xf8AGer6TqWkWsVlMxnQxblWPaGCwhCz5UfMNoAwzDGaYPGDQao+p2GmRwXU00Ulw0kxkDiMghAMDaCVBPU8Dmqf/CG+MP8AoU9d/wDBfL/8TR/whvjD/oU9d/8ABfL/APE0R+qqPLzJ/Mb9s3e34GlD4rtDBO1xYyPse3a2t/NVFBjd3JyiKMZYcY5yeaS18bSW8MezSbYTiaKaSVWC72SQvn7u4ZJ5yxHTAFZ3/CG+MP8AoU9d/wDBfL/8TR/whvjD/oU9d/8ABfL/APE0rYT+Zff/AMEL1+z+4bb6+YdKWz+xqZFgubcTeaR8kxy2Vx1B75/Cr8fjS5W4nkexidLh3aRWbd8rxLGQNwI/gB5B9MVS/wCEN8Yf9Cnrv/gvl/8AiaP+EN8Yf9Cnrv8A4L5f/iapvCveS+//AIIl7ZdH9xLP4quJZNxt9wAuAN8gziWERY+VVHygDGAPSszXdQXVNSe++z+Q8ir5ih9wLBQCRxwDgcc/Wr3/AAhvjD/oU9d/8F8v/wATR/whvjD/AKFPXf8AwXy//E1UZ4aDvGS+8TjWkrNP7jCr2f8AZT/5DviD/r1t/wD0OSvNf+EN8Yf9Cnrv/gvl/wDia9v/AGdfBmseHbbUdX1m3ezlvljjitpPvqiFjuYdslunXiuDOMTSeElFSTbt18zpwNKarptHrlFFFfFH0AUUUUAFFFFABRRRQBxXxz/5JPr/AP1wT/0YtfJlfZnj7Q38SeDdU0SOQRyXUBWNm6BwQVz7ZAr5Vu/AvjS1uXt5fCurs6HBMVq8iH6MoII+lfU5BXpwpSjKSTueNmdOcpxaRztFbg8G+LySB4U13jr/AKBL/wDE0v8AwhvjD/oU9d/8F8v/AMTXv/WaP86+9HmeyqfyswqK3f8AhDfGH/Qp67/4L5f/AImj/hDfGH/Qp67/AOC+X/4mj6zR/nX3oPZVP5X9xNoVnp7aPazXGlm+mutT+yYWV1cJsU/IFON2T3B+lW7nwWsUkUa61ab55gsCsyZeMzGIEDduLcbsBcYzzniobTw/8QrO3kt7TQ/FFvDISXjitZ1VjjHIA544qSw0X4hWQgSHw/4kMEMqzLA1nOYiysGGVxjqK5pVVe8ai+/+rGqg7WcH9wWng37VcwLDqLG2myoma3CFXEvl4IZwMFhxzk9hnIpI/DFhb21w2palcC4TT5rtY7e3DKuyUx8sWGeVPAHQ9e1PbSfiU1292NJ8VrM67S6284O3OQucdM9qgTw78QEmEyaD4nWUIyBxazBgrZJXOOhycj3NL2re9VfeiuRX0g/xJp/BsMYdF1kPOrPHs+ykAusImxu3dNvGcde2OabceD0t5lhn1q2WRY2edFCu6AReZlVVyxGBjLBecdjmoj4c8fbt39g+Jt2S2fsk2cldpPT+7x9OKc+gfEKSCOB9D8UNFGpSNDazkKpGCAMcDHH0p+1f/P1fgLkX8j/Ei1zQLHTNCN39unmuTdIkY8kKjRvCsqk/NlWw3v6e9c4eetdK/hvx88D27eH/ABK0Mm3fGbSYq20YXIxzgcD0qv8A8Ib4w/6FPXf/AAXy/wDxNa069OK96on80ZypydrRZhCit3/hDfGH/Qp67/4L5f8A4mj/AIQ3xh/0Keu/+C+X/wCJrT6zR/nX3on2VT+V/cYVFbv/AAhvjD/oU9d/8F8v/wATT7bwT4yuJUii8K6zuc4UvZui/izAAD3Jo+s0f5196D2NT+V/cfRvwA/5JJov/bx/6USV3dc78NNBn8M+BtL0S6kWS4t42MpXkb3dnYD2BYj8K6Kvz7EyU605R2bf5n1FFONOKfZBRRRWBoFFFFABRRRQAUj/AHG+lLSMMqR6igD4Wh/1Sf7op1WNTsLrSdQn0u+iaG5tXMciMMHI7/Q9RVbcPUV+mQacU0fISVm0xaKTcPUUbh6irELWnpGmWlzYXl9eXj2sFq0Skx2/msS5IHG5eBg1l7h6itHS9W+w2tzavZ2l5BcmNnSffjKEkY2Mp7moqc3L7pUbX1LF/wCGtUtXuP3KTQw5IlRwBKoUNuRSQzAKwJwOAecUy48O6xbSpHcWaxFiy5aaMKpUAkM27CHBBwxHUVbk8YatNYz2k0qskrOwKSSRbNwCkAIwUjCgAMCBVq98Zyf2pNcWFjaQwPLJJtIcOzOoXeWV8qwA6oR1Pqa51LELSyNbUt7lLT/COtXl15BggtsvJHuuJ0QF0XcwGTk8Y6ZHIPTmo4PCmuzxJNFp6ukgUqRPF8wYkKfvdGIIHqRgZqe58XalcapDqE0do0kU8s23a21jIoVgfmzjC+ueTzUMXia8iMXlxWqrF9nCLtYgCBiyDk578+tO+I8v6+Yn7LzIIfD2rzJA8dgzecyrGoZd/wAxKqSudwBIIBIAPrUsvhnU4dPu72dLaJLVY3YNcRkurkgFMHDcqRx3GOtWv+Ez1Uw2sbNGxtmUp+8kCkK24KUD7COeu3PA5qkdfuG0ptNkhtpIDAsIyGDLtkaRWBB6gu3tjtTvXfRb/gFqXdmTgegpRSbh6ijcPUV0mItFJuHqKNw9RQAte9/so/8AIN8Q/wDXzD/6Aa8D3D1FfQ/7LOn3dv4b1bUJoWS3vLlPIZhjeEXBI9snGfY14+eNLCP1R3Zcv36PYq8g/ao/5E3SP+woP/RMtev153+0B4b1LxH4IjXSoWuLmyulufJQZaRdrKQPU4bOO+K+Uy+cYYmEpOyue3iouVGSXY+W6safZXN/cGC1jDuEZ2y4VVUDJYsxAAHqTStp+oqxVtNvgQcEG2fj9KtaR/aem3yXkWl3ryIDtzFOmM98oVb9a++lVjZ2aufMqDvqhseh6pJbm4jtg8e4qCsqEthgpKjOWUEgbhke9TS+G9YhuUgmsypYyAlZEfZ5ePMzg8FcjIODWpJ4i8TSWpt2024VPNaRRHBPGq7n3ldikKwzn7wPWqq6r4gW21CBdNn231x9okP2STKMWDMF9A2ACOcgCsFWqd0aOnDzKt14d1SO4ljhtnmRbhreM/KrykPsyEzuPOBxkA8ZqlqNhdafKkd1Gql13IySK6sMkZDKSDyCOvBFbkmt6/JdRXraMTeQXDTwXH2OXdEWk8wqB0xuJ6gnkjNUtduNZ1i5Se506+BRdqrsuJAOc8eYWI69AcU4VZ3XM0EoR1tcxq9B+C3/AB8az/uW/wDOWuG+w6h/0Dr7/wABn/wr2X4EeBdXbT9Q1TUIpLCK6MS26zIQ7hd5LYPIHzDGeuDXLmtamsNJc3b8zXBU5OstD3uiiivhT6QKKKKACisrU5r9tYtLCzuYrdZLeWZ2eHzCSrRgAcjH3zS/ZNb/AOgxb/8AgF/9nWnJom2Tza7GpRWX9k1v/oMW/wD4Bf8A2dH2TW/+gxb/APgF/wDZ0uRfzL8f8g5n2NSisv7Jrf8A0GLf/wAAv/s6Psmt/wDQYt//AAC/+zo5F/Mvx/yDmfY1KwPGfXRP+wtB/wCzVb+ya3/0GLf/AMAv/s6w/FVrLJNpNtq2r28kB1BHaMReUx2q5BzuyBkVrRiuda/mRUb5djsKKyR4e0ggEQSkHoRcyf8AxVL/AMI7pP8Az7y/+BMn/wAVWdod393/AAS7y7GrRWV/wjuk/wDPvL/4Eyf/ABVH/CO6T/z7y/8AgTJ/8VRaHd/d/wAELy7GrRWV/wAI7pP/AD7y/wDgTJ/8VR/wjuk/8+8v/gTJ/wDFUWh3f3f8ELy7GrRWV/wjuk/8+8v/AIEyf/FUf8I7pP8Az7y/+BMn/wAVRaHd/d/wQvLsatFZX/CO6T/z7y/+BMn/AMVR/wAI7pP/AD7y/wDgTJ/8VRaHd/d/wQvLsatFcZ4c17w4vjfUPD+n37m5EaL9mbzWKyIX3/e4HG3noeK7OirSdN2aFCakroKKKKzLCiiigAooooAKKKKACiiigDK0f/kMa3/19R/+iI61aytG/wCQxrf/AF9R/wDoiOtWtKm/yX5Ew2CiiisygooooAKKKKACiiigAooooAKKKKACsrwh/wAi1Y/9c/6mtWsnwf8A8i1Y/wDXP+prRfA/VfqS/iRrUUUVmUFFFFABRRRQAUUUUAFFFFAGdqeg6Hqkwm1PRtOvpVG0PcWqSMB6ZYGqn/CHeEf+hV0P/wAF8X/xNblFWqklsyXFPoYf/CHeEf8AoVdD/wDBfF/8TR/wh3hH/oVdD/8ABfF/8TW5RR7SfdhyR7GH/wAId4R/6FXQ/wDwXxf/ABNH/CHeEf8AoVdD/wDBfF/8TW5RR7SfdhyR7GH/AMId4R/6FXQ//BfF/wDE0f8ACHeEf+hV0P8A8F8X/wATW5RR7SfdhyR7HIa54T8Kx3OlCPwzoqB74K4WxiG4eXIcH5eRkD8q0/8AhDvCP/Qq6H/4L4v/AImp/EH/AB9aP/1/j/0VJWrWkqk+WOpKhG70MP8A4Q7wj/0Kuh/+C+L/AOJo/wCEO8I/9Crof/gvi/8Aia3KKz9pPuyuSPYw/wDhDvCP/Qq6H/4L4v8A4mj/AIQ7wj/0Kuh/+C+L/wCJrcoo9pPuw5I9jD/4Q7wj/wBCrof/AIL4v/iaP+EO8I/9Crof/gvi/wDia3KKPaT7sOSPYwx4P8I/9Ctof/gvi/8Aia2oo44oliijWONAFVVGAB6AU6ik5SluxpJbBRRRUjCiiigAooooAKKKKACiiigChqGtaNp0wh1DVrC0kIyEnuURiPXBNVv+Eq8L/wDQyaP/AOB0f+NfGd3eXGqXUmpX8hnurk+bLI/JZjzW54Lj08R6tcXqWwWC1R0eW0W4CEzIDhG4JIJH419K+H1GHNKevoeR/ajcrKJ9Yf8ACVeF/wDoZNH/APA6P/Gj/hKvC/8A0Mmj/wDgdH/jXy/b+GdN1aU6laxz2unzgugABWJjdLGI8nuEbdjr+FJb6Bpcc1veWtvf3Ea6gYWYlGjhCSIv735f48kgZGOPvc1H9jUtvaO/p/wS3j56vl/E9n1XxPdf8LZ04WvifQP7Ba1dpJTPETGuV3x53dWZUwfQn0ruv+Eq8L/9DJo//gdH/jXzPH4T0vU9V861F0LaV5jJHvXchWYJkbUY7fmzjacdyBzSWHhOyhvbRtsk2zU/s0zzoFiZfNKDapTbICACcPxzlcDNXUyyjOMfftZW2/PUmOLqRb92+vc+mf8AhKvC/wD0Mmj/APgdH/jR/wAJV4X/AOhk0f8A8Do/8a+X9M8J6Tfm1hW4uYp3W2kmc7Nm2VipVRjIIwDkk9elYvi3S7TStUWzt4biMiFGlWchirkZIBCqCB64pQySlKXKqjv6f8EbzCaXNy/ifYFlr+hXtwtvZ61ptzM3SOK6R2P4A5rSr4XUmFhLCTHIh3I6cMpHQg9jX2p4Qup77wno97cvvnuLCCWRv7zNGpJ/M1wZlln1LlaldM6MJi/rF1a1jgvFPxt8N6Nq8+m21jfam0DmOWWDasYYcEAsRnB4z0rz3x/8SPCvi+70i4vPDuqI1hch3+eL97F1aM/N3IH615VnOWJyTyTWpd6DqVtZtdSRwsiRRzSLHOjvGjgFWZQcgHI5I7ivoaGVYahyyu+bvc8upja1S6tp6Htq/tAaKoCr4b1QAcACSL/4ql/4aB0b/oW9U/7+Rf8AxVfP/lybtvlvuxnG05xUs1rPF5W5Q3mxCVQjBztJI5x0PHQ80f2Jg+z+8P7Rr9/wPe/+GgdG/wChb1T/AL+Rf/FUf8NA6N/0Leqf9/Iv/iq+firAbirAZxnHGaUxyBipjcEdRtPFH9h4Ps/vD+0a/f8AA+kPD/xz8NalqcNneaff6asrBFnm2NGCem7acge9erCvhS4/495P9w/yr7k0/wD48Lf/AK5L/IV4ecYClhHB0+t/wPRwGJnXUufoZ/jHxBZeF/Dt1rd/uaGBRhE+9IxOFUe5Jrw25+PviJp3NvoWlRxZ+VZHkZgPcggH8q7z9pf/AJJk/wD1/Qf+hV8yV2ZNl9CvRdSpG7vYwx+KqU6ijB20PYX+OXjJLZLp/DumLbyEqkpjmCMR1Abdg1D/AML88U/9AbRv/Iv/AMVXK6dqOhyaZYx6xcQTTwKI4CscuEUK+BOmNrqrspBXJIznPSnw3HhSS7ga5ayQwyQvculq4juMRsHEaheBu28EKOpHpXc8BhVe9H8zmWJrNL3/AMjQs/izqlp4ovfEkPh/Rlv7yFIZX/eYwvcfN1PGf90VtS/HjxbEwWXQtJjYqGAZZQSCMg8t0Irjvt+hSLLFCmmW7pbWywyT2JdWIQeeDhSS5bGGPocEZqaDVfDgkthPDbTI32aO4aW3Z2WNYNsm0kZHz45HPHFXPBYeWrpXt6ijiKq2n+R1H/C/PFP/AEBtG/8AIv8A8VUlt8fvESzqbnQtKkiz8yxvIjEexJI/SuX8a6fa2fhexNrZ20YPkb5fICSbjCCQr4/eAtliQxxwK4inSy3BVY3VP8WKeLxEGvePtLwfr9l4n8O2mt6fuENwp+RvvIwOGU+4IIrWrzf9m7/kllr/ANfdx/6MNekV8diaapVpwjsm0e9Rm504yfVBSMyr95gPqazfFuoyaP4V1bVolDSWdlNcIp6EohYfyr4y1a+vdXvZL7VLmS8uZDueSVtxz7Z6D2FdmXZZLG8z5rJHPisWsPbS9z7e8yP/AJ6J+dHmR/8APRPzr4W8qL/nmn/fIo8qL/nmn/fIr1P9XH/z8/D/AIJx/wBrf3Px/wCAfdPmR/8APRPzo8yP/non518LeVF/zzT/AL5FHlRf880/75FH+rj/AOfn4f8ABD+1v7n4/wDAPq/wL4sfVvGniPS30e4szbThppZJFKqQioFGOudpYe1d15kf/PRPzr4XMcZAHlrgdOKTyov+eaf98itK3D6nK8Z226f8EinmjirON/69D7p8yP8A56J+dHmR/wDPRPzr4W8qL/nmn/fIo8qL/nmn/fIrP/Vx/wDPz8P+CX/a39z8f+AfdYIYZUgj2or5U+BXiDUtJ8f6Zp9tcSfYr+XyJ7csdhypIYDoCCBzX1XXi4/BSwdTkbv1PQw2IVeHMlYKKKK4joCiiigAooooAKK5b4seILrwx4C1LV7IL9qQJHCWGQrO4QNjvjdn8K+UrvX9eu7h7i51zVJJXOWY3cgz+AOK9TAZVUxkXNOyWhx4nGxoNRauz7L1me7tdKurmxtVurmKJnigL7fMIGducHGa5n4P6vf614Lt7y8037CgZo4FLljIoOCx4GOcj8K+VTq+rgZ/tjU//AyT/wCKroINB8WjV7HRotWnR7u1FzEy6hIIlQjPJzwe2MdSPWvSeSezpOMpq71vr03ORZjzTUlFn13RXxaJvE7RRSrda60czbYnE0xWRvRTnk8HpVq6h8VQC2H23W5JJ495iWaffGd7IFYZ4JKmsnkDX/LxF/2mv5GfZFFfHVrZ+MJ0WRrrWYITci1aSa5mVY5MZw3OR+XeqfneKPJim+0695UzBYn86fbIx6BTnkn2oWQN7VEH9pr+Rn2jRXxXe3fiOxmEN7fa1aykBgk1xMjY9cE9Kg/tbWP+gxqf/gZJ/wDFVS4dm9VUX3CeaRX2T7borwL9nLxjrdz4kl8N6jez31pJbPNCZ3LtEyFcgMecEN09q99rxsZhZYWq6cmd9Csq0OdBRRRXKbBRRRQAUUUUAFFFFABRRRQBi+KvtBfSfsrRLN9vXaZFJX/VydQCDU23xD/z8aX/AN+ZP/iqTxB/x9aP/wBf4/8ARUlatbOVoxM0rtmXt8Q/8/Gl/wDfmT/4qjb4h/5+NL/78yf/ABValFR7TyRXL5mXt8Q/8/Gl/wDfmT/4qjb4h/5+NL/78yf/ABValFHtPJBy+Zl7fEP/AD8aX/35k/8AiqNviH/n40v/AL8yf/FVqUUe08kHL5mXt8Q/8/Gl/wDfmT/4qjb4h/5+NL/78yf/ABValFHtPJBy+Zl7fEP/AD8aX/35k/8AiqhuLrWrOa0Ny2nyRTXCQsI43VhuzyCWNbVZXiLpp3/X/F/M1cJXdmhSVluatFFFYlhRRRQAUUUUAFFFFAHwna/8e0X+4v8AKpK7TWvhX410rUZbG30O6v4IjiK4t9rLInY9cg46iqf/AArzx1/0Kmp/98L/AI1+iQxuHcU+dfej5V4eqn8L+4ydL0W+1G2Nxbm2WPzhAvnXCR75CMhRuIycVWubC7ttgmhIZ93yAgsu1ipDKOVOQeDXcaX4M8UR6M2n6j4N19wLxbpfIEY3YQrsJLcZz1GfpWje6b4/ubO6VfB2rwXNzG6M8ZUKN1x5pH3s4x8tYvHQU7KUbeq/zNFhpcuqd/Q8w8uXcq+W+5x8o2nLD29allsryOGCWS1mWO4z5LFDh8HBx+INepalb+LbrUfL/wCEQ1u3aeGcqsSIJbcNsBMTFzwDtGPl4aoo9H8aG0it5vC/inKQ3EAmEiGRBI+8SKdw+f8AhPTIJ5pf2hGyd1968x/VX5/ceZ2Fxd2F0l7al4pYW4fZkA9MHIx6jBpdRv7rUJUkunU+WgjjVI1RUUZOAqgADJJ4Hc13/ijQfHmsWkdrF4R1qCNZ5JXUspEuVQBmweW+Qkn1Jrnv+FeeOv8AoVNT/wC+F/xrWGLoS96Uop+qIlQqLSKdvRnLP9w/Svs/wF/yIugf9gy2/wDRS18vWnw08d3dylsPDV5B5h2+ZNtVF9yc9K+rtAsf7L0HT9MMnmfZLWODfjG7YoXP6V4Wf16VSMFCSe+x6WWU5wcnJWPiMfdrqv8AhI9PhuPt9vZ3E129pBavHPtEIVAgbGMlt2zHIGMnrWj4l+FfjLS9ZuLWy0W51G0DkwXFvtIdM8ZBOQcdRWb/AMK88df9Cpqf/fC/417axOFqRTc19553sa0G1yv7jQm8aWsuq/aWW8FuyOrxrHiQhnDbPM8zcAMcEEY/u4JFXPCPiLTlgOboabLDHbwxvJNhgEaVi/DLvUb1yuSTgcVh/wDCvPHX/Qqan/3wv+NH/CvPHX/Qqan/AN8L/jWUlg3HlVRfei06/Nzcr+4nsPGC2v2eKaGa9gtktwkcj/IXilLM4B6FgSPWota8WG7sby1tmuUNwsKeYfkYqjSEqx3sWB3jqe2MYpv/AArzx1/0Kmp/98L/AI0f8K88df8AQqan/wB8L/jV82DvfnX3om1e1uV/ccnc/wDHtL/uH+Vfcunf8g+3/wCuS/yFfKWjfCvxtqmoRWM+h3NhDIcS3FxtVI17nrknHYV9YwRiGCOIHIRQoP0FeHn9enVcFCSdr7fI9HLKc4KTkrbHmv7S/wDyTJ/+v6D/ANCr5kr6x+N+g33iL4e3dlpsZmuopI7hIl6ybDkqPfGcV8pSwXEUjRTW88cikqyvGwKn0IIruyCpH6u431v/AJHPmcX7VO3Q6238EibUdGh/tIi0v7ZZrifyubdiFJTGfm+/HjkZ3e1Y0XhvVJ1D2scUyNcCBcTLuyzlVLDPygkd6lh8T67DCIY2xHvt32+R3hACfyGfXAqVPFuvJZxWqrGEjdHB8g5JRy657dSe2T3zXop111T/AK/pfI5LU2tn/X9XK6eGdWkvY7NFtWklQPERdIVkBYqArZwTuBGPUUkXhnWJLWOdIIiZGjVIvOTzSXYqnyZzglW/KptJ8Va5pgiS1Ef7pVCboTkYkZweMZ+ZjweD3BxWjd+LpJNHsoYLW8jvrMxPDIQdkcisWLAZ+bOTwVGMnk05VKyfQFCm+5j3PhrVbeGaeZLdYIY1kMpuE2EMWACnPzHKsMDnIrHrX1LXNTv4p4Zo9sc+zzFVHPKFiMbiSPvHpWZFBcTSrFDbzySMcKiRsSx9AAOa2pzdvfaM5xV/dTPpz9m7/kllr/193H/ow16RXF/BTQr/AMO/DuwsNTjMN0zSTvEese9ywU+4BGa7SvgMZJSxE5R2u/zPp6CapRT7I534m/8AJOPEv/YKuf8A0U1fHNfY3xN/5Jx4l/7BVz/6KavjmvouHf4c/VHlZr8UToU0GG70axudNd7iaZ1juXEgKwSMWwjRgbxwAQ3IbJAGatr4NvfLksigbUWuYFhOWVTE8UjklSoYHCdCM8EYrHtNf1a0jijtboRLERjbCgLYBADHGXGCRhsjmlbxFrLSrJ9tKshjKhI0VRsUqoAAxgKzDHTBr2ZQr3dmjz1KnpdFu68J6laxXUszwqlvGkpwkpZlYEg7dm5R8pGXCgHvUmj6Npl1aaRHcNeLdapNLDHJG6+XEysqrlNuWBLc/MMVmR61fxSSyQm1heVSjPFZxIwBBU7SF+XIJBxjNFprep2lklnb3Cxxpv8ALIhTfHv+9tcjcufY1ThWa3/q3+Yc1Psab+FLqTyDaywqZRbRoksmWkmmUkKuFxjg9enc0y+8JahY7pLy4tbe3VA3ny+YiklioXBTdnKnquMDOcVmnWdU2RJ9skAhaJo9oAKmMYQggZ4BNSLr2pJNLKklshlULIq2kQR8HIJULtLA8hsZHrS5a/dBen2NC58LGNoWj1axML28Esksm9VR5fup90k5weRxgEnFZ+taLdaOkH22W3WaYMfIViXQBmUluNvVT3p0PiLWIVRVukISNYxvgjfKqcpnKnJU9CeR2Iqle3t3fNG13O8zRpsQt1A3FuvfliefWqhGsn7z0E3TtotTf+E3/JTvDn/X8v8A6C1fYNfH3wm/5Kb4c/6/l/8AQWr7Br5fiH/eI+n6s9jK/wCE/UKKKK8A9MKzrvW9Ntbp7WWaTzY8b1SB325GRkqCOlaNZWkf8hvWv+u8X/olKuCTu30Jk3pYP+Eh0v8A56XP/gJL/wDE0f8ACQ6X/wA9Ln/wEl/+JrVop3h2f3/8ALS7nlvx+1ixvPhfqEFu8xkaa3xut5EHEyHqygV8019S/tFf8kn1H/rvbf8Ao9K+Wq+uyC31eVu/6I8LM7+1V+wHkEV18PjmeMxH+zoyY54ZFbzTuEaKgaMHHRmjVvYiszwzBG9hrF02nxX01tbxtCkiMwBaVVJwpBPBNbV/4TsGjuL77WNOUBQbb7wt5fJWRkYk7sZO0dSOc9K9GtOk5ctRbf8AAOWnGdvdZXsPGUdjZWsNvpCLJC8TtIJQCxjVxnOzdzvzyxAxxgU3R/Gklhpdpp8mnRzx2sbojbwCS+8OTlSG+V8AMDgjPcgyP4MXeixXF4xVkEu+BUDK0Jl3RktggAYJPsfarVt4O0y11u1tdSvLyaOe+S2RIY1BYNEkmWbdx9/HGelZSeFd9PPr/XU0SraMz4/F224imexkkMF3FcwZlRNoRNmwhIwCMdMAY96m8N+K47fUbVbxPLt0jt4y5ZnC+SrYO0DOGLc46eh6UyDwxpTWKXU2oajEWhWcx/ZVyqtcGEA5b72cE9uoqSbwXDBFEs2rKJ5JzGoCAqQJzER1zu4Lenam/qzTj8uvQS9tv2/Ux/F91Z3eqpJYzeZCtvHHgA7I9oxsUlVJUADkgHr161jV2EnhvSYtJ1C8W41C58u2Z4MRKrK6XAiYsAxyvOfYE+lcfXTQnBxtHoZVYyTvI9C/Z7uobP4lRzXBcJ9hnHyxs5zlOygmvpH/AISHS/8Anpc/+Akv/wATXzp+zd/yVGL/AK8J/wCaV9QV8nnjj9a1XRf1se1l1/Y6dzK/4SHS/wDnpc/+Akv/AMTR/wAJDpf/AD0uf/ASX/4mtWivHvDs/v8A+Ad9pdzK/wCEh0v/AJ6XP/gJL/8AE0f8JDpf/PS5/wDASX/4mtWii8Oz+/8A4AWl3Mr/AISHS/8Anpc/+Akv/wATR/wkOl/89Ln/AMBJf/ia1aKLw7P7/wDgBaXcyJPEmkRxtJJPOiKCzM1rKAAOpJ21rqQwDA5B6Gs7xR/yLWqf9ec3/oBp99d/YNAnvtu/7NatNt9dqZx+lDimk4gm76luWaKLHmyomem5gKZ9stP+fqD/AL+CvinXtX1DxFqEmp6xcvd3Ex3HzDkID/Co6ADoAKz/ACIf+eMf/fIr6GPDjaXNU19P+CeU81V9I/ifVvxN07XNV1LQpfD+vtZxJdhbsJKuETB/ejPcDcP+BCu4S6tFUL9riOBjJkGTXxHYaTLfu62lnHJ5a7nY7VVBnGWZsAc8cmraeGr5pJomsYYpIZY4WSUqrM8n3FX+8SATxxjmtamSpxjCVVe75d++pEcws3JQ38/+AfaX2y0/5+oP+/go+2Wn/P1B/wB/BXxHqWlNp7qtxDbFWLBJI2V0bacHBHoeKq+TBnHlRZ/3RWa4dTV1V/D/AIJbzRp2cPx/4B9zfbLT/n6g/wC/goF3ak4FzCT/AL4r4Z8iH/njH/3yKUQwggrEgI6EKKf+rn/Tz8P+CL+1v7n4/wDAPuuoL+8tNPtJLy+uYba3jGXllcKqj3JryD9mLxFqWo2eqaJfXElxDYCKS3aRizIr7gUyewK5Hpmsn9qnUbr+0dF0gSEWhhkuWQHhn3BQT64GcfU15UMuk8Z9Wk/n8rnbLFr2Htkj0tvih4AVip8U2GR6Fj/Sj/haPw//AOhpsf8Ax7/CvkqNS8iovViFH41sap4b1CzmSKF4tQZriW2xaB2IljxvXBUE4BByAR717Usgw8Wk5v8AA89ZnVeqij6d/wCFo/D/AP6Gmx/8e/wri/if490vUf7Ibwv47s7UpeILldgYKh/5a/Mh+7zx3zXhA0zUyJmGn3hED7Jj5Lfu26Ybjg+xpLjTNSt38ufT7uJyGYK8LA4UbjwR2HJ9BWlHJaFKakp39bMmeYVZx5XH8z6qi+J/gBIlVvFlk5AALHdlvc8U7/haPw//AOhpsf8Ax7/CvmVvC2rqVcxj7M0zQrc7X8suqByPu7uhx061n/2Vquy3f+zb3bckLAfIbEpIyAvHPHpWSyLDS2qP8C3mVZfZPqr/AIWj8P8A/oabH/x7/Ctfw74s8N+IXaPRdas72RRlo45PnA9dp5x718cXtpd2Nwbe9tp7aYAMY5UKNg9Dg1Y8OahdaX4g0/UbKRoriC5jZGB/2gCPoRkH61NTh+lyOUJu44ZnPmSlE+2aKKK+WPZCiiigAooooAKKKKAMu4/5Gyx/68Lj/wBGQVqVw2qeKmtvixp3h7+x7ySWS0kVJlK7CjlGL/RfLYH3x613Nb1qcoKPN1X6szhJScrdwooorA0CiiigAooooAKKKKACiiigAooooAKKRiFUsxAA6k9qpnV9JBwdUsgf+u6/400mwuXaKpf2xpP/AEFLH/wIX/Gj+2NJ/wCgpY/+BC/40cr7CuiBuPFqf7Vg36SD/GtSvN9Z8SavF8V9LsrObRX0ia2cvctJlkQFS6k7sBsquP8Ae6HFd3/bGk/9BSx/8CF/xretSlFRfdGdOabfky7RVL+2NJ/6Clj/AOBC/wCNH9saT/0FLL/wIX/GsOV9jS6LtFIjK6B0YMp5BByDS0hkGpWcGoafc2F0m+C5iaGVfVWGCPyNfPGp/AbxPFeyJpmpaVcWgP7p7iV45MdtwCMM/jX0dRXZhcdWwt/ZvcwrYanWtzrY+aP+FFeNv+fnQv8AwKk/+NUf8KK8bf8APzoX/gVJ/wDGq+l6K7P7cxfdfcc/9m0Ox80f8KK8bf8APzoX/gVJ/wDGqgv/AIKeMrK2NxNcaIUDIuFuZCcswUf8s/Uivp6srxX/AMgOQ+ksJ/8AIqVUM7xbkk2vuFLLqCTdj59/4UT42/5+tC/8Cpf/AI1R/wAKK8bf8/Ohf+BUn/xqvpeip/tzF919w/7Oodj5o/4UV42/5+dC/wDAqT/41R/worxt/wA/Ohf+BUn/AMar6Xoo/tzF919wf2bQ7HjHwq+D1/oHiSHXfEN5ZyPaEtbQWrMw3kY3MzAdMngD8a9noorz8TiqmJnz1HdnVRowox5YIKKKK5zUKytI/wCQ3rX/AF3i/wDRKVq1laR/yG9a/wCu8X/olK0htL0/VEy3Rq0UUVmUZHjPQLXxR4ZvdDvHaOO5TAkUZKMCCrD6EA14FP8AAjxkszrDfaJLGD8rtPIhYepHlnH5mvpSiu3C5hXwqcab0Zz1sLTrNOSPmy3+CPj63cvb6jpEDEYLR3sykj6iOlj+CXxAiEgi1LSI/NGJNl9Mu/64j5696+kqK6v7bxfdfcY/2dR8/vPnS9+D3xGu7pbmbVNHEiAbCl7MoTAA+UCPjgDpVC8+DfjqG4tVm1DSnkuJ9kbfbZThwjNkkx8cIeevSvpqsvW/+Qhon/X83/pPNVU85xV7XX3ClgKPn954A/wR8fOxZ9R0dyepa9mJPOf+efrz9acPgp8QVjaNdU0oRs25lF/Ngt1yR5fJ96+kaKn+28V3X3D/ALOo+f3nzYnwR8fJ9zUNHXgrxezDg9R/q+h71H/wonxt/wA/Ohf+BUn/AMar6Xoo/tzF919wf2dQ7Hlvwa+F1x4Pv59Z1i7t7jUHiMMUduSY4kJBJyQCScDsMV6lRRXnYjEVMRN1KjuzqpUo0o8sdgooorE0CiiigAooooAzvFH/ACLWqf8AXnN/6Aar+Jv+RJ1P/sGy/wDos1Y8Uf8AItap/wBec3/oBqv4m/5EnU/+wbL/AOizW0do+v8AkQ936HxdD/qk/wB0U6mw/wCqT/dFOr9IPkjW0i8s10m/0u+eaGO6aKRZoohIVaMtwVJGQQx78ECt2Lxklu9vDayX0dtb3Vmy8jc8UKFWJGfvHg4/DPFZ66BBeaPaXOlP5zlCbuVpxiGQI7mNo9u5eE+VskNz0plt4UvJo4G+22UbXAjECMX3SNJH5iqMLgHHc4Ge9cc/Yyb5n/X9I3iqity9v6/MvWviSyMI86S6gvGjlBvUhWSRGacPwCRnK/KTkY9xUWra9p114Xi023twkqoisrQn74YkyKQ+0Fgefk7kZ6VAvhK8ddyX1k3lqklyAz/6OjRmQM3y8/Kp4XJyMVPp3g9prqz+1avZw2l3cRQwzKsjGUSLuBVdvHGfvY5FS1QjrfbUq9V9NzlqKluo0hupYY5lmRHKiRQQGA74IBqKu5O6Odqx7T+yj/yGPEX/AF723/oUtV/2qf8Aka9F/wCvGT/0YKsfso/8hjxF/wBe9t/6FLVf9qn/AJGvRf8Arxk/9GCvml/yOX/X2T1n/uH9dzyCJvLlSTGdrBseuDXVyeN7qe+e6u7KOdnNwp3OCRDNg+X8ykHaRkEg9SMVyVFfQzpQqfEjyozlHZnSXXij7V5bXFlJJJb3Bmtm+0BNoIQFWCIA3EYAwF980kXijAu2l08SyzS3Ukb+eQIzcJsfIx82OCOR75qx4ctbfUtDjtWtdPinm1OGyF28OWRHRyTnPXIGDVux8E295rAtIby5MREasdg3RO7lQGyORxngexIxzyydCF4yVrepuvaO0kyifFxa6W5fTVMkd01xHibAG6FYmUjbzwoIPH41P4d8VRRagov4lS3KRKWJZwPKt3iAIAJw2/nAOPQ0+18J6Y0MP2jUL4TMtuXEcKFR50rRgDJzwVB+hx71yV1Cbe6mtywYxSMhI74OKqMKFVOMV5CbqQab/q5oeK7mzu9aeexlaSExxqMrgLtUDavCkqMYBIB4rPs/+P22/wCu8f8A6EKiqWz/AOP22/67x/8AoQrocVGnyrsZc3NK59x0UUV+an1oUUUUAfK/iv4ueLtX1WW40zVZdMsN5+zwwKoOzsWJBJJHNZH/AAsXx3/0Nepfmn/xNcla/wDHrF/uL/KuiTQoLjSbS6sbq6nubp5I0ga2RFUxhWcs5k4UBs5x2OcV+grCYWlFJwX3Hy7r1ptvmf3lv/hYvjv/AKGvUvzT/wCJo/4WL47/AOhr1L80/wDiayz4d1gLK/2PMcWDJIJUKKCu4MWzjaR0bOD0BJrTXwhLDqMtneXabopnhZrcrImVhaQfNnr8uMEZ70pUsGvsx+5DU8Q+r+8hbx14ya9jvW8SXxuY0aNJTs3KrEEgHb0JA/Kp/wDhYvjv/oa9S/NP/iaxL3SdRsrOO6urfy432/8ALRSVLLuUMoOVyORuAyK2tf8AB1zpsSNBNLcsZGQq8IjyBF5hZTuOVAz1weOAaqVLCKycY/chKdd7N/eL/wALF8d/9DXqX5p/8TR/wsXx3/0Nepfmn/xNZI0HVykDiyYrOC0ZDryPLEmTzx8hzzUv/CM635mw2aghXZyZ4wIwoBYOd2EIDDIbBGaPYYT+WP3IPaV+7/E3tG+KvjnTL6O6k1ubUIlOXt7lVZHHcZABH1FfVGj30ep6TZ6lCrLHdwJOgPUB1DDP518QyDAYccZ6HNfZ3gL/AJEXQP8AsGW3/opa8HP8PSpqEoRSvfY9LLKs5uSk7m1RRRXzZ6wUUUUAFFFFABRRRQB4b+1Fr2oW8mlaBbzyQ2lxE9xcBGI83DAKp9hycf4V4N5MX/PJP++RXsn7VP8AyNWi/wDXjJ/6MFePV91k0YrBwaW9/wAz5vHybryGeTD/AM8o/wDvkUeTD/zyj/75Fbx0RZn0mK2lCPd2L3U7yn5YwrSbjwM4CpnHJq5beDbqa3e7XULUWfliSO48uQq6mNn5wuU4Uj5sc8V3OvTju/62OdUpPZHK+VF/zyT/AL5FHkw/88o/++RXS3PhvMEtxBOiLFaQTNF80sh3xby2FXhevJ4HTJ61bvfCUKXF1a2V8s5huY42uH3IqIYHlfK7cnAXOQfbB7J4imuv9f0wVKRx/kw/88o/++RR5MX/ADyj/wC+RW0dD3aVc6lbahBdQwNtxDG5YjAO4jHyDnGW7g1kVrGSlsS4tbns37L2t6h/wkF94ee4eSwNm10kbNkRurovy+gIfkewr6Cr5r/Zg/5KLd/9gmX/ANGw19KV8TnUVHFysux9Dl7boK4UUUV5J2hRRRQAVleLP+QBcexQ/wDj61q1y3xQ16x0DwrLc6gtx5UrrGGijLhWzkbvQHHWtaEXKrFRWtyKjSg2zqaKqaNqEOq6VbalbLKsNzGJIxKm1tp5BI7cVbrNpp2ZSd1cKKKKQwooooAKKKKACsrSP+Q3rX/XeL/0SlatcL4I8Wxax438Q6THpOoW8tvIrTPMECoVVUwcMeSQSPat6VOUoTaWy/VGc5JSin1O6ooorA0CiiigAooooAKy9b/5CGif9fzf+k81alcP8R/FX/CP674dtm0e9vTcXZMTQbcM+x49nJ6/vAfpn0rbD05VJ8sd7P8AIzqyUY3Z3FFA6DIwaKxNAooooAKKKKACiiigAopsjpHG0kjKiKCWZjgAepNcZdfFb4fW07QyeJIGZTgmKGWRfwZVIP51pTpVKnwRb9CZTjH4nY7WiuF/4W78O/8AoYh/4Bz/APxFH/C3fh3/ANDEP/AOf/4itPqmI/59v7mR7el/MvvOp8Uf8i1qn/XnN/6Aaku7Rb/QprFmKrcWzRFh2DLjP615l8RPiT4O1jwfqFjo/i2S1v2jJhZLadd5HVD8nRhkfjVvwj8TvBOm+G7Gz1LxdJe3scQ8+aS1nJZzyf4Og6D2Fb/UqypKXK732s/vM/rFPntdWt3R8/eIPC2veHtSk03UdLu1kjOFdIWZJFHRlYDBBrO+xX3/AD4Xn/gO/wDhX1P/AMLd+Hf/AEMQ/wDAOf8A+Io/4W78O/8AoYh/4Bz/APxFe5HN8Ykr0Hf5/wCR5zwNC+lT8j5qi1DxJFHBHEt8iwEFAtoRyAQN3y/PgEjDZ4JFWv7d8T/YZLcRXokkkVjN9lO4KI9gVRtwuB0IwR0r6W0n4m+BdUvY7Oz8RW5nkIVFljki3E9AC6gZrr6wq5zKDtUoW9f+GNIYBPWNQ+ObzW/Es0sDQw31skCRrGiWzYysezJO35uM8NkYYjoaqSX3iOSVJWGo7o5lmjxbMoR1GFKgLgYAAAHFfaNFQs+ttSX9fIp5bf7bPiK5g1K4uJJ5rG7MkjFmItWUE/QKAPwqP7Fff8+F5/4Dv/hX3DRVriKS/wCXa+//AIBP9lL+Y8g/Zs8KarotjqWs6pbyWn9oCJIIZV2vsTcdxHbJbjPpUv7QvgfVPEcFjrOiwNdXNkjxS26n53jJByvqQR075r1qivJeYVfrP1lb/wBI7fqsPY+x6Hxn/wAIb4w/6FPXv/BfL/8AE0f8Id4w/wChT17/AMF0v/xNfZlFen/rFW/kX4nJ/ZVP+Znxp/wh/jHG3/hFdfxnOP7Pm6/981KfDHjouXPh3xKWI2lvsc+SPTOOlfY1FL/WGr/IvxD+y4fzM+Nv+ER8Z/8AQr+Ie3/LhN26fw00+DvGBOT4U14n/sHy/wDxNfZdFP8A1irfyL8Q/suH8zPjP/hDvGH/AEKevf8Agul/+JroPAfwz8Uaz4itUvtHvtNsYpUkuJ7qFovlBBIUNgsTjHFfVlFRU4grzi4qKVyo5ZTi07sKKKK8E9IKKKKAPhO1/wCPaL/cX+VbWleINQ0wWgtTGv2V5nTIOT5qhXBIIOMDtgj1rsvE3wZ8Yafq80Gi6cNT0/cTbyxzxoQnZWDsOQOOMisz/hVHxE/6FmX/AMC7f/45X6AsdhKkFea+bPmHh68ZaRZjy+KtSkhvIDHAYr1QtwrmSUyALhQWdmbCn5hzwfypZfFWovcSTiG0R5JTLJtRvmcxNEW5burHpgZrX/4VR8RP+hZl/wDAu3/+OUf8Ko+In/Qsy/8AgXb/APxyl9YwX88fvQ/Z4j+V/cYOs+IdQ1axhtbxtyxBBuEknzbV2jKFig47hR/OrUniy/adpUtLGIyyCS5CI+LgiMx/PljgbWb7u3r9Kvt8MPHy3aWp8OSiZ42kVftUHKqVBP38dWX86l/4VR8RP+hZl/8AAu3/APjlDxGCtbnjb1QlSxF/hf3Gaviq4Om6nbtDHHJdwQW8QiTCQpGNpIySQSny+4JzTNS8XatqHmm5KM00TxSkvIwYPjJCs5VT8v8ACAPatX/hVHxE/wChZl/8C7f/AOOUf8Ko+In/AELMv/gXb/8Axykq+Cvfnj96H7PEWtyv7jiX+4fpX2f4C/5EXQP+wZbf+ilr5w0v4PePL2+jtrrSV0+BziS4muImVF7nCMST7V9QaTZRabpVpp0JJitYEhQnqVVQoz+VeJn2KpVVCNOSdr7Ho5bRnByclYs0UUV84eqFFFFABRRRQAUUUUAfPH7VP/I1aL/14yf+jBXj1fTXx2+H9/4utbPUdG8t9RslZPJd9oljbBwCeAQR345NeNf8Ko+If/Qsy/8AgXb/APxyvsspxuHjhYxlNJru7dTwMbh6rrOSi2mc3BrmrQQ28MN66Jbf6jCrlBknAOM45PGccmtLT/F15b2k8N1bRXxlfcTKRt+5tClcYKgdANtaX/CqPiJ/0LMv/gXb/wDxyj/hVHxE/wChZl/8C7f/AOOV2yxGClvOP3o540sQtos5lNY1NI2RbxwGjERO1d2wLtChsZA28cHpTzrusGVJf7Qm3oyMrDAOUUqpPHOFJHOeDzXR/wDCqPiJ/wBCzL/4F2//AMco/wCFUfET/oWZf/Au3/8AjlV9bwf88fvQvYV/5X+JzUms6pJFPG12ds4xLiNVLDj5cgZA4HA446Vn12v/AAqj4if9CzL/AOBdv/8AHKP+FUfET/oWZf8AwLt//jlNY3CLacfvQnh673izf/Zg/wCSi3f/AGCZf/RsNfSleSfAb4dap4Xu7rXNdVILyeD7PFbK4cxoWDMWI4ySq8AnpXrdfIZvWhWxUpQd1oe9gacqdFKS1CiiivMOs+b/ABz8Z/E02vXUPh25i0/T4JWjjbyEkkl2kjcS4IGfQCse2+KPxPuldrXVricRjLmLTYXCj1OI+K4O5/4+5/8Ars//AKEa6XwTrGm6XayLfNJubULaZNjMCgQPl+PvBSR8vevu/qGHp0Vy003p0Pm/rNWVTWbRo/8AC3fiJ/0MX/klB/8AEVV1j4i+ONb0m4sdR1X7VZOAJlNjDtHPGSE45FXNK/4Re+GmWP2e2ubma4jW4OSju/nEsw+TlSnG0uBz0yKl1f8AsXT782+pW0UNrNFbELDbmFplWcmRmjABU7c8HqBkdalU8PGSSoq/ovvG5VXF3np6lZPi18Qo0VE8QBVUAKBZW4AHp9ypIfix8SJpkhh15pJJGCoq2MBLEnAA+Sq39oeHINjPDpNzd/ulleOzbyCvnHcVUgYIjwCcD2yeansrnwhaWsUkdxCZ47yKaIiFhIgFxk5OzJHl/wC1g/3QRTdDD/8APn8A9pV/5+fiK/xa+IyOyP4gKspIYGygyCOo+5XqfwM+JWp+Kr+50PXVikvYoDcRXESbPMQEBgwHGQWXpjrXzxfyLLf3MsZyjzOyn1BYkV6R+zJ/yUuX/sFzf+jIaxzHA4dYWUlBJpdNDTC4ir7dRcro+ma4j4x+NpPBXhyK4s4Y5r+8lMNuJPuLgZZyO+PT1Irt68S/au/5Bnh7/r5m/wDQBXy+X0o1cTCE1o2evipuFGUo7nn7/F74hsxYa+qgnotlBgfmmamh+KHxPms57yHWJZLa3KiaVbCArHuOF3HZxk159XS+ENa0/TtPvNP1ITG2vpo1uBGuT5OyQMR/tAspH0r7OpgsPGN40k36HgQxFVuzm/vNy8+KHxOs0gku9YlgS4jEsJksIAJEJwGHycjg1U034i+Phdahe2OrRrNIgnvJFsrcFlXCAn5OcZA/GrFv4p0O41G2ur9ZkFvD5Sx+QrqE88sE6H/lntHGB2NV7PxNodrcpGbHzdPFpJG0AhVS8jTllJPVsJt68cAdKxVCmk17BX9DX2k7/wAR/eSx/Fr4jSOI49fLueAq2MBJ/DZTf+Fu/ET/AKGL/wAkoP8A4irKeKtCtb7Tri0UH7PNG0kn2QLIMAh5FAG35s5Iz37Yrgrtt93K/neducnzNm3f747fStKWEoTbvRS+X/AInWqRWlRv5nfaZ8ZvHlreJNc6jBqEIPzwS2saBh6ZRQQa+l/D2qQa1oVjq9srLDeW6ToG6gMM4NfEtfYHwk/5Jh4a/wCwbD/6AK8bPcLRoxhKnG3od+W16k5SUnco/GvxRe+FPA8l9ppC3k86W0MhGfLLAktg9SApx74r5im8S+JJpWll8R6yzsck/b5R+gbFe+/tQ/8AJPbT/sKRf+i5K+dNPt/td/b2u7Z50qR7sZxuIGf1rryKjTeGc5RV7mGZVJqryp6WLf8AwkHiD/oYdZ/8GE3/AMVUcus61M0bTa1qkjRNvjL3srFG9Vy3B9xWp4g8LXGmuPs7Tyrkq63EIhkT955akruPysehp7+E7xPsBbpKdt2olQvCROYiQuclQQOcEZNeqpYeykktTjcaqbTvoZn/AAkHiD/oYdZ/8GE3/wAVR/wkHiD/AKGHWf8AwYTf/FVcvfDV0k22zbfH+8LSTskSKFmaIfMWwclR6c5470eF/D/9spdM8tzH9nkijIgtvOI3kjc3zDCrjJNH+z8vNZW9Bfvb2uyn/wAJB4g/6GHWf/BhN/8AFUf8JB4g/wChh1n/AMGE3/xVWbfw3qEksbsqNaNMEMsciktH5vlmRVzuK543YxS/8I1fTXs0dsYTAl2bfzHnQMo8zyw7LnIGcDOMU/8AZ+y/AP3vmVf+Eg8Qf9DDrP8A4MJv/iqP+Eg8Qf8AQw6z/wCDCb/4qrl14YvYT5cckUrpNPHK4kQQoIioLeYWxj5x1xg4HJ6Qy+Gtaht55pLRVWHfuBmTcQgBYqucsACDkZGDmhfV32/AH7VdyxovjbxXot8l9a69qMjRncY7i5eWNwOxViRivr3Rb0alo9lqKpsF1bxzBc/d3KGx+tfEEn+rb6GvtPwR/wAiZof/AGDrf/0WtfP8QUYQUJRVnqenldSUuZNnGftI3txZ/DSWO3kKC6u4oJcHGUOSR+O0D6V8w19LftO/8k4h/wCwlD/6C9fNcUbyypFGpZ3YKqjqSeAK7sgS+qt+b/Q58zf775DaK7HX/B8dqySQzm2tIYJftU0p8zEkRUMVC84beuB9aNZ8Gu2rzLpc1uLQMY1yWwjgRgKSecuZFI+vtXpxxVJ213ON0ZrocdRXTXvhF7P7RJc6taJBbxl5HCMzAiQJjaOepBBOMirGoeFbOK8uLO11FCI78WwuZyUA/dF9pXHJyODnkkDHen9Zp9GHsZrdHI0V0v8AwjI+ybpbgWpie5M00yvykSxn/VgZB+fjk59qddeDbq1sLy9uL6FIrfftYROVk2hD97GFJ8xcA89fSn9Yp9xexn2OYIyMHpX2B8Jr251D4baDeXkrSzvZpvdjktjjJ9+K+PxX1x8Ff+SVeHv+vQfzNeJxEl7KD8/0PQyp+/L0Owooor5I9wKKKKACiiigAooooAKKKKACiiigAooooAKKKKACiiigAooooAKKKKAMu4/5Gyx/68Lj/wBGQVqVl3H/ACNlj/14XH/oyCtSrntH0/Vkx3YUUUVBQUUUUAFFFFABRRRQAUUUUAFFFFABRRRQAUUUUAFFFFABRRRQAUUUUAFFFFAHw3c/8fc//XZ//QjVzQNPi1K/aCad4Y0glndkQO2I0LYAJAycY61veOPAfiTQfEV3ajR7+7tmmd7e4t7d5VkQkkfdBwcHkGs7SdP8TabefaYfDeqSMY3iZJdNmKsrqVYHAB6E96/RI4inKknCS27nyzpSjO0o9SUeGWubaO60ueW6juFi+zBo1Ri7S+UUfLYUhuhGQcjpVWTw5rHkPceTHKq7v9XOjs4UgMVAOWAJwSOnPpWrFP40hlRoPDuoRJH5QihTSpgkYjk8xQBjP3uSSSTnrUS3HjK10c2TaNq0dvGzOjmyuE8rc249MKRnn5gazVaa+0t+/Qp049mVB4X1EW99JJLZK9mE3xC5RnZmfZsAB+8D269qY3hfWFL7obcJGjtJJ9qj2R7GVWDNuwGBZcqeeRWi7+LTNdSp4Vu4mugPN8vSZly4feJOn3g3Pp7UXknjG5guIP8AhGr+GK4V/NSHSplDM7KzP0+8Si+2BwBQq8/5o/18w9nHszlK9P8A2ZP+Sly/9gub/wBGQ1wX/CP+IP8AoXtZ/wDBfN/8TXr/AOzf4P1qx1268R6nZT2Nv9la2gSdCjyFmVidp5AGwdeuaxzSvT+qTXMtTTB05+2joe714l+1d/yDPD3/AF8zf+gCvba8z/aF8Kal4l8M2lxpMLXNzp85kMC/ekRlw231I4OPrXyeWzjTxUJSdlc9rFxcqMkj5jrofCnhqXXLK+nVbotGPLt/Jj3BptrOA57LhcZ9WFUD4f8AEIOP+Ee1n/wXzf8AxNW4LHxdAlqkOja3GtrMZ4QunS/LIcfN9zk/KvX0r7ipVi42hNJnzsINO8osb/wjN+bWCdZ7R/O8nMayEvGJQShYY74PAyfbkVf/AOEPuo7a4t5tgv8AzYPs+WZEdJEkbGGUMGOwAAgc/WmRN45iuTcR6XrSyExkkaU+PkBCjGzGAGIx3zzTi3jOS4he40XWXjjkhfy49MeIYiJ2AbY/lxubGPWsXVm/tx+80UIr7LKR8M36WH26ea3iiAjLD52ZN6hhuCqdvDA/Nj2yc1T8R6auka5d6at3Hdi3kMfmopUHHsRwf85rZvW8ZXN7qN0NB1SKS/kdpWXSX34fqgfZuC44wCBVHUtN8U6jePeXeg6u88n33XS5E3H1IVACfU9TV06zvec1b19P+CTKmrWimYlfYHwk/wCSYeGv+wbD/wCgCvlnT/Cfii/u47S18O6qZZDhfMtJI1HuWYAAfU19ceDdKfQvCelaNJIJHsrSOFmHQlVAOPxrxOIK0JQhGLu7noZXCSlJtHn/AO1D/wAk9tP+wpF/6Lkr5ytZpLa6huYseZFIsi5GRkHI/lX1z8VfCh8ZeEJtJimWG5WRZ7Z3+6JFzgH2IJH418+P8IfiGrlRoCuAfvLewYP0y4NXkuMoU8O4VJJO/UWYUKkqvNFXVjl7LWru1vLu68u3na7bfKkyFl3B94IGR0b8OxzVx/FuqNlvKshMSczCEh9pl80pnONpf2zjjNbf/CoviJ/0L3/k7B/8XR/wqL4if9C9/wCTsH/xdeo8TgnvOP3o41RxH8rOf/4SW/dGiuIbO4hZWDQyxkoSZTLngg5DMcc9Dg5qrpmsX2mpItnIsReaOYsBghoySuPQcniuq/4VF8RP+he/8nYP/i6rap8MfHWmafNf3uheVbwLukf7XC2B9A+accTg/hU46+aE6NfdxZmN4r1VrSO1/dLHFJviVTIqoPM8zaFDbSu4nqCcd+lPPjDWP7Pksl+zqkj72KoQc+b5vTO3O7vjOOM4rZ/4VH8RP+he/wDJ2D/4uj/hUXxE/wChe/8AJ2D/AOLqfrGB/nj96H7LE/yswX8T3ztKrWtiYJmmaW38tvLfzSpbPzZ+8ikYIwfyplx4k1SeQvI0JJSaPiPACyqEYD2CgAemK6H/AIVF8RP+he/8nYP/AIuj/hUXxE/6F7/ydg/+LoWJwS+3H70HssR/Kzg5P9W30Nfafgj/AJEzQ/8AsHW//ota+ctJ+DHjm8v47e+0+LTrZj+9uJLmN9q98KjEk/5zX07ptpFYadbWMGfKtokhTPXaoAH6CvDz7FUqyhGnK9r7Ho5bRnT5nJWPNP2nf+ScQ/8AYSh/9Bevm23mmt7iO4t5GimjYMjqcFWHQivsD4leFo/GHhK50YzCCVmWWCUjISRTkZHp1B9jXzxN8H/iFHK0a6HHMFOA8d5Dtb3G5gfzAroyTGUKdB06kknfqZZhQqSqKUVfQ46w1TUrFWWzvZoFZi7BTwzEYJI78GnTavqkyzrLqFy4uJVmmzIf3jr91j7j1rrP+FRfET/oXv8Aydg/+Lo/4VF8RP8AoXv/ACdg/wDi69f65g7354/ejh9hX25Wcld6tqV2JBcXkknmrtk6DeN27BwOeRnmpH1zV5JBJJqEzuCGy2G5C7QTkcnaSMmup/4VF8RP+he/8nYP/i6P+FRfET/oXv8Aydg/+Lo+uYP+eP3ofsK/8rOSm1bU5g4mv53Em/eC3XcAG/MKo/AVpp4qvDo0mnXFvFdF1dTNKST8wAyR0JAAwe3FbX/CoviJ/wBC9/5Owf8AxdH/AAqL4if9C9/5Owf/ABdS8VgmrOcfvQ1RxCd+VnCivrj4K/8AJKvD3/XoP5mvCdO+Dfj66vI4bjS4bGJjh55bqJlQeuEYk/TFfSvhjSLfQPD1jotqzNDZwrErN1bA5J+p5rxc9xdGrCMKcru/Q78toVIScpKxo0UUV80euFFFFABRRRQAUUUUAFFFFABRRRQAUUUUAFFFFABRRRQAUV8k+KfiZ4s13VZby31u/wBPtGYm3t7SdogidslcFjjqTWT/AMJj4w/6GzXv/BjL/wDFV78OH68opuSR5ks0pp2SZ9mUV8ead4k8cahc/Z7bxVrhYKzsz6nIqooGSzEtgAVJqOv+OrAxGbxVrUkcyeZFLDqkkkbrnGQwbseD70f2BUvy86uH9pwtflZ9Can4ourf4t6f4eXQ55DJaSBLgSgIY2KMz9P4fLIx6kV3dfGsOv8Ai+4v4Zv+Eg1zz932dJ2vJvk3EZXdnjkDI9q0bnVPiFCZ9viTXbhYN/mmDUpX2BZPLJIDZHzdMjpzWtbJJPlSklZeepFPMUrtps+uaK+NT4v8ZL97xT4gHOOdQm6+n3qb/wAJj4w/6GzXv/BjL/8AFVH+rtb+dfiV/atP+Vn2ZRXx/pHxD8aaVfR3kfiLUbrYctDdXDTRuPQhifzGDX1pod8uqaLY6kiFFu7aOcKeqh1DY/WvOx2XVMHbmaaZ1YbFxxF+VbFyiiivPOoKKKKACiiigAooooAKKKKACiiigAooooAKKKKACiiigAooooAKKKKACsvxb/yLl6PVAPzIFalZfiz/AJAM49WjX85FFaUvjj6kz+FmpRRRWZQUUUUAFFFFABRRRQAUUUUAFFFFABRRRQAUVhaVPr2oafDerc6bEsw3BDauxUZ6Z8wZq15Wv/8AP9pn/gI//wAcrR07OzaIUr9DTorM8rX/APn+0z/wEf8A+OUeVr//AD/aZ/4CP/8AHKXIu6HzPsadc58Tf+RB1j/r3P8AMVoeVr//AD/aZ/4CP/8AHKo6/o+tazo11pc+pWEcdymxnSzfcB7ZkrSioxqRk5bNdyJ3cWkjoaKzPs+v/wDQU03/AMF7/wDx6jyNf/6Cmm/+C9//AI9WfIv5l+P+RfM+xp0VmeRr/wD0FNN/8F7/APx6jyNf/wCgppv/AIL3/wDj1HIv5l+P+Qcz7GnRWZ5Gv/8AQU03/wAF7/8Ax6jyNf8A+gppv/gvf/49RyL+Zfj/AJBzPsadFY0k2sWd9YJc3djPDczmJljtGjYfu3bIJkbuo7Vs0pR5bajTuFFFFSMKKKKACiiigAooooAKKKKACiiigAooooAKKKKACiiigAooooAKKKKACiiigAooooA+E7X/AI9ov9xf5VJUdr/x7Rf7i/yqSv01bHx7NDQ7+OxnuBcQvLb3Vu1vMqNhwrYOVJ4yCAeeD0rcXX9Fi0q30+K31EwJCY3DFA5bzll3humDjbjHHXJrk663TNJs9X0fTY7extbW6uZblZbkyyHakKI5YBn25ILdcDp061hXUFaUv6tc1puTvFFibxnYva3iLplwJLmdpTum3KpNwJQRnocDbwPf2qrN4tSSC7hWG8gFxDOm6GYBlZ7jzlPuB90/U0228Htcy3C2+pwyoiEwyLsKuwjMhQkPgMAMEJvI+nNSL4NhZUVdZBndkjEf2U48x4POUbt3TGQTjr2I5rnthY/n1Nb1pfP0KnjbV4NTntEtduxYRNcFTw91IAZWH4gD8DXO0DkZortpwVOKijnlJyd2I/3D9K+z/AX/ACIugf8AYMtv/RS18YP9w/Svs/wF/wAiLoH/AGDLb/0UtfPcR/BT9X+h6mVfFI2qKKK+VPaCiiigAooooAKKKKACiiigAooooAKKKKACiiigAooooAKxfF3irQvCtkl3rl8tsshKxoAWeQjrtUcmtqvmz9qCSRviDZRMxKJpcbKvYEyy5P47R+VduX4VYquqcnZHPiqzo03JI9K/4Xd4C/5+9Q/8AZP8KP8Ahd3gL/n71D/wBk/wr578E/Zv7e3XXliJbW4bLxLIFYRMVO1uGIOMA966R9B0XU7m4u3mO0RW+wWabS6tES0/lojYO4YKcAHIzXu1MnwlOVm5f18jzYY+tNXVv6+Z7B/wu3wF/wA/eof+AMn+Fcl8U/iD4G8X+HksbbVdRtLuKdJIpRaSjjOGBwOflyfqBXF2nhrSNT1Cy8u3e2s3sbZnkW6++7EK7jCH7pzu7DuRVLULa1tPDF5FHJC7/YohkKgYkXjjPHJOADzk49sVVHLsNTqRlByumu3+Qp4qtOLUkrWPZdK+MHw703TbbT7e71LyreNY03WchJAGMkkcmrP/AAu3wF/z96h/4Ayf4V5Dp+n6deWdg95pyJ/okkUdn+7Rp5BAWWWOVQS4LDkNnDMME9KqWnhjRWFv9pkuoo3EbCf7Qm243RM7og2/KUICknPuASKzeV4S75nL71/kUsZXsrJHtP8Awu3wF/z96h/4Ayf4U+L41eAZJFQ317GCfvPZSAD68V4Nf6Lo6+E01e2kufNkjEgAYyLGxkK+UxCAAheclgc/w81y1bQyPCzTs5aadP8AIiWY1o20R9w2F5a39lDe2VxHcW0yB4pY2yrqehBqevNf2bJHf4YQq7Fgl5OqgnoN3Qfma9Kr5fEUvZVZU77Ox7FKfPBS7hRRRWJoFFFZnirWIfD/AIcv9auFLx2cDSlQcFiBwPxOBTjFyaSE2krs06K+TNW+KnjzULx7hddlsVY/LDaoqog9OQSfqTVT/hY3jz/oa9R/8c/+Jr3Vw/iWtZL8f8jznmlLsz6+qnrl5Np+j3d9b2b3ksETSLAjbWkwM4B9a+UIviD8QpQ7ReJtVkCDc5RFIUepwvApn/CxvHn/AENeo/8Ajn/xNOPD9e/xL8f8hPM6dtmfR3wh1yTxB4Mt7xtOksokYxRF3DGUDqw44Gcj8DXYV8e2vjvxvZ2kcNt4jv4LdciNVVAvvj5fep2+IHxCWBJ28TaoIpCyo5VNrEYyAdvOMj860rZDWnUcotJN93/kTTzKnGKTTZ9d0V8g/wDCxvHn/Q16j/45/wDE1Ja/Ezx9bzrMvie7kKn7sqRsp+o21l/q9iP5l+P+Rf8AalLsz66orl/hd4q/4TDwfbaxJCsNxuaG4RfuiRTzt9jwfxrqK8SpTlTk4S3R6EZKUVJbMKKKKgoKK8x/aA8aal4V0exstHl8i91FpP3+ATHGgXdtzxkllGe3NfPz+LPFbsWbxRruScnGoyj9A1evg8nq4qn7RNJHDiMfCjPkauz7Por4v/4SrxV/0NGvf+DKb/4qj/hKvFX/AENGvf8Agym/+Krr/wBXav8AOjH+1Yfys+lviX4i1TRNc8OW9noZ1Bbq8xG4l24k2su08HHD7s/7JruhnAzjPfFfFkniXxLIyNJ4k1tzG25C2oTEq2CMj5uDgn86f/wlXir/AKGjXv8AwZTf/FVrPIZyhGKaTXXXUzjmcVJtp6n2hRXxf/wlXir/AKGjXv8AwZTf/FUf8JV4q/6GjXv/AAZTf/FVl/q7V/nRp/asP5WfaFFfJHhP4k+KvD+qxXkus3+oWisDcW93O0qunfBYkg46EV9bIwZAw6EZFeXjsBUwckpu9zrw2KjXTcegtFFFcJ0hRRRQAUUUUAFFFFABRRRQAUUUUAFFFFABRRRQAUUUUAFFFFABRRRQB82+KPgh4nttXmXw+tpeaczFoS84jeNSeFYHrjpkday/+FM/ED/oG2X/AIGrX1NRXswz3FRilo/kcEstot31Pln/AIUz8QP+gbZf+Bq1ND8JPiXCYvJt4Y/JcvFs1ADYxxkjHQnA59q+oKKbz7FPt9wv7No+Z80D4Z/FgNMwkYGbHmkar9/AxzzzxxUI+FHxODBhHGCGDA/2kMghdoP1C8fTivp2ip/tvEdl9w/7Opd3958s/wDCmfiB/wBA2y/8DUo/4Uz8QP8AoG2X/gatfU1FV/b2K8vuF/ZlHzPmPSvgj40ur6OHUEsrG1Y/vZhcCQqvfCjqfyr6U0yzh0/TbawtwRDbQpDGCedqgAfoKsUVxYzH1sXb2nQ6KGGp0L8vUKKKK4joCiiigAooooAKKKKACiiigAooooAKKKKACiiigAooooAK+av2nv8Ako1r/wBgqL/0bNX0rXzz+1HpF8niWx1/yXaweyW2aUD5Y3V3bDHtkPx9DXrZJJRxcbvucWYJug7HjtX00a9l0CTXEiRrOK4Fu5DDcHIyPl646DPqQKzfOh/57R/99Cui8NeLbfR7JLSS1iu4fOklkRpgFfKrtH/AXRW9+lfaVZSUbw1Z8/BJv3ilq/h/UtLvWs7m13zJCs8nkjzAisM5Yjpjv6VTNpdBI5DazhZTtjbyjhz6A45P0rqdM8d2VvcJdXVl9puFjiUv9pX5yisCSCCBktnI57ZqraeMrdPKjuoGuIIxahY/teNvkxsnHpndn8MHOaxjVrdY/juaOFPozCTT755pIU0+6aWP/WIIGLL/ALwxkfjTBZ3OyOQWk+yUkRt5Rw5HUA45/Cu/0/xhod3bXDS3UOmyYijQlyXUJCyeYoQBWJ3EbCAKyIPHkUMVjshCPbRxo4SSMK2yJo1YHbuB+bPX1qVXrO65Nh+yp2T5jlJYnilZJY2jkU4ZXXDA+hB6U2mG4jY7muEZj1JfJNCyxMQqyIxPQBgSa67mFj6f/Zp/5Jin/X9P/wChV6ZXBfATSL/RvhvaQajA1vNNNJcCNxhlV2yuR2OOce9d7X55jpKWJqNd2fU4dNUop9kFFFFcpsFcb8bf+SU+If8Ar1/9mFdlXG/G3/klPiH/AK9f/ZhW+G/jQ9V+ZnW/hy9GfJNFFFfo58mdH4SvbWGxvbPULuKGzmIdwrulwGVGCtGVGG+9gq3Bz261peZ4S3KP+JfjJ+xkRyfIPJOPtPHzfvNvTPftWJYeH5b3wvd61BcBpLe4WL7KE+Z1IGWBz2LKMY75q3q/g/ULS/W1s5Evv3UbNICsQ8x9w8pdzfM2VYADk46Vxz9k5v37P/hjohz8qtG5cs5tCkFrFeXdgDA905RUcwFm8vaFDAhQcOeh6dOmKXjC50d7eK00aZXt4b66eNQGG2NjHs6jvg/lS6T4Turuy+0XTNbl5YEiVSjuRLuwSm4EcLkZxmsaTTL2PTV1Fo0NsSqlllVipbO3coOVzg4yBnFOEafPdS2/UUnPl+Hcp0UUV1mB9L/sx/8AJN5P+wjN/Ja9Rry79mP/AJJvJ/2EZv5LXqNfnuYf71U9WfU4X+DH0CiiiuM3PBv2r/8Aj88Nf9c7v+cNeNaVYz6lfJZ27RrIwZsyNtUBVLEk/QGvZf2r/wDj88Nf9c7v+cNeQeHtSOkatHqCx+YyJIoXI6sjLnkEcZzivuMo5vqEeXfX82fO4631l38hL7Sb60l2tCZkKJIssALxsjAFSGA75HXBqD7DfeZJF9huvMjGZE8lsoMZ5GOOOa29O8WXlutt9q826eO9+0yEybQ6+WIwoAGFwBweg44q7Z+NPsX2SO2trsxWstu6tJc5lkWJpGIdgOcmTjjgAda7XOsl8NznUab6nLiyvfNeL7Hc+Yi73Tym3KvqRjge9WJtH1GC1+03NubeI263CGX5fMjZgoK+vJ6enNbln4wWOC1juLW6d7byXEsV1teR43kYBiQcofMxjr8vWmp4vCmKb7CzzrbxwsrS5iOycSghcZAONpGfShzrX+EOWnbc577Bf+eIPsN35xUMI/Jbdj1xjOKjNvcC3+0G3mEG7b5nlnZu9M9M+1dLceLcWslrZxXqIwOJZrrdKC0yyEbgB8vy4A9yar694it9UsLiFrOXzZLl5oWeRcW6tIzlVwoJHzdyR1IqlOrdXiJxhraRzVx/x7yf7h/lX3Rb/wDHvH/uD+VfC9x/x7yf7h/lX3Rb/wDHvH/uD+VfP8R70/n+h6eU/b+X6j6KKK+YPYCiiigAooooAKKKKACiiigAooooAKKKKACiiigAooooAKKKKACiiigAooooAKKKKACiiigAooooAKKKKACiiigAooooAKKKKACiiigAooooAKKKKACiiigAooooAKKKKACkZVZdrKGHoRS0UAR/Z7f/AJ4Rf98Cj7Pb/wDPCL/vgVJRRcCP7Pb/APPCL/vgUfZ7f/nhF/3wKkoouBH9nt/+eEX/AHwKPs9v/wA8Iv8AvgVJRRcCP7Pb/wDPCL/vgUCCAHIhjB/3RUlFFwCiiigAooooAK5n4q6fdar8OtdsLKMy3Eto3loOrEc4HvxXTUVcJuElJdCZR5k0fC45or7E1PwH4N1O9kvb/wANabPcSHLyNCMsfU46mq3/AArTwD/0Kel/9+a+pXEVK2sGeM8qn/Mj5c0LxFqWiiMWPkjy5mmHmR7ssybDkdxjn6jNWLPxdq9rb/Z1ZGi8uOPAeSMnZu2tuR1bPztnnB9K+m/+FaeAf+hT0v8A780f8K08A/8AQp6X/wB+azlnmGk7um/wKWXVltM+ZIPFmpwrFsgs/NjMJaYxkvJ5QIj3HdjgHHAGeM1De+JNQu9ATRJEgW1Ty/uBgTsBCnG7aD8xyQBnqcmvqH/hWngH/oU9L/780f8ACtPAP/Qp6X/35o/tvDXv7Nj/ALPrfznyJQeBzX13/wAK08A/9Cnpf/fmnwfDnwLBMk0fhXSg6HKkwA4P41r/AKxUv5GR/ZU/5kYP7OVhdWPw0ha6iaL7VdS3EQYYJQ4AP44z9MV6RSKAqhVAAAwAO1LXy9eq61SVR9Xc9inDkgo9gooorIs8W/am0i9utN0fWbeF5LaxaaO4KjPliTYQx9spjPuK+f8Aen95fzr7odVdCjqGVhggjIIrIPhbwwTk+HNHJ/68o/8ACvdwGc/VaKpShe3mebicv9tPnUrHxdvX+8v50b1/vL+dfaP/AAivhf8A6FvR/wDwBj/wo/4RXwv/ANC3o/8A4Ax/4V2/6xx/59/j/wAA5/7Kl/N+B8Xb1/vL+dG9f7y/nX2j/wAIr4X/AOhb0f8A8AY/8KP+EV8L/wDQt6P/AOAMf+FH+scf+ff4/wDAD+ypfzfgfF29f7y/nRvX+8v519o/8Ir4X/6FvR//AABj/wAKP+EV8L/9C3o//gDH/hR/rHH/AJ9/j/wA/sqX834HxxpGmXmuajDpOmxNPdXLeWirzjPUn0A6k19uxLsiVfQAVU07R9J012fTtLsbNmGGaC3WMke+BV2vIzLMfrso+7ZI7sJhfq6et7hRRRXmHYFFFFABRRRQAUUUUAFFFFABRRRQAUUUUAFFFFABRRRQAUUUUAFFFFAH/9k="/>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data:image/jpg;base64,%20/9j/4AAQSkZJRgABAQEAYABgAAD/2wBDAAUDBAQEAwUEBAQFBQUGBwwIBwcHBw8LCwkMEQ8SEhEPERETFhwXExQaFRERGCEYGh0dHx8fExciJCIeJBweHx7/2wBDAQUFBQcGBw4ICA4eFBEUHh4eHh4eHh4eHh4eHh4eHh4eHh4eHh4eHh4eHh4eHh4eHh4eHh4eHh4eHh4eHh4eHh7/wAARCAF8Ar0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ooAKKKKACiiigAooooAKKKKACiiigAooooAKKKKACiiigAooooAKKKKACiiigAooooAKKKKACiiigAooooAKrarewabpd3qN0SILWF5pCOoVVJP6CrNYHxI/5J54k/wCwVdf+imqoLmkkKTsmzwfVfjl4wuL2STTodOsrUk+XE8BkYDtlsjJ/Cqv/AAuzx9/z8aX/AOAf/wBlXnFFffLLMIlb2aPmXjK7+0ej/wDC7PH3/Pxpf/gH/wDZUf8AC7PH3/Pxpf8A4B//AGVecVteDtIt9Y1SVL6aSCxtLaS7unjAL+WgyQueMkkAfWlPL8HCLk6ashxxVeTSUmdb/wALs8ff8/Gl/wDgH/8AZUf8Ls8ff8/Gl/8AgH/9lWVoFr4U8ReKtI0uz0bUbBZ7kpMrX/m+Ym0kYO0FWyB6jmrN34VjuvE2maOfDt/4aEwklmkuLz7SWhQbmZRtGCAD9SRXO8Pgoy5ZUraX6bff5dLmiq4hq8Z3+/8AyLn/AAuzx9/z8aX/AOAf/wBlR/wuzx9/z8aX/wCAf/2VZNrZeE/EEOoWmi6fqWnXttay3VtLPdiZbhYxuZXXaNhKgkYJ54rjhWtPA4Sd17JJruRLEV4689z0f/hdnj7/AJ+NL/8AAP8A+yo/4XZ4+/5+NL/8A/8A7KvOKK1/s3Cf8+0R9br/AMzPoX4N/FfUvEniBfD+v29t586M1tcW6FASo3FWUk9gSCPSvY6+UfgH/wAla0X6XH/oiSvq6vk85w9OhiOWmrJq57eAqyqUryd9QoooryjtCiiigAooooAKKKKACiiigAooooAKKKKACiiigAooooAKKKKACiiigAooooAKKKKACiiigAooooAKKKKACiiigAooooAKKKKACiiigAooooAKKKKACiiigAooooAKKKKACiiigAooooAKKKKACiiigAooooAKKKKACiiigAooooAKKKKACiiigAooooAKKKKACsD4kf8AJPPEn/YKuv8A0U1b9VtUsoNS0y6066UtBdQvDKB3VlIP6GqhLlkmKSumj4gor1fUPgP4sivJI9P1DSbi1DfupJpnjcr23KEIB+hqD/hRfjj/AJ+NC/8AAuT/AON196s1wjXxo+aeCr/ynl9a3hXWjoeqNdNard280L29zbs20SxOMMMjoe4PqK7r/hRfjj/n40L/AMC5P/jdH/Ci/HH/AD8aF/4Fyf8AxulLMsHOLjKaswWExCaaic5peteFdF1/TdT0jS9Yb7NcGSb7VcxsSm0jYgVQO+cn0qC11rQ9E12x1Xw5Z6mzQs32iLUJY2WVGG0qNijGQSK6r/hRfjj/AJ+NC/8AAuT/AON1Xs/gr4zumuFin0XMExhfddSD5gAeP3fTkVl9bwTu3UvpZ6vb+mX7DEbcphnXfDmmWt8fDelalDeXsD25kvblHW3if74jCqCSRxlu1cnXqH/Ci/HH/PxoX/gXJ/8AG6P+FF+OP+fjQv8AwLk/+N1VPH4KF7VPzFLDYiX2Ty+ivUP+FF+OP+fjQv8AwLk/+N0f8KL8cf8APxoX/gXJ/wDG60/tTCf8/ER9Tr/ymT8A/wDkrWi/S4/9ESV9XV4/8H/hNqHhjxCNe167tZLiBGS2htWZlBYYLMzAdiQBjvXsFfK5xiKdfEc1N3VrHtYClKlStJa3CiiivKO0KKKKACiiigAooooAKKKKACiiigAooooAKKKKACiiigAooooAKKKKACiiigAooooAKKKKACiiigAooooAKKKKACiiigAooooAKKKKACiiigAooooAKKKKACiiigAooooAKKKKACiiigAooooAKKKKACiiigAooooAKKKKACiiigAooooAKKKKACiiigAooooAKKKDwKACivP9W+MXgXTr6SzbUJ7l42Ks9tbtImR1AYcH8Kqf8Lw8Cf8APbUv/AJ66lgcS1dU39zMXiKS+0vvPS6K80/4Xh4E/wCe2pf+AT0f8Lw8Cf8APbUv/AJ6f1DE/wDPt/cxfWaP8y+89LrJ8O/67Vv+wg//AKAlcRJ8bfAboyNNqeGBBxZuK4z4afEDwp4Zu9Zm1HXNcv8A7Tcn7KJYZX2wjoSCfvHof90VtTy+v7OTcGnppZ6mcsVT5o2kvvPoCivNP+F4eBP+e2pf+AT0f8Lw8Cf89tS/8AnrH6hif+fb+5mn1mj/ADL7z0uivNP+F4eBP+e2pf8AgE9H/C8PAn/PbUv/AACej6hif+fb+5h9Zo/zL7z0uiua8GeOfDfi7zU0W+8yaIbpIJUMcgX12nqPcV0tc84Spy5ZKzNYyUleLCiiioKCiiigAooooAKKKKACiiigAooooAKKKKACiiigAooooAKKKKACiiigAooooAKKKKACiiigAooooAKKKKACiiigAooooAKKKKACiiigAooooAKKKKACiiigAooooAKKKKACiiigAooooAKKKKACiiigAoorM8QXF3BHZx2cscUlxdLCXePeFBDE8ZHPFVGPM7CbsjTorK+x65/0Grf/AMAf/s6Pseuf9Bq3/wDAH/7Oq5F/Mvx/yFzPsatFZX2PXP8AoNW//gD/APZ0fY9c/wCg1b/+AP8A9nRyL+Zfj/kHM+xq0VlfY9c/6DVv/wCAP/2dH2PXP+g1b/8AgD/9nRyL+Zfj/kHM+xq0VlfY9c/6DVv/AOAP/wBnR9j1z/oNW/8A4A//AGdHIv5l+P8AkHM+xq0VlfY9c/6DVv8A+AP/ANnR9j1z/oNW/wD4A/8A2dHIv5l+P+Qcz7GrRWV9j1z/AKDVv/4A/wD2dH2PXP8AoNW//gD/APZ0ci/mX4/5BzPsatFZX2PXP+g1b/8AgD/9nR9j1z/oNW//AIA//Z0ci/mX4/5BzPsatYfxCkkh8A+IZonKSJpdyysOoIibBqf7Hrn/AEGrf/wB/wDs6wviFa6yvgLxC0urwSRjTLksgs9pYeU2Rndx9aulBc695b+f+RM5Pleh8kgYAA6UUUV+jnyY6NWkkWNfvMwUfU10OveDdY0a1ubi4l024W0kEd0treJK9uxOBvUcrzx9awbPi8gJ4Hmr/MV6749ZPI8WHUrTRrCxuZhJZ3NjcKbi+kEoKh1V2LAqWY5C4IBrkxNedOcFHr/mv8zoo04zjJvp/wAE8dyPUUZHqK9d1m4uFj1dri+0p/BbWEi6bBHLCfnKfuQiD5xIH5JI/vc1YlNsvgC8sprxLyx/sUPbSteWyxNMAp2x26r5gdTnLE5POc5rJ4/RPl/H/gbrqi1hru1/6/y8zxrI9RV8aXN/wjv9ueZF9n+1/ZNmTv37N2fTGPevQzrcMni7w7pN3d2a6TFp1tIqMieT9q+zkI0pxzhyAc9BVHx1ca23gGG38SX9nc6mNWLFYpopJBH5XBYx8dc4z2xVfWpuUY2te3X/AIH39tCVRjZu/wDVrnndFFFdxzHefAB2X4s6QFYgOk6sAeo8lzg/iAfwr6sr5M+ByXEnxS0dLadYJSJ9rtHvA/cP2yK+nvseuf8AQat//AH/AOzr4/Pop4la20X6nvZa37F6dTVorK+x65/0Grf/AMAf/s6Pseuf9Bq3/wDAH/7OvF5F/Mvx/wAj0OZ9jVorK+x65/0Grf8A8Af/ALOj7Hrn/Qat/wDwB/8As6ORfzL8f8g5n2NWisr7Hrn/AEGrf/wB/wDs6Pseuf8AQat//AH/AOzo5F/Mvx/yDmfY1aKyvseuf9Bq3/8AAH/7Oj7Hrn/Qat//AAB/+zo5F/Mvx/yDmfY1aKyvseuf9Bq3/wDAH/7Oj7Hrn/Qat/8AwB/+zo5F/Mvx/wAg5n2NWisr7Hrn/Qat/wDwB/8As6Pseuf9Bq3/APAH/wCzo5F/Mvx/yDmfY1aKyvseuf8AQat//AH/AOzo+x65/wBBq3/8Af8A7OjkX8y/H/IOZ9jVorK+x65/0Grf/wAAf/s6Pseuf9Bq3/8AAH/7OjkX8y/H/IOZ9jVorK+x65/0Grf/AMAf/s6Pseuf9Bq3/wDAH/7OjkX8y/H/ACDmfY1aKyvseuf9Bq3/APAH/wCzp+gXF3PDdJeSxyyQXLxB0j2BgMY4yfWk4aXTuClraxpUUUVBQUUUUAFFFFABRRRQAUUUUAFFFFABRRRQAUUUUAFFFFABRRRQAUUUUAFFFFABRRRQAUUUUAFFFFABRRRQAUUUUAFFFFABRRRQAVk+If8AXaT/ANhBP/QHrWrJ8Q/67Sf+wgn/AKA9aU/iJnsa1FFFZlBRRRQAUUUUAFFFFABRRRQAUUUUAFFFFABWX4vsJtV8J6vplvgTXdjNBHnpudCo/U1qUU4txaaE1dWPhu+gn0+7ks7+F7W5iYrJFKNrKR2INQebF/z0T/voV90lEY5ZFJ9xR5cf/PNPyr6VcRu2tP8AH/gHkvKl/N+B8LebF/z0T/voUgkhHR4x+Ir7q8uP/nmn5UeXH/zzT8qf+sb/AOff4/8AAF/ZP9/8P+CfC3mQ5z5kefXIpPMhznfHn6ivury4/wDnmn5Vk+Ho4zLqvyL/AMhB+3+wlNcRNpv2f4/8ATyrVe9+H/BPizzYf+eifmKQSQjo8Y/EV91eXH/zzT8qPLj/AOeaflS/1jf/AD7/AB/4A/7J/v8A4f8ABPhbzYv+eif99CjzYv8Anon/AH0K+6fLj/55p+VHlx/880/Kj/WN/wDPv8f+AH9k/wB/8P8AgnzF+znpN/ffES01a3gZrGwSUzT4+QFo2RVB7nLZx6Cvp+kVVUYUAD2FLXiY7GPF1faNW6HoYagqEOVO4UUUVxnQFFFFABRRRQAUUUUAFFFFABRRRQAUUUUAFFFFABRRRQAVleHvvan/ANf8n8lrVrK8Pfe1P/r/AJP5LVx+FkvdGrRRRUFBRRRQAUUUUAFFFFABRRRQAUUUUAFFFee/Fz4lQ+CDb2NrZrfancIZFR32pGmcbmI5OSDgD0Na0aM681CmrtkVKkaceaT0PQqK+cv+F+eKf+gNo3/kX/4qj/hfnin/AKA2jf8AkX/4qvR/sTGfy/ijl/tGh3/A+jaK+cv+F+eKf+gNo3/kX/4qj/hfnin/AKA2jf8AkX/4qj+xMZ/L+KD+0aHf8D6Nor5y/wCF+eKf+gNo3/kX/wCKo/4X54p/6A2jf+Rf/iqP7Exn8v4oP7Rod/wPo2ivnMfHzxRnnRdGx/20/wDiq9R+GHxI0/xhpk8lzEunXtqyrPEZNykMDtZT6HB47YrDEZZicPDnnHQ0pYylVlyxep3dFFFcB0hRRRQAUUUUAFFFFABRRRQAUUUUAFFFFABRRRQAVk+If9dpP/YQT/0B61q4n4meLbDw3e6HFfWd/KZrsPG1vEHDEArt5I+b5hxW2HpyqVFGKuzOrJRjdnbUUiNuRWKlcgHB6j2NLWJoFFFFABRRRQAUUUUAFFFFABRRRQAUUUUAFFNkdI42kkZURQWZmOAAOpJrg7v4xfD+2uHhbWZJShwWhtJZEP0YLg/hWtOjUq/BFv0RE6kYfE7HfUV53/wuj4ff9BS6/wDACf8A+Jo/4XR8Pv8AoKXX/gBP/wDE1r9SxP8Az7f3Mj6xS/mX3nolFed/8Lo+H3/QUuv/AAAn/wDiaP8AhdHw+/6Cl1/4AT//ABNH1LE/8+39zD6xS/mX3nolZPh3/Xat/wBhB/8A0BK5B/jN8PHQo2qXRVhg/wCgT9P++a4z4beNPAnhW91m4uPEmpXf2q5P2YSWty+yHqM5X72Tgn/ZFbU8DW9nJuLT0srPUzliafNG0lb1PeKK87/4XR8Pv+gpdf8AgBP/APE0f8Lo+H3/AEFLr/wAn/8Aiax+pYn/AJ9v7mafWKX8y+89Eorzv/hdHw+/6Cl1/wCAE/8A8TR/wuj4ff8AQUuv/ACf/wCJo+pYn/n2/uYfWKX8y+89Eorzv/hdHw+/6Cl1/wCAE/8A8TR/wuj4ff8AQUuv/ACf/wCJo+pYn/n2/uYfWKX8y+89Eorzv/hdHw+/6Cl1/wCAE/8A8TXU+EvFnh/xVbST6FqCXQiIEibSjpnplWAIqJ4atTXNODS9Co1qcnaMkzbooorA0CiiigAooooAKKKKACisrxT4h0nwzpL6nrN0Le3U7RwWZ2PRVA5Jrz5vjz4OBIFjrhHqLePn/wAiV0UsJXrK9ODaMp1qdN2lKx6tRXlP/C+vB3/QP13/AMB4/wD45R/wvrwd/wBA/Xf/AAHj/wDjla/2biv+fb+4j63R/mR6tRXlP/C+vB3/AED9d/8AAeP/AOOUf8L68Hf9A/Xf/AeP/wCOUf2biv8An2/uD63R/mR6tRXlP/C+vB3/AED9d/8AAeP/AOOUf8L68Hf9A/Xf/AeP/wCOUf2biv8An2/uD63R/mR6tWV4e+9qf/X/ACfyWvPH+PHg10Ktp+u4Iwf3EY/9qVx3w4+Jfh/wzdavNqNx4k1EXVwTaiRVfZF2JBk++e/0FbQyzEezk3Fp6aW3M5YulzK0kfRNFeU/8L68Hf8AQP13/wAB4/8A45R/wvrwd/0D9d/8B4//AI5WP9m4r/n2/uNPrdH+ZHq1FeU/8L68Hf8AQP13/wAB4/8A45R/wvrwd/0D9d/8B4//AI5R/ZuK/wCfb+4PrdH+ZHq1FeU/8L68Hf8AQP13/wAB4/8A45R/wvrwd/0D9d/8B4//AI5R/ZuK/wCfb+4PrdH+ZHq1FeU/8L68Hf8AQP13/wAB4/8A45W34P8Aix4S8TapHplrJd2d3KcRR3cQTzD6AgkZ9s1M8BiYRcpQdvQccTSk7KSO7ooorkNworH19DPqWlWrTXEcUssm8QzvEWxGxGSpB61L/Ydn/wA/Gqf+DO4/+LrTlikm3uTd30L888NugeeaOJSwUF2Cgk9Bz3r5q/ab/wCSlxf9guH/ANGS17Z4z8DWXiPQn0o6hqFuskiMztdyzYCnOAruVz7kcV4F8d9Ig0LxnZ6ZbT3U8UOlQgPczGRz+8l7n+Q4r2skjT+sJqWuuljz8wc/ZNNaaHG6Rpt5q16LOwh82YqW2lgowOvJ4/8ArkCqm1tpba2AcE46H0rW0DWRo9vdNDaRzXcxjCtLkoiK248Ag5LBO/QGtqbxZYfabae3tL2GOC5Mxs1dRBLuk8wlh/eByBweAvPBFfUynUUtI3R4sYwcdXqcgUkBYGNwVGWG08D3pNrf3T+VddY+K7a1cky6xcFZ1mEksq7rgBSPKl5/1fPqep454W08WWdqiSxWt2t0fI3kMoRDFBJENvfneDz0xj3pOrU19wrkh/Mc1a6dfXIDRW7bDMsBkfCort0DMeB0PWqzxupO5Tw23PbP1rr4PGS+Rbpcf2gzRS2czkS5E7Qght+TzuBHPP3RmptC8WW7X1la3nmJZJ5C4lfMUbJceYXI9wduevPpSdWqr+4ChBpe8cU6uhw6sp9CMV3/AMFv+PjWf9y3/nLWD4/vIr3VLaSG/wDtaJbKgHmGQxYZvlL7m3HnOc98dq3vgt/x8az/ALlv/OWubHzc8HKTXb8zbDR5cQl/Wx9T0UUV8GfSBRRRQAUUUUAFFFFABRRRQAUUUUAFfLXif4veMtR1i4m0vVG0yyEjCCGGJCdgPBYspJJHJr6lr4X9fqa+gyHD0qspupG9rb/M8zMqs4KPK7HX/wDCzviB/wBDVd/9+Yf/AIij/hZ3xA/6Gq7/AO/MP/xFchRX0v1LDf8APtfcjyPrFX+Z/ed83jr4kfY9Onh8VXkz37ukUSW8RbKsFx9znOaZc6z8TtXvLaGfULm7ltZUubclbYqsmSEZWxtJzuGAT0PHFc9p/iGext9PWKztjPp0xmtrhi+5SWDEEBtpHHpW9o3jO3zcnVEnXeYtgTdPtVS5Owu+5Gy/BBwOeK5p4ZQ1hSj9y7/5GsazlpKb+8vaT4v+J15dWayeJr2K2uLmOBphHbsU3ttBK7c4yDgng461lzfEz4gRzPH/AMJXeHaxXPkw84P+5VK18Y3lpYQWNrZ2qwwSROpO/LeW+9SwDbck9SACa5yRi8jOcZZixx71dPB03J89ONumiFOvNJcs3951v/CzviB/0NV3/wB+Yf8A4ilX4ofEBWDf8JTdHB6GGHB/8crj6K2+pYb/AJ9r7kZ/WKv8z+8+s/gz4su/GHg7+0NQjRby3uGtpmQYWRlVWDAdshhx65rta8m/Zb/5EHUP+wtJ/wCiYq9Zr4XHU408ROMVomfSYaTlSjJ72CiiiuQ2CiiigAooooAKKKKAON+NsskPwq194nKMbcLkHsXUEfiCRXyTX1n8c/8Akk+v/wDXBP8A0YtfJlfXcO/wJ+v6Hh5r/Ej6BRRRX0B5YE4Ga66fwDqSytaQapo11qSwrMdPiuW+0FSobADKATgg4BJ9M1yD/dP0r1PUbWyj+INv4vn17SI9LthbXH7q9SSeQxxJ+7ESktuJUjnAHeuXE1ZQa5XbR+eulkbUYKV7o83ls2Syt7gTRSNMzr5KbjJHt/vDGOe2CenOKhEMxfyxDKXxnaEOceuK9I8LazYLc+ErqS7tYDFealNKjyKPJ38puB6A9s9ak8AeJJLrSNRlur8Ta/JcxuZbnWTYO8AXAVZehAb+DIHI4OOM5YqpFN8u3+bX6FqjBtLm3/yueYxxySNtjjd29FUk1cn0nUINIt9Vkt2Fncu6RyepTG7I7dR1616L/ak17/bp8O6xpWhaxLqiSzPHqCwpLAIwMRzMF3DfliOM5zg1UuNZurvwbYQXviOO6trLVZRqlsL3abiEyIV2RnBdOGIwOPQUfWptr3bbX+a9O+iD2MVfXuectHIqLI0bqjfdYqQD9DQ0cijc0bqM4yVIGa9P8Talcf2f4jbVPE2nanpN5Ht0izgullKNvUxssQ5hCoCDkD05rnPiprlzqniaa3XUjdabbiL7NHHIGiU+Uu4gDjOc5PWro4mdSSXL/WnlvqKpRjBN3/r/ACORooorrOcK9O/ZnkdfiW6KxCvps24A8HDx4z+deY16Z+zT/wAlO/7hs/8A6HHXDmf+6VPQ6cH/AB4+p9OUUUV+fn04UUUUAFFFFABRRRQB4R+1fI/neG4dx8si6cr23DygD+RP514dXt/7V/8Ax+eGv+ud3/OGvEK+6yX/AHOHz/NnzmYf7xL5fkFKoZmCqpJPQAZJpK1fCNzBZ+KdLu7mQRQQ3SPI5/hUHk16cnaLZxpXZmyxTRHEsUkZ/wBtSP50yutsdS0a4tX+3tLIou3kEF5dPLuAt3CkkBf49o6Z7dKtWUfg+YXE1xLYwiS3TMQDgxyGDJ2En/npxgZx9K53iHG/NFmqpJ2sziKK7KJ/CcrJG8NjE0RjETZkCysbdixlOfuiULnGMZPaowPDI0O682OwfUN0u8QSFVX5V8sxFjyM5yBnPI6Yp/WP7rEqV+qOUWGZo2kWGRkX7zBCQPqaZXYeGtQjt9H0of21FZLa6hNNdwtI2ZIisfGwff3BWGPerlhB4RvpNLgt7WFmuJ4hIjSESKxc71YA5K4446cEGlLEOLd4jVJSWjODorvNMh8INqMTajNpSARxrcpFvMXMj7ihJ6hNmepyeO9VLe+0OHT7yxtYdLDS6Sg86ZWLPP5ilhuJ4O0cYAGRR9Zu7KLD2PmjjqK7XULjwhJ9phgs7CNC92sckfmbwixgwEZOMl8jOOelLqsng+GR5LG1s5kSCY2+9yQ52r5YdQc7s55OM8ihYnb3WHsf7yOJorq/FF1o0mgra6StgojvnkwobzQrxxn5Seqhg49sCuUranNzje1jOceV2uFWtHd49ZsJI2Kut3CVYHBB3rVWp9O3f2nZ7cbvtMWM9M7xRU+BhD4kfcNFZRPiPPCaVj/ek/woz4j/ALmk/wDfUn+FfnHs/NH1nN5Bq3/Ic0b/AK6y/wDopq1a52f+1v7f0c362Qj82UDySxOfKb1+ldFTqKyj6fqxQd2wr5//AGm/DmqP4gtfElvayz2JtFt5XjQt5TK7EbsdAd/X2r6ArM8Sa9pHhzTW1HWr6O0twdoZuSzf3VA5J9hW2BxE8PWU4K77GeIpRq03GTsfFmyT/nnJ/wB8GjZJ/wA85P8Avg19PH42eAc/8ft9/wCAMn+FH/C7PAP/AD+3/wD4Ayf4V9L/AGri/wDoHf4/5Hk/UqH/AD9X9fM+Ydkn/POT/vg0bJP+ecn/AHwa+nv+F2eAf+f2/wD/AABk/wAKP+F2eAf+f2//APAGT/Cj+1cX/wBA7/H/ACD6lQ/5+r+vmfMOyT/nnJ/3waNkn/POT/vg19Pf8Ls8A/8AP7f/APgDJ/hR/wALs8A/8/t//wCAMn+FH9q4v/oHf4/5B9Sof8/V/XzPmHZJ/wA85P8Avg17P8BfBWrXGn6jqt1E9lb3JiW385CDIF3ksB1x8wwe/Ndv/wALs8A/8/t//wCAMn+Fdf4V8UaF4osWvNE1CO5jRtsi4KvGfRlPIrix+ZYmpRcZUnFPq7/5HRhsJRjU5lO7NmiiivnD1QooooAKKKKACiiigAooooAKKKKACvhmRGjkeORSroxVlPUEHBFfc1cR4g+FXgnXNUl1K80yRLmY7pTBcPEHbuxCnGT616+U5hDBylzp2fY4cbhZV0uV7Hzl4SiuZNI1d9Ps4bq+Q2/lK9ukxALndgOCMdMmtbUfD+gTWmoahb3Db0ZwyWm547d1iVjwqtlC5YAllAA4zivZj8E/h+eun3p/7fpf/iqD8Evh/wD9A+9/8Dpf/iq9OWdYdyclzL5Ly8/I5I4CqlZ2f9eh41deD9Pjv1t1W6jKySKEluVLXCLGG3ptQkcnGAGJ/A1JB4e8OWGv29ncLNqAmvZ4FH2pVQKsSsmflySWfHbkDjtXs138GvAt3cyXNzZ30s0rbnc30uWPr1qL/hSfw/8A+gfe/wDgdL/8VUf2zSa96Utu3/BH9Qmtkv6+R4naaD4dMNuLpdQjndbYyL9qQbDNIyMuCn8GAffnpT4/Cui/ZbBnvrlzNLGkk0eSgJlKshOzapAGcljz25r2n/hSfw//AOgfe/8AgdL/APFUf8KS+H//AED73/wOl/8Aiqbzmj/NL7l/mJYCp2X9fI8Pk0vRP+Ecvru0s7iadrSOeJXuVZ4MTOjnhRuGFUngcH8a4+vqH/hSfw//AOgfe/8AgdL/APFUf8KT8Af8+F7/AOB8v/xVa089w8L35n/XqTPLqsrbL+vQzv2XFYeAL5ipAbVZCpx1HlRD+YNesVT0XS9P0bTIdN0u1jtbSEYjjQcD/E+9XK+ZxVZVq0qiW7PWo0/Z01HsFFFFYGoUUUUAFFFFABRRRQBz/wARtEn8ReB9W0W1dVnuYCIixwNwIYA/UjFfKk/gzxhBM8MnhXW96EqdljI659mUEEe4NfZdFelgczqYOLjFJpnJicHGu027Hxj/AMIj4t/6FXXv/BdN/wDE0f8ACI+Lf+hV17/wXTf/ABNfZ1Fd/wDrFW/kX4nN/ZUP5mfGP/CI+Lf+hV17/wAF03/xNH/CI+LP+hV17/wWzf8AxNfZ1FH+sVb+RfiH9lQ/mZ8Y/wDCI+LP+hV17/wWzf8AxNH/AAiPiz/oVde/8Fs3/wATX2dRR/rFW/kX4h/ZUP5mfFsPhfxNOHMPhrWpQjmN9lhK21h1U4Xgj0qT/hEfFn/Qq69/4LZv/ia+rfA/+q1n/sMXX/oVdDV1OIKsJOPIvxJhlkGr8zPjH/hEfFn/AEKuvf8Agtm/+Jo/4RHxZ/0Kuvf+C2b/AOJr7OoqP9Yq38i/Er+yofzM+Mf+ER8W/wDQq69/4Lpv/iaP+ER8W/8AQq69/wCC6b/4mvs6ij/WKt/IvxD+yofzM+Mf+ER8W/8AQq69/wCC6b/4mvVP2dfBmv6f4mn8Qarp9xp9ulq9vGlzGY5JGZlJIU8gAL1PrXvVFYYnO6tek6bilc0o5dCnNTvsFFFFeKegFFFFABRRRQAUUUUAeFftXwyF/DdwEPlL9pjLdgx8ogfkp/KvDK+1/EWiaX4h0uTTdYs47u1cg7G6gjoQRyD7iuJ/4Un4A/58L3/wPl/+Kr6PLs4pYagqVRPTseVi8BOrUc4vc+XqK+of+FJ+AP8Anwvv/A+X/wCKo/4Un4A/58L7/wAD5f8A4qu//WDDdn+H+Zzf2XW7o+XqK+of+FJ+AP8Anwvv/A+X/wCKo/4Un4A/58L7/wAD5f8A4qj/AFgw3Z/h/mH9l1u6Pl6ivqH/AIUn4A/58L7/AMD5f/iqP+FJ+AP+fC+/8D5f/iqP9YMN2f4f5h/Zdbuj5epVZlYMrFSOhBwRX1B/wpPwB/z4X3/gfL/8VR/wpPwB/wA+F9/4Hy//ABVL/WDDdn+H+Yf2XW7o+XqK+of+FJ+AP+fC+/8AA+X/AOKo/wCFJ+AP+fC+/wDA+X/4qj/WDDdn+H+Yf2XW7o+XqK+of+FJ+AP+fC+/8D5f/iqP+FJ+AP8Anwvv/A+X/wCKp/6wYbs/w/zD+y63dHy9RX1D/wAKT8Af8+F9/wCB8v8A8VR/wpPwB/z4X3/gfL/8VR/rBhuz/D/MP7Lrd0fL1W9Eikn1vT4YUZ5Hu4VVVGSTvFfS3/Ck/AH/AD4X3/gfL/8AFVreFvhn4O8N6kupabpjG7T/AFck8zymP3XcTg+9Z1c/oODUYu/y/wAyoZZVUldo7GiiivkT3DL1f/kMaL/18Sf+iXrUrO1m1vJp7G4svIMltKzlZiQGBRl6gH+9TN3iH/nhpf8A3+k/+JrVrmS1/q5CdmzUr59/aqnmOvaFbGRvJFrLIEzxuLKM/kK9U8bXHjaDw1cy6Ja2T6gCnkrCzOxO8Z4ZQMYznJ6V4l8f5NelvvDr+I7azt9RNjJ5iW0hZPvj16H2BI969XJ6NsTCd11667HFj6n7qUbPp+Z5lQTjrRXQ+HZpI9Euo9MvILPVDcoxkedYWaHachXYgfewSM88dcV9lOXKrngxV3Y56l2tt3bTtzjOOM12UOmeHzosd1eXNncXzTRO6wXao0uZSJF+ZwF+Xn7igcHcasRx+HYg+l3D2D2tzfRN+7uWX7OpiYFs+YwLA4/iZefyweKWtk9DRUX3OEoruYLbwzdw+de3IuJ0trVCgnRSq+T85UtIg3BgBg7sf3a5rxEumxz20OmRxiNbWJpJVlZy8jRqXzk4GGyMDpVwrqcuWzJlSaV7mXUc2ralpRB069ntTL/rPLcrux0z+Z/OpKztb/5Y/wDAv6VVZJwaYoNqWh980UUV+an1oUUUUAFFFFABRRRQAUUUUAFFFFABRRRQAUUUUAFFFFABRRRQAUUUUAFFFFABRRRQAUUUUAFFFFABRRRQAUUUUAFFFFABRRRQAUUUUAc94H/1Ws/9hi6/9Croa57wP/qtZ/7DF1/6FXQ1tX/iMin8KCiiisSwooooAKKKKACiiigAooooAKKKKACiiigAooooAKKKKACiiigAooooAKKKKACiiigAooooAKKKKACiiigAooooAKKKKACvn39quGUa/oVyUPktayxh+24Mpx+Rr6CrM8SaDpHiPTW07WrGO7tydwVsgq3qpHKn3FdeBxKw1eNVq6RhiaTrU3BHxVRX1N/wpj4e/wDQJuf/AAPn/wDi6P8AhTHw9/6BNz/4Hz//ABdfTf6w4b+V/h/meR/ZdXuj5Zor6m/4Ux8Pf+gTc/8AgfP/APF0f8KY+Hv/AECbn/wPn/8Ai6P9YcN/K/w/zD+y6vdHyzRX1N/wpj4e/wDQJuf/AAPn/wDi6P8AhTHw9/6BNz/4Hz//ABdH+sOG/lf4f5h/ZdXuj5ZqKbStR1QgafZzXJi/1nlqTtz0z+R/Kvqv/hTHw9/6BNz/AOB8/wD8XXU+FfC+heF7FrPQ9PjtYnbdIclnc+rMxJP4msa/EFJwtTi7+ZpTyyal7zVjZooor5Q9oKKKKACiiigAooooAKKKKACqOsX0tiluILcXEtxOIUUybACVY5Jweymr1ZXiD/j50f8A6/x/6Kkq6aTlqTJ6C/atc/6BFt/4G/8A2FH2rXP+gRbf+Bv/ANhWpRRzr+Vfj/mHK+5l/atc/wCgRbf+Bv8A9hR9q1z/AKBFt/4G/wD2FalFHOv5V+P+Ycr7mX9q1z/oEW3/AIG//YUfatc/6BFt/wCBv/2FalFHOv5V+P8AmHK+5l/atc/6BFt/4G//AGFH2rXP+gRbf+Bv/wBhWpRRzr+Vfj/mHK+5l/atc/6BFt/4G/8A2FH2rXP+gRbf+Bv/ANhWpRRzr+Vfj/mHK+5l/atc/wCgRbf+Bv8A9hR9q1z/AKBFt/4G/wD2FalFHOv5V+P+Ycr7mX9q1z/oEW3/AIG//YUfatc/6BFt/wCBv/2FalFHOv5V+P8AmHK+5l/atc/6BFt/4G//AGFH2rXP+gRbf+Bv/wBhWpRRzr+Vfj/mHK+5l/atc/6BFt/4G/8A2FH2rXP+gRbf+Bv/ANhWpRRzr+Vfj/mHK+5l/atc/wCgRbf+Bv8A9hR9q1z/AKBFt/4G/wD2FalFHOv5V+P+Ycr7mX9q1z/oEW3/AIG//YUfatc/6BFt/wCBv/2FalFHOv5V+P8AmHK+5l/atc/6BFt/4G//AGFH2rXP+gRbf+Bv/wBhWpRRzr+Vfj/mHK+5l/atc/6BFt/4G/8A2FH2rXP+gRbf+Bv/ANhWpRRzr+Vfj/mHK+5l/atc/wCgRbf+Bv8A9hR9q1z/AKBFt/4G/wD2FalFHOv5V+P+Ycr7nD+HtR1nT5NWt18MXl4TqU0hkt7iHYN2Gx87qTjPpWr/AG/rf/Qlat/4E23/AMdq94e/12rf9f7/APoCVq1vUqx5tYL8f8zOEHb4vy/yOc/t/W/+hK1b/wACbb/47R/b+t/9CVq3/gTbf/Ha6Ois/aw/kX4/5l8j/mf4f5HOf2/rf/Qlat/4E23/AMdo/t/W/wDoStW/8Cbb/wCO10dFHtYfyL8f8w5H/M/w/wAjnP7f1v8A6ErVv/Am2/8AjtH9v63/ANCVq3/gTbf/AB2ujoo9rD+Rfj/mHI/5n+H+Rzn9v63/ANCVq3/gTbf/AB2j+39b/wChK1b/AMCbb/47XR0Ue1h/Ivx/zDkf8z/D/I5z+39b/wChK1b/AMCbb/47R/b+t/8AQlat/wCBNt/8dro6KPaw/kX4/wCYcj/mf4f5HOf2/rf/AEJWrf8AgTbf/HaP7f1v/oStW/8AAm2/+O10dFHtYfyL8f8AMOR/zP8AD/I5z+39b/6ErVv/AAJtv/jtH9v63/0JWrf+BNt/8dro6KPaw/kX4/5hyP8Amf4f5HOf2/rf/Qlat/4E23/x2j+39b/6ErVv/Am2/wDjtdHRR7WH8i/H/MOR/wAz/D/I5z+39b/6ErVv/Am2/wDjtH9v63/0JWrf+BNt/wDHa6Oij2sP5F+P+Ycj/mf4f5HOf2/rf/Qlat/4E23/AMdo/t/W/wDoStW/8Cbb/wCO10dFHtYfyL8f8w5H/M/w/wAjnP7f1v8A6ErVv/Am2/8AjtH9v63/ANCVq3/gTbf/AB2ujoo9rD+Rfj/mHI/5n+H+Rzn9v63/ANCVq3/gTbf/AB2j+39b/wChK1b/AMCbb/47XR0Ue1h/Ivx/zDkf8z/D/I5z+39b/wChK1b/AMCbb/47R/b+t/8AQlat/wCBNt/8dro6KPaw/kX4/wCYcj/mf4f5HN/8JHqi3EEM/hPUrfz5PLRpLi3K7tpbB2yE9FPatD7fqn/QBm/8CY/8aNe/4+tI/wCv8f8AoqStSiUo2TUV+P8AmJJ66/kZf2/VP+gDN/4Ex/40fb9U/wCgDN/4Ex/41qUVHOv5V+P+ZXK+5l/b9U/6AM3/AIEx/wCNH2/VP+gDN/4Ex/41qUUc6/lX4/5hyvuZf2/VP+gDN/4Ex/40fb9U/wCgDN/4Ex/41qUUc6/lX4/5hyvuZf2/VP8AoAzf+BMf+NH2/VP+gDN/4Ex/41qUUc6/lX4/5hyvuZf2/VP+gDN/4Ex/40fb9U/6AM3/AIEx/wCNalFHOv5V+P8AmHK+5l/b9U/6AM3/AIEx/wCNH2/VP+gDN/4Ex/41qUUc6/lX4/5hyvuZf2/VP+gDN/4Ex/40ttqdw2oxWV1pstq0yO6MZUYHbjI4P+0K06y77/kZdM/64XH/ALTqouMtLd+/+YnddTUooorIsKKKKACiiigAooooAKKKKACiiigAooooAKyvEH/Hzo//AF/j/wBFSVq1xfxJ8V6f4cv9Cjv7e+cy3e+MwQ7w2FZdo5+9l14rbDwlUmoxV3r+RnVkoxuztKKRDuQNtK5GcHqKWsTQKKKKACiiigAooooAKKKKACiiigAooooAKKKKACiiigAooooAKKKKACiiigAooooAKKKR22oWwTgZwBk0AZfh7/Xat/1/v/6Alatcd8O/FWjeIL3WYdLmmleO7Mr77d0CqQqjJYDnKnjrxXY1tXhKE3GSszOnJSjdMKKKKxNAooooAKKKKACiiigAooooAKKKKACiiigAooooAKKKKACiiigAooooAKKKKACiiigDL17/AI+tI/6/x/6KkrUrD8TX1lbXukJc3lvC320NiSUKdvlyDPPbNbgIIBBBB6EVpNPliTF6sKKKKzKCiiigAooooAKKKKACiiigAooooAKy77/kZdM/64XH/tOtSuT13xNodh450rTLvUEivDHIqxFGJJkKBMYHOSD+Va0YSlJqKvo/yIqSSWr7HWUUUVkWFFFFAHzf4s+N/iS51aYeHTaWeno5WFnhEjyqDwxzwM9cCsj/AIXL8Qf+gnaf+ASV51a/8e0X+4v8qkr7+nlmFjFLkR8xLF1m78zPQf8AhcvxB/6Cdp/4BJR/wuX4g/8AQTtP/AJK5rU/Dd1Zm4SG6tr6a2lWG4itw++Nm4XhlG4E8ZXPP1FUW0fV1kmjbS7wPCgeVTC2UU9CfQUlg8E1dQQ3XxC+0zs/+Fy/EH/oJ2n/AIBJR/wuX4g/9BO0/wDAJK5FtB1VpZFtbO4vFjjSSR4IXKqGQOM5Axx/InpzRDoeps8PnWc9rHOrNFLNC4R9qF+MA5yB+vpzR9SwX8iD2+I/mZ13/C5fiD/0E7T/AMAko/4XL8Qf+gnaf+ASVxn9jauBbk6Xej7ScQZgb94cZ+Xjnjn6VZ0zQL+68QRaJcQz2d04LeXJCTJwhYAJwSxA4HckU3gsEk3yIFiMR/Mzqv8AhcvxB/6Cdp/4BJR/wuX4g/8AQTtP/AJK5SfQ5V8TR6HBcxyvLMkSSsCq5bHXGcEE4IGcEHrTdQ0O8tjbtBi+huQDDLbo5DEsyBcMAQdysAMc44pLB4LT3Fr5B7fEa+89Drf+Fy/EH/oJ2n/gElU9T+KPjLUntHvrqwna0nFxAWsk+SQAgEfnXNRaJrMvl+XpN8/mgtHiBvmA6kccipL/AEHUrW2tLkWtxLDcxoyyLC20O2cJn+9xVLCYOLVoq4nXrtatnW/8Ll+IP/QTtP8AwCSj/hcvxB/6Cdp/4BJXGnRtXWWWE6XeCSFBJIphbKKehPoKkk0PVAXNvZz3UaRJK8kMLlUDIH5JA6A/T0yOaX1LBfyRH9YxH8zOu/4XL8Qf+gnaf+ASUf8AC5fiD/0E7T/wCSuJuNN1G2sY764sLqK1lx5czxEI+RkYJ4PHNaOpeG7q089Yrq2vZrZ0W4hgD74y+NpwyjcMkDK55I9aTwWCX2F9wLEYj+ZnS/8AC5fiD/0E7T/wCSj/AIXL8Qf+gnaf+ASVxy6HrTXL2y6TfGZFDPGIG3KD0JGO+D+VRx6XqckEU8enXbxTSCON1hYh3PRRxyeDxT+o4L+SIvrGI/mZ2v8AwuX4g/8AQTtP/AJKP+Fy/EH/AKCdp/4BJXLT+GPEEMNtI+kXmLnf5aiIlvlPOR1FV5NE1mKeKCTSb5JZSwjRoGDOV+9gY7d6SweCe0Y/gN18QvtM7H/hcvxB/wCgnaf+ASUf8Ll+IP8A0E7T/wAAkrjBo+rmOaQaXelIGKzN5DYjI6g8cEZH50ms6XfaPfvY6jbtBOoDFT3BGQR601gcG3ZQQvrGItfmZ2g+MvxAz/yE7M/9uSV7H8FfiDP41sbu31K3ih1Ky2GQxAhJEbOGAPQ5BBFfLdez/sp/8h3xB/162/8A6HJXBm2Aw8MLKcIJNW29TqwWJqyrKMpXTPoGiiivjz3QooooAKKKKACiiigDN8U6zb+H/Dt9rV2rNDZwmQqvVj2UfU4H4185ah8bPHNxdvLazWFlCT8sK2wfaP8Aebk17V8c/wDkk+v/APXBP/Ri18mV9LkeDo1qcp1I3d7HkZjXqU5KMXY9B/4XL8Qf+gnaf+ASUf8AC5fiD/0E7T/wCSvPqK93+zsL/wA+19x531qt/Mz0a1+LnxJu7hbe1vIJ5n+7HHYKzH6AU2T4wfEWOZoJNQtklVtrI1igIPoRXG+G7v7HqYmNxBApieN/tELSROrDBRgvOCCRkciujkv/AAeunakluH3SmQ26Sw5dG3KUIcqWxgN1cY6EHrWFTB4eMrKkmvQ0jXqyXx/iaF38XviPa3UtrcX9rFNE5SRDZJlWHUUkHxg+ItxPHBBqFtJLIwREWxQlmJwAKp6rrXhu6ttReO3ge4nubhy08ZBfc+Y3BEbMMDtvTvwc1SudS0MeLtM1GOQLbxMHmFrDsSJgxK7PkRmA+UnIzjjJqY4Sg1rRX3DlWqLap+Jfg8deOvC95dpE1lZzahMbuXbaRsJWbjcCuQRkHgHg5rRPxS+KQu5bMyAXMKGSWE6YN8agZLMMZAA5ye1c9401LR9SFldWkqNfB/8AShHCyQqMDAhBAxHkMcEA5Y9RzW5feMNGmvry/jkn+13a3FrNJ5R+a3Cv5XvklkBHYRilLD05JSdFNu/TsUqsk7KpoRf8Ll+IH/QUs/8AwCSpLj4vfEe3ZFn1C1jLxrIoNknKsMg/iKpPqnhOCytvISGe4hjlCmSyXGTBhNw2AEiTnkvjru6iprbXvC01rAbqGNbyOzSJ5JLYMGlCKAwOxgqqAy7dpHzA/RPDUOlD8BKrU/5+fiTwfF74kTtthvYJTtZsJYKeFGWPHYDk+lR/8Ll+IH/QUs//AACSqs+v6PLaRwD7NDBDJfbbeO2J/wBbHiNlfYDjd2OMccYHFnQ7nQdW1I2y2lqDCGa32WShtotyCcbT5hEmGAIY9cDFDw2HSblRX3B7Wq2kqgv/AAuX4g/9BS0/8Ako/wCFy/EH/oJ2n/gElcv41XZ4nvFEdtEoK7Ut1Cqo2jjAC4b1GBg5FY1dEMBhZRUvZrXyMpYmtFtc7PQf+Fy/EH/oJ2n/AIBJU1n8avHkNykk11YXUYPzRPahQw9MrgivOKKp5bhX/wAu0L63W/mZ9oeC9eg8TeF7DXbeNoku49xjY5KMCVZc98MCK2K4T4Af8kk0X/t4/wDSiSu7r4TEQUKsorZN/mfS0pOUIyfVBRRRWJYUUUUAFFFFABRRSP8Acb6UAeVeLfjdoOjavNp1jpt1qrQOY5ZUkVI9wOCFJyWwe+MVj/8ADQdn/wBCrd/+Baf4V4HGS0asxJJGST3NOr7WnkeEUVdNv1PnpZjXu7M96/4aDs/+hVu//AtP8KP+Gg7P/oVbv/wLT/CvBaD0NX/YmD/l/Fi/tGv3/A96/wCGg7P/AKFW7/8AAtP8KP8AhoOz/wChVu//AALT/CvP5rPw8730W0xyf2dYlmxGI0LNAHZD1DYLZP1qJfC+l2kTSam14HDMBEs6IxH2hI1PKnHysW6c8HpXMsuwPWL+9mv1vE90ei/8NB2f/Qq3f/gWn+FH/DQdn/0Kt3/4Fp/hXn1v4V0i51FUt5LlrdGmjlVrgbyY5hHvG2Njgg5xtOMcnHNUdS0DSLWyvI47i4ku4Ip5Vl81PLYR3HlBduM5K85zQsuwDaXK/vY3isT3R0njn4leH/Fmo6Pe33hW6DadceYw+0ofOj6mM8dNwU/n611Y/aCswMDwrd4/6+0/wrznwnHp7+GkSdLWS4mnulWKS3QtPiFSq+YfmjwSSMdTxxTn8L6NGmmkTajcicRlnt42cS7oizYIjwu1sA4LnGeMjFaTwWEdqc4u0dtWRHEV/ji1qeif8NB2f/Qq3f8A4Fp/hR/w0HZ/9Crd/wDgWn+FebSeF7CK3umleUeWZ980dyrR2hRAyK+VBYuTj+E54wSCKfL4X0u0hu7m6kumhj894FWZFM0aIjIQcHhix5x246Vn/Z2X/wAr+9lfWsV3PRv+Gg7P/oVbv/wLT/Cj/hoOz/6FW7/8C0/wrzi38M6XLfwQn7WsD2pminM6lbtvLDbIwqFgQSQcBjx0Brm/EFpb2OsXNratM0MbAL5qFXHAJBBAPB4zgZ64FXDKsDOXKov72TLG4mKvc9r/AOGg7P8A6FW7/wDAtP8ACj/hoOz/AOhVu/8AwLT/AArwWitv7Ewf8v4sj+0a/f8AA97X9oKx3Dd4WvAueSLpCf5V6l4K8UaV4t0RdV0mRzHuKSRyDDxOOqsPxHsa+Mq97/ZRJ/szxCM8faYeP+AGvNzXKqFCg6lNWaOvBY2rUq8kj22uc+I3iy18G+GpNXuYWncuIoIQcGSQ5wM9hgEk+1dHXkH7VH/Im6R/2FB/6Jlrw8FSjWxEIS2bPRxE3ClKS3Rx0nx68XFyY9L0NEzwrRSsQPr5gz+VB+OnjZYllbSdEEbHCubabaT7HzK8nPSuxvbqxvdcE8+s27aNOQsdmZHHkjyyEDIBhQjY5/HnNfYTy3CQt+7/ADPCji68vtnS/wDC+fGX/QO0H/vxL/8AHKx9R+K2uah4j07xBcaPoLX2nq6wN5EuMN6/vOcc49Mms8x+G47GeFZdOMy2cf8ApGWkzMEO9VQ4zlsfMP5VoXtz4YvNVmvJv7IMckkRkG11It/K+bywP+WobI/757ZqFhcLBvlpfmU61aSV5mx/wvnxl/0DtB/78S//AByj/hfPjL/oHaD/AN+Jf/jlc/Bc+EP3EL2en+Xvto3lYSb9jQnzmJzjcHA5xx2oibwasOnEw20iiNTKXkIbf5Lbg4HJBkxjpjjsal4PCf8APl/18xqvXf8Ay8OgHx58Y5/5B2g/9+Jf/jlepfC34l2Xi7TLhr+KPT7+1ZRNGGJRg2drKevY8HpivlqWTzZWk8uOPcc7EGFX2A9K774Lf8fGs/7lv/OWscxyzDQw7nCNmrfmXhcZVlVUZO6POrX/AI9ov9xf5VJXYeJfhr4u0PVprCHQ9Qv7ZGIguLWBpVdP4SdoODjqDWZ/whvjD/oU9d/8F8v/AMTXrwxdCUU1NfecMqFROziy4PGDW+rSanYaZHBcT3CTXJkmMgk28hAMDaueT1PTnio28UqzSrJp7TW7QiJLaWSMxLjcQSqxAHBYkY2kZPPNV/8AhDfGH/Qp67/4L5f/AImj/hDfGH/Qp67/AOC+X/4msv8AZP5l9/8AwS/3/Z/cbdh4m0u40SeHUGNvOQVXy0LOoFusIKEqRlgpBBK4B6ntlQ+LLiN5G+xxtvMZwZDxst2hH6Pn8MVD/wAIb4w/6FPXf/BfL/8AE0f8Ib4w/wChT13/AMF8v/xNJLCq/vLXzHetpo9PI0vD/iqFNQf+0IUS3kVck5cZS2eEKRg8ENzwcehqrda9b2vim61Cw8y4gmt/JJ3eU6ZQA+WwUFdpGFO3OByOar/8Ib4w/wChT13/AMF8v/xNH/CG+MP+hT13/wAF8v8A8TT/ANl5nLmWqtuhfvrJWf3E+o+K5LvX9M1hdPhgk09gVjRyFkw5fJ44YkksR1JzgVFpfie5t7yS61COTU3aaGdTNcMCrxMSgzySvJGOPqKb/wAIb4w/6FPXf/BfL/8AE0f8Ib4w/wChT13/AMF8v/xNO+FtbmX3/PuJqs3ez+4e/iTzmkW7sBLby2kdq8aTFGxG+9WDYOOeox/jS2vih4WXzNPhmiEUERjeRiCsUhcfnnH+NR/8Ib4w/wChT13/AMF8v/xNRz+FPFUGzzvDOtR+Y4jTfYyDcx6KOOT7U74Z6cy+/wD4I37bdp/caFx4uSeXMmko0ItltxbmRPKYKzkM6iMAn5zyu0jnB5qFPFlwktrILOP/AEd4nC+YcMY4fKGfqOah/wCEN8Yf9Cnrv/gvl/8AiaP+EN8Yf9Cnrv8A4L5f/ialfVP5l9//AAQ/f9n9xf8AGer6TqWkWsVlMxnQxblWPaGCwhCz5UfMNoAwzDGaYPGDQao+p2GmRwXU00Ulw0kxkDiMghAMDaCVBPU8Dmqf/CG+MP8AoU9d/wDBfL/8TR/whvjD/oU9d/8ABfL/APE0R+qqPLzJ/Mb9s3e34GlD4rtDBO1xYyPse3a2t/NVFBjd3JyiKMZYcY5yeaS18bSW8MezSbYTiaKaSVWC72SQvn7u4ZJ5yxHTAFZ3/CG+MP8AoU9d/wDBfL/8TR/whvjD/oU9d/8ABfL/APE0rYT+Zff/AMEL1+z+4bb6+YdKWz+xqZFgubcTeaR8kxy2Vx1B75/Cr8fjS5W4nkexidLh3aRWbd8rxLGQNwI/gB5B9MVS/wCEN8Yf9Cnrv/gvl/8AiaP+EN8Yf9Cnrv8A4L5f/iapvCveS+//AIIl7ZdH9xLP4quJZNxt9wAuAN8gziWERY+VVHygDGAPSszXdQXVNSe++z+Q8ir5ih9wLBQCRxwDgcc/Wr3/AAhvjD/oU9d/8F8v/wATR/whvjD/AKFPXf8AwXy//E1UZ4aDvGS+8TjWkrNP7jCr2f8AZT/5DviD/r1t/wD0OSvNf+EN8Yf9Cnrv/gvl/wDia9v/AGdfBmseHbbUdX1m3ezlvljjitpPvqiFjuYdslunXiuDOMTSeElFSTbt18zpwNKarptHrlFFFfFH0AUUUUAFFFFABRRRQBxXxz/5JPr/AP1wT/0YtfJlfZnj7Q38SeDdU0SOQRyXUBWNm6BwQVz7ZAr5Vu/AvjS1uXt5fCurs6HBMVq8iH6MoII+lfU5BXpwpSjKSTueNmdOcpxaRztFbg8G+LySB4U13jr/AKBL/wDE0v8AwhvjD/oU9d/8F8v/AMTXv/WaP86+9HmeyqfyswqK3f8AhDfGH/Qp67/4L5f/AImj/hDfGH/Qp67/AOC+X/4mj6zR/nX3oPZVP5X9xNoVnp7aPazXGlm+mutT+yYWV1cJsU/IFON2T3B+lW7nwWsUkUa61ab55gsCsyZeMzGIEDduLcbsBcYzzniobTw/8QrO3kt7TQ/FFvDISXjitZ1VjjHIA544qSw0X4hWQgSHw/4kMEMqzLA1nOYiysGGVxjqK5pVVe8ai+/+rGqg7WcH9wWng37VcwLDqLG2myoma3CFXEvl4IZwMFhxzk9hnIpI/DFhb21w2palcC4TT5rtY7e3DKuyUx8sWGeVPAHQ9e1PbSfiU1292NJ8VrM67S6284O3OQucdM9qgTw78QEmEyaD4nWUIyBxazBgrZJXOOhycj3NL2re9VfeiuRX0g/xJp/BsMYdF1kPOrPHs+ykAusImxu3dNvGcde2OabceD0t5lhn1q2WRY2edFCu6AReZlVVyxGBjLBecdjmoj4c8fbt39g+Jt2S2fsk2cldpPT+7x9OKc+gfEKSCOB9D8UNFGpSNDazkKpGCAMcDHH0p+1f/P1fgLkX8j/Ei1zQLHTNCN39unmuTdIkY8kKjRvCsqk/NlWw3v6e9c4eetdK/hvx88D27eH/ABK0Mm3fGbSYq20YXIxzgcD0qv8A8Ib4w/6FPXf/AAXy/wDxNa069OK96on80ZypydrRZhCit3/hDfGH/Qp67/4L5f8A4mj/AIQ3xh/0Keu/+C+X/wCJrT6zR/nX3on2VT+V/cYVFbv/AAhvjD/oU9d/8F8v/wATT7bwT4yuJUii8K6zuc4UvZui/izAAD3Jo+s0f5196D2NT+V/cfRvwA/5JJov/bx/6USV3dc78NNBn8M+BtL0S6kWS4t42MpXkb3dnYD2BYj8K6Kvz7EyU605R2bf5n1FFONOKfZBRRRWBoFFFFABRRRQAUj/AHG+lLSMMqR6igD4Wh/1Sf7op1WNTsLrSdQn0u+iaG5tXMciMMHI7/Q9RVbcPUV+mQacU0fISVm0xaKTcPUUbh6irELWnpGmWlzYXl9eXj2sFq0Skx2/msS5IHG5eBg1l7h6itHS9W+w2tzavZ2l5BcmNnSffjKEkY2Mp7moqc3L7pUbX1LF/wCGtUtXuP3KTQw5IlRwBKoUNuRSQzAKwJwOAecUy48O6xbSpHcWaxFiy5aaMKpUAkM27CHBBwxHUVbk8YatNYz2k0qskrOwKSSRbNwCkAIwUjCgAMCBVq98Zyf2pNcWFjaQwPLJJtIcOzOoXeWV8qwA6oR1Pqa51LELSyNbUt7lLT/COtXl15BggtsvJHuuJ0QF0XcwGTk8Y6ZHIPTmo4PCmuzxJNFp6ukgUqRPF8wYkKfvdGIIHqRgZqe58XalcapDqE0do0kU8s23a21jIoVgfmzjC+ueTzUMXia8iMXlxWqrF9nCLtYgCBiyDk578+tO+I8v6+Yn7LzIIfD2rzJA8dgzecyrGoZd/wAxKqSudwBIIBIAPrUsvhnU4dPu72dLaJLVY3YNcRkurkgFMHDcqRx3GOtWv+Ez1Uw2sbNGxtmUp+8kCkK24KUD7COeu3PA5qkdfuG0ptNkhtpIDAsIyGDLtkaRWBB6gu3tjtTvXfRb/gFqXdmTgegpRSbh6ijcPUV0mItFJuHqKNw9RQAte9/so/8AIN8Q/wDXzD/6Aa8D3D1FfQ/7LOn3dv4b1bUJoWS3vLlPIZhjeEXBI9snGfY14+eNLCP1R3Zcv36PYq8g/ao/5E3SP+woP/RMtev153+0B4b1LxH4IjXSoWuLmyulufJQZaRdrKQPU4bOO+K+Uy+cYYmEpOyue3iouVGSXY+W6safZXN/cGC1jDuEZ2y4VVUDJYsxAAHqTStp+oqxVtNvgQcEG2fj9KtaR/aem3yXkWl3ryIDtzFOmM98oVb9a++lVjZ2aufMqDvqhseh6pJbm4jtg8e4qCsqEthgpKjOWUEgbhke9TS+G9YhuUgmsypYyAlZEfZ5ePMzg8FcjIODWpJ4i8TSWpt2024VPNaRRHBPGq7n3ldikKwzn7wPWqq6r4gW21CBdNn231x9okP2STKMWDMF9A2ACOcgCsFWqd0aOnDzKt14d1SO4ljhtnmRbhreM/KrykPsyEzuPOBxkA8ZqlqNhdafKkd1Gql13IySK6sMkZDKSDyCOvBFbkmt6/JdRXraMTeQXDTwXH2OXdEWk8wqB0xuJ6gnkjNUtduNZ1i5Se506+BRdqrsuJAOc8eYWI69AcU4VZ3XM0EoR1tcxq9B+C3/AB8az/uW/wDOWuG+w6h/0Dr7/wABn/wr2X4EeBdXbT9Q1TUIpLCK6MS26zIQ7hd5LYPIHzDGeuDXLmtamsNJc3b8zXBU5OstD3uiiivhT6QKKKKACisrU5r9tYtLCzuYrdZLeWZ2eHzCSrRgAcjH3zS/ZNb/AOgxb/8AgF/9nWnJom2Tza7GpRWX9k1v/oMW/wD4Bf8A2dH2TW/+gxb/APgF/wDZ0uRfzL8f8g5n2NSisv7Jrf8A0GLf/wAAv/s6Psmt/wDQYt//AAC/+zo5F/Mvx/yDmfY1KwPGfXRP+wtB/wCzVb+ya3/0GLf/AMAv/s6w/FVrLJNpNtq2r28kB1BHaMReUx2q5BzuyBkVrRiuda/mRUb5djsKKyR4e0ggEQSkHoRcyf8AxVL/AMI7pP8Az7y/+BMn/wAVWdod393/AAS7y7GrRWV/wjuk/wDPvL/4Eyf/ABVH/CO6T/z7y/8AgTJ/8VRaHd/d/wAELy7GrRWV/wAI7pP/AD7y/wDgTJ/8VR/wjuk/8+8v/gTJ/wDFUWh3f3f8ELy7GrRWV/wjuk/8+8v/AIEyf/FUf8I7pP8Az7y/+BMn/wAVRaHd/d/wQvLsatFZX/CO6T/z7y/+BMn/AMVR/wAI7pP/AD7y/wDgTJ/8VRaHd/d/wQvLsatFcZ4c17w4vjfUPD+n37m5EaL9mbzWKyIX3/e4HG3noeK7OirSdN2aFCakroKKKKzLCiiigAooooAKKKKACiiigDK0f/kMa3/19R/+iI61aytG/wCQxrf/AF9R/wDoiOtWtKm/yX5Ew2CiiisygooooAKKKKACiiigAooooAKKKKACsrwh/wAi1Y/9c/6mtWsnwf8A8i1Y/wDXP+prRfA/VfqS/iRrUUUVmUFFFFABRRRQAUUUUAFFFFAGdqeg6Hqkwm1PRtOvpVG0PcWqSMB6ZYGqn/CHeEf+hV0P/wAF8X/xNblFWqklsyXFPoYf/CHeEf8AoVdD/wDBfF/8TR/wh3hH/oVdD/8ABfF/8TW5RR7SfdhyR7GH/wAId4R/6FXQ/wDwXxf/ABNH/CHeEf8AoVdD/wDBfF/8TW5RR7SfdhyR7GH/AMId4R/6FXQ//BfF/wDE0f8ACHeEf+hV0P8A8F8X/wATW5RR7SfdhyR7HIa54T8Kx3OlCPwzoqB74K4WxiG4eXIcH5eRkD8q0/8AhDvCP/Qq6H/4L4v/AImp/EH/AB9aP/1/j/0VJWrWkqk+WOpKhG70MP8A4Q7wj/0Kuh/+C+L/AOJo/wCEO8I/9Crof/gvi/8Aia3KKz9pPuyuSPYw/wDhDvCP/Qq6H/4L4v8A4mj/AIQ7wj/0Kuh/+C+L/wCJrcoo9pPuw5I9jD/4Q7wj/wBCrof/AIL4v/iaP+EO8I/9Crof/gvi/wDia3KKPaT7sOSPYwx4P8I/9Ctof/gvi/8Aia2oo44oliijWONAFVVGAB6AU6ik5SluxpJbBRRRUjCiiigAooooAKKKKACiiigChqGtaNp0wh1DVrC0kIyEnuURiPXBNVv+Eq8L/wDQyaP/AOB0f+NfGd3eXGqXUmpX8hnurk+bLI/JZjzW54Lj08R6tcXqWwWC1R0eW0W4CEzIDhG4JIJH419K+H1GHNKevoeR/ajcrKJ9Yf8ACVeF/wDoZNH/APA6P/Gj/hKvC/8A0Mmj/wDgdH/jXy/b+GdN1aU6laxz2unzgugABWJjdLGI8nuEbdjr+FJb6Bpcc1veWtvf3Ea6gYWYlGjhCSIv735f48kgZGOPvc1H9jUtvaO/p/wS3j56vl/E9n1XxPdf8LZ04WvifQP7Ba1dpJTPETGuV3x53dWZUwfQn0ruv+Eq8L/9DJo//gdH/jXzPH4T0vU9V861F0LaV5jJHvXchWYJkbUY7fmzjacdyBzSWHhOyhvbRtsk2zU/s0zzoFiZfNKDapTbICACcPxzlcDNXUyyjOMfftZW2/PUmOLqRb92+vc+mf8AhKvC/wD0Mmj/APgdH/jR/wAJV4X/AOhk0f8A8Do/8a+X9M8J6Tfm1hW4uYp3W2kmc7Nm2VipVRjIIwDkk9elYvi3S7TStUWzt4biMiFGlWchirkZIBCqCB64pQySlKXKqjv6f8EbzCaXNy/ifYFlr+hXtwtvZ61ptzM3SOK6R2P4A5rSr4XUmFhLCTHIh3I6cMpHQg9jX2p4Qup77wno97cvvnuLCCWRv7zNGpJ/M1wZlln1LlaldM6MJi/rF1a1jgvFPxt8N6Nq8+m21jfam0DmOWWDasYYcEAsRnB4z0rz3x/8SPCvi+70i4vPDuqI1hch3+eL97F1aM/N3IH615VnOWJyTyTWpd6DqVtZtdSRwsiRRzSLHOjvGjgFWZQcgHI5I7ivoaGVYahyyu+bvc8upja1S6tp6Htq/tAaKoCr4b1QAcACSL/4ql/4aB0b/oW9U/7+Rf8AxVfP/lybtvlvuxnG05xUs1rPF5W5Q3mxCVQjBztJI5x0PHQ80f2Jg+z+8P7Rr9/wPe/+GgdG/wChb1T/AL+Rf/FUf8NA6N/0Leqf9/Iv/iq+firAbirAZxnHGaUxyBipjcEdRtPFH9h4Ps/vD+0a/f8AA+kPD/xz8NalqcNneaff6asrBFnm2NGCem7acge9erCvhS4/495P9w/yr7k0/wD48Lf/AK5L/IV4ecYClhHB0+t/wPRwGJnXUufoZ/jHxBZeF/Dt1rd/uaGBRhE+9IxOFUe5Jrw25+PviJp3NvoWlRxZ+VZHkZgPcggH8q7z9pf/AJJk/wD1/Qf+hV8yV2ZNl9CvRdSpG7vYwx+KqU6ijB20PYX+OXjJLZLp/DumLbyEqkpjmCMR1Abdg1D/AML88U/9AbRv/Iv/AMVXK6dqOhyaZYx6xcQTTwKI4CscuEUK+BOmNrqrspBXJIznPSnw3HhSS7ga5ayQwyQvculq4juMRsHEaheBu28EKOpHpXc8BhVe9H8zmWJrNL3/AMjQs/izqlp4ovfEkPh/Rlv7yFIZX/eYwvcfN1PGf90VtS/HjxbEwWXQtJjYqGAZZQSCMg8t0Irjvt+hSLLFCmmW7pbWywyT2JdWIQeeDhSS5bGGPocEZqaDVfDgkthPDbTI32aO4aW3Z2WNYNsm0kZHz45HPHFXPBYeWrpXt6ijiKq2n+R1H/C/PFP/AEBtG/8AIv8A8VUlt8fvESzqbnQtKkiz8yxvIjEexJI/SuX8a6fa2fhexNrZ20YPkb5fICSbjCCQr4/eAtliQxxwK4inSy3BVY3VP8WKeLxEGvePtLwfr9l4n8O2mt6fuENwp+RvvIwOGU+4IIrWrzf9m7/kllr/ANfdx/6MNekV8diaapVpwjsm0e9Rm504yfVBSMyr95gPqazfFuoyaP4V1bVolDSWdlNcIp6EohYfyr4y1a+vdXvZL7VLmS8uZDueSVtxz7Z6D2FdmXZZLG8z5rJHPisWsPbS9z7e8yP/AJ6J+dHmR/8APRPzr4W8qL/nmn/fIo8qL/nmn/fIr1P9XH/z8/D/AIJx/wBrf3Px/wCAfdPmR/8APRPzo8yP/non518LeVF/zzT/AL5FHlRf880/75FH+rj/AOfn4f8ABD+1v7n4/wDAPq/wL4sfVvGniPS30e4szbThppZJFKqQioFGOudpYe1d15kf/PRPzr4XMcZAHlrgdOKTyov+eaf98itK3D6nK8Z226f8EinmjirON/69D7p8yP8A56J+dHmR/wDPRPzr4W8qL/nmn/fIo8qL/nmn/fIrP/Vx/wDPz8P+CX/a39z8f+AfdYIYZUgj2or5U+BXiDUtJ8f6Zp9tcSfYr+XyJ7csdhypIYDoCCBzX1XXi4/BSwdTkbv1PQw2IVeHMlYKKKK4joCiiigAooooAKK5b4seILrwx4C1LV7IL9qQJHCWGQrO4QNjvjdn8K+UrvX9eu7h7i51zVJJXOWY3cgz+AOK9TAZVUxkXNOyWhx4nGxoNRauz7L1me7tdKurmxtVurmKJnigL7fMIGducHGa5n4P6vf614Lt7y8037CgZo4FLljIoOCx4GOcj8K+VTq+rgZ/tjU//AyT/wCKroINB8WjV7HRotWnR7u1FzEy6hIIlQjPJzwe2MdSPWvSeSezpOMpq71vr03ORZjzTUlFn13RXxaJvE7RRSrda60czbYnE0xWRvRTnk8HpVq6h8VQC2H23W5JJ495iWaffGd7IFYZ4JKmsnkDX/LxF/2mv5GfZFFfHVrZ+MJ0WRrrWYITci1aSa5mVY5MZw3OR+XeqfneKPJim+0695UzBYn86fbIx6BTnkn2oWQN7VEH9pr+Rn2jRXxXe3fiOxmEN7fa1aykBgk1xMjY9cE9Kg/tbWP+gxqf/gZJ/wDFVS4dm9VUX3CeaRX2T7borwL9nLxjrdz4kl8N6jez31pJbPNCZ3LtEyFcgMecEN09q99rxsZhZYWq6cmd9Csq0OdBRRRXKbBRRRQAUUUUAFFFFABRRRQBi+KvtBfSfsrRLN9vXaZFJX/VydQCDU23xD/z8aX/AN+ZP/iqTxB/x9aP/wBf4/8ARUlatbOVoxM0rtmXt8Q/8/Gl/wDfmT/4qjb4h/5+NL/78yf/ABValFR7TyRXL5mXt8Q/8/Gl/wDfmT/4qjb4h/5+NL/78yf/ABValFHtPJBy+Zl7fEP/AD8aX/35k/8AiqNviH/n40v/AL8yf/FVqUUe08kHL5mXt8Q/8/Gl/wDfmT/4qjb4h/5+NL/78yf/ABValFHtPJBy+Zl7fEP/AD8aX/35k/8AiqhuLrWrOa0Ny2nyRTXCQsI43VhuzyCWNbVZXiLpp3/X/F/M1cJXdmhSVluatFFFYlhRRRQAUUUUAFFFFAHwna/8e0X+4v8AKpK7TWvhX410rUZbG30O6v4IjiK4t9rLInY9cg46iqf/AArzx1/0Kmp/98L/AI1+iQxuHcU+dfej5V4eqn8L+4ydL0W+1G2Nxbm2WPzhAvnXCR75CMhRuIycVWubC7ttgmhIZ93yAgsu1ipDKOVOQeDXcaX4M8UR6M2n6j4N19wLxbpfIEY3YQrsJLcZz1GfpWje6b4/ubO6VfB2rwXNzG6M8ZUKN1x5pH3s4x8tYvHQU7KUbeq/zNFhpcuqd/Q8w8uXcq+W+5x8o2nLD29allsryOGCWS1mWO4z5LFDh8HBx+INepalb+LbrUfL/wCEQ1u3aeGcqsSIJbcNsBMTFzwDtGPl4aoo9H8aG0it5vC/inKQ3EAmEiGRBI+8SKdw+f8AhPTIJ5pf2hGyd1968x/VX5/ceZ2Fxd2F0l7al4pYW4fZkA9MHIx6jBpdRv7rUJUkunU+WgjjVI1RUUZOAqgADJJ4Hc13/ijQfHmsWkdrF4R1qCNZ5JXUspEuVQBmweW+Qkn1Jrnv+FeeOv8AoVNT/wC+F/xrWGLoS96Uop+qIlQqLSKdvRnLP9w/Svs/wF/yIugf9gy2/wDRS18vWnw08d3dylsPDV5B5h2+ZNtVF9yc9K+rtAsf7L0HT9MMnmfZLWODfjG7YoXP6V4Wf16VSMFCSe+x6WWU5wcnJWPiMfdrqv8AhI9PhuPt9vZ3E129pBavHPtEIVAgbGMlt2zHIGMnrWj4l+FfjLS9ZuLWy0W51G0DkwXFvtIdM8ZBOQcdRWb/AMK88df9Cpqf/fC/417axOFqRTc19553sa0G1yv7jQm8aWsuq/aWW8FuyOrxrHiQhnDbPM8zcAMcEEY/u4JFXPCPiLTlgOboabLDHbwxvJNhgEaVi/DLvUb1yuSTgcVh/wDCvPHX/Qqan/3wv+NH/CvPHX/Qqan/AN8L/jWUlg3HlVRfei06/Nzcr+4nsPGC2v2eKaGa9gtktwkcj/IXilLM4B6FgSPWota8WG7sby1tmuUNwsKeYfkYqjSEqx3sWB3jqe2MYpv/AArzx1/0Kmp/98L/AI0f8K88df8AQqan/wB8L/jV82DvfnX3om1e1uV/ccnc/wDHtL/uH+Vfcunf8g+3/wCuS/yFfKWjfCvxtqmoRWM+h3NhDIcS3FxtVI17nrknHYV9YwRiGCOIHIRQoP0FeHn9enVcFCSdr7fI9HLKc4KTkrbHmv7S/wDyTJ/+v6D/ANCr5kr6x+N+g33iL4e3dlpsZmuopI7hIl6ybDkqPfGcV8pSwXEUjRTW88cikqyvGwKn0IIruyCpH6u431v/AJHPmcX7VO3Q6238EibUdGh/tIi0v7ZZrifyubdiFJTGfm+/HjkZ3e1Y0XhvVJ1D2scUyNcCBcTLuyzlVLDPygkd6lh8T67DCIY2xHvt32+R3hACfyGfXAqVPFuvJZxWqrGEjdHB8g5JRy657dSe2T3zXop111T/AK/pfI5LU2tn/X9XK6eGdWkvY7NFtWklQPERdIVkBYqArZwTuBGPUUkXhnWJLWOdIIiZGjVIvOTzSXYqnyZzglW/KptJ8Va5pgiS1Ef7pVCboTkYkZweMZ+ZjweD3BxWjd+LpJNHsoYLW8jvrMxPDIQdkcisWLAZ+bOTwVGMnk05VKyfQFCm+5j3PhrVbeGaeZLdYIY1kMpuE2EMWACnPzHKsMDnIrHrX1LXNTv4p4Zo9sc+zzFVHPKFiMbiSPvHpWZFBcTSrFDbzySMcKiRsSx9AAOa2pzdvfaM5xV/dTPpz9m7/kllr/193H/ow16RXF/BTQr/AMO/DuwsNTjMN0zSTvEese9ywU+4BGa7SvgMZJSxE5R2u/zPp6CapRT7I534m/8AJOPEv/YKuf8A0U1fHNfY3xN/5Jx4l/7BVz/6KavjmvouHf4c/VHlZr8UToU0GG70axudNd7iaZ1juXEgKwSMWwjRgbxwAQ3IbJAGatr4NvfLksigbUWuYFhOWVTE8UjklSoYHCdCM8EYrHtNf1a0jijtboRLERjbCgLYBADHGXGCRhsjmlbxFrLSrJ9tKshjKhI0VRsUqoAAxgKzDHTBr2ZQr3dmjz1KnpdFu68J6laxXUszwqlvGkpwkpZlYEg7dm5R8pGXCgHvUmj6Npl1aaRHcNeLdapNLDHJG6+XEysqrlNuWBLc/MMVmR61fxSSyQm1heVSjPFZxIwBBU7SF+XIJBxjNFprep2lklnb3Cxxpv8ALIhTfHv+9tcjcufY1ThWa3/q3+Yc1Psab+FLqTyDaywqZRbRoksmWkmmUkKuFxjg9enc0y+8JahY7pLy4tbe3VA3ny+YiklioXBTdnKnquMDOcVmnWdU2RJ9skAhaJo9oAKmMYQggZ4BNSLr2pJNLKklshlULIq2kQR8HIJULtLA8hsZHrS5a/dBen2NC58LGNoWj1axML28Esksm9VR5fup90k5weRxgEnFZ+taLdaOkH22W3WaYMfIViXQBmUluNvVT3p0PiLWIVRVukISNYxvgjfKqcpnKnJU9CeR2Iqle3t3fNG13O8zRpsQt1A3FuvfliefWqhGsn7z0E3TtotTf+E3/JTvDn/X8v8A6C1fYNfH3wm/5Kb4c/6/l/8AQWr7Br5fiH/eI+n6s9jK/wCE/UKKKK8A9MKzrvW9Ntbp7WWaTzY8b1SB325GRkqCOlaNZWkf8hvWv+u8X/olKuCTu30Jk3pYP+Eh0v8A56XP/gJL/wDE0f8ACQ6X/wA9Ln/wEl/+JrVop3h2f3/8ALS7nlvx+1ixvPhfqEFu8xkaa3xut5EHEyHqygV8019S/tFf8kn1H/rvbf8Ao9K+Wq+uyC31eVu/6I8LM7+1V+wHkEV18PjmeMxH+zoyY54ZFbzTuEaKgaMHHRmjVvYiszwzBG9hrF02nxX01tbxtCkiMwBaVVJwpBPBNbV/4TsGjuL77WNOUBQbb7wt5fJWRkYk7sZO0dSOc9K9GtOk5ctRbf8AAOWnGdvdZXsPGUdjZWsNvpCLJC8TtIJQCxjVxnOzdzvzyxAxxgU3R/Gklhpdpp8mnRzx2sbojbwCS+8OTlSG+V8AMDgjPcgyP4MXeixXF4xVkEu+BUDK0Jl3RktggAYJPsfarVt4O0y11u1tdSvLyaOe+S2RIY1BYNEkmWbdx9/HGelZSeFd9PPr/XU0SraMz4/F224imexkkMF3FcwZlRNoRNmwhIwCMdMAY96m8N+K47fUbVbxPLt0jt4y5ZnC+SrYO0DOGLc46eh6UyDwxpTWKXU2oajEWhWcx/ZVyqtcGEA5b72cE9uoqSbwXDBFEs2rKJ5JzGoCAqQJzER1zu4Lenam/qzTj8uvQS9tv2/Ux/F91Z3eqpJYzeZCtvHHgA7I9oxsUlVJUADkgHr161jV2EnhvSYtJ1C8W41C58u2Z4MRKrK6XAiYsAxyvOfYE+lcfXTQnBxtHoZVYyTvI9C/Z7uobP4lRzXBcJ9hnHyxs5zlOygmvpH/AISHS/8Anpc/+Akv/wATXzp+zd/yVGL/AK8J/wCaV9QV8nnjj9a1XRf1se1l1/Y6dzK/4SHS/wDnpc/+Akv/AMTR/wAJDpf/AD0uf/ASX/4mtWivHvDs/v8A+Ad9pdzK/wCEh0v/AJ6XP/gJL/8AE0f8JDpf/PS5/wDASX/4mtWii8Oz+/8A4AWl3Mr/AISHS/8Anpc/+Akv/wATR/wkOl/89Ln/AMBJf/ia1aKLw7P7/wDgBaXcyJPEmkRxtJJPOiKCzM1rKAAOpJ21rqQwDA5B6Gs7xR/yLWqf9ec3/oBp99d/YNAnvtu/7NatNt9dqZx+lDimk4gm76luWaKLHmyomem5gKZ9stP+fqD/AL+CvinXtX1DxFqEmp6xcvd3Ex3HzDkID/Co6ADoAKz/ACIf+eMf/fIr6GPDjaXNU19P+CeU81V9I/ifVvxN07XNV1LQpfD+vtZxJdhbsJKuETB/ejPcDcP+BCu4S6tFUL9riOBjJkGTXxHYaTLfu62lnHJ5a7nY7VVBnGWZsAc8cmraeGr5pJomsYYpIZY4WSUqrM8n3FX+8SATxxjmtamSpxjCVVe75d++pEcws3JQ38/+AfaX2y0/5+oP+/go+2Wn/P1B/wB/BXxHqWlNp7qtxDbFWLBJI2V0bacHBHoeKq+TBnHlRZ/3RWa4dTV1V/D/AIJbzRp2cPx/4B9zfbLT/n6g/wC/goF3ak4FzCT/AL4r4Z8iH/njH/3yKUQwggrEgI6EKKf+rn/Tz8P+CL+1v7n4/wDAPuuoL+8tNPtJLy+uYba3jGXllcKqj3JryD9mLxFqWo2eqaJfXElxDYCKS3aRizIr7gUyewK5Hpmsn9qnUbr+0dF0gSEWhhkuWQHhn3BQT64GcfU15UMuk8Z9Wk/n8rnbLFr2Htkj0tvih4AVip8U2GR6Fj/Sj/haPw//AOhpsf8Ax7/CvkqNS8iovViFH41sap4b1CzmSKF4tQZriW2xaB2IljxvXBUE4BByAR717Usgw8Wk5v8AA89ZnVeqij6d/wCFo/D/AP6Gmx/8e/wri/if490vUf7Ibwv47s7UpeILldgYKh/5a/Mh+7zx3zXhA0zUyJmGn3hED7Jj5Lfu26Ybjg+xpLjTNSt38ufT7uJyGYK8LA4UbjwR2HJ9BWlHJaFKakp39bMmeYVZx5XH8z6qi+J/gBIlVvFlk5AALHdlvc8U7/haPw//AOhpsf8Ax7/CvmVvC2rqVcxj7M0zQrc7X8suqByPu7uhx061n/2Vquy3f+zb3bckLAfIbEpIyAvHPHpWSyLDS2qP8C3mVZfZPqr/AIWj8P8A/oabH/x7/Ctfw74s8N+IXaPRdas72RRlo45PnA9dp5x718cXtpd2Nwbe9tp7aYAMY5UKNg9Dg1Y8OahdaX4g0/UbKRoriC5jZGB/2gCPoRkH61NTh+lyOUJu44ZnPmSlE+2aKKK+WPZCiiigAooooAKKKKAMu4/5Gyx/68Lj/wBGQVqVw2qeKmtvixp3h7+x7ySWS0kVJlK7CjlGL/RfLYH3x613Nb1qcoKPN1X6szhJScrdwooorA0CiiigAooooAKKKKACiiigAooooAKKRiFUsxAA6k9qpnV9JBwdUsgf+u6/400mwuXaKpf2xpP/AEFLH/wIX/Gj+2NJ/wCgpY/+BC/40cr7CuiBuPFqf7Vg36SD/GtSvN9Z8SavF8V9LsrObRX0ia2cvctJlkQFS6k7sBsquP8Ae6HFd3/bGk/9BSx/8CF/xretSlFRfdGdOabfky7RVL+2NJ/6Clj/AOBC/wCNH9saT/0FLL/wIX/GsOV9jS6LtFIjK6B0YMp5BByDS0hkGpWcGoafc2F0m+C5iaGVfVWGCPyNfPGp/AbxPFeyJpmpaVcWgP7p7iV45MdtwCMM/jX0dRXZhcdWwt/ZvcwrYanWtzrY+aP+FFeNv+fnQv8AwKk/+NUf8KK8bf8APzoX/gVJ/wDGq+l6K7P7cxfdfcc/9m0Ox80f8KK8bf8APzoX/gVJ/wDGqgv/AIKeMrK2NxNcaIUDIuFuZCcswUf8s/Uivp6srxX/AMgOQ+ksJ/8AIqVUM7xbkk2vuFLLqCTdj59/4UT42/5+tC/8Cpf/AI1R/wAKK8bf8/Ohf+BUn/xqvpeip/tzF919w/7Oodj5o/4UV42/5+dC/wDAqT/41R/worxt/wA/Ohf+BUn/AMar6Xoo/tzF919wf2bQ7HjHwq+D1/oHiSHXfEN5ZyPaEtbQWrMw3kY3MzAdMngD8a9noorz8TiqmJnz1HdnVRowox5YIKKKK5zUKytI/wCQ3rX/AF3i/wDRKVq1laR/yG9a/wCu8X/olK0htL0/VEy3Rq0UUVmUZHjPQLXxR4ZvdDvHaOO5TAkUZKMCCrD6EA14FP8AAjxkszrDfaJLGD8rtPIhYepHlnH5mvpSiu3C5hXwqcab0Zz1sLTrNOSPmy3+CPj63cvb6jpEDEYLR3sykj6iOlj+CXxAiEgi1LSI/NGJNl9Mu/64j5696+kqK6v7bxfdfcY/2dR8/vPnS9+D3xGu7pbmbVNHEiAbCl7MoTAA+UCPjgDpVC8+DfjqG4tVm1DSnkuJ9kbfbZThwjNkkx8cIeevSvpqsvW/+Qhon/X83/pPNVU85xV7XX3ClgKPn954A/wR8fOxZ9R0dyepa9mJPOf+efrz9acPgp8QVjaNdU0oRs25lF/Ngt1yR5fJ96+kaKn+28V3X3D/ALOo+f3nzYnwR8fJ9zUNHXgrxezDg9R/q+h71H/wonxt/wA/Ohf+BUn/AMar6Xoo/tzF919wf2dQ7Hlvwa+F1x4Pv59Z1i7t7jUHiMMUduSY4kJBJyQCScDsMV6lRRXnYjEVMRN1KjuzqpUo0o8sdgooorE0CiiigAooooAzvFH/ACLWqf8AXnN/6Aar+Jv+RJ1P/sGy/wDos1Y8Uf8AItap/wBec3/oBqv4m/5EnU/+wbL/AOizW0do+v8AkQ936HxdD/qk/wB0U6mw/wCqT/dFOr9IPkjW0i8s10m/0u+eaGO6aKRZoohIVaMtwVJGQQx78ECt2Lxklu9vDayX0dtb3Vmy8jc8UKFWJGfvHg4/DPFZ66BBeaPaXOlP5zlCbuVpxiGQI7mNo9u5eE+VskNz0plt4UvJo4G+22UbXAjECMX3SNJH5iqMLgHHc4Ge9cc/Yyb5n/X9I3iqity9v6/MvWviSyMI86S6gvGjlBvUhWSRGacPwCRnK/KTkY9xUWra9p114Xi023twkqoisrQn74YkyKQ+0Fgefk7kZ6VAvhK8ddyX1k3lqklyAz/6OjRmQM3y8/Kp4XJyMVPp3g9prqz+1avZw2l3cRQwzKsjGUSLuBVdvHGfvY5FS1QjrfbUq9V9NzlqKluo0hupYY5lmRHKiRQQGA74IBqKu5O6Odqx7T+yj/yGPEX/AF723/oUtV/2qf8Aka9F/wCvGT/0YKsfso/8hjxF/wBe9t/6FLVf9qn/AJGvRf8Arxk/9GCvml/yOX/X2T1n/uH9dzyCJvLlSTGdrBseuDXVyeN7qe+e6u7KOdnNwp3OCRDNg+X8ykHaRkEg9SMVyVFfQzpQqfEjyozlHZnSXXij7V5bXFlJJJb3Bmtm+0BNoIQFWCIA3EYAwF980kXijAu2l08SyzS3Ukb+eQIzcJsfIx82OCOR75qx4ctbfUtDjtWtdPinm1OGyF28OWRHRyTnPXIGDVux8E295rAtIby5MREasdg3RO7lQGyORxngexIxzyydCF4yVrepuvaO0kyifFxa6W5fTVMkd01xHibAG6FYmUjbzwoIPH41P4d8VRRagov4lS3KRKWJZwPKt3iAIAJw2/nAOPQ0+18J6Y0MP2jUL4TMtuXEcKFR50rRgDJzwVB+hx71yV1Cbe6mtywYxSMhI74OKqMKFVOMV5CbqQab/q5oeK7mzu9aeexlaSExxqMrgLtUDavCkqMYBIB4rPs/+P22/wCu8f8A6EKiqWz/AOP22/67x/8AoQrocVGnyrsZc3NK59x0UUV+an1oUUUUAfK/iv4ueLtX1WW40zVZdMsN5+zwwKoOzsWJBJJHNZH/AAsXx3/0Nepfmn/xNcla/wDHrF/uL/KuiTQoLjSbS6sbq6nubp5I0ga2RFUxhWcs5k4UBs5x2OcV+grCYWlFJwX3Hy7r1ptvmf3lv/hYvjv/AKGvUvzT/wCJo/4WL47/AOhr1L80/wDiayz4d1gLK/2PMcWDJIJUKKCu4MWzjaR0bOD0BJrTXwhLDqMtneXabopnhZrcrImVhaQfNnr8uMEZ70pUsGvsx+5DU8Q+r+8hbx14ya9jvW8SXxuY0aNJTs3KrEEgHb0JA/Kp/wDhYvjv/oa9S/NP/iaxL3SdRsrOO6urfy432/8ALRSVLLuUMoOVyORuAyK2tf8AB1zpsSNBNLcsZGQq8IjyBF5hZTuOVAz1weOAaqVLCKycY/chKdd7N/eL/wALF8d/9DXqX5p/8TR/wsXx3/0Nepfmn/xNZI0HVykDiyYrOC0ZDryPLEmTzx8hzzUv/CM635mw2aghXZyZ4wIwoBYOd2EIDDIbBGaPYYT+WP3IPaV+7/E3tG+KvjnTL6O6k1ubUIlOXt7lVZHHcZABH1FfVGj30ep6TZ6lCrLHdwJOgPUB1DDP518QyDAYccZ6HNfZ3gL/AJEXQP8AsGW3/opa8HP8PSpqEoRSvfY9LLKs5uSk7m1RRRXzZ6wUUUUAFFFFABRRRQB4b+1Fr2oW8mlaBbzyQ2lxE9xcBGI83DAKp9hycf4V4N5MX/PJP++RXsn7VP8AyNWi/wDXjJ/6MFePV91k0YrBwaW9/wAz5vHybryGeTD/AM8o/wDvkUeTD/zyj/75Fbx0RZn0mK2lCPd2L3U7yn5YwrSbjwM4CpnHJq5beDbqa3e7XULUWfliSO48uQq6mNn5wuU4Uj5sc8V3OvTju/62OdUpPZHK+VF/zyT/AL5FHkw/88o/++RXS3PhvMEtxBOiLFaQTNF80sh3xby2FXhevJ4HTJ61bvfCUKXF1a2V8s5huY42uH3IqIYHlfK7cnAXOQfbB7J4imuv9f0wVKRx/kw/88o/++RR5MX/ADyj/wC+RW0dD3aVc6lbahBdQwNtxDG5YjAO4jHyDnGW7g1kVrGSlsS4tbns37L2t6h/wkF94ee4eSwNm10kbNkRurovy+gIfkewr6Cr5r/Zg/5KLd/9gmX/ANGw19KV8TnUVHFysux9Dl7boK4UUUV5J2hRRRQAVleLP+QBcexQ/wDj61q1y3xQ16x0DwrLc6gtx5UrrGGijLhWzkbvQHHWtaEXKrFRWtyKjSg2zqaKqaNqEOq6VbalbLKsNzGJIxKm1tp5BI7cVbrNpp2ZSd1cKKKKQwooooAKKKKACsrSP+Q3rX/XeL/0SlatcL4I8Wxax438Q6THpOoW8tvIrTPMECoVVUwcMeSQSPat6VOUoTaWy/VGc5JSin1O6ooorA0CiiigAooooAKy9b/5CGif9fzf+k81alcP8R/FX/CP674dtm0e9vTcXZMTQbcM+x49nJ6/vAfpn0rbD05VJ8sd7P8AIzqyUY3Z3FFA6DIwaKxNAooooAKKKKACiiigAopsjpHG0kjKiKCWZjgAepNcZdfFb4fW07QyeJIGZTgmKGWRfwZVIP51pTpVKnwRb9CZTjH4nY7WiuF/4W78O/8AoYh/4Bz/APxFH/C3fh3/ANDEP/AOf/4itPqmI/59v7mR7el/MvvOp8Uf8i1qn/XnN/6Aaku7Rb/QprFmKrcWzRFh2DLjP615l8RPiT4O1jwfqFjo/i2S1v2jJhZLadd5HVD8nRhkfjVvwj8TvBOm+G7Gz1LxdJe3scQ8+aS1nJZzyf4Og6D2Fb/UqypKXK732s/vM/rFPntdWt3R8/eIPC2veHtSk03UdLu1kjOFdIWZJFHRlYDBBrO+xX3/AD4Xn/gO/wDhX1P/AMLd+Hf/AEMQ/wDAOf8A+Io/4W78O/8AoYh/4Bz/APxFe5HN8Ykr0Hf5/wCR5zwNC+lT8j5qi1DxJFHBHEt8iwEFAtoRyAQN3y/PgEjDZ4JFWv7d8T/YZLcRXokkkVjN9lO4KI9gVRtwuB0IwR0r6W0n4m+BdUvY7Oz8RW5nkIVFljki3E9AC6gZrr6wq5zKDtUoW9f+GNIYBPWNQ+ObzW/Es0sDQw31skCRrGiWzYysezJO35uM8NkYYjoaqSX3iOSVJWGo7o5lmjxbMoR1GFKgLgYAAAHFfaNFQs+ttSX9fIp5bf7bPiK5g1K4uJJ5rG7MkjFmItWUE/QKAPwqP7Fff8+F5/4Dv/hX3DRVriKS/wCXa+//AIBP9lL+Y8g/Zs8KarotjqWs6pbyWn9oCJIIZV2vsTcdxHbJbjPpUv7QvgfVPEcFjrOiwNdXNkjxS26n53jJByvqQR075r1qivJeYVfrP1lb/wBI7fqsPY+x6Hxn/wAIb4w/6FPXv/BfL/8AE0f8Id4w/wChT17/AMF0v/xNfZlFen/rFW/kX4nJ/ZVP+Znxp/wh/jHG3/hFdfxnOP7Pm6/981KfDHjouXPh3xKWI2lvsc+SPTOOlfY1FL/WGr/IvxD+y4fzM+Nv+ER8Z/8AQr+Ie3/LhN26fw00+DvGBOT4U14n/sHy/wDxNfZdFP8A1irfyL8Q/suH8zPjP/hDvGH/AEKevf8Agul/+JroPAfwz8Uaz4itUvtHvtNsYpUkuJ7qFovlBBIUNgsTjHFfVlFRU4grzi4qKVyo5ZTi07sKKKK8E9IKKKKAPhO1/wCPaL/cX+VbWleINQ0wWgtTGv2V5nTIOT5qhXBIIOMDtgj1rsvE3wZ8Yafq80Gi6cNT0/cTbyxzxoQnZWDsOQOOMisz/hVHxE/6FmX/AMC7f/45X6AsdhKkFea+bPmHh68ZaRZjy+KtSkhvIDHAYr1QtwrmSUyALhQWdmbCn5hzwfypZfFWovcSTiG0R5JTLJtRvmcxNEW5burHpgZrX/4VR8RP+hZl/wDAu3/+OUf8Ko+In/Qsy/8AgXb/APxyl9YwX88fvQ/Z4j+V/cYOs+IdQ1axhtbxtyxBBuEknzbV2jKFig47hR/OrUniy/adpUtLGIyyCS5CI+LgiMx/PljgbWb7u3r9Kvt8MPHy3aWp8OSiZ42kVftUHKqVBP38dWX86l/4VR8RP+hZl/8AAu3/APjlDxGCtbnjb1QlSxF/hf3Gaviq4Om6nbtDHHJdwQW8QiTCQpGNpIySQSny+4JzTNS8XatqHmm5KM00TxSkvIwYPjJCs5VT8v8ACAPatX/hVHxE/wChZl/8C7f/AOOUf8Ko+In/AELMv/gXb/8Axykq+Cvfnj96H7PEWtyv7jiX+4fpX2f4C/5EXQP+wZbf+ilr5w0v4PePL2+jtrrSV0+BziS4muImVF7nCMST7V9QaTZRabpVpp0JJitYEhQnqVVQoz+VeJn2KpVVCNOSdr7Ho5bRnByclYs0UUV84eqFFFFABRRRQAUUUUAfPH7VP/I1aL/14yf+jBXj1fTXx2+H9/4utbPUdG8t9RslZPJd9oljbBwCeAQR345NeNf8Ko+If/Qsy/8AgXb/APxyvsspxuHjhYxlNJru7dTwMbh6rrOSi2mc3BrmrQQ28MN66Jbf6jCrlBknAOM45PGccmtLT/F15b2k8N1bRXxlfcTKRt+5tClcYKgdANtaX/CqPiJ/0LMv/gXb/wDxyj/hVHxE/wChZl/8C7f/AOOV2yxGClvOP3o540sQtos5lNY1NI2RbxwGjERO1d2wLtChsZA28cHpTzrusGVJf7Qm3oyMrDAOUUqpPHOFJHOeDzXR/wDCqPiJ/wBCzL/4F2//AMco/wCFUfET/oWZf/Au3/8AjlV9bwf88fvQvYV/5X+JzUms6pJFPG12ds4xLiNVLDj5cgZA4HA446Vn12v/AAqj4if9CzL/AOBdv/8AHKP+FUfET/oWZf8AwLt//jlNY3CLacfvQnh673izf/Zg/wCSi3f/AGCZf/RsNfSleSfAb4dap4Xu7rXNdVILyeD7PFbK4cxoWDMWI4ySq8AnpXrdfIZvWhWxUpQd1oe9gacqdFKS1CiiivMOs+b/ABz8Z/E02vXUPh25i0/T4JWjjbyEkkl2kjcS4IGfQCse2+KPxPuldrXVricRjLmLTYXCj1OI+K4O5/4+5/8Ars//AKEa6XwTrGm6XayLfNJubULaZNjMCgQPl+PvBSR8vevu/qGHp0Vy003p0Pm/rNWVTWbRo/8AC3fiJ/0MX/klB/8AEVV1j4i+ONb0m4sdR1X7VZOAJlNjDtHPGSE45FXNK/4Re+GmWP2e2ubma4jW4OSju/nEsw+TlSnG0uBz0yKl1f8AsXT782+pW0UNrNFbELDbmFplWcmRmjABU7c8HqBkdalU8PGSSoq/ovvG5VXF3np6lZPi18Qo0VE8QBVUAKBZW4AHp9ypIfix8SJpkhh15pJJGCoq2MBLEnAA+Sq39oeHINjPDpNzd/ulleOzbyCvnHcVUgYIjwCcD2yeansrnwhaWsUkdxCZ47yKaIiFhIgFxk5OzJHl/wC1g/3QRTdDD/8APn8A9pV/5+fiK/xa+IyOyP4gKspIYGygyCOo+5XqfwM+JWp+Kr+50PXVikvYoDcRXESbPMQEBgwHGQWXpjrXzxfyLLf3MsZyjzOyn1BYkV6R+zJ/yUuX/sFzf+jIaxzHA4dYWUlBJpdNDTC4ir7dRcro+ma4j4x+NpPBXhyK4s4Y5r+8lMNuJPuLgZZyO+PT1Irt68S/au/5Bnh7/r5m/wDQBXy+X0o1cTCE1o2evipuFGUo7nn7/F74hsxYa+qgnotlBgfmmamh+KHxPms57yHWJZLa3KiaVbCArHuOF3HZxk159XS+ENa0/TtPvNP1ITG2vpo1uBGuT5OyQMR/tAspH0r7OpgsPGN40k36HgQxFVuzm/vNy8+KHxOs0gku9YlgS4jEsJksIAJEJwGHycjg1U034i+Phdahe2OrRrNIgnvJFsrcFlXCAn5OcZA/GrFv4p0O41G2ur9ZkFvD5Sx+QrqE88sE6H/lntHGB2NV7PxNodrcpGbHzdPFpJG0AhVS8jTllJPVsJt68cAdKxVCmk17BX9DX2k7/wAR/eSx/Fr4jSOI49fLueAq2MBJ/DZTf+Fu/ET/AKGL/wAkoP8A4irKeKtCtb7Tri0UH7PNG0kn2QLIMAh5FAG35s5Iz37Yrgrtt93K/neducnzNm3f747fStKWEoTbvRS+X/AInWqRWlRv5nfaZ8ZvHlreJNc6jBqEIPzwS2saBh6ZRQQa+l/D2qQa1oVjq9srLDeW6ToG6gMM4NfEtfYHwk/5Jh4a/wCwbD/6AK8bPcLRoxhKnG3od+W16k5SUnco/GvxRe+FPA8l9ppC3k86W0MhGfLLAktg9SApx74r5im8S+JJpWll8R6yzsck/b5R+gbFe+/tQ/8AJPbT/sKRf+i5K+dNPt/td/b2u7Z50qR7sZxuIGf1rryKjTeGc5RV7mGZVJqryp6WLf8AwkHiD/oYdZ/8GE3/AMVUcus61M0bTa1qkjRNvjL3srFG9Vy3B9xWp4g8LXGmuPs7Tyrkq63EIhkT955akruPysehp7+E7xPsBbpKdt2olQvCROYiQuclQQOcEZNeqpYeykktTjcaqbTvoZn/AAkHiD/oYdZ/8GE3/wAVR/wkHiD/AKGHWf8AwYTf/FVcvfDV0k22zbfH+8LSTskSKFmaIfMWwclR6c5470eF/D/9spdM8tzH9nkijIgtvOI3kjc3zDCrjJNH+z8vNZW9Bfvb2uyn/wAJB4g/6GHWf/BhN/8AFUf8JB4g/wChh1n/AMGE3/xVWbfw3qEksbsqNaNMEMsciktH5vlmRVzuK543YxS/8I1fTXs0dsYTAl2bfzHnQMo8zyw7LnIGcDOMU/8AZ+y/AP3vmVf+Eg8Qf9DDrP8A4MJv/iqP+Eg8Qf8AQw6z/wCDCb/4qrl14YvYT5cckUrpNPHK4kQQoIioLeYWxj5x1xg4HJ6Qy+Gtaht55pLRVWHfuBmTcQgBYqucsACDkZGDmhfV32/AH7VdyxovjbxXot8l9a69qMjRncY7i5eWNwOxViRivr3Rb0alo9lqKpsF1bxzBc/d3KGx+tfEEn+rb6GvtPwR/wAiZof/AGDrf/0WtfP8QUYQUJRVnqenldSUuZNnGftI3txZ/DSWO3kKC6u4oJcHGUOSR+O0D6V8w19LftO/8k4h/wCwlD/6C9fNcUbyypFGpZ3YKqjqSeAK7sgS+qt+b/Q58zf775DaK7HX/B8dqySQzm2tIYJftU0p8zEkRUMVC84beuB9aNZ8Gu2rzLpc1uLQMY1yWwjgRgKSecuZFI+vtXpxxVJ213ON0ZrocdRXTXvhF7P7RJc6taJBbxl5HCMzAiQJjaOepBBOMirGoeFbOK8uLO11FCI78WwuZyUA/dF9pXHJyODnkkDHen9Zp9GHsZrdHI0V0v8AwjI+ybpbgWpie5M00yvykSxn/VgZB+fjk59qddeDbq1sLy9uL6FIrfftYROVk2hD97GFJ8xcA89fSn9Yp9xexn2OYIyMHpX2B8Jr251D4baDeXkrSzvZpvdjktjjJ9+K+PxX1x8Ff+SVeHv+vQfzNeJxEl7KD8/0PQyp+/L0Owooor5I9wKKKKACiiigAooooAKKKKACiiigAooooAKKKKACiiigAooooAKKKKAMu4/5Gyx/68Lj/wBGQVqVl3H/ACNlj/14XH/oyCtSrntH0/Vkx3YUUUVBQUUUUAFFFFABRRRQAUUUUAFFFFABRRRQAUUUUAFFFFABRRRQAUUUUAFFFFAHw3c/8fc//XZ//QjVzQNPi1K/aCad4Y0glndkQO2I0LYAJAycY61veOPAfiTQfEV3ajR7+7tmmd7e4t7d5VkQkkfdBwcHkGs7SdP8TabefaYfDeqSMY3iZJdNmKsrqVYHAB6E96/RI4inKknCS27nyzpSjO0o9SUeGWubaO60ueW6juFi+zBo1Ri7S+UUfLYUhuhGQcjpVWTw5rHkPceTHKq7v9XOjs4UgMVAOWAJwSOnPpWrFP40hlRoPDuoRJH5QihTSpgkYjk8xQBjP3uSSSTnrUS3HjK10c2TaNq0dvGzOjmyuE8rc249MKRnn5gazVaa+0t+/Qp049mVB4X1EW99JJLZK9mE3xC5RnZmfZsAB+8D269qY3hfWFL7obcJGjtJJ9qj2R7GVWDNuwGBZcqeeRWi7+LTNdSp4Vu4mugPN8vSZly4feJOn3g3Pp7UXknjG5guIP8AhGr+GK4V/NSHSplDM7KzP0+8Si+2BwBQq8/5o/18w9nHszlK9P8A2ZP+Sly/9gub/wBGQ1wX/CP+IP8AoXtZ/wDBfN/8TXr/AOzf4P1qx1268R6nZT2Nv9la2gSdCjyFmVidp5AGwdeuaxzSvT+qTXMtTTB05+2joe714l+1d/yDPD3/AF8zf+gCvba8z/aF8Kal4l8M2lxpMLXNzp85kMC/ekRlw231I4OPrXyeWzjTxUJSdlc9rFxcqMkj5jrofCnhqXXLK+nVbotGPLt/Jj3BptrOA57LhcZ9WFUD4f8AEIOP+Ee1n/wXzf8AxNW4LHxdAlqkOja3GtrMZ4QunS/LIcfN9zk/KvX0r7ipVi42hNJnzsINO8osb/wjN+bWCdZ7R/O8nMayEvGJQShYY74PAyfbkVf/AOEPuo7a4t5tgv8AzYPs+WZEdJEkbGGUMGOwAAgc/WmRN45iuTcR6XrSyExkkaU+PkBCjGzGAGIx3zzTi3jOS4he40XWXjjkhfy49MeIYiJ2AbY/lxubGPWsXVm/tx+80UIr7LKR8M36WH26ea3iiAjLD52ZN6hhuCqdvDA/Nj2yc1T8R6auka5d6at3Hdi3kMfmopUHHsRwf85rZvW8ZXN7qN0NB1SKS/kdpWXSX34fqgfZuC44wCBVHUtN8U6jePeXeg6u88n33XS5E3H1IVACfU9TV06zvec1b19P+CTKmrWimYlfYHwk/wCSYeGv+wbD/wCgCvlnT/Cfii/u47S18O6qZZDhfMtJI1HuWYAAfU19ceDdKfQvCelaNJIJHsrSOFmHQlVAOPxrxOIK0JQhGLu7noZXCSlJtHn/AO1D/wAk9tP+wpF/6Lkr5ytZpLa6huYseZFIsi5GRkHI/lX1z8VfCh8ZeEJtJimWG5WRZ7Z3+6JFzgH2IJH418+P8IfiGrlRoCuAfvLewYP0y4NXkuMoU8O4VJJO/UWYUKkqvNFXVjl7LWru1vLu68u3na7bfKkyFl3B94IGR0b8OxzVx/FuqNlvKshMSczCEh9pl80pnONpf2zjjNbf/CoviJ/0L3/k7B/8XR/wqL4if9C9/wCTsH/xdeo8TgnvOP3o41RxH8rOf/4SW/dGiuIbO4hZWDQyxkoSZTLngg5DMcc9Dg5qrpmsX2mpItnIsReaOYsBghoySuPQcniuq/4VF8RP+he/8nYP/i6rap8MfHWmafNf3uheVbwLukf7XC2B9A+accTg/hU46+aE6NfdxZmN4r1VrSO1/dLHFJviVTIqoPM8zaFDbSu4nqCcd+lPPjDWP7Pksl+zqkj72KoQc+b5vTO3O7vjOOM4rZ/4VH8RP+he/wDJ2D/4uj/hUXxE/wChe/8AJ2D/AOLqfrGB/nj96H7LE/yswX8T3ztKrWtiYJmmaW38tvLfzSpbPzZ+8ikYIwfyplx4k1SeQvI0JJSaPiPACyqEYD2CgAemK6H/AIVF8RP+he/8nYP/AIuj/hUXxE/6F7/ydg/+LoWJwS+3H70HssR/Kzg5P9W30Nfafgj/AJEzQ/8AsHW//ota+ctJ+DHjm8v47e+0+LTrZj+9uJLmN9q98KjEk/5zX07ptpFYadbWMGfKtokhTPXaoAH6CvDz7FUqyhGnK9r7Ho5bRnT5nJWPNP2nf+ScQ/8AYSh/9Bevm23mmt7iO4t5GimjYMjqcFWHQivsD4leFo/GHhK50YzCCVmWWCUjISRTkZHp1B9jXzxN8H/iFHK0a6HHMFOA8d5Dtb3G5gfzAroyTGUKdB06kknfqZZhQqSqKUVfQ46w1TUrFWWzvZoFZi7BTwzEYJI78GnTavqkyzrLqFy4uJVmmzIf3jr91j7j1rrP+FRfET/oXv8Aydg/+Lo/4VF8RP8AoXv/ACdg/wDi69f65g7354/ejh9hX25Wcld6tqV2JBcXkknmrtk6DeN27BwOeRnmpH1zV5JBJJqEzuCGy2G5C7QTkcnaSMmup/4VF8RP+he/8nYP/i6P+FRfET/oXv8Aydg/+Lo+uYP+eP3ofsK/8rOSm1bU5g4mv53Em/eC3XcAG/MKo/AVpp4qvDo0mnXFvFdF1dTNKST8wAyR0JAAwe3FbX/CoviJ/wBC9/5Owf8AxdH/AAqL4if9C9/5Owf/ABdS8VgmrOcfvQ1RxCd+VnCivrj4K/8AJKvD3/XoP5mvCdO+Dfj66vI4bjS4bGJjh55bqJlQeuEYk/TFfSvhjSLfQPD1jotqzNDZwrErN1bA5J+p5rxc9xdGrCMKcru/Q78toVIScpKxo0UUV80euFFFFABRRRQAUUUUAFFFFABRRRQAUUUUAFFFFABRRRQAUV8k+KfiZ4s13VZby31u/wBPtGYm3t7SdogidslcFjjqTWT/AMJj4w/6GzXv/BjL/wDFV78OH68opuSR5ks0pp2SZ9mUV8ead4k8cahc/Z7bxVrhYKzsz6nIqooGSzEtgAVJqOv+OrAxGbxVrUkcyeZFLDqkkkbrnGQwbseD70f2BUvy86uH9pwtflZ9Can4ourf4t6f4eXQ55DJaSBLgSgIY2KMz9P4fLIx6kV3dfGsOv8Ai+4v4Zv+Eg1zz932dJ2vJvk3EZXdnjkDI9q0bnVPiFCZ9viTXbhYN/mmDUpX2BZPLJIDZHzdMjpzWtbJJPlSklZeepFPMUrtps+uaK+NT4v8ZL97xT4gHOOdQm6+n3qb/wAJj4w/6GzXv/BjL/8AFVH+rtb+dfiV/atP+Vn2ZRXx/pHxD8aaVfR3kfiLUbrYctDdXDTRuPQhifzGDX1pod8uqaLY6kiFFu7aOcKeqh1DY/WvOx2XVMHbmaaZ1YbFxxF+VbFyiiivPOoKKKKACiiigAooooAKKKKACiiigAooooAKKKKACiiigAooooAKKKKACsvxb/yLl6PVAPzIFalZfiz/AJAM49WjX85FFaUvjj6kz+FmpRRRWZQUUUUAFFFFABRRRQAUUUUAFFFFABRRRQAUVhaVPr2oafDerc6bEsw3BDauxUZ6Z8wZq15Wv/8AP9pn/gI//wAcrR07OzaIUr9DTorM8rX/APn+0z/wEf8A+OUeVr//AD/aZ/4CP/8AHKXIu6HzPsadc58Tf+RB1j/r3P8AMVoeVr//AD/aZ/4CP/8AHKo6/o+tazo11pc+pWEcdymxnSzfcB7ZkrSioxqRk5bNdyJ3cWkjoaKzPs+v/wDQU03/AMF7/wDx6jyNf/6Cmm/+C9//AI9WfIv5l+P+RfM+xp0VmeRr/wD0FNN/8F7/APx6jyNf/wCgppv/AIL3/wDj1HIv5l+P+Qcz7GnRWZ5Gv/8AQU03/wAF7/8Ax6jyNf8A+gppv/gvf/49RyL+Zfj/AJBzPsadFY0k2sWd9YJc3djPDczmJljtGjYfu3bIJkbuo7Vs0pR5bajTuFFFFSMKKKKACiiigAooooAKKKKACiiigAooooAKKKKACiiigAooooAKKKKACiiigAooooA+E7X/AI9ov9xf5VJUdr/x7Rf7i/yqSv01bHx7NDQ7+OxnuBcQvLb3Vu1vMqNhwrYOVJ4yCAeeD0rcXX9Fi0q30+K31EwJCY3DFA5bzll3humDjbjHHXJrk663TNJs9X0fTY7extbW6uZblZbkyyHakKI5YBn25ILdcDp061hXUFaUv6tc1puTvFFibxnYva3iLplwJLmdpTum3KpNwJQRnocDbwPf2qrN4tSSC7hWG8gFxDOm6GYBlZ7jzlPuB90/U0228Htcy3C2+pwyoiEwyLsKuwjMhQkPgMAMEJvI+nNSL4NhZUVdZBndkjEf2U48x4POUbt3TGQTjr2I5rnthY/n1Nb1pfP0KnjbV4NTntEtduxYRNcFTw91IAZWH4gD8DXO0DkZortpwVOKijnlJyd2I/3D9K+z/AX/ACIugf8AYMtv/RS18YP9w/Svs/wF/wAiLoH/AGDLb/0UtfPcR/BT9X+h6mVfFI2qKKK+VPaCiiigAooooAKKKKACiiigAooooAKKKKACiiigAooooAKxfF3irQvCtkl3rl8tsshKxoAWeQjrtUcmtqvmz9qCSRviDZRMxKJpcbKvYEyy5P47R+VduX4VYquqcnZHPiqzo03JI9K/4Xd4C/5+9Q/8AZP8KP8Ahd3gL/n71D/wBk/wr578E/Zv7e3XXliJbW4bLxLIFYRMVO1uGIOMA966R9B0XU7m4u3mO0RW+wWabS6tES0/lojYO4YKcAHIzXu1MnwlOVm5f18jzYY+tNXVv6+Z7B/wu3wF/wA/eof+AMn+Fcl8U/iD4G8X+HksbbVdRtLuKdJIpRaSjjOGBwOflyfqBXF2nhrSNT1Cy8u3e2s3sbZnkW6++7EK7jCH7pzu7DuRVLULa1tPDF5FHJC7/YohkKgYkXjjPHJOADzk49sVVHLsNTqRlByumu3+Qp4qtOLUkrWPZdK+MHw703TbbT7e71LyreNY03WchJAGMkkcmrP/AAu3wF/z96h/4Ayf4V5Dp+n6deWdg95pyJ/okkUdn+7Rp5BAWWWOVQS4LDkNnDMME9KqWnhjRWFv9pkuoo3EbCf7Qm243RM7og2/KUICknPuASKzeV4S75nL71/kUsZXsrJHtP8Awu3wF/z96h/4Ayf4U+L41eAZJFQ317GCfvPZSAD68V4Nf6Lo6+E01e2kufNkjEgAYyLGxkK+UxCAAheclgc/w81y1bQyPCzTs5aadP8AIiWY1o20R9w2F5a39lDe2VxHcW0yB4pY2yrqehBqevNf2bJHf4YQq7Fgl5OqgnoN3Qfma9Kr5fEUvZVZU77Ox7FKfPBS7hRRRWJoFFFZnirWIfD/AIcv9auFLx2cDSlQcFiBwPxOBTjFyaSE2krs06K+TNW+KnjzULx7hddlsVY/LDaoqog9OQSfqTVT/hY3jz/oa9R/8c/+Jr3Vw/iWtZL8f8jznmlLsz6+qnrl5Np+j3d9b2b3ksETSLAjbWkwM4B9a+UIviD8QpQ7ReJtVkCDc5RFIUepwvApn/CxvHn/AENeo/8Ajn/xNOPD9e/xL8f8hPM6dtmfR3wh1yTxB4Mt7xtOksokYxRF3DGUDqw44Gcj8DXYV8e2vjvxvZ2kcNt4jv4LdciNVVAvvj5fep2+IHxCWBJ28TaoIpCyo5VNrEYyAdvOMj860rZDWnUcotJN93/kTTzKnGKTTZ9d0V8g/wDCxvHn/Q16j/45/wDE1Ja/Ezx9bzrMvie7kKn7sqRsp+o21l/q9iP5l+P+Rf8AalLsz66orl/hd4q/4TDwfbaxJCsNxuaG4RfuiRTzt9jwfxrqK8SpTlTk4S3R6EZKUVJbMKKKKgoKK8x/aA8aal4V0exstHl8i91FpP3+ATHGgXdtzxkllGe3NfPz+LPFbsWbxRruScnGoyj9A1evg8nq4qn7RNJHDiMfCjPkauz7Por4v/4SrxV/0NGvf+DKb/4qj/hKvFX/AENGvf8Agym/+Krr/wBXav8AOjH+1Yfys+lviX4i1TRNc8OW9noZ1Bbq8xG4l24k2su08HHD7s/7JruhnAzjPfFfFkniXxLIyNJ4k1tzG25C2oTEq2CMj5uDgn86f/wlXir/AKGjXv8AwZTf/FVrPIZyhGKaTXXXUzjmcVJtp6n2hRXxf/wlXir/AKGjXv8AwZTf/FUf8JV4q/6GjXv/AAZTf/FVl/q7V/nRp/asP5WfaFFfJHhP4k+KvD+qxXkus3+oWisDcW93O0qunfBYkg46EV9bIwZAw6EZFeXjsBUwckpu9zrw2KjXTcegtFFFcJ0hRRRQAUUUUAFFFFABRRRQAUUUUAFFFFABRRRQAUUUUAFFFFABRRRQB82+KPgh4nttXmXw+tpeaczFoS84jeNSeFYHrjpkday/+FM/ED/oG2X/AIGrX1NRXswz3FRilo/kcEstot31Pln/AIUz8QP+gbZf+Bq1ND8JPiXCYvJt4Y/JcvFs1ADYxxkjHQnA59q+oKKbz7FPt9wv7No+Z80D4Z/FgNMwkYGbHmkar9/AxzzzxxUI+FHxODBhHGCGDA/2kMghdoP1C8fTivp2ip/tvEdl9w/7Opd3958s/wDCmfiB/wBA2y/8DUo/4Uz8QP8AoG2X/gatfU1FV/b2K8vuF/ZlHzPmPSvgj40ur6OHUEsrG1Y/vZhcCQqvfCjqfyr6U0yzh0/TbawtwRDbQpDGCedqgAfoKsUVxYzH1sXb2nQ6KGGp0L8vUKKKK4joCiiigAooooAKKKKACiiigAooooAKKKKACiiigAooooAK+av2nv8Ako1r/wBgqL/0bNX0rXzz+1HpF8niWx1/yXaweyW2aUD5Y3V3bDHtkPx9DXrZJJRxcbvucWYJug7HjtX00a9l0CTXEiRrOK4Fu5DDcHIyPl646DPqQKzfOh/57R/99Cui8NeLbfR7JLSS1iu4fOklkRpgFfKrtH/AXRW9+lfaVZSUbw1Z8/BJv3ilq/h/UtLvWs7m13zJCs8nkjzAisM5Yjpjv6VTNpdBI5DazhZTtjbyjhz6A45P0rqdM8d2VvcJdXVl9puFjiUv9pX5yisCSCCBktnI57ZqraeMrdPKjuoGuIIxahY/teNvkxsnHpndn8MHOaxjVrdY/juaOFPozCTT755pIU0+6aWP/WIIGLL/ALwxkfjTBZ3OyOQWk+yUkRt5Rw5HUA45/Cu/0/xhod3bXDS3UOmyYijQlyXUJCyeYoQBWJ3EbCAKyIPHkUMVjshCPbRxo4SSMK2yJo1YHbuB+bPX1qVXrO65Nh+yp2T5jlJYnilZJY2jkU4ZXXDA+hB6U2mG4jY7muEZj1JfJNCyxMQqyIxPQBgSa67mFj6f/Zp/5Jin/X9P/wChV6ZXBfATSL/RvhvaQajA1vNNNJcCNxhlV2yuR2OOce9d7X55jpKWJqNd2fU4dNUop9kFFFFcpsFcb8bf+SU+If8Ar1/9mFdlXG/G3/klPiH/AK9f/ZhW+G/jQ9V+ZnW/hy9GfJNFFFfo58mdH4SvbWGxvbPULuKGzmIdwrulwGVGCtGVGG+9gq3Bz261peZ4S3KP+JfjJ+xkRyfIPJOPtPHzfvNvTPftWJYeH5b3wvd61BcBpLe4WL7KE+Z1IGWBz2LKMY75q3q/g/ULS/W1s5Evv3UbNICsQ8x9w8pdzfM2VYADk46Vxz9k5v37P/hjohz8qtG5cs5tCkFrFeXdgDA905RUcwFm8vaFDAhQcOeh6dOmKXjC50d7eK00aZXt4b66eNQGG2NjHs6jvg/lS6T4Turuy+0XTNbl5YEiVSjuRLuwSm4EcLkZxmsaTTL2PTV1Fo0NsSqlllVipbO3coOVzg4yBnFOEafPdS2/UUnPl+Hcp0UUV1mB9L/sx/8AJN5P+wjN/Ja9Rry79mP/AJJvJ/2EZv5LXqNfnuYf71U9WfU4X+DH0CiiiuM3PBv2r/8Aj88Nf9c7v+cNeNaVYz6lfJZ27RrIwZsyNtUBVLEk/QGvZf2r/wDj88Nf9c7v+cNeQeHtSOkatHqCx+YyJIoXI6sjLnkEcZzivuMo5vqEeXfX82fO4631l38hL7Sb60l2tCZkKJIssALxsjAFSGA75HXBqD7DfeZJF9huvMjGZE8lsoMZ5GOOOa29O8WXlutt9q826eO9+0yEybQ6+WIwoAGFwBweg44q7Z+NPsX2SO2trsxWstu6tJc5lkWJpGIdgOcmTjjgAda7XOsl8NznUab6nLiyvfNeL7Hc+Yi73Tym3KvqRjge9WJtH1GC1+03NubeI263CGX5fMjZgoK+vJ6enNbln4wWOC1juLW6d7byXEsV1teR43kYBiQcofMxjr8vWmp4vCmKb7CzzrbxwsrS5iOycSghcZAONpGfShzrX+EOWnbc577Bf+eIPsN35xUMI/Jbdj1xjOKjNvcC3+0G3mEG7b5nlnZu9M9M+1dLceLcWslrZxXqIwOJZrrdKC0yyEbgB8vy4A9yar694it9UsLiFrOXzZLl5oWeRcW6tIzlVwoJHzdyR1IqlOrdXiJxhraRzVx/x7yf7h/lX3Rb/wDHvH/uD+VfC9x/x7yf7h/lX3Rb/wDHvH/uD+VfP8R70/n+h6eU/b+X6j6KKK+YPYCiiigAooooAKKKKACiiigAooooAKKKKACiiigAooooAKKKKACiiigAooooAKKKKACiiigAooooAKKKKACiiigAooooAKKKKACiiigAooooAKKKKACiiigAooooAKKKKACkZVZdrKGHoRS0UAR/Z7f/AJ4Rf98Cj7Pb/wDPCL/vgVJRRcCP7Pb/APPCL/vgUfZ7f/nhF/3wKkoouBH9nt/+eEX/AHwKPs9v/wA8Iv8AvgVJRRcCP7Pb/wDPCL/vgUCCAHIhjB/3RUlFFwCiiigAooooAK5n4q6fdar8OtdsLKMy3Eto3loOrEc4HvxXTUVcJuElJdCZR5k0fC45or7E1PwH4N1O9kvb/wANabPcSHLyNCMsfU46mq3/AArTwD/0Kel/9+a+pXEVK2sGeM8qn/Mj5c0LxFqWiiMWPkjy5mmHmR7ssybDkdxjn6jNWLPxdq9rb/Z1ZGi8uOPAeSMnZu2tuR1bPztnnB9K+m/+FaeAf+hT0v8A780f8K08A/8AQp6X/wB+azlnmGk7um/wKWXVltM+ZIPFmpwrFsgs/NjMJaYxkvJ5QIj3HdjgHHAGeM1De+JNQu9ATRJEgW1Ty/uBgTsBCnG7aD8xyQBnqcmvqH/hWngH/oU9L/780f8ACtPAP/Qp6X/35o/tvDXv7Nj/ALPrfznyJQeBzX13/wAK08A/9Cnpf/fmnwfDnwLBMk0fhXSg6HKkwA4P41r/AKxUv5GR/ZU/5kYP7OVhdWPw0ha6iaL7VdS3EQYYJQ4AP44z9MV6RSKAqhVAAAwAO1LXy9eq61SVR9Xc9inDkgo9gooorIs8W/am0i9utN0fWbeF5LaxaaO4KjPliTYQx9spjPuK+f8Aen95fzr7odVdCjqGVhggjIIrIPhbwwTk+HNHJ/68o/8ACvdwGc/VaKpShe3mebicv9tPnUrHxdvX+8v50b1/vL+dfaP/AAivhf8A6FvR/wDwBj/wo/4RXwv/ANC3o/8A4Ax/4V2/6xx/59/j/wAA5/7Kl/N+B8Xb1/vL+dG9f7y/nX2j/wAIr4X/AOhb0f8A8AY/8KP+EV8L/wDQt6P/AOAMf+FH+scf+ff4/wDAD+ypfzfgfF29f7y/nRvX+8v519o/8Ir4X/6FvR//AABj/wAKP+EV8L/9C3o//gDH/hR/rHH/AJ9/j/wA/sqX834HxxpGmXmuajDpOmxNPdXLeWirzjPUn0A6k19uxLsiVfQAVU07R9J012fTtLsbNmGGaC3WMke+BV2vIzLMfrso+7ZI7sJhfq6et7hRRRXmHYFFFFABRRRQAUUUUAFFFFABRRRQAUUUUAFFFFABRRRQAUUUUAFFFFAH/9k="/>
          <p:cNvSpPr>
            <a:spLocks noChangeAspect="1" noChangeArrowheads="1"/>
          </p:cNvSpPr>
          <p:nvPr/>
        </p:nvSpPr>
        <p:spPr bwMode="auto">
          <a:xfrm>
            <a:off x="36512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4" descr="A screenshot of a cell phone&#10;&#10;Description generated with very high confidence">
            <a:extLst>
              <a:ext uri="{FF2B5EF4-FFF2-40B4-BE49-F238E27FC236}">
                <a16:creationId xmlns="" xmlns:a16="http://schemas.microsoft.com/office/drawing/2014/main" id="{945E1C2B-2E5F-4860-ABE7-AF5A219610D7}"/>
              </a:ext>
            </a:extLst>
          </p:cNvPr>
          <p:cNvPicPr>
            <a:picLocks noChangeAspect="1"/>
          </p:cNvPicPr>
          <p:nvPr/>
        </p:nvPicPr>
        <p:blipFill>
          <a:blip r:embed="rId3" cstate="print"/>
          <a:stretch>
            <a:fillRect/>
          </a:stretch>
        </p:blipFill>
        <p:spPr>
          <a:xfrm>
            <a:off x="1193382" y="1315528"/>
            <a:ext cx="10084977" cy="5462960"/>
          </a:xfrm>
          <a:prstGeom prst="rect">
            <a:avLst/>
          </a:prstGeom>
        </p:spPr>
      </p:pic>
    </p:spTree>
    <p:extLst>
      <p:ext uri="{BB962C8B-B14F-4D97-AF65-F5344CB8AC3E}">
        <p14:creationId xmlns:p14="http://schemas.microsoft.com/office/powerpoint/2010/main" val="33141669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584" t="1" b="468"/>
          <a:stretch/>
        </p:blipFill>
        <p:spPr>
          <a:xfrm>
            <a:off x="-11430" y="-366"/>
            <a:ext cx="12203430" cy="6858365"/>
          </a:xfrm>
          <a:prstGeom prst="rect">
            <a:avLst/>
          </a:prstGeom>
        </p:spPr>
      </p:pic>
      <p:sp>
        <p:nvSpPr>
          <p:cNvPr id="2" name="Title 1"/>
          <p:cNvSpPr>
            <a:spLocks noGrp="1"/>
          </p:cNvSpPr>
          <p:nvPr>
            <p:ph type="ctrTitle"/>
          </p:nvPr>
        </p:nvSpPr>
        <p:spPr>
          <a:xfrm>
            <a:off x="-11430" y="0"/>
            <a:ext cx="12203429" cy="918799"/>
          </a:xfrm>
        </p:spPr>
        <p:txBody>
          <a:bodyPr>
            <a:normAutofit/>
          </a:bodyPr>
          <a:lstStyle/>
          <a:p>
            <a:r>
              <a:rPr lang="en-US" sz="4000" b="1" dirty="0" smtClean="0">
                <a:cs typeface="Calibri Light"/>
              </a:rPr>
              <a:t>Resources and Capabilities</a:t>
            </a:r>
            <a:endParaRPr lang="en-US" sz="4000" b="1" dirty="0"/>
          </a:p>
        </p:txBody>
      </p:sp>
      <p:sp>
        <p:nvSpPr>
          <p:cNvPr id="3" name="Subtitle 2"/>
          <p:cNvSpPr>
            <a:spLocks noGrp="1"/>
          </p:cNvSpPr>
          <p:nvPr>
            <p:ph type="subTitle" idx="1"/>
          </p:nvPr>
        </p:nvSpPr>
        <p:spPr>
          <a:xfrm>
            <a:off x="459698" y="1356121"/>
            <a:ext cx="11732302" cy="5939200"/>
          </a:xfrm>
        </p:spPr>
        <p:txBody>
          <a:bodyPr>
            <a:noAutofit/>
          </a:bodyPr>
          <a:lstStyle/>
          <a:p>
            <a:pPr>
              <a:lnSpc>
                <a:spcPct val="250000"/>
              </a:lnSpc>
            </a:pPr>
            <a:r>
              <a:rPr lang="en-US" dirty="0" smtClean="0">
                <a:cs typeface="Calibri"/>
              </a:rPr>
              <a:t>Strong Customer Base</a:t>
            </a:r>
            <a:endParaRPr lang="en-US" dirty="0" smtClean="0"/>
          </a:p>
          <a:p>
            <a:pPr>
              <a:lnSpc>
                <a:spcPct val="250000"/>
              </a:lnSpc>
            </a:pPr>
            <a:r>
              <a:rPr lang="en-US" dirty="0" smtClean="0">
                <a:cs typeface="Calibri"/>
              </a:rPr>
              <a:t>Wide Range of Products for every section of Youth</a:t>
            </a:r>
          </a:p>
          <a:p>
            <a:pPr>
              <a:lnSpc>
                <a:spcPct val="250000"/>
              </a:lnSpc>
            </a:pPr>
            <a:r>
              <a:rPr lang="en-US" dirty="0" smtClean="0">
                <a:cs typeface="Calibri"/>
              </a:rPr>
              <a:t>Popular Brand Name in Youth</a:t>
            </a:r>
          </a:p>
          <a:p>
            <a:pPr>
              <a:lnSpc>
                <a:spcPct val="250000"/>
              </a:lnSpc>
            </a:pPr>
            <a:r>
              <a:rPr lang="en-US" dirty="0" smtClean="0">
                <a:cs typeface="Calibri"/>
              </a:rPr>
              <a:t>Great reach to youth through Social Media</a:t>
            </a:r>
          </a:p>
          <a:p>
            <a:pPr>
              <a:lnSpc>
                <a:spcPct val="250000"/>
              </a:lnSpc>
            </a:pPr>
            <a:endParaRPr lang="en-US" dirty="0">
              <a:cs typeface="Calibri"/>
            </a:endParaRPr>
          </a:p>
        </p:txBody>
      </p:sp>
    </p:spTree>
    <p:extLst>
      <p:ext uri="{BB962C8B-B14F-4D97-AF65-F5344CB8AC3E}">
        <p14:creationId xmlns:p14="http://schemas.microsoft.com/office/powerpoint/2010/main" val="18958313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876</Words>
  <Application>Microsoft Office PowerPoint</Application>
  <PresentationFormat>Widescreen</PresentationFormat>
  <Paragraphs>180</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Wingdings</vt:lpstr>
      <vt:lpstr>Office Theme</vt:lpstr>
      <vt:lpstr>PowerPoint Presentation</vt:lpstr>
      <vt:lpstr>Company Overview​</vt:lpstr>
      <vt:lpstr>Business Model​</vt:lpstr>
      <vt:lpstr>PowerPoint Presentation</vt:lpstr>
      <vt:lpstr>PowerPoint Presentation</vt:lpstr>
      <vt:lpstr>Mission and Vision​</vt:lpstr>
      <vt:lpstr>Goal and Value​</vt:lpstr>
      <vt:lpstr>Organizational Chart</vt:lpstr>
      <vt:lpstr>Resources and Capabilities</vt:lpstr>
      <vt:lpstr>Skills and competencies​</vt:lpstr>
      <vt:lpstr>Applying  Competencies to Organizational Functions​</vt:lpstr>
      <vt:lpstr>PowerPoint Presentation</vt:lpstr>
      <vt:lpstr>PowerPoint Presentation</vt:lpstr>
      <vt:lpstr>  Defining a Strategy and How it relate to the Organization’s Mission</vt:lpstr>
      <vt:lpstr>PowerPoint Presentation</vt:lpstr>
      <vt:lpstr>SWOT Analysis</vt:lpstr>
      <vt:lpstr>PowerPoint Presentation</vt:lpstr>
      <vt:lpstr>Porter's Five Forces</vt:lpstr>
      <vt:lpstr>Porter's Five Forces</vt:lpstr>
      <vt:lpstr>PowerPoint Presentation</vt:lpstr>
      <vt:lpstr>Efficiency and Innovation Initiatives</vt:lpstr>
      <vt:lpstr>PowerPoint Presentation</vt:lpstr>
      <vt:lpstr>Value Creation for Customers</vt:lpstr>
      <vt:lpstr>PowerPoint Presentation</vt:lpstr>
      <vt:lpstr>Value Creation – An Overview</vt:lpstr>
      <vt:lpstr>PowerPoint Presentation</vt:lpstr>
    </vt:vector>
  </TitlesOfParts>
  <Company>Rush Computer Rentals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Augustus kimeu</cp:lastModifiedBy>
  <cp:revision>37</cp:revision>
  <dcterms:created xsi:type="dcterms:W3CDTF">2018-06-17T16:52:33Z</dcterms:created>
  <dcterms:modified xsi:type="dcterms:W3CDTF">2018-09-06T06:24:38Z</dcterms:modified>
</cp:coreProperties>
</file>