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8" r:id="rId2"/>
  </p:sldMasterIdLst>
  <p:notesMasterIdLst>
    <p:notesMasterId r:id="rId39"/>
  </p:notesMasterIdLst>
  <p:sldIdLst>
    <p:sldId id="256" r:id="rId3"/>
    <p:sldId id="282" r:id="rId4"/>
    <p:sldId id="257" r:id="rId5"/>
    <p:sldId id="290" r:id="rId6"/>
    <p:sldId id="258" r:id="rId7"/>
    <p:sldId id="291" r:id="rId8"/>
    <p:sldId id="259" r:id="rId9"/>
    <p:sldId id="260" r:id="rId10"/>
    <p:sldId id="261" r:id="rId11"/>
    <p:sldId id="262" r:id="rId12"/>
    <p:sldId id="263" r:id="rId13"/>
    <p:sldId id="264" r:id="rId14"/>
    <p:sldId id="265" r:id="rId15"/>
    <p:sldId id="266" r:id="rId16"/>
    <p:sldId id="267" r:id="rId17"/>
    <p:sldId id="268" r:id="rId18"/>
    <p:sldId id="292" r:id="rId19"/>
    <p:sldId id="269" r:id="rId20"/>
    <p:sldId id="271" r:id="rId21"/>
    <p:sldId id="272" r:id="rId22"/>
    <p:sldId id="273" r:id="rId23"/>
    <p:sldId id="274" r:id="rId24"/>
    <p:sldId id="275" r:id="rId25"/>
    <p:sldId id="276" r:id="rId26"/>
    <p:sldId id="277" r:id="rId27"/>
    <p:sldId id="280" r:id="rId28"/>
    <p:sldId id="278" r:id="rId29"/>
    <p:sldId id="293" r:id="rId30"/>
    <p:sldId id="281" r:id="rId31"/>
    <p:sldId id="286" r:id="rId32"/>
    <p:sldId id="285" r:id="rId33"/>
    <p:sldId id="284" r:id="rId34"/>
    <p:sldId id="287" r:id="rId35"/>
    <p:sldId id="288" r:id="rId36"/>
    <p:sldId id="289"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32" autoAdjust="0"/>
    <p:restoredTop sz="94746"/>
  </p:normalViewPr>
  <p:slideViewPr>
    <p:cSldViewPr snapToGrid="0">
      <p:cViewPr varScale="1">
        <p:scale>
          <a:sx n="64" d="100"/>
          <a:sy n="64" d="100"/>
        </p:scale>
        <p:origin x="-108" y="-1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E7E63-950B-45A1-89B2-D583FB6738F7}" type="datetimeFigureOut">
              <a:rPr lang="en-US" smtClean="0"/>
              <a:pPr/>
              <a:t>3/24/2018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C5ADC-22F7-4929-B262-B39B92D0E34E}" type="slidenum">
              <a:rPr lang="en-US" smtClean="0"/>
              <a:pPr/>
              <a:t>‹#›</a:t>
            </a:fld>
            <a:endParaRPr lang="en-US" dirty="0"/>
          </a:p>
        </p:txBody>
      </p:sp>
    </p:spTree>
    <p:extLst>
      <p:ext uri="{BB962C8B-B14F-4D97-AF65-F5344CB8AC3E}">
        <p14:creationId xmlns:p14="http://schemas.microsoft.com/office/powerpoint/2010/main" xmlns="" val="365361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C5ADC-22F7-4929-B262-B39B92D0E34E}" type="slidenum">
              <a:rPr lang="en-US" smtClean="0"/>
              <a:pPr/>
              <a:t>1</a:t>
            </a:fld>
            <a:endParaRPr lang="en-US" dirty="0"/>
          </a:p>
        </p:txBody>
      </p:sp>
    </p:spTree>
    <p:extLst>
      <p:ext uri="{BB962C8B-B14F-4D97-AF65-F5344CB8AC3E}">
        <p14:creationId xmlns:p14="http://schemas.microsoft.com/office/powerpoint/2010/main" xmlns="" val="26784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Ask students when Sunset</a:t>
            </a:r>
            <a:r>
              <a:rPr lang="en-US" baseline="0" dirty="0"/>
              <a:t> might model sales separately. In this case, each order results in one sale and each sale is ordered first, so the orders and sales can be modeled as one event.</a:t>
            </a:r>
            <a:endParaRPr lang="en-US" dirty="0"/>
          </a:p>
        </p:txBody>
      </p:sp>
      <p:sp>
        <p:nvSpPr>
          <p:cNvPr id="4" name="Slide Number Placeholder 3"/>
          <p:cNvSpPr>
            <a:spLocks noGrp="1"/>
          </p:cNvSpPr>
          <p:nvPr>
            <p:ph type="sldNum" sz="quarter" idx="10"/>
          </p:nvPr>
        </p:nvSpPr>
        <p:spPr/>
        <p:txBody>
          <a:bodyPr/>
          <a:lstStyle/>
          <a:p>
            <a:fld id="{41EC5ADC-22F7-4929-B262-B39B92D0E34E}" type="slidenum">
              <a:rPr lang="en-US" smtClean="0"/>
              <a:pPr/>
              <a:t>20</a:t>
            </a:fld>
            <a:endParaRPr lang="en-US" dirty="0"/>
          </a:p>
        </p:txBody>
      </p:sp>
    </p:spTree>
    <p:extLst>
      <p:ext uri="{BB962C8B-B14F-4D97-AF65-F5344CB8AC3E}">
        <p14:creationId xmlns:p14="http://schemas.microsoft.com/office/powerpoint/2010/main" xmlns="" val="103322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Rule of thumb – post</a:t>
            </a:r>
            <a:r>
              <a:rPr lang="en-US" baseline="0" dirty="0"/>
              <a:t> the foreign key toward the MANY side of the one-to-many relationships (look at maximum multiplicities only).</a:t>
            </a:r>
            <a:endParaRPr lang="en-US" dirty="0"/>
          </a:p>
        </p:txBody>
      </p:sp>
      <p:sp>
        <p:nvSpPr>
          <p:cNvPr id="4" name="Slide Number Placeholder 3"/>
          <p:cNvSpPr>
            <a:spLocks noGrp="1"/>
          </p:cNvSpPr>
          <p:nvPr>
            <p:ph type="sldNum" sz="quarter" idx="10"/>
          </p:nvPr>
        </p:nvSpPr>
        <p:spPr/>
        <p:txBody>
          <a:bodyPr/>
          <a:lstStyle/>
          <a:p>
            <a:fld id="{41EC5ADC-22F7-4929-B262-B39B92D0E34E}" type="slidenum">
              <a:rPr lang="en-US" smtClean="0"/>
              <a:pPr/>
              <a:t>25</a:t>
            </a:fld>
            <a:endParaRPr lang="en-US" dirty="0"/>
          </a:p>
        </p:txBody>
      </p:sp>
    </p:spTree>
    <p:extLst>
      <p:ext uri="{BB962C8B-B14F-4D97-AF65-F5344CB8AC3E}">
        <p14:creationId xmlns:p14="http://schemas.microsoft.com/office/powerpoint/2010/main" xmlns="" val="19411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8D7127-1FA4-4D67-8BF7-AE44AE4DD5EE}" type="slidenum">
              <a:rPr lang="en-US" smtClean="0"/>
              <a:pPr fontAlgn="base">
                <a:spcBef>
                  <a:spcPct val="0"/>
                </a:spcBef>
                <a:spcAft>
                  <a:spcPct val="0"/>
                </a:spcAft>
                <a:defRPr/>
              </a:pPr>
              <a:t>26</a:t>
            </a:fld>
            <a:endParaRPr lang="en-US"/>
          </a:p>
        </p:txBody>
      </p:sp>
      <p:sp>
        <p:nvSpPr>
          <p:cNvPr id="31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xmlns="" val="38383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C5ADC-22F7-4929-B262-B39B92D0E34E}" type="slidenum">
              <a:rPr lang="en-US" smtClean="0"/>
              <a:pPr/>
              <a:t>29</a:t>
            </a:fld>
            <a:endParaRPr lang="en-US" dirty="0"/>
          </a:p>
        </p:txBody>
      </p:sp>
    </p:spTree>
    <p:extLst>
      <p:ext uri="{BB962C8B-B14F-4D97-AF65-F5344CB8AC3E}">
        <p14:creationId xmlns:p14="http://schemas.microsoft.com/office/powerpoint/2010/main" xmlns="" val="63169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915B51-53E4-40C9-9A73-788B310CF416}"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204940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98704D-F5E0-49BB-BA0F-8C938294D956}"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18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89C6E-528A-415D-B7D2-FAC419FD0B64}"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034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1749"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36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5915B51-53E4-40C9-9A73-788B310CF416}"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900" y="1786"/>
            <a:ext cx="12188825" cy="6856214"/>
          </a:xfrm>
          <a:prstGeom prst="rect">
            <a:avLst/>
          </a:prstGeom>
        </p:spPr>
      </p:pic>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75E85AE-7A5D-4DA4-9CC2-A30C773B550F}"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DF3CB6-1DB5-47D1-8506-E802C2FDF4B2}"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C76292-9EAD-4B78-B284-F85B5B739720}"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9ABB41-855F-4839-B526-406C9A2CB52B}" type="datetime1">
              <a:rPr lang="en-US" smtClean="0">
                <a:solidFill>
                  <a:prstClr val="black">
                    <a:tint val="75000"/>
                  </a:prstClr>
                </a:solidFill>
              </a:rPr>
              <a:pPr/>
              <a:t>3/24/2018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A604FA-8760-49D6-AF76-45E0BA45776C}" type="datetime1">
              <a:rPr lang="en-US" smtClean="0">
                <a:solidFill>
                  <a:prstClr val="black">
                    <a:tint val="75000"/>
                  </a:prstClr>
                </a:solidFill>
              </a:rPr>
              <a:pPr/>
              <a:t>3/24/2018</a:t>
            </a:fld>
            <a:endParaRPr lang="en-US">
              <a:solidFill>
                <a:prstClr val="black">
                  <a:tint val="75000"/>
                </a:prstClr>
              </a:solidFill>
            </a:endParaRPr>
          </a:p>
        </p:txBody>
      </p:sp>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8BD2985-BCF3-4080-9B7C-921026F39B70}" type="datetime1">
              <a:rPr lang="en-US" smtClean="0">
                <a:solidFill>
                  <a:prstClr val="black">
                    <a:tint val="75000"/>
                  </a:prstClr>
                </a:solidFill>
              </a:rPr>
              <a:pPr/>
              <a:t>3/24/2018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BE585-9CBF-4389-94E2-ED833ED731DE}"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E85AE-7A5D-4DA4-9CC2-A30C773B550F}"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23428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40F44-0491-430A-8C52-8FC8B42C1274}"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98704D-F5E0-49BB-BA0F-8C938294D956}"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189C6E-528A-415D-B7D2-FAC419FD0B64}"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F3CB6-1DB5-47D1-8506-E802C2FDF4B2}"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56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C76292-9EAD-4B78-B284-F85B5B739720}"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721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9ABB41-855F-4839-B526-406C9A2CB52B}" type="datetime1">
              <a:rPr lang="en-US" smtClean="0">
                <a:solidFill>
                  <a:prstClr val="black">
                    <a:tint val="75000"/>
                  </a:prstClr>
                </a:solidFill>
              </a:rPr>
              <a:pPr/>
              <a:t>3/24/2018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031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A604FA-8760-49D6-AF76-45E0BA45776C}" type="datetime1">
              <a:rPr lang="en-US" smtClean="0">
                <a:solidFill>
                  <a:prstClr val="black">
                    <a:tint val="75000"/>
                  </a:prstClr>
                </a:solidFill>
              </a:rPr>
              <a:pPr/>
              <a:t>3/24/2018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42407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D2985-BCF3-4080-9B7C-921026F39B70}" type="datetime1">
              <a:rPr lang="en-US" smtClean="0">
                <a:solidFill>
                  <a:prstClr val="black">
                    <a:tint val="75000"/>
                  </a:prstClr>
                </a:solidFill>
              </a:rPr>
              <a:pPr/>
              <a:t>3/24/2018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724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1BE585-9CBF-4389-94E2-ED833ED731DE}"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3159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40F44-0491-430A-8C52-8FC8B42C1274}" type="datetime1">
              <a:rPr lang="en-US" smtClean="0">
                <a:solidFill>
                  <a:prstClr val="black">
                    <a:tint val="75000"/>
                  </a:prstClr>
                </a:solidFill>
              </a:rPr>
              <a:pPr/>
              <a:t>3/24/2018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602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533400" y="6477000"/>
            <a:ext cx="7543800" cy="230832"/>
          </a:xfrm>
          <a:prstGeom prst="rect">
            <a:avLst/>
          </a:prstGeom>
        </p:spPr>
        <p:txBody>
          <a:bodyPr wrap="square">
            <a:spAutoFit/>
          </a:bodyPr>
          <a:lstStyle/>
          <a:p>
            <a:r>
              <a:rPr lang="en-US" sz="900" kern="1200" dirty="0" smtClean="0">
                <a:solidFill>
                  <a:schemeClr val="tx1"/>
                </a:solidFill>
                <a:effectLst/>
                <a:latin typeface="+mn-lt"/>
                <a:ea typeface="+mn-ea"/>
                <a:cs typeface="+mn-cs"/>
              </a:rPr>
              <a:t>Copyright © 2018 McGraw-Hill Education. All rights reserved. No reproduction or distribution without the prior written consent of McGraw-Hill Education.</a:t>
            </a:r>
            <a:endParaRPr lang="en-US"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441971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CB91D0-5678-4B57-AD3C-6F6634DB0E43}" type="datetime1">
              <a:rPr lang="en-US" smtClean="0">
                <a:solidFill>
                  <a:prstClr val="black">
                    <a:tint val="75000"/>
                  </a:prstClr>
                </a:solidFill>
              </a:rPr>
              <a:pPr/>
              <a:t>3/24/2018</a:t>
            </a:fld>
            <a:endParaRPr lang="en-US">
              <a:solidFill>
                <a:prstClr val="black">
                  <a:tint val="75000"/>
                </a:prstClr>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35F54B-151C-4F1D-B8E6-BD460FECB3E5}"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533400" y="6477000"/>
            <a:ext cx="7543800" cy="230832"/>
          </a:xfrm>
          <a:prstGeom prst="rect">
            <a:avLst/>
          </a:prstGeom>
        </p:spPr>
        <p:txBody>
          <a:bodyPr wrap="square">
            <a:spAutoFit/>
          </a:bodyPr>
          <a:lstStyle/>
          <a:p>
            <a:r>
              <a:rPr lang="en-US" sz="900" kern="1200" dirty="0" smtClean="0">
                <a:solidFill>
                  <a:schemeClr val="tx1"/>
                </a:solidFill>
                <a:effectLst/>
                <a:latin typeface="+mn-lt"/>
                <a:ea typeface="+mn-ea"/>
                <a:cs typeface="+mn-cs"/>
              </a:rPr>
              <a:t>Copyright © 2018 McGraw-Hill Education. All rights reserved. No reproduction or distribution without the prior written consent of McGraw-Hill Education.</a:t>
            </a:r>
            <a:endParaRPr lang="en-US" sz="9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07008321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308" y="2130432"/>
            <a:ext cx="5052291" cy="1470025"/>
          </a:xfrm>
        </p:spPr>
        <p:txBody>
          <a:bodyPr/>
          <a:lstStyle/>
          <a:p>
            <a:pPr algn="l"/>
            <a:r>
              <a:rPr lang="en-US" dirty="0"/>
              <a:t>Chapter 5</a:t>
            </a:r>
          </a:p>
        </p:txBody>
      </p:sp>
      <p:sp>
        <p:nvSpPr>
          <p:cNvPr id="3" name="Subtitle 2"/>
          <p:cNvSpPr>
            <a:spLocks noGrp="1"/>
          </p:cNvSpPr>
          <p:nvPr>
            <p:ph type="subTitle" idx="1"/>
          </p:nvPr>
        </p:nvSpPr>
        <p:spPr>
          <a:xfrm>
            <a:off x="7051962" y="3344299"/>
            <a:ext cx="3398982" cy="1752600"/>
          </a:xfrm>
        </p:spPr>
        <p:txBody>
          <a:bodyPr>
            <a:normAutofit fontScale="92500" lnSpcReduction="10000"/>
          </a:bodyPr>
          <a:lstStyle/>
          <a:p>
            <a:endParaRPr lang="en-US" dirty="0"/>
          </a:p>
          <a:p>
            <a:pPr algn="ctr"/>
            <a:r>
              <a:rPr lang="en-US" sz="3200" dirty="0"/>
              <a:t>Sales and Collection Business Process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668482"/>
            <a:ext cx="3860180" cy="5105400"/>
          </a:xfrm>
          <a:prstGeom prst="rect">
            <a:avLst/>
          </a:prstGeom>
        </p:spPr>
      </p:pic>
    </p:spTree>
    <p:extLst>
      <p:ext uri="{BB962C8B-B14F-4D97-AF65-F5344CB8AC3E}">
        <p14:creationId xmlns:p14="http://schemas.microsoft.com/office/powerpoint/2010/main" xmlns="" val="3190532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BPMN Model Refinement </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10</a:t>
            </a:fld>
            <a:endParaRPr lang="en-US" dirty="0"/>
          </a:p>
        </p:txBody>
      </p:sp>
      <p:pic>
        <p:nvPicPr>
          <p:cNvPr id="4" name="Picture 3"/>
          <p:cNvPicPr>
            <a:picLocks noChangeAspect="1"/>
          </p:cNvPicPr>
          <p:nvPr/>
        </p:nvPicPr>
        <p:blipFill>
          <a:blip r:embed="rId2" cstate="print"/>
          <a:stretch>
            <a:fillRect/>
          </a:stretch>
        </p:blipFill>
        <p:spPr>
          <a:xfrm>
            <a:off x="955767" y="2122446"/>
            <a:ext cx="9165224" cy="2861795"/>
          </a:xfrm>
          <a:prstGeom prst="rect">
            <a:avLst/>
          </a:prstGeom>
        </p:spPr>
      </p:pic>
      <p:sp>
        <p:nvSpPr>
          <p:cNvPr id="5" name="TextBox 4"/>
          <p:cNvSpPr txBox="1"/>
          <p:nvPr/>
        </p:nvSpPr>
        <p:spPr>
          <a:xfrm>
            <a:off x="955769" y="5434151"/>
            <a:ext cx="3655423" cy="369332"/>
          </a:xfrm>
          <a:prstGeom prst="rect">
            <a:avLst/>
          </a:prstGeom>
          <a:noFill/>
        </p:spPr>
        <p:txBody>
          <a:bodyPr wrap="square" rtlCol="0">
            <a:spAutoFit/>
          </a:bodyPr>
          <a:lstStyle/>
          <a:p>
            <a:r>
              <a:rPr lang="en-US" b="1" dirty="0"/>
              <a:t>Collaboration Sales Activity Model</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3</a:t>
            </a:r>
          </a:p>
        </p:txBody>
      </p:sp>
    </p:spTree>
    <p:extLst>
      <p:ext uri="{BB962C8B-B14F-4D97-AF65-F5344CB8AC3E}">
        <p14:creationId xmlns:p14="http://schemas.microsoft.com/office/powerpoint/2010/main" xmlns="" val="249605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BPMN Model Refinement </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11</a:t>
            </a:fld>
            <a:endParaRPr lang="en-US" dirty="0"/>
          </a:p>
        </p:txBody>
      </p:sp>
      <p:pic>
        <p:nvPicPr>
          <p:cNvPr id="4" name="Picture 3"/>
          <p:cNvPicPr>
            <a:picLocks noChangeAspect="1"/>
          </p:cNvPicPr>
          <p:nvPr/>
        </p:nvPicPr>
        <p:blipFill>
          <a:blip r:embed="rId2" cstate="print"/>
          <a:stretch>
            <a:fillRect/>
          </a:stretch>
        </p:blipFill>
        <p:spPr>
          <a:xfrm>
            <a:off x="955768" y="1690688"/>
            <a:ext cx="9249395" cy="2852442"/>
          </a:xfrm>
          <a:prstGeom prst="rect">
            <a:avLst/>
          </a:prstGeom>
        </p:spPr>
      </p:pic>
      <p:sp>
        <p:nvSpPr>
          <p:cNvPr id="5" name="TextBox 4"/>
          <p:cNvSpPr txBox="1"/>
          <p:nvPr/>
        </p:nvSpPr>
        <p:spPr>
          <a:xfrm>
            <a:off x="955768" y="4945365"/>
            <a:ext cx="10069285" cy="923330"/>
          </a:xfrm>
          <a:prstGeom prst="rect">
            <a:avLst/>
          </a:prstGeom>
          <a:noFill/>
        </p:spPr>
        <p:txBody>
          <a:bodyPr wrap="square" rtlCol="0">
            <a:spAutoFit/>
          </a:bodyPr>
          <a:lstStyle/>
          <a:p>
            <a:r>
              <a:rPr lang="en-US" b="1" dirty="0"/>
              <a:t>Collaboration Sales Activity Model emphasizing the </a:t>
            </a:r>
            <a:r>
              <a:rPr lang="en-US" b="1" i="1" dirty="0"/>
              <a:t>CHOREOGRAPHY – </a:t>
            </a:r>
            <a:r>
              <a:rPr lang="en-US" b="1" dirty="0"/>
              <a:t>message flows between pools, since Sunset is not interested in the Customers activities. To clarify the diagram, the message flows should be labeled, e.g., “quote information” for the first message flow.</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3</a:t>
            </a:r>
          </a:p>
        </p:txBody>
      </p:sp>
    </p:spTree>
    <p:extLst>
      <p:ext uri="{BB962C8B-B14F-4D97-AF65-F5344CB8AC3E}">
        <p14:creationId xmlns:p14="http://schemas.microsoft.com/office/powerpoint/2010/main" xmlns="" val="1310890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BPMN Model Refinement </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12</a:t>
            </a:fld>
            <a:endParaRPr lang="en-US" dirty="0"/>
          </a:p>
        </p:txBody>
      </p:sp>
      <p:pic>
        <p:nvPicPr>
          <p:cNvPr id="4" name="Picture 3"/>
          <p:cNvPicPr>
            <a:picLocks noChangeAspect="1"/>
          </p:cNvPicPr>
          <p:nvPr/>
        </p:nvPicPr>
        <p:blipFill>
          <a:blip r:embed="rId2" cstate="print"/>
          <a:stretch>
            <a:fillRect/>
          </a:stretch>
        </p:blipFill>
        <p:spPr>
          <a:xfrm>
            <a:off x="838202" y="1728165"/>
            <a:ext cx="10371665" cy="3292000"/>
          </a:xfrm>
          <a:prstGeom prst="rect">
            <a:avLst/>
          </a:prstGeom>
        </p:spPr>
      </p:pic>
      <p:sp>
        <p:nvSpPr>
          <p:cNvPr id="5" name="TextBox 4"/>
          <p:cNvSpPr txBox="1"/>
          <p:nvPr/>
        </p:nvSpPr>
        <p:spPr>
          <a:xfrm>
            <a:off x="838201" y="5465562"/>
            <a:ext cx="10384971" cy="923330"/>
          </a:xfrm>
          <a:prstGeom prst="rect">
            <a:avLst/>
          </a:prstGeom>
          <a:noFill/>
        </p:spPr>
        <p:txBody>
          <a:bodyPr wrap="square" rtlCol="0">
            <a:spAutoFit/>
          </a:bodyPr>
          <a:lstStyle/>
          <a:p>
            <a:r>
              <a:rPr lang="en-US" b="1" dirty="0"/>
              <a:t>Considering EXCEPTIONS to the process. Shows the process flow when the supplier does not have the products necessary to fulfill the customer’s order. Sub-process represents the PURCHASING activities without the detail; the INTERMEDIATE ERROR EVENT shows exception flow.</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3</a:t>
            </a:r>
          </a:p>
        </p:txBody>
      </p:sp>
    </p:spTree>
    <p:extLst>
      <p:ext uri="{BB962C8B-B14F-4D97-AF65-F5344CB8AC3E}">
        <p14:creationId xmlns:p14="http://schemas.microsoft.com/office/powerpoint/2010/main" xmlns="" val="2573115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Rules</a:t>
            </a:r>
          </a:p>
        </p:txBody>
      </p:sp>
      <p:sp>
        <p:nvSpPr>
          <p:cNvPr id="4" name="Content Placeholder 3"/>
          <p:cNvSpPr>
            <a:spLocks noGrp="1"/>
          </p:cNvSpPr>
          <p:nvPr>
            <p:ph sz="half" idx="1"/>
          </p:nvPr>
        </p:nvSpPr>
        <p:spPr/>
        <p:txBody>
          <a:bodyPr/>
          <a:lstStyle/>
          <a:p>
            <a:r>
              <a:rPr lang="en-US" dirty="0"/>
              <a:t>Business rules help ensure that information systems operate in a consistent and effective manner to achieve organizational objectives.</a:t>
            </a:r>
          </a:p>
          <a:p>
            <a:r>
              <a:rPr lang="en-US" dirty="0"/>
              <a:t>Business rules are constraints on the process. </a:t>
            </a:r>
          </a:p>
          <a:p>
            <a:r>
              <a:rPr lang="en-US" dirty="0"/>
              <a:t>Business rules implement control activities, such as</a:t>
            </a:r>
          </a:p>
          <a:p>
            <a:pPr lvl="1"/>
            <a:r>
              <a:rPr lang="en-US" dirty="0"/>
              <a:t>Approvals, authorizations, verifications, and reconciliations</a:t>
            </a:r>
          </a:p>
          <a:p>
            <a:pPr lvl="1"/>
            <a:r>
              <a:rPr lang="en-US" dirty="0"/>
              <a:t>Reviews of operating performance</a:t>
            </a:r>
          </a:p>
          <a:p>
            <a:pPr lvl="1"/>
            <a:r>
              <a:rPr lang="en-US" dirty="0"/>
              <a:t>Security of assets and segregation of duties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13</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4</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821363" y="2410304"/>
            <a:ext cx="4995862" cy="3112129"/>
          </a:xfrm>
        </p:spPr>
      </p:pic>
    </p:spTree>
    <p:extLst>
      <p:ext uri="{BB962C8B-B14F-4D97-AF65-F5344CB8AC3E}">
        <p14:creationId xmlns:p14="http://schemas.microsoft.com/office/powerpoint/2010/main" xmlns="" val="1963198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Business Rules for Sunset’s Sales</a:t>
            </a:r>
          </a:p>
        </p:txBody>
      </p:sp>
      <p:sp>
        <p:nvSpPr>
          <p:cNvPr id="3" name="Content Placeholder 2"/>
          <p:cNvSpPr>
            <a:spLocks noGrp="1"/>
          </p:cNvSpPr>
          <p:nvPr>
            <p:ph sz="half" idx="1"/>
          </p:nvPr>
        </p:nvSpPr>
        <p:spPr/>
        <p:txBody>
          <a:bodyPr/>
          <a:lstStyle/>
          <a:p>
            <a:r>
              <a:rPr lang="en-US" dirty="0"/>
              <a:t>Define objectives for each important business event</a:t>
            </a:r>
          </a:p>
          <a:p>
            <a:r>
              <a:rPr lang="en-US" dirty="0"/>
              <a:t>Use the BPMN activity diagram to identify important business events</a:t>
            </a:r>
          </a:p>
          <a:p>
            <a:r>
              <a:rPr lang="en-US" dirty="0"/>
              <a:t>Define constraints on each event</a:t>
            </a:r>
          </a:p>
          <a:p>
            <a:pPr lvl="1"/>
            <a:r>
              <a:rPr lang="en-US" dirty="0"/>
              <a:t>What people/employees can do.</a:t>
            </a:r>
          </a:p>
          <a:p>
            <a:pPr lvl="1"/>
            <a:r>
              <a:rPr lang="en-US" dirty="0"/>
              <a:t>What information is available and not available</a:t>
            </a:r>
          </a:p>
          <a:p>
            <a:pPr lvl="1"/>
            <a:r>
              <a:rPr lang="en-US" dirty="0"/>
              <a:t>What the information system should do</a:t>
            </a:r>
          </a:p>
          <a:p>
            <a:endParaRPr lang="en-US"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6890544" y="2642394"/>
            <a:ext cx="2857500" cy="2647950"/>
          </a:xfrm>
        </p:spPr>
      </p:pic>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14</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4</a:t>
            </a:r>
          </a:p>
        </p:txBody>
      </p:sp>
    </p:spTree>
    <p:extLst>
      <p:ext uri="{BB962C8B-B14F-4D97-AF65-F5344CB8AC3E}">
        <p14:creationId xmlns:p14="http://schemas.microsoft.com/office/powerpoint/2010/main" xmlns="" val="2566515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Business Rules</a:t>
            </a:r>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15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693079400"/>
              </p:ext>
            </p:extLst>
          </p:nvPr>
        </p:nvGraphicFramePr>
        <p:xfrm>
          <a:off x="942706" y="1884458"/>
          <a:ext cx="10515599" cy="4486656"/>
        </p:xfrm>
        <a:graphic>
          <a:graphicData uri="http://schemas.openxmlformats.org/drawingml/2006/table">
            <a:tbl>
              <a:tblPr firstRow="1" firstCol="1" bandRow="1">
                <a:tableStyleId>{5C22544A-7EE6-4342-B048-85BDC9FD1C3A}</a:tableStyleId>
              </a:tblPr>
              <a:tblGrid>
                <a:gridCol w="1707733">
                  <a:extLst>
                    <a:ext uri="{9D8B030D-6E8A-4147-A177-3AD203B41FA5}">
                      <a16:colId xmlns="" xmlns:a16="http://schemas.microsoft.com/office/drawing/2014/main" val="20000"/>
                    </a:ext>
                  </a:extLst>
                </a:gridCol>
                <a:gridCol w="1528968">
                  <a:extLst>
                    <a:ext uri="{9D8B030D-6E8A-4147-A177-3AD203B41FA5}">
                      <a16:colId xmlns="" xmlns:a16="http://schemas.microsoft.com/office/drawing/2014/main" val="20001"/>
                    </a:ext>
                  </a:extLst>
                </a:gridCol>
                <a:gridCol w="2698303">
                  <a:extLst>
                    <a:ext uri="{9D8B030D-6E8A-4147-A177-3AD203B41FA5}">
                      <a16:colId xmlns="" xmlns:a16="http://schemas.microsoft.com/office/drawing/2014/main" val="20002"/>
                    </a:ext>
                  </a:extLst>
                </a:gridCol>
                <a:gridCol w="2189348">
                  <a:extLst>
                    <a:ext uri="{9D8B030D-6E8A-4147-A177-3AD203B41FA5}">
                      <a16:colId xmlns="" xmlns:a16="http://schemas.microsoft.com/office/drawing/2014/main" val="20003"/>
                    </a:ext>
                  </a:extLst>
                </a:gridCol>
                <a:gridCol w="2391247">
                  <a:extLst>
                    <a:ext uri="{9D8B030D-6E8A-4147-A177-3AD203B41FA5}">
                      <a16:colId xmlns="" xmlns:a16="http://schemas.microsoft.com/office/drawing/2014/main" val="20004"/>
                    </a:ext>
                  </a:extLst>
                </a:gridCol>
              </a:tblGrid>
              <a:tr h="241591">
                <a:tc>
                  <a:txBody>
                    <a:bodyPr/>
                    <a:lstStyle/>
                    <a:p>
                      <a:pPr marL="0" marR="0" algn="ctr">
                        <a:lnSpc>
                          <a:spcPct val="115000"/>
                        </a:lnSpc>
                        <a:spcBef>
                          <a:spcPts val="0"/>
                        </a:spcBef>
                        <a:spcAft>
                          <a:spcPts val="0"/>
                        </a:spcAft>
                      </a:pPr>
                      <a:r>
                        <a:rPr lang="en-US" sz="1600" dirty="0">
                          <a:effectLst/>
                        </a:rPr>
                        <a:t>Process Steps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rPr>
                        <a:t>Intention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rPr>
                        <a:t>Partner Authority/Action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rPr>
                        <a:t>Access Controls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rPr>
                        <a:t>Application Controls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244490">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1159639">
                <a:tc>
                  <a:txBody>
                    <a:bodyPr/>
                    <a:lstStyle/>
                    <a:p>
                      <a:pPr marL="0" marR="0">
                        <a:lnSpc>
                          <a:spcPct val="115000"/>
                        </a:lnSpc>
                        <a:spcBef>
                          <a:spcPts val="0"/>
                        </a:spcBef>
                        <a:spcAft>
                          <a:spcPts val="0"/>
                        </a:spcAft>
                      </a:pPr>
                      <a:r>
                        <a:rPr lang="en-US" sz="1600">
                          <a:effectLst/>
                        </a:rPr>
                        <a:t>Provide Quote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Provide quotes promptly and accurately</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Partner must provide quote within 1 business day of request; Manager must approve quotes &gt; $5,000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Partners preparing quotes cannot modify established product and service prices</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System must provide quote number control, default values, range and limit checks, and create audit trail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244490">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tc>
                  <a:txBody>
                    <a:bodyPr/>
                    <a:lstStyle/>
                    <a:p>
                      <a:pPr>
                        <a:lnSpc>
                          <a:spcPct val="115000"/>
                        </a:lnSpc>
                      </a:pPr>
                      <a:endParaRPr lang="en-US" sz="1600">
                        <a:effectLst/>
                        <a:latin typeface="Calibri" panose="020F0502020204030204" pitchFamily="34" charset="0"/>
                      </a:endParaRPr>
                    </a:p>
                  </a:txBody>
                  <a:tcPr marL="68580" marR="68580" marT="0" marB="0"/>
                </a:tc>
                <a:extLst>
                  <a:ext uri="{0D108BD9-81ED-4DB2-BD59-A6C34878D82A}">
                    <a16:rowId xmlns="" xmlns:a16="http://schemas.microsoft.com/office/drawing/2014/main" val="10003"/>
                  </a:ext>
                </a:extLst>
              </a:tr>
              <a:tr h="1855422">
                <a:tc>
                  <a:txBody>
                    <a:bodyPr/>
                    <a:lstStyle/>
                    <a:p>
                      <a:pPr marL="0" marR="0">
                        <a:lnSpc>
                          <a:spcPct val="115000"/>
                        </a:lnSpc>
                        <a:spcBef>
                          <a:spcPts val="0"/>
                        </a:spcBef>
                        <a:spcAft>
                          <a:spcPts val="0"/>
                        </a:spcAft>
                      </a:pPr>
                      <a:r>
                        <a:rPr lang="en-US" sz="1600">
                          <a:effectLst/>
                        </a:rPr>
                        <a:t>Receive Order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Record order promptly and accurately; ensure customer credit is authorized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Partner must record order within one hour of receipt; Manager must approve orders &gt; $5,000; Credit manager must approve credit order &gt; $1,000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a:effectLst/>
                        </a:rPr>
                        <a:t>Partners accepting orders cannot modify established product and service prices; Partners accepting orders cannot approve request for customer credit &gt; $1,000.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System must provide order number control, default values, range and limit checks, and create audit trail; system links quote to order</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670315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Sunset Graphics Structure Models</a:t>
            </a:r>
          </a:p>
        </p:txBody>
      </p:sp>
      <p:sp>
        <p:nvSpPr>
          <p:cNvPr id="4" name="Content Placeholder 3"/>
          <p:cNvSpPr>
            <a:spLocks noGrp="1"/>
          </p:cNvSpPr>
          <p:nvPr>
            <p:ph idx="1"/>
          </p:nvPr>
        </p:nvSpPr>
        <p:spPr/>
        <p:txBody>
          <a:bodyPr/>
          <a:lstStyle/>
          <a:p>
            <a:r>
              <a:rPr lang="en-US" dirty="0"/>
              <a:t>The primary purpose of an UML model of the sales and collection process is to create a blueprint for the development of a relational database to support the collection, aggregation, and communication of process information.</a:t>
            </a:r>
          </a:p>
          <a:p>
            <a:r>
              <a:rPr lang="en-US" dirty="0"/>
              <a:t>To develop UML class diagrams, the REA framework (resources, events, and agents) is a proven approach to describing business processes in a way that meets both accounting and broad management information requirements.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16</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1146204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quotation process</a:t>
            </a:r>
            <a:endParaRPr lang="en-US" b="1" dirty="0"/>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17</a:t>
            </a:fld>
            <a:endParaRPr lang="en-US">
              <a:solidFill>
                <a:prstClr val="black">
                  <a:tint val="75000"/>
                </a:prstClr>
              </a:solidFill>
            </a:endParaRPr>
          </a:p>
        </p:txBody>
      </p:sp>
      <p:pic>
        <p:nvPicPr>
          <p:cNvPr id="5"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60122" y="2141538"/>
            <a:ext cx="7982781" cy="3649662"/>
          </a:xfrm>
        </p:spPr>
      </p:pic>
    </p:spTree>
    <p:extLst>
      <p:ext uri="{BB962C8B-B14F-4D97-AF65-F5344CB8AC3E}">
        <p14:creationId xmlns:p14="http://schemas.microsoft.com/office/powerpoint/2010/main" xmlns="" val="1198111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Sunset’s Quotes - Defining Business Relationships</a:t>
            </a:r>
          </a:p>
        </p:txBody>
      </p:sp>
      <p:sp>
        <p:nvSpPr>
          <p:cNvPr id="5" name="Content Placeholder 4"/>
          <p:cNvSpPr>
            <a:spLocks noGrp="1"/>
          </p:cNvSpPr>
          <p:nvPr>
            <p:ph sz="half" idx="1"/>
          </p:nvPr>
        </p:nvSpPr>
        <p:spPr/>
        <p:txBody>
          <a:bodyPr/>
          <a:lstStyle/>
          <a:p>
            <a:pPr marL="514350" indent="-514350">
              <a:buFont typeface="+mj-lt"/>
              <a:buAutoNum type="arabicPeriod"/>
            </a:pPr>
            <a:r>
              <a:rPr lang="en-US" dirty="0"/>
              <a:t>Each Sunset Partner may participate in a minimum of zero Quotes and a maximum of many Quotes, but each Quote involves only one Sunset Partner</a:t>
            </a:r>
          </a:p>
          <a:p>
            <a:pPr marL="514350" indent="-514350">
              <a:buFont typeface="+mj-lt"/>
              <a:buAutoNum type="arabicPeriod"/>
            </a:pPr>
            <a:r>
              <a:rPr lang="en-US" dirty="0"/>
              <a:t>Each Customer may participate in zero to many Quotes and each Quote is prepared for only one Customer</a:t>
            </a:r>
          </a:p>
          <a:p>
            <a:pPr marL="514350" indent="-514350">
              <a:buFont typeface="+mj-lt"/>
              <a:buAutoNum type="arabicPeriod"/>
            </a:pPr>
            <a:r>
              <a:rPr lang="en-US" dirty="0"/>
              <a:t>Each Quote specifies prices and quantities for at least one product</a:t>
            </a:r>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18</a:t>
            </a:fld>
            <a:endParaRPr lang="en-US" dirty="0"/>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pic>
        <p:nvPicPr>
          <p:cNvPr id="8" name="Content Placeholder 7"/>
          <p:cNvPicPr>
            <a:picLocks noGrp="1" noChangeAspect="1"/>
          </p:cNvPicPr>
          <p:nvPr>
            <p:ph sz="half" idx="2"/>
          </p:nvPr>
        </p:nvPicPr>
        <p:blipFill>
          <a:blip r:embed="rId2" cstate="print"/>
          <a:stretch>
            <a:fillRect/>
          </a:stretch>
        </p:blipFill>
        <p:spPr>
          <a:xfrm>
            <a:off x="6858332" y="2142067"/>
            <a:ext cx="3958894" cy="3204633"/>
          </a:xfrm>
          <a:prstGeom prst="rect">
            <a:avLst/>
          </a:prstGeom>
        </p:spPr>
      </p:pic>
    </p:spTree>
    <p:extLst>
      <p:ext uri="{BB962C8B-B14F-4D97-AF65-F5344CB8AC3E}">
        <p14:creationId xmlns:p14="http://schemas.microsoft.com/office/powerpoint/2010/main" xmlns="" val="2253503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the Order Event</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19</a:t>
            </a:fld>
            <a:endParaRPr lang="en-US" dirty="0"/>
          </a:p>
        </p:txBody>
      </p:sp>
      <p:pic>
        <p:nvPicPr>
          <p:cNvPr id="4" name="Picture 3"/>
          <p:cNvPicPr>
            <a:picLocks noChangeAspect="1"/>
          </p:cNvPicPr>
          <p:nvPr/>
        </p:nvPicPr>
        <p:blipFill>
          <a:blip r:embed="rId2" cstate="print"/>
          <a:stretch>
            <a:fillRect/>
          </a:stretch>
        </p:blipFill>
        <p:spPr>
          <a:xfrm>
            <a:off x="1909355" y="2023564"/>
            <a:ext cx="6574644" cy="2328714"/>
          </a:xfrm>
          <a:prstGeom prst="rect">
            <a:avLst/>
          </a:prstGeom>
        </p:spPr>
      </p:pic>
      <p:sp>
        <p:nvSpPr>
          <p:cNvPr id="5" name="TextBox 4"/>
          <p:cNvSpPr txBox="1"/>
          <p:nvPr/>
        </p:nvSpPr>
        <p:spPr>
          <a:xfrm>
            <a:off x="1018903" y="5159831"/>
            <a:ext cx="9235440" cy="707886"/>
          </a:xfrm>
          <a:prstGeom prst="rect">
            <a:avLst/>
          </a:prstGeom>
          <a:noFill/>
        </p:spPr>
        <p:txBody>
          <a:bodyPr wrap="square" rtlCol="0">
            <a:spAutoFit/>
          </a:bodyPr>
          <a:lstStyle/>
          <a:p>
            <a:pPr indent="-457200"/>
            <a:r>
              <a:rPr lang="en-US" sz="2000" b="1" dirty="0"/>
              <a:t>4.  Each quote can result in a minimum of 0 orders and a maximum of many orders. Each order may related to 0 or 1 quote (some orders don’t have quotes).</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9938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dirty="0" smtClean="0"/>
              <a:t>Welcome and Introduction</a:t>
            </a:r>
          </a:p>
          <a:p>
            <a:r>
              <a:rPr lang="en-US" dirty="0"/>
              <a:t>S</a:t>
            </a:r>
            <a:r>
              <a:rPr lang="en-US" dirty="0" smtClean="0"/>
              <a:t>ales </a:t>
            </a:r>
            <a:r>
              <a:rPr lang="en-US" dirty="0"/>
              <a:t>and Collection Business </a:t>
            </a:r>
            <a:r>
              <a:rPr lang="en-US" dirty="0" smtClean="0"/>
              <a:t>Process</a:t>
            </a:r>
          </a:p>
          <a:p>
            <a:r>
              <a:rPr lang="en-US" dirty="0" smtClean="0"/>
              <a:t>Midterm Exam</a:t>
            </a:r>
          </a:p>
          <a:p>
            <a:r>
              <a:rPr lang="en-US" dirty="0" smtClean="0"/>
              <a:t>Week 5 Homework </a:t>
            </a:r>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506029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Cash Receipts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20</a:t>
            </a:fld>
            <a:endParaRPr lang="en-US" dirty="0"/>
          </a:p>
        </p:txBody>
      </p:sp>
      <p:pic>
        <p:nvPicPr>
          <p:cNvPr id="4" name="Picture 3"/>
          <p:cNvPicPr>
            <a:picLocks noChangeAspect="1"/>
          </p:cNvPicPr>
          <p:nvPr/>
        </p:nvPicPr>
        <p:blipFill>
          <a:blip r:embed="rId3" cstate="print"/>
          <a:stretch>
            <a:fillRect/>
          </a:stretch>
        </p:blipFill>
        <p:spPr>
          <a:xfrm>
            <a:off x="2832372" y="1690688"/>
            <a:ext cx="6010392" cy="3582958"/>
          </a:xfrm>
          <a:prstGeom prst="rect">
            <a:avLst/>
          </a:prstGeom>
        </p:spPr>
      </p:pic>
      <p:sp>
        <p:nvSpPr>
          <p:cNvPr id="5" name="TextBox 4"/>
          <p:cNvSpPr txBox="1"/>
          <p:nvPr/>
        </p:nvSpPr>
        <p:spPr>
          <a:xfrm>
            <a:off x="1219848" y="5461055"/>
            <a:ext cx="9235440" cy="707886"/>
          </a:xfrm>
          <a:prstGeom prst="rect">
            <a:avLst/>
          </a:prstGeom>
          <a:noFill/>
        </p:spPr>
        <p:txBody>
          <a:bodyPr wrap="square" rtlCol="0">
            <a:spAutoFit/>
          </a:bodyPr>
          <a:lstStyle/>
          <a:p>
            <a:pPr indent="-457200">
              <a:buAutoNum type="arabicPeriod" startAt="5"/>
            </a:pPr>
            <a:r>
              <a:rPr lang="en-US" sz="2000" b="1" dirty="0"/>
              <a:t>Each order can be either paid or unpaid. </a:t>
            </a:r>
          </a:p>
          <a:p>
            <a:pPr indent="-457200">
              <a:buAutoNum type="arabicPeriod" startAt="5"/>
            </a:pPr>
            <a:r>
              <a:rPr lang="en-US" sz="2000" b="1" dirty="0"/>
              <a:t>Each cash receipt is deposited into one bank account</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2121797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Images for Categorical Information</a:t>
            </a:r>
          </a:p>
        </p:txBody>
      </p:sp>
      <p:sp>
        <p:nvSpPr>
          <p:cNvPr id="4" name="Content Placeholder 3"/>
          <p:cNvSpPr>
            <a:spLocks noGrp="1"/>
          </p:cNvSpPr>
          <p:nvPr>
            <p:ph idx="1"/>
          </p:nvPr>
        </p:nvSpPr>
        <p:spPr/>
        <p:txBody>
          <a:bodyPr>
            <a:normAutofit/>
          </a:bodyPr>
          <a:lstStyle/>
          <a:p>
            <a:r>
              <a:rPr lang="en-US" dirty="0"/>
              <a:t>Type images apply guidelines, constraints, and descriptive information to their </a:t>
            </a:r>
            <a:r>
              <a:rPr lang="en-US" i="1" dirty="0"/>
              <a:t>resources</a:t>
            </a:r>
            <a:r>
              <a:rPr lang="en-US" dirty="0"/>
              <a:t>, </a:t>
            </a:r>
            <a:r>
              <a:rPr lang="en-US" i="1" dirty="0"/>
              <a:t>events</a:t>
            </a:r>
            <a:r>
              <a:rPr lang="en-US" dirty="0"/>
              <a:t>, and </a:t>
            </a:r>
            <a:r>
              <a:rPr lang="en-US" i="1" dirty="0"/>
              <a:t>agents</a:t>
            </a:r>
            <a:r>
              <a:rPr lang="en-US" dirty="0"/>
              <a:t> to help manage the business process</a:t>
            </a:r>
          </a:p>
          <a:p>
            <a:r>
              <a:rPr lang="en-US" dirty="0"/>
              <a:t>Type images also support summarization of the economic activity to support management’s information requirements</a:t>
            </a:r>
          </a:p>
          <a:p>
            <a:r>
              <a:rPr lang="en-US" dirty="0"/>
              <a:t>For Sunset Graphics</a:t>
            </a:r>
            <a:r>
              <a:rPr lang="en-US" b="1" dirty="0">
                <a:solidFill>
                  <a:srgbClr val="FFFF00"/>
                </a:solidFill>
              </a:rPr>
              <a:t>, type images </a:t>
            </a:r>
            <a:r>
              <a:rPr lang="en-US" dirty="0"/>
              <a:t>allow</a:t>
            </a:r>
          </a:p>
          <a:p>
            <a:pPr lvl="1"/>
            <a:r>
              <a:rPr lang="en-US" dirty="0"/>
              <a:t>Product categorization</a:t>
            </a:r>
          </a:p>
          <a:p>
            <a:pPr lvl="1"/>
            <a:r>
              <a:rPr lang="en-US" dirty="0"/>
              <a:t>Order status summary</a:t>
            </a:r>
          </a:p>
          <a:p>
            <a:pPr lvl="1"/>
            <a:r>
              <a:rPr lang="en-US" dirty="0"/>
              <a:t>Assignment of partners to manage product categories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21</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2068407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10131425" cy="1456267"/>
          </a:xfrm>
        </p:spPr>
        <p:txBody>
          <a:bodyPr/>
          <a:lstStyle/>
          <a:p>
            <a:r>
              <a:rPr lang="en-US" dirty="0"/>
              <a:t>Adding Type Images to the Model</a:t>
            </a:r>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22</a:t>
            </a:fld>
            <a:endParaRPr lang="en-US" dirty="0"/>
          </a:p>
        </p:txBody>
      </p:sp>
      <p:pic>
        <p:nvPicPr>
          <p:cNvPr id="5" name="Picture 4"/>
          <p:cNvPicPr>
            <a:picLocks noChangeAspect="1"/>
          </p:cNvPicPr>
          <p:nvPr/>
        </p:nvPicPr>
        <p:blipFill>
          <a:blip r:embed="rId2" cstate="print"/>
          <a:stretch>
            <a:fillRect/>
          </a:stretch>
        </p:blipFill>
        <p:spPr>
          <a:xfrm>
            <a:off x="2961079" y="2065867"/>
            <a:ext cx="5811916" cy="2881449"/>
          </a:xfrm>
          <a:prstGeom prst="rect">
            <a:avLst/>
          </a:prstGeom>
        </p:spPr>
      </p:pic>
      <p:sp>
        <p:nvSpPr>
          <p:cNvPr id="6" name="TextBox 5"/>
          <p:cNvSpPr txBox="1"/>
          <p:nvPr/>
        </p:nvSpPr>
        <p:spPr>
          <a:xfrm>
            <a:off x="838200" y="5167747"/>
            <a:ext cx="10515600" cy="707886"/>
          </a:xfrm>
          <a:prstGeom prst="rect">
            <a:avLst/>
          </a:prstGeom>
          <a:noFill/>
        </p:spPr>
        <p:txBody>
          <a:bodyPr wrap="square" rtlCol="0">
            <a:spAutoFit/>
          </a:bodyPr>
          <a:lstStyle/>
          <a:p>
            <a:pPr marL="342900" indent="-342900">
              <a:buAutoNum type="arabicPeriod" startAt="7"/>
            </a:pPr>
            <a:r>
              <a:rPr lang="en-US" sz="2000" b="1" dirty="0">
                <a:solidFill>
                  <a:srgbClr val="FFFF00"/>
                </a:solidFill>
              </a:rPr>
              <a:t>Orders (and Sales) can be summarized by product category.</a:t>
            </a:r>
          </a:p>
          <a:p>
            <a:pPr marL="342900" indent="-342900">
              <a:buAutoNum type="arabicPeriod" startAt="7"/>
            </a:pPr>
            <a:r>
              <a:rPr lang="en-US" sz="2000" b="1" dirty="0">
                <a:solidFill>
                  <a:srgbClr val="FFFF00"/>
                </a:solidFill>
              </a:rPr>
              <a:t>Sunset partners can be assigned to manage on or more product categories.</a:t>
            </a:r>
          </a:p>
        </p:txBody>
      </p:sp>
      <p:sp>
        <p:nvSpPr>
          <p:cNvPr id="7"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330570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UML Class Models Support DB Planning</a:t>
            </a:r>
          </a:p>
        </p:txBody>
      </p:sp>
      <p:sp>
        <p:nvSpPr>
          <p:cNvPr id="4" name="Content Placeholder 3"/>
          <p:cNvSpPr>
            <a:spLocks noGrp="1"/>
          </p:cNvSpPr>
          <p:nvPr>
            <p:ph idx="1"/>
          </p:nvPr>
        </p:nvSpPr>
        <p:spPr/>
        <p:txBody>
          <a:bodyPr/>
          <a:lstStyle/>
          <a:p>
            <a:r>
              <a:rPr lang="en-US" dirty="0"/>
              <a:t>The database will contain one table for each class plus one table to support each many-to-many relationships</a:t>
            </a:r>
          </a:p>
          <a:p>
            <a:r>
              <a:rPr lang="en-US" dirty="0"/>
              <a:t>Multiplicities indicate location of foreign keys</a:t>
            </a:r>
          </a:p>
          <a:p>
            <a:r>
              <a:rPr lang="en-US" dirty="0"/>
              <a:t>Multiplicities indicate linking tables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23</a:t>
            </a:fld>
            <a:endParaRPr lang="en-US" dirty="0"/>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6</a:t>
            </a:r>
          </a:p>
        </p:txBody>
      </p:sp>
    </p:spTree>
    <p:extLst>
      <p:ext uri="{BB962C8B-B14F-4D97-AF65-F5344CB8AC3E}">
        <p14:creationId xmlns:p14="http://schemas.microsoft.com/office/powerpoint/2010/main" xmlns="" val="1601145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24</a:t>
            </a:fld>
            <a:endParaRPr lang="en-US" dirty="0"/>
          </a:p>
        </p:txBody>
      </p:sp>
      <p:pic>
        <p:nvPicPr>
          <p:cNvPr id="8" name="Picture 7"/>
          <p:cNvPicPr>
            <a:picLocks noChangeAspect="1"/>
          </p:cNvPicPr>
          <p:nvPr/>
        </p:nvPicPr>
        <p:blipFill>
          <a:blip r:embed="rId2"/>
          <a:stretch>
            <a:fillRect/>
          </a:stretch>
        </p:blipFill>
        <p:spPr>
          <a:xfrm>
            <a:off x="2453639" y="766847"/>
            <a:ext cx="7147560" cy="4145280"/>
          </a:xfrm>
          <a:prstGeom prst="rect">
            <a:avLst/>
          </a:prstGeom>
        </p:spPr>
      </p:pic>
      <p:sp>
        <p:nvSpPr>
          <p:cNvPr id="9" name="TextBox 8"/>
          <p:cNvSpPr txBox="1"/>
          <p:nvPr/>
        </p:nvSpPr>
        <p:spPr>
          <a:xfrm>
            <a:off x="1468583" y="5343290"/>
            <a:ext cx="9254836" cy="400110"/>
          </a:xfrm>
          <a:prstGeom prst="rect">
            <a:avLst/>
          </a:prstGeom>
          <a:noFill/>
        </p:spPr>
        <p:txBody>
          <a:bodyPr wrap="square" rtlCol="0">
            <a:spAutoFit/>
          </a:bodyPr>
          <a:lstStyle/>
          <a:p>
            <a:r>
              <a:rPr lang="en-US" sz="2000" b="1" dirty="0"/>
              <a:t>This model would result in a database with 9 tables for classes and 2 linking tables.</a:t>
            </a:r>
          </a:p>
        </p:txBody>
      </p:sp>
      <p:cxnSp>
        <p:nvCxnSpPr>
          <p:cNvPr id="11" name="Straight Arrow Connector 10"/>
          <p:cNvCxnSpPr/>
          <p:nvPr/>
        </p:nvCxnSpPr>
        <p:spPr>
          <a:xfrm flipV="1">
            <a:off x="2170546" y="1810327"/>
            <a:ext cx="2650836" cy="9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70546" y="2733964"/>
            <a:ext cx="2650836" cy="10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439" y="1727190"/>
            <a:ext cx="1958107" cy="1200329"/>
          </a:xfrm>
          <a:prstGeom prst="rect">
            <a:avLst/>
          </a:prstGeom>
          <a:noFill/>
        </p:spPr>
        <p:txBody>
          <a:bodyPr wrap="square" rtlCol="0">
            <a:spAutoFit/>
          </a:bodyPr>
          <a:lstStyle/>
          <a:p>
            <a:pPr algn="r"/>
            <a:r>
              <a:rPr lang="en-US" dirty="0"/>
              <a:t>Associations that will be implemented with Linking Tables</a:t>
            </a:r>
          </a:p>
        </p:txBody>
      </p:sp>
      <p:sp>
        <p:nvSpPr>
          <p:cNvPr id="10"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6</a:t>
            </a:r>
          </a:p>
        </p:txBody>
      </p:sp>
      <p:cxnSp>
        <p:nvCxnSpPr>
          <p:cNvPr id="14" name="Straight Connector 13"/>
          <p:cNvCxnSpPr/>
          <p:nvPr/>
        </p:nvCxnSpPr>
        <p:spPr>
          <a:xfrm>
            <a:off x="2170546" y="1810327"/>
            <a:ext cx="0" cy="1029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6594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Posting Foreign Keys Example</a:t>
            </a:r>
          </a:p>
        </p:txBody>
      </p:sp>
      <p:sp>
        <p:nvSpPr>
          <p:cNvPr id="7" name="Slide Number Placeholder 2"/>
          <p:cNvSpPr>
            <a:spLocks noGrp="1"/>
          </p:cNvSpPr>
          <p:nvPr>
            <p:ph type="sldNum" sz="quarter" idx="12"/>
          </p:nvPr>
        </p:nvSpPr>
        <p:spPr/>
        <p:txBody>
          <a:bodyPr/>
          <a:lstStyle/>
          <a:p>
            <a:r>
              <a:rPr lang="en-US" dirty="0"/>
              <a:t>5-</a:t>
            </a:r>
            <a:fld id="{7834F832-678B-4D49-A2BA-18B1BCDBE9FE}" type="slidenum">
              <a:rPr lang="en-US" smtClean="0"/>
              <a:pPr/>
              <a:t>25</a:t>
            </a:fld>
            <a:endParaRPr lang="en-US" dirty="0"/>
          </a:p>
        </p:txBody>
      </p:sp>
      <p:pic>
        <p:nvPicPr>
          <p:cNvPr id="4" name="Picture 3"/>
          <p:cNvPicPr>
            <a:picLocks noChangeAspect="1"/>
          </p:cNvPicPr>
          <p:nvPr/>
        </p:nvPicPr>
        <p:blipFill>
          <a:blip r:embed="rId3"/>
          <a:stretch>
            <a:fillRect/>
          </a:stretch>
        </p:blipFill>
        <p:spPr>
          <a:xfrm>
            <a:off x="4093464" y="1835658"/>
            <a:ext cx="4005072" cy="2577084"/>
          </a:xfrm>
          <a:prstGeom prst="rect">
            <a:avLst/>
          </a:prstGeom>
        </p:spPr>
      </p:pic>
      <p:sp>
        <p:nvSpPr>
          <p:cNvPr id="5" name="TextBox 4"/>
          <p:cNvSpPr txBox="1"/>
          <p:nvPr/>
        </p:nvSpPr>
        <p:spPr>
          <a:xfrm>
            <a:off x="838201" y="4922885"/>
            <a:ext cx="10342419" cy="1015663"/>
          </a:xfrm>
          <a:prstGeom prst="rect">
            <a:avLst/>
          </a:prstGeom>
          <a:noFill/>
        </p:spPr>
        <p:txBody>
          <a:bodyPr wrap="square" rtlCol="0">
            <a:spAutoFit/>
          </a:bodyPr>
          <a:lstStyle/>
          <a:p>
            <a:pPr marL="342900" indent="-342900">
              <a:buAutoNum type="arabicPeriod"/>
            </a:pPr>
            <a:r>
              <a:rPr lang="en-US" sz="2000" b="1" dirty="0">
                <a:solidFill>
                  <a:srgbClr val="FFFF00"/>
                </a:solidFill>
              </a:rPr>
              <a:t>Customer Number </a:t>
            </a:r>
            <a:r>
              <a:rPr lang="en-US" sz="2000" b="1" dirty="0"/>
              <a:t>is posted in the </a:t>
            </a:r>
            <a:r>
              <a:rPr lang="en-US" sz="2000" b="1" dirty="0">
                <a:solidFill>
                  <a:srgbClr val="FFFF00"/>
                </a:solidFill>
              </a:rPr>
              <a:t>Quote table </a:t>
            </a:r>
            <a:r>
              <a:rPr lang="en-US" sz="2000" b="1" dirty="0"/>
              <a:t>as a </a:t>
            </a:r>
            <a:r>
              <a:rPr lang="en-US" sz="2000" b="1" dirty="0">
                <a:solidFill>
                  <a:srgbClr val="FFFF00"/>
                </a:solidFill>
              </a:rPr>
              <a:t>foreign key</a:t>
            </a:r>
            <a:r>
              <a:rPr lang="en-US" sz="2000" b="1" dirty="0"/>
              <a:t>.</a:t>
            </a:r>
          </a:p>
          <a:p>
            <a:pPr marL="342900" indent="-342900">
              <a:buAutoNum type="arabicPeriod"/>
            </a:pPr>
            <a:r>
              <a:rPr lang="en-US" sz="2000" b="1" dirty="0">
                <a:solidFill>
                  <a:srgbClr val="FFFF00"/>
                </a:solidFill>
              </a:rPr>
              <a:t>Customer Number</a:t>
            </a:r>
            <a:r>
              <a:rPr lang="en-US" sz="2000" b="1" dirty="0"/>
              <a:t> is posted in the </a:t>
            </a:r>
            <a:r>
              <a:rPr lang="en-US" sz="2000" b="1" dirty="0">
                <a:solidFill>
                  <a:srgbClr val="FFFF00"/>
                </a:solidFill>
              </a:rPr>
              <a:t>Order table </a:t>
            </a:r>
            <a:r>
              <a:rPr lang="en-US" sz="2000" b="1" dirty="0"/>
              <a:t>as a </a:t>
            </a:r>
            <a:r>
              <a:rPr lang="en-US" sz="2000" b="1" dirty="0">
                <a:solidFill>
                  <a:srgbClr val="FFFF00"/>
                </a:solidFill>
              </a:rPr>
              <a:t>foreign key</a:t>
            </a:r>
            <a:r>
              <a:rPr lang="en-US" sz="2000" b="1" dirty="0"/>
              <a:t>.</a:t>
            </a:r>
          </a:p>
          <a:p>
            <a:pPr marL="342900" indent="-342900">
              <a:buAutoNum type="arabicPeriod"/>
            </a:pPr>
            <a:r>
              <a:rPr lang="en-US" sz="2000" b="1" dirty="0">
                <a:solidFill>
                  <a:srgbClr val="FFFF00"/>
                </a:solidFill>
              </a:rPr>
              <a:t>Quote Number </a:t>
            </a:r>
            <a:r>
              <a:rPr lang="en-US" sz="2000" b="1" dirty="0"/>
              <a:t>is posted in the Order table as a foreign key.</a:t>
            </a:r>
          </a:p>
        </p:txBody>
      </p:sp>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7</a:t>
            </a:r>
          </a:p>
        </p:txBody>
      </p:sp>
    </p:spTree>
    <p:extLst>
      <p:ext uri="{BB962C8B-B14F-4D97-AF65-F5344CB8AC3E}">
        <p14:creationId xmlns:p14="http://schemas.microsoft.com/office/powerpoint/2010/main" xmlns="" val="204626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a:t>Rule of Thumb</a:t>
            </a:r>
          </a:p>
        </p:txBody>
      </p:sp>
      <p:sp>
        <p:nvSpPr>
          <p:cNvPr id="8" name="Slide Number Placeholder 2"/>
          <p:cNvSpPr>
            <a:spLocks noGrp="1"/>
          </p:cNvSpPr>
          <p:nvPr>
            <p:ph type="sldNum" sz="quarter" idx="12"/>
          </p:nvPr>
        </p:nvSpPr>
        <p:spPr/>
        <p:txBody>
          <a:bodyPr/>
          <a:lstStyle/>
          <a:p>
            <a:r>
              <a:rPr lang="en-US" dirty="0"/>
              <a:t>5-</a:t>
            </a:r>
            <a:fld id="{7834F832-678B-4D49-A2BA-18B1BCDBE9FE}" type="slidenum">
              <a:rPr lang="en-US" smtClean="0"/>
              <a:pPr/>
              <a:t>26</a:t>
            </a:fld>
            <a:endParaRPr lang="en-US" dirty="0"/>
          </a:p>
        </p:txBody>
      </p:sp>
      <p:sp>
        <p:nvSpPr>
          <p:cNvPr id="34828" name="AutoShape 12"/>
          <p:cNvSpPr>
            <a:spLocks noChangeArrowheads="1"/>
          </p:cNvSpPr>
          <p:nvPr/>
        </p:nvSpPr>
        <p:spPr bwMode="auto">
          <a:xfrm rot="10800000">
            <a:off x="4432302" y="3468691"/>
            <a:ext cx="2476500" cy="479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lstStyle/>
          <a:p>
            <a:endParaRPr lang="en-US"/>
          </a:p>
        </p:txBody>
      </p:sp>
      <p:sp>
        <p:nvSpPr>
          <p:cNvPr id="34829" name="Text Box 13"/>
          <p:cNvSpPr txBox="1">
            <a:spLocks noChangeArrowheads="1"/>
          </p:cNvSpPr>
          <p:nvPr/>
        </p:nvSpPr>
        <p:spPr bwMode="auto">
          <a:xfrm>
            <a:off x="1727200" y="4165600"/>
            <a:ext cx="8534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CC0000"/>
                </a:solidFill>
                <a:latin typeface="Calibri" pitchFamily="34" charset="0"/>
              </a:rPr>
              <a:t>POST TOWARD THE * and AWAY FROM THE 1</a:t>
            </a:r>
          </a:p>
          <a:p>
            <a:pPr algn="ctr" eaLnBrk="1" hangingPunct="1">
              <a:spcBef>
                <a:spcPct val="50000"/>
              </a:spcBef>
            </a:pPr>
            <a:r>
              <a:rPr lang="en-US" sz="2400" b="1" dirty="0">
                <a:solidFill>
                  <a:srgbClr val="CC0000"/>
                </a:solidFill>
                <a:latin typeface="Calibri" pitchFamily="34" charset="0"/>
              </a:rPr>
              <a:t>The primary key of Customer should be a foreign key in the Sale Table!</a:t>
            </a:r>
          </a:p>
        </p:txBody>
      </p:sp>
      <p:pic>
        <p:nvPicPr>
          <p:cNvPr id="14343" name="Picture 13" descr="SDXTMPPPT01.emf"/>
          <p:cNvPicPr>
            <a:picLocks noChangeAspect="1"/>
          </p:cNvPicPr>
          <p:nvPr/>
        </p:nvPicPr>
        <p:blipFill>
          <a:blip r:embed="rId3" cstate="print">
            <a:duotone>
              <a:prstClr val="black"/>
              <a:srgbClr val="002060">
                <a:tint val="45000"/>
                <a:satMod val="400000"/>
              </a:srgbClr>
            </a:duotone>
            <a:extLst>
              <a:ext uri="{28A0092B-C50C-407E-A947-70E740481C1C}">
                <a14:useLocalDpi xmlns:a14="http://schemas.microsoft.com/office/drawing/2010/main" xmlns="" val="0"/>
              </a:ext>
            </a:extLst>
          </a:blip>
          <a:srcRect/>
          <a:stretch>
            <a:fillRect/>
          </a:stretch>
        </p:blipFill>
        <p:spPr bwMode="auto">
          <a:xfrm>
            <a:off x="2641602" y="1752603"/>
            <a:ext cx="6457951"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7</a:t>
            </a:r>
          </a:p>
        </p:txBody>
      </p:sp>
    </p:spTree>
    <p:extLst>
      <p:ext uri="{BB962C8B-B14F-4D97-AF65-F5344CB8AC3E}">
        <p14:creationId xmlns:p14="http://schemas.microsoft.com/office/powerpoint/2010/main" xmlns="" val="730918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diamond(in)">
                                      <p:cBhvr>
                                        <p:cTn id="7" dur="2000"/>
                                        <p:tgtEl>
                                          <p:spTgt spid="348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4829"/>
                                        </p:tgtEl>
                                        <p:attrNameLst>
                                          <p:attrName>style.visibility</p:attrName>
                                        </p:attrNameLst>
                                      </p:cBhvr>
                                      <p:to>
                                        <p:strVal val="visible"/>
                                      </p:to>
                                    </p:set>
                                    <p:animEffect transition="in" filter="diamond(in)">
                                      <p:cBhvr>
                                        <p:cTn id="10"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animBg="1"/>
      <p:bldP spid="348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Resulting DB Tables and Relationships</a:t>
            </a:r>
          </a:p>
        </p:txBody>
      </p:sp>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27</a:t>
            </a:fld>
            <a:endParaRPr lang="en-US" dirty="0"/>
          </a:p>
        </p:txBody>
      </p:sp>
      <p:pic>
        <p:nvPicPr>
          <p:cNvPr id="4" name="Picture 3"/>
          <p:cNvPicPr>
            <a:picLocks noChangeAspect="1"/>
          </p:cNvPicPr>
          <p:nvPr/>
        </p:nvPicPr>
        <p:blipFill>
          <a:blip r:embed="rId2" cstate="print"/>
          <a:stretch>
            <a:fillRect/>
          </a:stretch>
        </p:blipFill>
        <p:spPr>
          <a:xfrm>
            <a:off x="838201" y="1690687"/>
            <a:ext cx="8971043" cy="4526672"/>
          </a:xfrm>
          <a:prstGeom prst="rect">
            <a:avLst/>
          </a:prstGeom>
        </p:spPr>
      </p:pic>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6</a:t>
            </a:r>
          </a:p>
        </p:txBody>
      </p:sp>
    </p:spTree>
    <p:extLst>
      <p:ext uri="{BB962C8B-B14F-4D97-AF65-F5344CB8AC3E}">
        <p14:creationId xmlns:p14="http://schemas.microsoft.com/office/powerpoint/2010/main" xmlns="" val="278864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28</a:t>
            </a:fld>
            <a:endParaRPr lang="en-US" dirty="0"/>
          </a:p>
        </p:txBody>
      </p:sp>
      <p:pic>
        <p:nvPicPr>
          <p:cNvPr id="8" name="Picture 7"/>
          <p:cNvPicPr>
            <a:picLocks noChangeAspect="1"/>
          </p:cNvPicPr>
          <p:nvPr/>
        </p:nvPicPr>
        <p:blipFill>
          <a:blip r:embed="rId2"/>
          <a:stretch>
            <a:fillRect/>
          </a:stretch>
        </p:blipFill>
        <p:spPr>
          <a:xfrm>
            <a:off x="2453639" y="766847"/>
            <a:ext cx="7147560" cy="4145280"/>
          </a:xfrm>
          <a:prstGeom prst="rect">
            <a:avLst/>
          </a:prstGeom>
        </p:spPr>
      </p:pic>
      <p:sp>
        <p:nvSpPr>
          <p:cNvPr id="9" name="TextBox 8"/>
          <p:cNvSpPr txBox="1"/>
          <p:nvPr/>
        </p:nvSpPr>
        <p:spPr>
          <a:xfrm>
            <a:off x="1468583" y="5343290"/>
            <a:ext cx="9254836" cy="400110"/>
          </a:xfrm>
          <a:prstGeom prst="rect">
            <a:avLst/>
          </a:prstGeom>
          <a:noFill/>
        </p:spPr>
        <p:txBody>
          <a:bodyPr wrap="square" rtlCol="0">
            <a:spAutoFit/>
          </a:bodyPr>
          <a:lstStyle/>
          <a:p>
            <a:r>
              <a:rPr lang="en-US" sz="2000" b="1" dirty="0"/>
              <a:t>This model would result in a database with 9 tables for classes and 2 linking tables.</a:t>
            </a:r>
          </a:p>
        </p:txBody>
      </p:sp>
      <p:cxnSp>
        <p:nvCxnSpPr>
          <p:cNvPr id="11" name="Straight Arrow Connector 10"/>
          <p:cNvCxnSpPr/>
          <p:nvPr/>
        </p:nvCxnSpPr>
        <p:spPr>
          <a:xfrm flipV="1">
            <a:off x="2170546" y="1810327"/>
            <a:ext cx="2650836" cy="92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70546" y="2733964"/>
            <a:ext cx="2650836" cy="105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2439" y="1727190"/>
            <a:ext cx="1958107" cy="1200329"/>
          </a:xfrm>
          <a:prstGeom prst="rect">
            <a:avLst/>
          </a:prstGeom>
          <a:noFill/>
        </p:spPr>
        <p:txBody>
          <a:bodyPr wrap="square" rtlCol="0">
            <a:spAutoFit/>
          </a:bodyPr>
          <a:lstStyle/>
          <a:p>
            <a:pPr algn="r"/>
            <a:r>
              <a:rPr lang="en-US" dirty="0"/>
              <a:t>Associations that will be implemented with Linking Tables</a:t>
            </a:r>
          </a:p>
        </p:txBody>
      </p:sp>
      <p:sp>
        <p:nvSpPr>
          <p:cNvPr id="10"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6</a:t>
            </a:r>
          </a:p>
        </p:txBody>
      </p:sp>
      <p:cxnSp>
        <p:nvCxnSpPr>
          <p:cNvPr id="14" name="Straight Connector 13"/>
          <p:cNvCxnSpPr/>
          <p:nvPr/>
        </p:nvCxnSpPr>
        <p:spPr>
          <a:xfrm>
            <a:off x="2170546" y="1810327"/>
            <a:ext cx="0" cy="1029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393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61221"/>
          </a:xfrm>
        </p:spPr>
        <p:txBody>
          <a:bodyPr/>
          <a:lstStyle/>
          <a:p>
            <a:r>
              <a:rPr lang="en-US" b="1" dirty="0"/>
              <a:t>Generic Sales and Cash Receipts Model</a:t>
            </a:r>
          </a:p>
        </p:txBody>
      </p:sp>
      <p:sp>
        <p:nvSpPr>
          <p:cNvPr id="3" name="Slide Number Placeholder 2"/>
          <p:cNvSpPr>
            <a:spLocks noGrp="1"/>
          </p:cNvSpPr>
          <p:nvPr>
            <p:ph type="sldNum" sz="quarter" idx="12"/>
          </p:nvPr>
        </p:nvSpPr>
        <p:spPr/>
        <p:txBody>
          <a:bodyPr/>
          <a:lstStyle/>
          <a:p>
            <a:fld id="{A935F54B-151C-4F1D-B8E6-BD460FECB3E5}" type="slidenum">
              <a:rPr lang="en-US" smtClean="0">
                <a:solidFill>
                  <a:prstClr val="black">
                    <a:tint val="75000"/>
                  </a:prstClr>
                </a:solidFill>
              </a:rPr>
              <a:pPr/>
              <a:t>29</a:t>
            </a:fld>
            <a:endParaRPr lang="en-US">
              <a:solidFill>
                <a:prstClr val="black">
                  <a:tint val="75000"/>
                </a:prstClr>
              </a:solidFill>
            </a:endParaRPr>
          </a:p>
        </p:txBody>
      </p:sp>
      <p:pic>
        <p:nvPicPr>
          <p:cNvPr id="4" name="Picture 3"/>
          <p:cNvPicPr/>
          <p:nvPr/>
        </p:nvPicPr>
        <p:blipFill>
          <a:blip r:embed="rId3" cstate="print"/>
          <a:srcRect/>
          <a:stretch>
            <a:fillRect/>
          </a:stretch>
        </p:blipFill>
        <p:spPr bwMode="auto">
          <a:xfrm>
            <a:off x="3530283" y="1470821"/>
            <a:ext cx="4826318" cy="2161379"/>
          </a:xfrm>
          <a:prstGeom prst="rect">
            <a:avLst/>
          </a:prstGeom>
          <a:noFill/>
          <a:ln w="9525">
            <a:noFill/>
            <a:miter lim="800000"/>
            <a:headEnd/>
            <a:tailEnd/>
          </a:ln>
        </p:spPr>
      </p:pic>
      <p:sp>
        <p:nvSpPr>
          <p:cNvPr id="6" name="Rectangle 5"/>
          <p:cNvSpPr/>
          <p:nvPr/>
        </p:nvSpPr>
        <p:spPr>
          <a:xfrm>
            <a:off x="982518" y="3725772"/>
            <a:ext cx="10226962" cy="2585323"/>
          </a:xfrm>
          <a:prstGeom prst="rect">
            <a:avLst/>
          </a:prstGeom>
        </p:spPr>
        <p:txBody>
          <a:bodyPr wrap="square">
            <a:spAutoFit/>
          </a:bodyPr>
          <a:lstStyle/>
          <a:p>
            <a:pPr marL="342900" indent="-342900">
              <a:buFont typeface="+mj-lt"/>
              <a:buAutoNum type="arabicPeriod"/>
            </a:pPr>
            <a:r>
              <a:rPr lang="en-US" dirty="0">
                <a:latin typeface="Calibri" panose="020F0502020204030204" pitchFamily="34" charset="0"/>
                <a:ea typeface="Calibri" panose="020F0502020204030204" pitchFamily="34" charset="0"/>
              </a:rPr>
              <a:t>Each </a:t>
            </a:r>
            <a:r>
              <a:rPr lang="en-US" b="1" dirty="0">
                <a:solidFill>
                  <a:srgbClr val="FFFF00"/>
                </a:solidFill>
                <a:latin typeface="Calibri" panose="020F0502020204030204" pitchFamily="34" charset="0"/>
                <a:ea typeface="Calibri" panose="020F0502020204030204" pitchFamily="34" charset="0"/>
              </a:rPr>
              <a:t>customer participates </a:t>
            </a:r>
            <a:r>
              <a:rPr lang="en-US" dirty="0">
                <a:latin typeface="Calibri" panose="020F0502020204030204" pitchFamily="34" charset="0"/>
                <a:ea typeface="Calibri" panose="020F0502020204030204" pitchFamily="34" charset="0"/>
              </a:rPr>
              <a:t>in a </a:t>
            </a:r>
            <a:r>
              <a:rPr lang="en-US" b="1" dirty="0">
                <a:solidFill>
                  <a:srgbClr val="FFFF00"/>
                </a:solidFill>
                <a:latin typeface="Calibri" panose="020F0502020204030204" pitchFamily="34" charset="0"/>
                <a:ea typeface="Calibri" panose="020F0502020204030204" pitchFamily="34" charset="0"/>
              </a:rPr>
              <a:t>minimum of zero </a:t>
            </a:r>
            <a:r>
              <a:rPr lang="en-US" dirty="0">
                <a:latin typeface="Calibri" panose="020F0502020204030204" pitchFamily="34" charset="0"/>
                <a:ea typeface="Calibri" panose="020F0502020204030204" pitchFamily="34" charset="0"/>
              </a:rPr>
              <a:t>and a </a:t>
            </a:r>
            <a:r>
              <a:rPr lang="en-US" dirty="0">
                <a:solidFill>
                  <a:srgbClr val="FFFF00"/>
                </a:solidFill>
                <a:latin typeface="Calibri" panose="020F0502020204030204" pitchFamily="34" charset="0"/>
                <a:ea typeface="Calibri" panose="020F0502020204030204" pitchFamily="34" charset="0"/>
              </a:rPr>
              <a:t>maximum of many sales</a:t>
            </a:r>
            <a:r>
              <a:rPr lang="en-US" dirty="0">
                <a:latin typeface="Calibri" panose="020F0502020204030204" pitchFamily="34" charset="0"/>
                <a:ea typeface="Calibri" panose="020F0502020204030204" pitchFamily="34" charset="0"/>
              </a:rPr>
              <a:t>. </a:t>
            </a:r>
          </a:p>
          <a:p>
            <a:pPr marL="342900" indent="-342900">
              <a:buFont typeface="+mj-lt"/>
              <a:buAutoNum type="arabicPeriod"/>
            </a:pPr>
            <a:r>
              <a:rPr lang="en-US" dirty="0"/>
              <a:t>Each </a:t>
            </a:r>
            <a:r>
              <a:rPr lang="en-US" b="1" dirty="0">
                <a:solidFill>
                  <a:srgbClr val="FFFF00"/>
                </a:solidFill>
              </a:rPr>
              <a:t>sale</a:t>
            </a:r>
            <a:r>
              <a:rPr lang="en-US" dirty="0"/>
              <a:t> involves a </a:t>
            </a:r>
            <a:r>
              <a:rPr lang="en-US" dirty="0">
                <a:solidFill>
                  <a:srgbClr val="FFFF00"/>
                </a:solidFill>
              </a:rPr>
              <a:t>minimum of one </a:t>
            </a:r>
            <a:r>
              <a:rPr lang="en-US" dirty="0"/>
              <a:t>and a </a:t>
            </a:r>
            <a:r>
              <a:rPr lang="en-US" b="1" dirty="0">
                <a:solidFill>
                  <a:srgbClr val="FFFF00"/>
                </a:solidFill>
              </a:rPr>
              <a:t>maximum of many inventory items</a:t>
            </a:r>
            <a:r>
              <a:rPr lang="en-US" dirty="0"/>
              <a:t>.</a:t>
            </a:r>
          </a:p>
          <a:p>
            <a:pPr marL="342900" indent="-342900">
              <a:buFont typeface="+mj-lt"/>
              <a:buAutoNum type="arabicPeriod"/>
            </a:pPr>
            <a:r>
              <a:rPr lang="en-US" dirty="0"/>
              <a:t>Each </a:t>
            </a:r>
            <a:r>
              <a:rPr lang="en-US" b="1" dirty="0">
                <a:solidFill>
                  <a:srgbClr val="FFFF00"/>
                </a:solidFill>
              </a:rPr>
              <a:t>cash receipt </a:t>
            </a:r>
            <a:r>
              <a:rPr lang="en-US" dirty="0"/>
              <a:t>(e.g., </a:t>
            </a:r>
            <a:r>
              <a:rPr lang="en-US" b="1" dirty="0">
                <a:solidFill>
                  <a:srgbClr val="FFFF00"/>
                </a:solidFill>
              </a:rPr>
              <a:t>one check from a customer</a:t>
            </a:r>
            <a:r>
              <a:rPr lang="en-US" dirty="0"/>
              <a:t>) is deposited into </a:t>
            </a:r>
            <a:r>
              <a:rPr lang="en-US" b="1" dirty="0">
                <a:solidFill>
                  <a:srgbClr val="FFFF00"/>
                </a:solidFill>
              </a:rPr>
              <a:t>one</a:t>
            </a:r>
            <a:r>
              <a:rPr lang="en-US" dirty="0"/>
              <a:t> and </a:t>
            </a:r>
            <a:r>
              <a:rPr lang="en-US" b="1" dirty="0">
                <a:solidFill>
                  <a:srgbClr val="FFFF00"/>
                </a:solidFill>
              </a:rPr>
              <a:t>only one account</a:t>
            </a:r>
            <a:r>
              <a:rPr lang="en-US" dirty="0"/>
              <a:t>, and </a:t>
            </a:r>
            <a:r>
              <a:rPr lang="en-US" b="1" dirty="0">
                <a:solidFill>
                  <a:srgbClr val="FFFF00"/>
                </a:solidFill>
              </a:rPr>
              <a:t>each account </a:t>
            </a:r>
            <a:r>
              <a:rPr lang="en-US" dirty="0"/>
              <a:t>is associated with a </a:t>
            </a:r>
            <a:r>
              <a:rPr lang="en-US" b="1" dirty="0">
                <a:solidFill>
                  <a:srgbClr val="FFFF00"/>
                </a:solidFill>
              </a:rPr>
              <a:t>minimum of zero cash receipts </a:t>
            </a:r>
            <a:r>
              <a:rPr lang="en-US" dirty="0"/>
              <a:t>and a </a:t>
            </a:r>
            <a:r>
              <a:rPr lang="en-US" b="1" dirty="0">
                <a:solidFill>
                  <a:srgbClr val="FFFF00"/>
                </a:solidFill>
              </a:rPr>
              <a:t>maximum of many cash receipts</a:t>
            </a:r>
            <a:r>
              <a:rPr lang="en-US" dirty="0"/>
              <a:t>. These multiplicities reflect typical business practices.</a:t>
            </a:r>
          </a:p>
          <a:p>
            <a:pPr marL="342900" indent="-342900">
              <a:buFont typeface="+mj-lt"/>
              <a:buAutoNum type="arabicPeriod"/>
            </a:pPr>
            <a:r>
              <a:rPr lang="en-US" dirty="0"/>
              <a:t>These multiplicities depend on the nature of the business. Some businesses require payment at the time of the sale. Some allow payment terms. Some provide revolving accounts for their customers. Some collect payments in advance of the sale (e.g., magazine subscriptions). So, there are no typical multiplicities for this association.</a:t>
            </a:r>
          </a:p>
        </p:txBody>
      </p:sp>
      <p:sp>
        <p:nvSpPr>
          <p:cNvPr id="7"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5</a:t>
            </a:r>
          </a:p>
        </p:txBody>
      </p:sp>
    </p:spTree>
    <p:extLst>
      <p:ext uri="{BB962C8B-B14F-4D97-AF65-F5344CB8AC3E}">
        <p14:creationId xmlns:p14="http://schemas.microsoft.com/office/powerpoint/2010/main" xmlns="" val="378367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Describe the business activities that comprise the sales and collection process</a:t>
            </a:r>
          </a:p>
          <a:p>
            <a:pPr marL="514350" indent="-514350">
              <a:buFont typeface="+mj-lt"/>
              <a:buAutoNum type="arabicPeriod"/>
            </a:pPr>
            <a:r>
              <a:rPr lang="en-US" dirty="0"/>
              <a:t>Develop an activity model of the sales and collection process</a:t>
            </a:r>
          </a:p>
          <a:p>
            <a:pPr marL="514350" indent="-514350">
              <a:buFont typeface="+mj-lt"/>
              <a:buAutoNum type="arabicPeriod"/>
            </a:pPr>
            <a:r>
              <a:rPr lang="en-US" dirty="0"/>
              <a:t>Understand and apply different activity modeling options</a:t>
            </a:r>
          </a:p>
          <a:p>
            <a:pPr marL="514350" indent="-514350">
              <a:buFont typeface="+mj-lt"/>
              <a:buAutoNum type="arabicPeriod"/>
            </a:pPr>
            <a:r>
              <a:rPr lang="en-US" dirty="0"/>
              <a:t>Develop business rules to implement controls for the sales and collection process</a:t>
            </a:r>
          </a:p>
          <a:p>
            <a:pPr marL="514350" indent="-514350">
              <a:buFont typeface="+mj-lt"/>
              <a:buAutoNum type="arabicPeriod"/>
            </a:pPr>
            <a:r>
              <a:rPr lang="en-US" dirty="0"/>
              <a:t>Develop UML Class Diagrams for the sales and collection process</a:t>
            </a:r>
          </a:p>
          <a:p>
            <a:pPr marL="514350" indent="-514350">
              <a:buFont typeface="+mj-lt"/>
              <a:buAutoNum type="arabicPeriod"/>
            </a:pPr>
            <a:r>
              <a:rPr lang="en-US" dirty="0"/>
              <a:t>Implement a relational database from the UML Class Diagram of the sales and collection process</a:t>
            </a:r>
          </a:p>
          <a:p>
            <a:pPr marL="514350" indent="-514350">
              <a:buFont typeface="+mj-lt"/>
              <a:buAutoNum type="arabicPeriod"/>
            </a:pPr>
            <a:r>
              <a:rPr lang="en-US" dirty="0"/>
              <a:t>Use multiplicities to implement foreign keys in relational tables</a:t>
            </a:r>
          </a:p>
          <a:p>
            <a:endParaRPr lang="en-US" dirty="0"/>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3</a:t>
            </a:fld>
            <a:endParaRPr lang="en-US" dirty="0"/>
          </a:p>
        </p:txBody>
      </p:sp>
    </p:spTree>
    <p:extLst>
      <p:ext uri="{BB962C8B-B14F-4D97-AF65-F5344CB8AC3E}">
        <p14:creationId xmlns:p14="http://schemas.microsoft.com/office/powerpoint/2010/main" xmlns="" val="2522735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blipFill>
            <a:blip r:embed="rId2"/>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516018" y="331504"/>
            <a:ext cx="6675982" cy="5235326"/>
            <a:chOff x="5516018" y="331504"/>
            <a:chExt cx="6675982" cy="5235326"/>
          </a:xfrm>
        </p:grpSpPr>
        <p:cxnSp>
          <p:nvCxnSpPr>
            <p:cNvPr id="18" name="Straight Connector 17"/>
            <p:cNvCxnSpPr/>
            <p:nvPr>
              <p:extLst>
                <p:ext uri="{386F3935-93C4-4BCD-93E2-E3B085C9AB24}">
                  <p16:designElem xmlns:p16="http://schemas.microsoft.com/office/powerpoint/2015/main" xmlns=""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extLst>
                <p:ext uri="{386F3935-93C4-4BCD-93E2-E3B085C9AB24}">
                  <p16:designElem xmlns:p16="http://schemas.microsoft.com/office/powerpoint/2015/main" xmlns=""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extLst>
                <p:ext uri="{386F3935-93C4-4BCD-93E2-E3B085C9AB24}">
                  <p16:designElem xmlns:p16="http://schemas.microsoft.com/office/powerpoint/2015/main" xmlns=""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extLst>
                <p:ext uri="{386F3935-93C4-4BCD-93E2-E3B085C9AB24}">
                  <p16:designElem xmlns:p16="http://schemas.microsoft.com/office/powerpoint/2015/main" xmlns=""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extLst>
                <p:ext uri="{386F3935-93C4-4BCD-93E2-E3B085C9AB24}">
                  <p16:designElem xmlns:p16="http://schemas.microsoft.com/office/powerpoint/2015/main" xmlns=""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extLst>
                <p:ext uri="{386F3935-93C4-4BCD-93E2-E3B085C9AB24}">
                  <p16:designElem xmlns:p16="http://schemas.microsoft.com/office/powerpoint/2015/main" xmlns=""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extLst>
                <p:ext uri="{386F3935-93C4-4BCD-93E2-E3B085C9AB24}">
                  <p16:designElem xmlns:p16="http://schemas.microsoft.com/office/powerpoint/2015/main" xmlns=""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extLst>
                <p:ext uri="{386F3935-93C4-4BCD-93E2-E3B085C9AB24}">
                  <p16:designElem xmlns:p16="http://schemas.microsoft.com/office/powerpoint/2015/main" xmlns=""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extLst>
                <p:ext uri="{386F3935-93C4-4BCD-93E2-E3B085C9AB24}">
                  <p16:designElem xmlns:p16="http://schemas.microsoft.com/office/powerpoint/2015/main" xmlns=""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extLst>
                <p:ext uri="{386F3935-93C4-4BCD-93E2-E3B085C9AB24}">
                  <p16:designElem xmlns:p16="http://schemas.microsoft.com/office/powerpoint/2015/main" xmlns=""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extLst>
                <p:ext uri="{386F3935-93C4-4BCD-93E2-E3B085C9AB24}">
                  <p16:designElem xmlns:p16="http://schemas.microsoft.com/office/powerpoint/2015/main" xmlns=""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extLst>
                <p:ext uri="{386F3935-93C4-4BCD-93E2-E3B085C9AB24}">
                  <p16:designElem xmlns:p16="http://schemas.microsoft.com/office/powerpoint/2015/main" xmlns=""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extLst>
                <p:ext uri="{386F3935-93C4-4BCD-93E2-E3B085C9AB24}">
                  <p16:designElem xmlns:p16="http://schemas.microsoft.com/office/powerpoint/2015/main" xmlns=""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extLst>
                <p:ext uri="{386F3935-93C4-4BCD-93E2-E3B085C9AB24}">
                  <p16:designElem xmlns:p16="http://schemas.microsoft.com/office/powerpoint/2015/main" xmlns=""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extLst>
                <p:ext uri="{386F3935-93C4-4BCD-93E2-E3B085C9AB24}">
                  <p16:designElem xmlns:p16="http://schemas.microsoft.com/office/powerpoint/2015/main" xmlns=""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extLst>
                <p:ext uri="{386F3935-93C4-4BCD-93E2-E3B085C9AB24}">
                  <p16:designElem xmlns:p16="http://schemas.microsoft.com/office/powerpoint/2015/main" xmlns=""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extLst>
                <p:ext uri="{386F3935-93C4-4BCD-93E2-E3B085C9AB24}">
                  <p16:designElem xmlns:p16="http://schemas.microsoft.com/office/powerpoint/2015/main" xmlns=""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extLst>
                <p:ext uri="{386F3935-93C4-4BCD-93E2-E3B085C9AB24}">
                  <p16:designElem xmlns:p16="http://schemas.microsoft.com/office/powerpoint/2015/main" xmlns=""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extLst>
                <p:ext uri="{386F3935-93C4-4BCD-93E2-E3B085C9AB24}">
                  <p16:designElem xmlns:p16="http://schemas.microsoft.com/office/powerpoint/2015/main" xmlns=""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extLst>
                <p:ext uri="{386F3935-93C4-4BCD-93E2-E3B085C9AB24}">
                  <p16:designElem xmlns:p16="http://schemas.microsoft.com/office/powerpoint/2015/main" xmlns=""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extLst>
                <p:ext uri="{386F3935-93C4-4BCD-93E2-E3B085C9AB24}">
                  <p16:designElem xmlns:p16="http://schemas.microsoft.com/office/powerpoint/2015/main" xmlns=""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extLst>
                <p:ext uri="{386F3935-93C4-4BCD-93E2-E3B085C9AB24}">
                  <p16:designElem xmlns:p16="http://schemas.microsoft.com/office/powerpoint/2015/main" xmlns=""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extLst>
                <p:ext uri="{386F3935-93C4-4BCD-93E2-E3B085C9AB24}">
                  <p16:designElem xmlns:p16="http://schemas.microsoft.com/office/powerpoint/2015/main" xmlns=""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extLst>
                <p:ext uri="{386F3935-93C4-4BCD-93E2-E3B085C9AB24}">
                  <p16:designElem xmlns:p16="http://schemas.microsoft.com/office/powerpoint/2015/main" xmlns=""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extLst>
                <p:ext uri="{386F3935-93C4-4BCD-93E2-E3B085C9AB24}">
                  <p16:designElem xmlns:p16="http://schemas.microsoft.com/office/powerpoint/2015/main" xmlns=""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extLst>
                <p:ext uri="{386F3935-93C4-4BCD-93E2-E3B085C9AB24}">
                  <p16:designElem xmlns:p16="http://schemas.microsoft.com/office/powerpoint/2015/main" xmlns=""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extLst>
                <p:ext uri="{386F3935-93C4-4BCD-93E2-E3B085C9AB24}">
                  <p16:designElem xmlns:p16="http://schemas.microsoft.com/office/powerpoint/2015/main" xmlns=""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extLst>
                <p:ext uri="{386F3935-93C4-4BCD-93E2-E3B085C9AB24}">
                  <p16:designElem xmlns:p16="http://schemas.microsoft.com/office/powerpoint/2015/main" xmlns=""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extLst>
                <p:ext uri="{386F3935-93C4-4BCD-93E2-E3B085C9AB24}">
                  <p16:designElem xmlns:p16="http://schemas.microsoft.com/office/powerpoint/2015/main" xmlns=""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extLst>
                <p:ext uri="{386F3935-93C4-4BCD-93E2-E3B085C9AB24}">
                  <p16:designElem xmlns:p16="http://schemas.microsoft.com/office/powerpoint/2015/main" xmlns=""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extLst>
                <p:ext uri="{386F3935-93C4-4BCD-93E2-E3B085C9AB24}">
                  <p16:designElem xmlns:p16="http://schemas.microsoft.com/office/powerpoint/2015/main" xmlns=""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extLst>
                <p:ext uri="{386F3935-93C4-4BCD-93E2-E3B085C9AB24}">
                  <p16:designElem xmlns:p16="http://schemas.microsoft.com/office/powerpoint/2015/main" xmlns=""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extLst>
                <p:ext uri="{386F3935-93C4-4BCD-93E2-E3B085C9AB24}">
                  <p16:designElem xmlns:p16="http://schemas.microsoft.com/office/powerpoint/2015/main" xmlns=""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extLst>
                <p:ext uri="{386F3935-93C4-4BCD-93E2-E3B085C9AB24}">
                  <p16:designElem xmlns:p16="http://schemas.microsoft.com/office/powerpoint/2015/main" xmlns=""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extLst>
                <p:ext uri="{386F3935-93C4-4BCD-93E2-E3B085C9AB24}">
                  <p16:designElem xmlns:p16="http://schemas.microsoft.com/office/powerpoint/2015/main" xmlns=""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extLst>
                <p:ext uri="{386F3935-93C4-4BCD-93E2-E3B085C9AB24}">
                  <p16:designElem xmlns:p16="http://schemas.microsoft.com/office/powerpoint/2015/main" xmlns=""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extLst>
                <p:ext uri="{386F3935-93C4-4BCD-93E2-E3B085C9AB24}">
                  <p16:designElem xmlns:p16="http://schemas.microsoft.com/office/powerpoint/2015/main" xmlns=""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extLst>
                <p:ext uri="{386F3935-93C4-4BCD-93E2-E3B085C9AB24}">
                  <p16:designElem xmlns:p16="http://schemas.microsoft.com/office/powerpoint/2015/main" xmlns=""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extLst>
                <p:ext uri="{386F3935-93C4-4BCD-93E2-E3B085C9AB24}">
                  <p16:designElem xmlns:p16="http://schemas.microsoft.com/office/powerpoint/2015/main" xmlns=""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extLst>
                <p:ext uri="{386F3935-93C4-4BCD-93E2-E3B085C9AB24}">
                  <p16:designElem xmlns:p16="http://schemas.microsoft.com/office/powerpoint/2015/main" xmlns=""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extLst>
                <p:ext uri="{386F3935-93C4-4BCD-93E2-E3B085C9AB24}">
                  <p16:designElem xmlns:p16="http://schemas.microsoft.com/office/powerpoint/2015/main" xmlns=""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extLst>
                <p:ext uri="{386F3935-93C4-4BCD-93E2-E3B085C9AB24}">
                  <p16:designElem xmlns:p16="http://schemas.microsoft.com/office/powerpoint/2015/main" xmlns=""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extLst>
                <p:ext uri="{386F3935-93C4-4BCD-93E2-E3B085C9AB24}">
                  <p16:designElem xmlns:p16="http://schemas.microsoft.com/office/powerpoint/2015/main" xmlns=""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extLst>
                <p:ext uri="{386F3935-93C4-4BCD-93E2-E3B085C9AB24}">
                  <p16:designElem xmlns:p16="http://schemas.microsoft.com/office/powerpoint/2015/main" xmlns=""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extLst>
                <p:ext uri="{386F3935-93C4-4BCD-93E2-E3B085C9AB24}">
                  <p16:designElem xmlns:p16="http://schemas.microsoft.com/office/powerpoint/2015/main" xmlns=""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extLst>
                <p:ext uri="{386F3935-93C4-4BCD-93E2-E3B085C9AB24}">
                  <p16:designElem xmlns:p16="http://schemas.microsoft.com/office/powerpoint/2015/main" xmlns=""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extLst>
                <p:ext uri="{386F3935-93C4-4BCD-93E2-E3B085C9AB24}">
                  <p16:designElem xmlns:p16="http://schemas.microsoft.com/office/powerpoint/2015/main" xmlns=""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extLst>
                <p:ext uri="{386F3935-93C4-4BCD-93E2-E3B085C9AB24}">
                  <p16:designElem xmlns:p16="http://schemas.microsoft.com/office/powerpoint/2015/main" xmlns=""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extLst>
                <p:ext uri="{386F3935-93C4-4BCD-93E2-E3B085C9AB24}">
                  <p16:designElem xmlns:p16="http://schemas.microsoft.com/office/powerpoint/2015/main" xmlns=""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extLst>
                <p:ext uri="{386F3935-93C4-4BCD-93E2-E3B085C9AB24}">
                  <p16:designElem xmlns:p16="http://schemas.microsoft.com/office/powerpoint/2015/main" xmlns=""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extLst>
                <p:ext uri="{386F3935-93C4-4BCD-93E2-E3B085C9AB24}">
                  <p16:designElem xmlns:p16="http://schemas.microsoft.com/office/powerpoint/2015/main" xmlns=""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extLst>
                <p:ext uri="{386F3935-93C4-4BCD-93E2-E3B085C9AB24}">
                  <p16:designElem xmlns:p16="http://schemas.microsoft.com/office/powerpoint/2015/main" xmlns=""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extLst>
                <p:ext uri="{386F3935-93C4-4BCD-93E2-E3B085C9AB24}">
                  <p16:designElem xmlns:p16="http://schemas.microsoft.com/office/powerpoint/2015/main" xmlns=""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extLst>
                <p:ext uri="{386F3935-93C4-4BCD-93E2-E3B085C9AB24}">
                  <p16:designElem xmlns:p16="http://schemas.microsoft.com/office/powerpoint/2015/main" xmlns=""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extLst>
                <p:ext uri="{386F3935-93C4-4BCD-93E2-E3B085C9AB24}">
                  <p16:designElem xmlns:p16="http://schemas.microsoft.com/office/powerpoint/2015/main" xmlns=""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extLst>
                <p:ext uri="{386F3935-93C4-4BCD-93E2-E3B085C9AB24}">
                  <p16:designElem xmlns:p16="http://schemas.microsoft.com/office/powerpoint/2015/main" xmlns=""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extLst>
                <p:ext uri="{386F3935-93C4-4BCD-93E2-E3B085C9AB24}">
                  <p16:designElem xmlns:p16="http://schemas.microsoft.com/office/powerpoint/2015/main" xmlns=""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xmlns=""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extLst>
                <p:ext uri="{386F3935-93C4-4BCD-93E2-E3B085C9AB24}">
                  <p16:designElem xmlns:p16="http://schemas.microsoft.com/office/powerpoint/2015/main" xmlns=""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extLst>
                <p:ext uri="{386F3935-93C4-4BCD-93E2-E3B085C9AB24}">
                  <p16:designElem xmlns:p16="http://schemas.microsoft.com/office/powerpoint/2015/main" xmlns=""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extLst>
                <p:ext uri="{386F3935-93C4-4BCD-93E2-E3B085C9AB24}">
                  <p16:designElem xmlns:p16="http://schemas.microsoft.com/office/powerpoint/2015/main" xmlns=""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extLst>
                <p:ext uri="{386F3935-93C4-4BCD-93E2-E3B085C9AB24}">
                  <p16:designElem xmlns:p16="http://schemas.microsoft.com/office/powerpoint/2015/main" xmlns=""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extLst>
                <p:ext uri="{386F3935-93C4-4BCD-93E2-E3B085C9AB24}">
                  <p16:designElem xmlns:p16="http://schemas.microsoft.com/office/powerpoint/2015/main" xmlns=""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extLst>
                <p:ext uri="{386F3935-93C4-4BCD-93E2-E3B085C9AB24}">
                  <p16:designElem xmlns:p16="http://schemas.microsoft.com/office/powerpoint/2015/main" xmlns=""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extLst>
                <p:ext uri="{386F3935-93C4-4BCD-93E2-E3B085C9AB24}">
                  <p16:designElem xmlns:p16="http://schemas.microsoft.com/office/powerpoint/2015/main" xmlns=""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extLst>
                <p:ext uri="{386F3935-93C4-4BCD-93E2-E3B085C9AB24}">
                  <p16:designElem xmlns:p16="http://schemas.microsoft.com/office/powerpoint/2015/main" xmlns=""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extLst>
                <p:ext uri="{386F3935-93C4-4BCD-93E2-E3B085C9AB24}">
                  <p16:designElem xmlns:p16="http://schemas.microsoft.com/office/powerpoint/2015/main" xmlns=""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extLst>
                <p:ext uri="{386F3935-93C4-4BCD-93E2-E3B085C9AB24}">
                  <p16:designElem xmlns:p16="http://schemas.microsoft.com/office/powerpoint/2015/main" xmlns=""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extLst>
                <p:ext uri="{386F3935-93C4-4BCD-93E2-E3B085C9AB24}">
                  <p16:designElem xmlns:p16="http://schemas.microsoft.com/office/powerpoint/2015/main" xmlns=""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extLst>
                <p:ext uri="{386F3935-93C4-4BCD-93E2-E3B085C9AB24}">
                  <p16:designElem xmlns:p16="http://schemas.microsoft.com/office/powerpoint/2015/main" xmlns=""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extLst>
                <p:ext uri="{386F3935-93C4-4BCD-93E2-E3B085C9AB24}">
                  <p16:designElem xmlns:p16="http://schemas.microsoft.com/office/powerpoint/2015/main" xmlns=""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extLst>
                <p:ext uri="{386F3935-93C4-4BCD-93E2-E3B085C9AB24}">
                  <p16:designElem xmlns:p16="http://schemas.microsoft.com/office/powerpoint/2015/main" xmlns=""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extLst>
                <p:ext uri="{386F3935-93C4-4BCD-93E2-E3B085C9AB24}">
                  <p16:designElem xmlns:p16="http://schemas.microsoft.com/office/powerpoint/2015/main" xmlns=""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extLst>
                <p:ext uri="{386F3935-93C4-4BCD-93E2-E3B085C9AB24}">
                  <p16:designElem xmlns:p16="http://schemas.microsoft.com/office/powerpoint/2015/main" xmlns=""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extLst>
                <p:ext uri="{386F3935-93C4-4BCD-93E2-E3B085C9AB24}">
                  <p16:designElem xmlns:p16="http://schemas.microsoft.com/office/powerpoint/2015/main" xmlns=""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extLst>
                <p:ext uri="{386F3935-93C4-4BCD-93E2-E3B085C9AB24}">
                  <p16:designElem xmlns:p16="http://schemas.microsoft.com/office/powerpoint/2015/main" xmlns=""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extLst>
                <p:ext uri="{386F3935-93C4-4BCD-93E2-E3B085C9AB24}">
                  <p16:designElem xmlns:p16="http://schemas.microsoft.com/office/powerpoint/2015/main" xmlns=""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extLst>
                <p:ext uri="{386F3935-93C4-4BCD-93E2-E3B085C9AB24}">
                  <p16:designElem xmlns:p16="http://schemas.microsoft.com/office/powerpoint/2015/main" xmlns=""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55001" y="1885292"/>
            <a:ext cx="3686910" cy="4299603"/>
          </a:xfrm>
          <a:prstGeom prst="rect">
            <a:avLst/>
          </a:prstGeom>
        </p:spPr>
      </p:pic>
      <p:sp>
        <p:nvSpPr>
          <p:cNvPr id="2" name="Title 1"/>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b="1" dirty="0"/>
              <a:t>homework</a:t>
            </a:r>
          </a:p>
        </p:txBody>
      </p:sp>
      <p:sp>
        <p:nvSpPr>
          <p:cNvPr id="3" name="Slide Number Placeholder 2"/>
          <p:cNvSpPr>
            <a:spLocks noGrp="1"/>
          </p:cNvSpPr>
          <p:nvPr>
            <p:ph type="sldNum" sz="quarter" idx="12"/>
          </p:nvPr>
        </p:nvSpPr>
        <p:spPr>
          <a:xfrm>
            <a:off x="4449501" y="5870575"/>
            <a:ext cx="551167" cy="377825"/>
          </a:xfrm>
        </p:spPr>
        <p:txBody>
          <a:bodyPr vert="horz" lIns="91440" tIns="45720" rIns="91440" bIns="45720" rtlCol="0" anchor="ctr">
            <a:normAutofit/>
          </a:bodyPr>
          <a:lstStyle/>
          <a:p>
            <a:fld id="{A935F54B-151C-4F1D-B8E6-BD460FECB3E5}" type="slidenum">
              <a:rPr lang="en-US" smtClean="0"/>
              <a:pPr/>
              <a:t>30</a:t>
            </a:fld>
            <a:endParaRPr lang="en-US"/>
          </a:p>
        </p:txBody>
      </p:sp>
    </p:spTree>
    <p:extLst>
      <p:ext uri="{BB962C8B-B14F-4D97-AF65-F5344CB8AC3E}">
        <p14:creationId xmlns:p14="http://schemas.microsoft.com/office/powerpoint/2010/main" xmlns="" val="2176227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blipFill>
            <a:blip r:embed="rId2"/>
            <a:stretch/>
          </a:blipFill>
          <a:ln>
            <a:noFill/>
          </a:ln>
          <a:effectLst/>
        </p:spPr>
      </p:sp>
      <p:pic>
        <p:nvPicPr>
          <p:cNvPr id="13" name="Picture 1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5289752" y="1732552"/>
            <a:ext cx="6095593" cy="323066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825909" y="808055"/>
            <a:ext cx="3979205" cy="1453363"/>
          </a:xfrm>
        </p:spPr>
        <p:txBody>
          <a:bodyPr vert="horz" lIns="91440" tIns="45720" rIns="91440" bIns="45720" rtlCol="0" anchor="ctr">
            <a:normAutofit/>
          </a:bodyPr>
          <a:lstStyle/>
          <a:p>
            <a:r>
              <a:rPr lang="en-US" b="1" dirty="0"/>
              <a:t>Week 5 Assignment  1</a:t>
            </a:r>
          </a:p>
        </p:txBody>
      </p:sp>
      <p:sp>
        <p:nvSpPr>
          <p:cNvPr id="3" name="Content Placeholder 2"/>
          <p:cNvSpPr>
            <a:spLocks noGrp="1"/>
          </p:cNvSpPr>
          <p:nvPr>
            <p:ph sz="half" idx="1"/>
          </p:nvPr>
        </p:nvSpPr>
        <p:spPr>
          <a:xfrm>
            <a:off x="802178" y="2261420"/>
            <a:ext cx="4002936" cy="3637935"/>
          </a:xfrm>
        </p:spPr>
        <p:txBody>
          <a:bodyPr vert="horz" lIns="91440" tIns="45720" rIns="91440" bIns="45720" rtlCol="0" anchor="ctr">
            <a:normAutofit/>
          </a:bodyPr>
          <a:lstStyle/>
          <a:p>
            <a:r>
              <a:rPr lang="en-US" dirty="0"/>
              <a:t>Please complete the homework in McGraw-Hill connect for Week 5.</a:t>
            </a:r>
          </a:p>
          <a:p>
            <a:pPr marL="0" indent="0">
              <a:buNone/>
            </a:pPr>
            <a:r>
              <a:rPr lang="en-US" dirty="0"/>
              <a:t> </a:t>
            </a:r>
          </a:p>
          <a:p>
            <a:r>
              <a:rPr lang="en-US" dirty="0"/>
              <a:t>Due Date: Sunday  June 11</a:t>
            </a:r>
            <a:r>
              <a:rPr lang="en-US" baseline="30000" dirty="0"/>
              <a:t>th</a:t>
            </a:r>
            <a:r>
              <a:rPr lang="en-US" dirty="0"/>
              <a:t> at midnight your local time.</a:t>
            </a:r>
          </a:p>
          <a:p>
            <a:endParaRPr lang="en-US" dirty="0"/>
          </a:p>
        </p:txBody>
      </p:sp>
      <p:sp>
        <p:nvSpPr>
          <p:cNvPr id="4" name="Slide Number Placeholder 3"/>
          <p:cNvSpPr>
            <a:spLocks noGrp="1"/>
          </p:cNvSpPr>
          <p:nvPr>
            <p:ph type="sldNum" sz="quarter" idx="12"/>
          </p:nvPr>
        </p:nvSpPr>
        <p:spPr>
          <a:xfrm>
            <a:off x="10266060" y="5870575"/>
            <a:ext cx="551167" cy="377825"/>
          </a:xfrm>
        </p:spPr>
        <p:txBody>
          <a:bodyPr vert="horz" lIns="91440" tIns="45720" rIns="91440" bIns="45720" rtlCol="0" anchor="ctr">
            <a:normAutofit/>
          </a:bodyPr>
          <a:lstStyle/>
          <a:p>
            <a:fld id="{A935F54B-151C-4F1D-B8E6-BD460FECB3E5}" type="slidenum">
              <a:rPr lang="en-US" smtClean="0"/>
              <a:pPr/>
              <a:t>31</a:t>
            </a:fld>
            <a:endParaRPr lang="en-US"/>
          </a:p>
        </p:txBody>
      </p:sp>
      <p:sp>
        <p:nvSpPr>
          <p:cNvPr id="5" name="Footer Placeholder 4"/>
          <p:cNvSpPr>
            <a:spLocks noGrp="1"/>
          </p:cNvSpPr>
          <p:nvPr>
            <p:ph type="ftr" sz="quarter" idx="11"/>
          </p:nvPr>
        </p:nvSpPr>
        <p:spPr>
          <a:xfrm>
            <a:off x="685800" y="5870575"/>
            <a:ext cx="7827659" cy="377825"/>
          </a:xfrm>
        </p:spPr>
        <p:txBody>
          <a:bodyPr vert="horz" lIns="91440" tIns="45720" rIns="91440" bIns="45720" rtlCol="0" anchor="ctr">
            <a:normAutofit/>
          </a:bodyPr>
          <a:lstStyle/>
          <a:p>
            <a:endParaRPr lang="en-US" sz="1000" b="0" i="0" kern="1200">
              <a:solidFill>
                <a:schemeClr val="tx1"/>
              </a:solidFill>
              <a:effectLst/>
              <a:latin typeface="+mn-lt"/>
              <a:ea typeface="+mn-ea"/>
              <a:cs typeface="+mn-cs"/>
            </a:endParaRPr>
          </a:p>
        </p:txBody>
      </p:sp>
    </p:spTree>
    <p:extLst>
      <p:ext uri="{BB962C8B-B14F-4D97-AF65-F5344CB8AC3E}">
        <p14:creationId xmlns:p14="http://schemas.microsoft.com/office/powerpoint/2010/main" xmlns="" val="2509862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182" y="685800"/>
            <a:ext cx="10131425" cy="1456267"/>
          </a:xfrm>
        </p:spPr>
        <p:txBody>
          <a:bodyPr/>
          <a:lstStyle/>
          <a:p>
            <a:r>
              <a:rPr lang="en-US" b="1" dirty="0" smtClean="0"/>
              <a:t>Week 5 Assignment 2</a:t>
            </a:r>
            <a:endParaRPr lang="en-US" b="1" dirty="0"/>
          </a:p>
        </p:txBody>
      </p:sp>
      <p:sp>
        <p:nvSpPr>
          <p:cNvPr id="4" name="Content Placeholder 3"/>
          <p:cNvSpPr>
            <a:spLocks noGrp="1"/>
          </p:cNvSpPr>
          <p:nvPr>
            <p:ph sz="half" idx="1"/>
          </p:nvPr>
        </p:nvSpPr>
        <p:spPr>
          <a:xfrm>
            <a:off x="756181" y="2181754"/>
            <a:ext cx="4995334" cy="3649134"/>
          </a:xfrm>
        </p:spPr>
        <p:txBody>
          <a:bodyPr>
            <a:noAutofit/>
          </a:bodyPr>
          <a:lstStyle/>
          <a:p>
            <a:endParaRPr lang="en-US" sz="2400" b="1" dirty="0" smtClean="0"/>
          </a:p>
          <a:p>
            <a:endParaRPr lang="en-US" sz="2400" b="1" dirty="0"/>
          </a:p>
          <a:p>
            <a:endParaRPr lang="en-US" sz="2400" b="1" dirty="0" smtClean="0"/>
          </a:p>
          <a:p>
            <a:r>
              <a:rPr lang="en-US" sz="2400" b="1" dirty="0" smtClean="0"/>
              <a:t>Complete </a:t>
            </a:r>
            <a:r>
              <a:rPr lang="en-US" sz="2400" b="1" dirty="0"/>
              <a:t>discussion questions from your textbook, page 145, 1, 2, 3, 7, and 8</a:t>
            </a:r>
            <a:r>
              <a:rPr lang="en-US" sz="2400" b="1" dirty="0" smtClean="0"/>
              <a:t>.</a:t>
            </a:r>
          </a:p>
          <a:p>
            <a:r>
              <a:rPr lang="en-US" sz="2400" b="1" dirty="0" smtClean="0"/>
              <a:t>Due Date: Sunday June 11</a:t>
            </a:r>
            <a:r>
              <a:rPr lang="en-US" sz="2400" b="1" baseline="30000" dirty="0" smtClean="0"/>
              <a:t>th</a:t>
            </a:r>
            <a:r>
              <a:rPr lang="en-US" sz="2400" b="1" dirty="0" smtClean="0"/>
              <a:t> at midnight your local time. Upload to the assignment </a:t>
            </a:r>
            <a:r>
              <a:rPr lang="en-US" sz="2400" b="1" dirty="0" err="1" smtClean="0"/>
              <a:t>dropbox</a:t>
            </a:r>
            <a:r>
              <a:rPr lang="en-US" sz="2400" b="1" dirty="0" smtClean="0"/>
              <a:t>.</a:t>
            </a:r>
          </a:p>
          <a:p>
            <a:pPr marL="0" indent="0">
              <a:buNone/>
            </a:pPr>
            <a:endParaRPr lang="en-US" sz="2400" b="1" dirty="0" smtClean="0"/>
          </a:p>
          <a:p>
            <a:endParaRPr lang="en-US" dirty="0"/>
          </a:p>
          <a:p>
            <a:endParaRPr lang="en-US" dirty="0" smtClean="0"/>
          </a:p>
          <a:p>
            <a:endParaRPr lang="en-US" dirty="0"/>
          </a:p>
          <a:p>
            <a:endParaRPr lang="en-US" dirty="0" smtClean="0"/>
          </a:p>
          <a:p>
            <a:endParaRPr lang="en-US" dirty="0"/>
          </a:p>
          <a:p>
            <a:endParaRPr lang="en-US" dirty="0"/>
          </a:p>
        </p:txBody>
      </p:sp>
      <p:sp>
        <p:nvSpPr>
          <p:cNvPr id="5" name="Content Placeholder 4"/>
          <p:cNvSpPr>
            <a:spLocks noGrp="1"/>
          </p:cNvSpPr>
          <p:nvPr>
            <p:ph sz="half" idx="2"/>
          </p:nvPr>
        </p:nvSpPr>
        <p:spPr/>
        <p:txBody>
          <a:bodyPr>
            <a:normAutofit fontScale="92500"/>
          </a:bodyPr>
          <a:lstStyle/>
          <a:p>
            <a:pPr marL="342900" indent="-342900">
              <a:buAutoNum type="arabicPeriod"/>
            </a:pPr>
            <a:r>
              <a:rPr lang="en-US" sz="2200" b="1" dirty="0" smtClean="0"/>
              <a:t>The </a:t>
            </a:r>
            <a:r>
              <a:rPr lang="en-US" sz="2200" b="1" dirty="0"/>
              <a:t>sales and collection process generates revenue accounts receivable, and cash flow information for a firm’s financial statements. What other information do you think managers would like to collect</a:t>
            </a:r>
            <a:r>
              <a:rPr lang="en-US" sz="2200" b="1" dirty="0" smtClean="0"/>
              <a:t>?</a:t>
            </a:r>
          </a:p>
          <a:p>
            <a:pPr marL="0" indent="0">
              <a:buNone/>
            </a:pPr>
            <a:r>
              <a:rPr lang="en-US" sz="2200" b="1" dirty="0" smtClean="0">
                <a:solidFill>
                  <a:srgbClr val="FFFF00"/>
                </a:solidFill>
              </a:rPr>
              <a:t>How to approach:  Think of the other information that is generated and used when there is a sale.  How would an organization use that information and what information would help manage the business?</a:t>
            </a:r>
          </a:p>
          <a:p>
            <a:pPr marL="342900" indent="-342900">
              <a:buAutoNum type="arabicPeriod"/>
            </a:pPr>
            <a:endParaRPr lang="en-US" b="1" dirty="0"/>
          </a:p>
          <a:p>
            <a:endParaRPr lang="en-US" dirty="0"/>
          </a:p>
        </p:txBody>
      </p:sp>
      <p:sp>
        <p:nvSpPr>
          <p:cNvPr id="3" name="Slide Number Placeholder 2"/>
          <p:cNvSpPr>
            <a:spLocks noGrp="1"/>
          </p:cNvSpPr>
          <p:nvPr>
            <p:ph type="sldNum" sz="quarter" idx="12"/>
          </p:nvPr>
        </p:nvSpPr>
        <p:spPr/>
        <p:txBody>
          <a:bodyPr/>
          <a:lstStyle/>
          <a:p>
            <a:fld id="{A935F54B-151C-4F1D-B8E6-BD460FECB3E5}"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xmlns="" val="35579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Week </a:t>
            </a:r>
            <a:r>
              <a:rPr lang="en-US" b="1" dirty="0"/>
              <a:t>5 Assignment 2</a:t>
            </a:r>
          </a:p>
        </p:txBody>
      </p:sp>
      <p:sp>
        <p:nvSpPr>
          <p:cNvPr id="7" name="Content Placeholder 6"/>
          <p:cNvSpPr>
            <a:spLocks noGrp="1"/>
          </p:cNvSpPr>
          <p:nvPr>
            <p:ph idx="1"/>
          </p:nvPr>
        </p:nvSpPr>
        <p:spPr>
          <a:xfrm>
            <a:off x="685801" y="2142067"/>
            <a:ext cx="10131425" cy="4296833"/>
          </a:xfrm>
        </p:spPr>
        <p:txBody>
          <a:bodyPr>
            <a:normAutofit fontScale="85000" lnSpcReduction="20000"/>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2. What kinds of businesses collect cash before recording the corresponding sales? How would that different sequence affect internal control requirements.</a:t>
            </a:r>
          </a:p>
          <a:p>
            <a:pPr marL="0" indent="0">
              <a:buNone/>
            </a:pPr>
            <a:r>
              <a:rPr lang="en-US" b="1" dirty="0" smtClean="0">
                <a:solidFill>
                  <a:srgbClr val="FFFF00"/>
                </a:solidFill>
              </a:rPr>
              <a:t>Think of businesses that collect cash before delivery of goods and services. </a:t>
            </a:r>
          </a:p>
          <a:p>
            <a:pPr marL="0" indent="0">
              <a:buNone/>
            </a:pPr>
            <a:r>
              <a:rPr lang="en-US" b="1" dirty="0" smtClean="0">
                <a:solidFill>
                  <a:srgbClr val="FFFF00"/>
                </a:solidFill>
              </a:rPr>
              <a:t>For internal controls, does cash collection represent the recognition of revenue? What is the implication of that on internal controls in the sales to cash transaction cycle?</a:t>
            </a:r>
            <a:endParaRPr lang="en-US" b="1" dirty="0">
              <a:solidFill>
                <a:srgbClr val="FFFF00"/>
              </a:solidFill>
            </a:endParaRPr>
          </a:p>
          <a:p>
            <a:pPr marL="0" indent="0">
              <a:buNone/>
            </a:pPr>
            <a:endParaRPr lang="en-US" b="1" dirty="0" smtClean="0"/>
          </a:p>
          <a:p>
            <a:pPr marL="0" indent="0">
              <a:buNone/>
            </a:pPr>
            <a:r>
              <a:rPr lang="en-US" b="1" dirty="0" smtClean="0"/>
              <a:t>3. Draw a basic sales activity model using BPMN for a fast-food restaurant. Draw a second basic sales activity model using BPMN for a traditional restaurant. Discuss similarities and differences. How would you add taking reservations to the second model?</a:t>
            </a:r>
          </a:p>
          <a:p>
            <a:pPr marL="0" indent="0">
              <a:buNone/>
            </a:pPr>
            <a:r>
              <a:rPr lang="en-US" b="1" dirty="0" smtClean="0">
                <a:solidFill>
                  <a:srgbClr val="FFFF00"/>
                </a:solidFill>
              </a:rPr>
              <a:t>How to approach: List the steps for each activity model </a:t>
            </a:r>
            <a:r>
              <a:rPr lang="mr-IN" b="1" dirty="0" smtClean="0">
                <a:solidFill>
                  <a:srgbClr val="FFFF00"/>
                </a:solidFill>
              </a:rPr>
              <a:t>–</a:t>
            </a:r>
            <a:r>
              <a:rPr lang="en-US" b="1" dirty="0" smtClean="0">
                <a:solidFill>
                  <a:srgbClr val="FFFF00"/>
                </a:solidFill>
              </a:rPr>
              <a:t> fast-food restaurant and traditional restaurant. The convert that to a BPMN for each one. Make sure that you use the correct notation symbols.</a:t>
            </a:r>
            <a:endParaRPr lang="en-US" b="1" dirty="0">
              <a:solidFill>
                <a:srgbClr val="FFFF00"/>
              </a:solidFill>
            </a:endParaRPr>
          </a:p>
          <a:p>
            <a:pPr marL="0" indent="0">
              <a:buNone/>
            </a:pPr>
            <a:endParaRPr lang="en-US" b="1" dirty="0" smtClean="0"/>
          </a:p>
          <a:p>
            <a:pPr marL="0" indent="0">
              <a:buNone/>
            </a:pPr>
            <a:endParaRPr lang="en-US" b="1"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A935F54B-151C-4F1D-B8E6-BD460FECB3E5}"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xmlns="" val="2046066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Week 5 Assignment 2</a:t>
            </a:r>
            <a:endParaRPr lang="en-US" dirty="0"/>
          </a:p>
        </p:txBody>
      </p:sp>
      <p:sp>
        <p:nvSpPr>
          <p:cNvPr id="3" name="Content Placeholder 2"/>
          <p:cNvSpPr>
            <a:spLocks noGrp="1"/>
          </p:cNvSpPr>
          <p:nvPr>
            <p:ph idx="1"/>
          </p:nvPr>
        </p:nvSpPr>
        <p:spPr/>
        <p:txBody>
          <a:bodyPr/>
          <a:lstStyle/>
          <a:p>
            <a:pPr marL="0" indent="0">
              <a:buNone/>
            </a:pPr>
            <a:r>
              <a:rPr lang="en-US" dirty="0" smtClean="0"/>
              <a:t>7. From your experience, think about the sales process for an online or brick-and-mortar store. Describe some business rules that help provide internal controls over the process.</a:t>
            </a:r>
          </a:p>
          <a:p>
            <a:pPr marL="0" indent="0">
              <a:buNone/>
            </a:pPr>
            <a:r>
              <a:rPr lang="en-US" dirty="0" smtClean="0">
                <a:solidFill>
                  <a:srgbClr val="FFFF00"/>
                </a:solidFill>
              </a:rPr>
              <a:t>List business rules that online or brick-and-mortar stores use to provide controls over the process and explain how they do that.</a:t>
            </a:r>
            <a:endParaRPr lang="en-US" dirty="0">
              <a:solidFill>
                <a:srgbClr val="FFFF00"/>
              </a:solidFill>
            </a:endParaRPr>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xmlns="" val="16835806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Week 5 Assignment 2</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a:p>
          <a:p>
            <a:pPr marL="0" indent="0">
              <a:buNone/>
            </a:pPr>
            <a:r>
              <a:rPr lang="en-US" b="1" dirty="0" smtClean="0"/>
              <a:t>8. What classes and associations would be included in a model that describes the information needed for a query that calculates the accounts receivable balance for each customer?  Describe differences in the information for the open-invoice method, where customers pay according to specific invoices, versus the balance-forward method, where customers pay balances on monthly statements? </a:t>
            </a:r>
          </a:p>
          <a:p>
            <a:pPr marL="0" indent="0">
              <a:buNone/>
            </a:pPr>
            <a:endParaRPr lang="en-US" b="1" dirty="0"/>
          </a:p>
          <a:p>
            <a:pPr marL="0" indent="0">
              <a:buNone/>
            </a:pPr>
            <a:r>
              <a:rPr lang="en-US" b="1" dirty="0" smtClean="0">
                <a:solidFill>
                  <a:srgbClr val="FFFF00"/>
                </a:solidFill>
              </a:rPr>
              <a:t>Create a UML class diagram for the classes and associations that are involved in the accounts receivable process. Then, explain how the queries would work: </a:t>
            </a:r>
          </a:p>
          <a:p>
            <a:pPr marL="457200" indent="-457200">
              <a:buClr>
                <a:srgbClr val="FFFF00"/>
              </a:buClr>
              <a:buAutoNum type="alphaLcPeriod"/>
            </a:pPr>
            <a:r>
              <a:rPr lang="en-US" b="1" dirty="0" smtClean="0">
                <a:solidFill>
                  <a:srgbClr val="FFFF00"/>
                </a:solidFill>
              </a:rPr>
              <a:t>Calculates </a:t>
            </a:r>
            <a:r>
              <a:rPr lang="en-US" b="1" dirty="0">
                <a:solidFill>
                  <a:srgbClr val="FFFF00"/>
                </a:solidFill>
              </a:rPr>
              <a:t>the accounts receivable balance for each </a:t>
            </a:r>
            <a:r>
              <a:rPr lang="en-US" b="1" dirty="0" smtClean="0">
                <a:solidFill>
                  <a:srgbClr val="FFFF00"/>
                </a:solidFill>
              </a:rPr>
              <a:t>customer.</a:t>
            </a:r>
          </a:p>
          <a:p>
            <a:pPr marL="457200" indent="-457200">
              <a:buClr>
                <a:srgbClr val="FFFF00"/>
              </a:buClr>
              <a:buAutoNum type="alphaLcPeriod"/>
            </a:pPr>
            <a:r>
              <a:rPr lang="en-US" b="1" dirty="0" smtClean="0">
                <a:solidFill>
                  <a:srgbClr val="FFFF00"/>
                </a:solidFill>
              </a:rPr>
              <a:t>What are the differences between the </a:t>
            </a:r>
            <a:r>
              <a:rPr lang="en-US" b="1" dirty="0">
                <a:solidFill>
                  <a:srgbClr val="FFFF00"/>
                </a:solidFill>
              </a:rPr>
              <a:t>open-invoice </a:t>
            </a:r>
            <a:r>
              <a:rPr lang="en-US" b="1" dirty="0" smtClean="0">
                <a:solidFill>
                  <a:srgbClr val="FFFF00"/>
                </a:solidFill>
              </a:rPr>
              <a:t>method and the balance forward method?</a:t>
            </a:r>
          </a:p>
          <a:p>
            <a:pPr marL="457200" indent="-457200">
              <a:buAutoNum type="alphaLcPeriod"/>
            </a:pPr>
            <a:endParaRPr lang="en-US" b="1" dirty="0" smtClean="0">
              <a:solidFill>
                <a:srgbClr val="FFFF00"/>
              </a:solidFill>
            </a:endParaRPr>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935F54B-151C-4F1D-B8E6-BD460FECB3E5}"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xmlns="" val="1903194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456112" y="2790031"/>
            <a:ext cx="2590800" cy="2352675"/>
          </a:xfrm>
        </p:spPr>
      </p:pic>
      <p:sp>
        <p:nvSpPr>
          <p:cNvPr id="3" name="Slide Number Placeholder 2"/>
          <p:cNvSpPr>
            <a:spLocks noGrp="1"/>
          </p:cNvSpPr>
          <p:nvPr>
            <p:ph type="sldNum" sz="quarter" idx="12"/>
          </p:nvPr>
        </p:nvSpPr>
        <p:spPr/>
        <p:txBody>
          <a:bodyPr/>
          <a:lstStyle/>
          <a:p>
            <a:fld id="{A935F54B-151C-4F1D-B8E6-BD460FECB3E5}"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xmlns="" val="1526025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p:cNvSpPr>
            <a:spLocks noGrp="1" noChangeArrowheads="1"/>
          </p:cNvSpPr>
          <p:nvPr>
            <p:ph type="title"/>
          </p:nvPr>
        </p:nvSpPr>
        <p:spPr>
          <a:xfrm>
            <a:off x="1905000" y="277814"/>
            <a:ext cx="8534400" cy="865187"/>
          </a:xfrm>
        </p:spPr>
        <p:txBody>
          <a:bodyPr/>
          <a:lstStyle/>
          <a:p>
            <a:pPr eaLnBrk="1" hangingPunct="1">
              <a:defRPr/>
            </a:pPr>
            <a:r>
              <a:rPr lang="en-US" dirty="0" smtClean="0"/>
              <a:t>Credit Sales System Flowchart</a:t>
            </a:r>
          </a:p>
        </p:txBody>
      </p:sp>
      <p:pic>
        <p:nvPicPr>
          <p:cNvPr id="10243"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1614488"/>
            <a:ext cx="4038600" cy="394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1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4600" y="1600200"/>
            <a:ext cx="4114800"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Slide Number Placeholder 5"/>
          <p:cNvSpPr>
            <a:spLocks/>
          </p:cNvSpPr>
          <p:nvPr/>
        </p:nvSpPr>
        <p:spPr bwMode="auto">
          <a:xfrm>
            <a:off x="9906000" y="6477000"/>
            <a:ext cx="762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x-none" sz="1000" dirty="0" smtClean="0">
                <a:latin typeface="Times New Roman" charset="0"/>
              </a:rPr>
              <a:t>1 1-</a:t>
            </a:r>
            <a:fld id="{EA52EBFD-1C50-2245-B07E-04E4166D3CF0}" type="slidenum">
              <a:rPr lang="en-US" altLang="x-none" sz="1000" smtClean="0">
                <a:latin typeface="Times New Roman" charset="0"/>
              </a:rPr>
              <a:pPr algn="r"/>
              <a:t>4</a:t>
            </a:fld>
            <a:endParaRPr lang="en-US" altLang="x-none" sz="1000" dirty="0">
              <a:latin typeface="Times New Roman" charset="0"/>
            </a:endParaRPr>
          </a:p>
        </p:txBody>
      </p:sp>
    </p:spTree>
    <p:extLst>
      <p:ext uri="{BB962C8B-B14F-4D97-AF65-F5344CB8AC3E}">
        <p14:creationId xmlns:p14="http://schemas.microsoft.com/office/powerpoint/2010/main" xmlns="" val="466032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Sales and Collections Accounting</a:t>
            </a:r>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5</a:t>
            </a:fld>
            <a:endParaRPr lang="en-US" dirty="0"/>
          </a:p>
        </p:txBody>
      </p:sp>
      <p:pic>
        <p:nvPicPr>
          <p:cNvPr id="5" name="Picture 4"/>
          <p:cNvPicPr/>
          <p:nvPr/>
        </p:nvPicPr>
        <p:blipFill>
          <a:blip r:embed="rId2" cstate="print"/>
          <a:stretch>
            <a:fillRect/>
          </a:stretch>
        </p:blipFill>
        <p:spPr>
          <a:xfrm>
            <a:off x="838201" y="1690692"/>
            <a:ext cx="9912531" cy="4817676"/>
          </a:xfrm>
          <a:prstGeom prst="rect">
            <a:avLst/>
          </a:prstGeom>
        </p:spPr>
      </p:pic>
      <p:sp>
        <p:nvSpPr>
          <p:cNvPr id="6" name="Text Box 10"/>
          <p:cNvSpPr txBox="1">
            <a:spLocks noChangeArrowheads="1"/>
          </p:cNvSpPr>
          <p:nvPr/>
        </p:nvSpPr>
        <p:spPr bwMode="auto">
          <a:xfrm>
            <a:off x="11350925" y="68326"/>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1</a:t>
            </a:r>
          </a:p>
        </p:txBody>
      </p:sp>
    </p:spTree>
    <p:extLst>
      <p:ext uri="{BB962C8B-B14F-4D97-AF65-F5344CB8AC3E}">
        <p14:creationId xmlns:p14="http://schemas.microsoft.com/office/powerpoint/2010/main" xmlns="" val="3565295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Sunset Graphics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860691" y="2141538"/>
            <a:ext cx="5781642" cy="3649662"/>
          </a:xfrm>
        </p:spPr>
      </p:pic>
      <p:sp>
        <p:nvSpPr>
          <p:cNvPr id="3" name="Slide Number Placeholder 2"/>
          <p:cNvSpPr>
            <a:spLocks noGrp="1"/>
          </p:cNvSpPr>
          <p:nvPr>
            <p:ph type="sldNum" sz="quarter" idx="12"/>
          </p:nvPr>
        </p:nvSpPr>
        <p:spPr/>
        <p:txBody>
          <a:bodyPr/>
          <a:lstStyle/>
          <a:p>
            <a:fld id="{A935F54B-151C-4F1D-B8E6-BD460FECB3E5}"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81954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Sunset Graphics Continuing Example</a:t>
            </a:r>
          </a:p>
        </p:txBody>
      </p:sp>
      <p:sp>
        <p:nvSpPr>
          <p:cNvPr id="4" name="Content Placeholder 3"/>
          <p:cNvSpPr>
            <a:spLocks noGrp="1"/>
          </p:cNvSpPr>
          <p:nvPr>
            <p:ph sz="half" idx="1"/>
          </p:nvPr>
        </p:nvSpPr>
        <p:spPr/>
        <p:txBody>
          <a:bodyPr>
            <a:normAutofit/>
          </a:bodyPr>
          <a:lstStyle/>
          <a:p>
            <a:r>
              <a:rPr lang="en-US" sz="2000" b="1" dirty="0"/>
              <a:t>Sunset graphics design and sell </a:t>
            </a:r>
          </a:p>
          <a:p>
            <a:pPr lvl="1"/>
            <a:r>
              <a:rPr lang="en-US" sz="2000" b="1" dirty="0"/>
              <a:t>signs and banners, </a:t>
            </a:r>
          </a:p>
          <a:p>
            <a:pPr lvl="1"/>
            <a:r>
              <a:rPr lang="en-US" sz="2000" b="1" dirty="0"/>
              <a:t>lettering and vinyl graphics for vehicles and boats, </a:t>
            </a:r>
          </a:p>
          <a:p>
            <a:pPr lvl="1"/>
            <a:r>
              <a:rPr lang="en-US" sz="2000" b="1" dirty="0"/>
              <a:t>corporate promotional items, and </a:t>
            </a:r>
          </a:p>
          <a:p>
            <a:pPr lvl="1"/>
            <a:r>
              <a:rPr lang="en-US" sz="2000" b="1" dirty="0"/>
              <a:t>silk-screened t-shirts and embroidered gear, among other products.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821363" y="2183078"/>
            <a:ext cx="4995862" cy="3566582"/>
          </a:xfrm>
        </p:spPr>
      </p:pic>
      <p:sp>
        <p:nvSpPr>
          <p:cNvPr id="3" name="Slide Number Placeholder 2"/>
          <p:cNvSpPr>
            <a:spLocks noGrp="1"/>
          </p:cNvSpPr>
          <p:nvPr>
            <p:ph type="sldNum" sz="quarter" idx="12"/>
          </p:nvPr>
        </p:nvSpPr>
        <p:spPr/>
        <p:txBody>
          <a:bodyPr/>
          <a:lstStyle/>
          <a:p>
            <a:r>
              <a:rPr lang="en-US" dirty="0"/>
              <a:t>5-</a:t>
            </a:r>
            <a:fld id="{7834F832-678B-4D49-A2BA-18B1BCDBE9FE}" type="slidenum">
              <a:rPr lang="en-US" smtClean="0"/>
              <a:pPr/>
              <a:t>7</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2</a:t>
            </a:r>
          </a:p>
        </p:txBody>
      </p:sp>
    </p:spTree>
    <p:extLst>
      <p:ext uri="{BB962C8B-B14F-4D97-AF65-F5344CB8AC3E}">
        <p14:creationId xmlns:p14="http://schemas.microsoft.com/office/powerpoint/2010/main" xmlns="" val="160847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Sunset Graphics Sales Process Description</a:t>
            </a:r>
          </a:p>
        </p:txBody>
      </p:sp>
      <p:sp>
        <p:nvSpPr>
          <p:cNvPr id="3" name="Content Placeholder 2"/>
          <p:cNvSpPr>
            <a:spLocks noGrp="1"/>
          </p:cNvSpPr>
          <p:nvPr>
            <p:ph sz="half" idx="1"/>
          </p:nvPr>
        </p:nvSpPr>
        <p:spPr/>
        <p:txBody>
          <a:bodyPr>
            <a:normAutofit/>
          </a:bodyPr>
          <a:lstStyle/>
          <a:p>
            <a:r>
              <a:rPr lang="en-US" dirty="0"/>
              <a:t>Sunset </a:t>
            </a:r>
            <a:r>
              <a:rPr lang="en-US" b="1" dirty="0">
                <a:solidFill>
                  <a:srgbClr val="FFFF00"/>
                </a:solidFill>
              </a:rPr>
              <a:t>prepares a quote</a:t>
            </a:r>
            <a:r>
              <a:rPr lang="en-US" dirty="0"/>
              <a:t> that carefully describes the products and services to be provided to the customer </a:t>
            </a:r>
          </a:p>
          <a:p>
            <a:r>
              <a:rPr lang="en-US" dirty="0"/>
              <a:t>Customer </a:t>
            </a:r>
            <a:r>
              <a:rPr lang="en-US" b="1" dirty="0">
                <a:solidFill>
                  <a:srgbClr val="FFFF00"/>
                </a:solidFill>
              </a:rPr>
              <a:t>places the order </a:t>
            </a:r>
            <a:r>
              <a:rPr lang="en-US" dirty="0"/>
              <a:t>for all or part of the quoted products and services</a:t>
            </a:r>
          </a:p>
          <a:p>
            <a:r>
              <a:rPr lang="en-US" dirty="0"/>
              <a:t>Sunset </a:t>
            </a:r>
            <a:r>
              <a:rPr lang="en-US" b="1" dirty="0">
                <a:solidFill>
                  <a:srgbClr val="FFFF00"/>
                </a:solidFill>
              </a:rPr>
              <a:t>orders any products </a:t>
            </a:r>
            <a:r>
              <a:rPr lang="en-US" dirty="0"/>
              <a:t>not in inventory from their suppliers (outside the sales process)</a:t>
            </a:r>
          </a:p>
          <a:p>
            <a:r>
              <a:rPr lang="en-US" dirty="0"/>
              <a:t>Sunset </a:t>
            </a:r>
            <a:r>
              <a:rPr lang="en-US" b="1" dirty="0">
                <a:solidFill>
                  <a:srgbClr val="FFFF00"/>
                </a:solidFill>
              </a:rPr>
              <a:t>applies graphics</a:t>
            </a:r>
          </a:p>
          <a:p>
            <a:r>
              <a:rPr lang="en-US" dirty="0"/>
              <a:t>Sunset </a:t>
            </a:r>
            <a:r>
              <a:rPr lang="en-US" b="1" dirty="0">
                <a:solidFill>
                  <a:srgbClr val="FFFF00"/>
                </a:solidFill>
              </a:rPr>
              <a:t>delivers the products </a:t>
            </a:r>
            <a:r>
              <a:rPr lang="en-US" dirty="0"/>
              <a:t>to the customer</a:t>
            </a:r>
          </a:p>
          <a:p>
            <a:r>
              <a:rPr lang="en-US" dirty="0"/>
              <a:t>Sunset </a:t>
            </a:r>
            <a:r>
              <a:rPr lang="en-US" b="1" dirty="0">
                <a:solidFill>
                  <a:srgbClr val="FFFF00"/>
                </a:solidFill>
              </a:rPr>
              <a:t>bills the customer </a:t>
            </a:r>
            <a:r>
              <a:rPr lang="en-US" dirty="0"/>
              <a:t>and </a:t>
            </a:r>
            <a:r>
              <a:rPr lang="en-US" b="1" dirty="0">
                <a:solidFill>
                  <a:srgbClr val="FFFF00"/>
                </a:solidFill>
              </a:rPr>
              <a:t>collects payment</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842794" y="2143284"/>
            <a:ext cx="4953000" cy="3646170"/>
          </a:xfrm>
        </p:spPr>
      </p:pic>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8</a:t>
            </a:fld>
            <a:endParaRPr lang="en-US" dirty="0"/>
          </a:p>
        </p:txBody>
      </p:sp>
      <p:sp>
        <p:nvSpPr>
          <p:cNvPr id="5"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2</a:t>
            </a:r>
          </a:p>
        </p:txBody>
      </p:sp>
    </p:spTree>
    <p:extLst>
      <p:ext uri="{BB962C8B-B14F-4D97-AF65-F5344CB8AC3E}">
        <p14:creationId xmlns:p14="http://schemas.microsoft.com/office/powerpoint/2010/main" xmlns="" val="3885319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BPMN activity model</a:t>
            </a:r>
          </a:p>
        </p:txBody>
      </p:sp>
      <p:sp>
        <p:nvSpPr>
          <p:cNvPr id="4" name="Slide Number Placeholder 3"/>
          <p:cNvSpPr>
            <a:spLocks noGrp="1"/>
          </p:cNvSpPr>
          <p:nvPr>
            <p:ph type="sldNum" sz="quarter" idx="12"/>
          </p:nvPr>
        </p:nvSpPr>
        <p:spPr/>
        <p:txBody>
          <a:bodyPr/>
          <a:lstStyle/>
          <a:p>
            <a:r>
              <a:rPr lang="en-US" dirty="0"/>
              <a:t>5-</a:t>
            </a:r>
            <a:fld id="{7834F832-678B-4D49-A2BA-18B1BCDBE9FE}" type="slidenum">
              <a:rPr lang="en-US" smtClean="0"/>
              <a:pPr/>
              <a:t>9</a:t>
            </a:fld>
            <a:endParaRPr lang="en-US" dirty="0"/>
          </a:p>
        </p:txBody>
      </p:sp>
      <p:pic>
        <p:nvPicPr>
          <p:cNvPr id="5" name="Picture 4"/>
          <p:cNvPicPr/>
          <p:nvPr/>
        </p:nvPicPr>
        <p:blipFill>
          <a:blip r:embed="rId2" cstate="print"/>
          <a:stretch>
            <a:fillRect/>
          </a:stretch>
        </p:blipFill>
        <p:spPr>
          <a:xfrm>
            <a:off x="838202" y="2457087"/>
            <a:ext cx="9572897" cy="1945096"/>
          </a:xfrm>
          <a:prstGeom prst="rect">
            <a:avLst/>
          </a:prstGeom>
        </p:spPr>
      </p:pic>
      <p:sp>
        <p:nvSpPr>
          <p:cNvPr id="6" name="Text Box 10"/>
          <p:cNvSpPr txBox="1">
            <a:spLocks noChangeArrowheads="1"/>
          </p:cNvSpPr>
          <p:nvPr/>
        </p:nvSpPr>
        <p:spPr bwMode="auto">
          <a:xfrm>
            <a:off x="11325047" y="85579"/>
            <a:ext cx="762000" cy="276999"/>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cs typeface="ＭＳ Ｐゴシック" charset="0"/>
              </a:defRPr>
            </a:lvl2pPr>
            <a:lvl3pPr marL="1143000" indent="-228600">
              <a:defRPr sz="2800">
                <a:solidFill>
                  <a:schemeClr val="tx1"/>
                </a:solidFill>
                <a:latin typeface="Arial" charset="0"/>
                <a:ea typeface="ＭＳ Ｐゴシック" charset="0"/>
                <a:cs typeface="ＭＳ Ｐゴシック" charset="0"/>
              </a:defRPr>
            </a:lvl3pPr>
            <a:lvl4pPr marL="1600200" indent="-228600">
              <a:defRPr sz="2800">
                <a:solidFill>
                  <a:schemeClr val="tx1"/>
                </a:solidFill>
                <a:latin typeface="Arial" charset="0"/>
                <a:ea typeface="ＭＳ Ｐゴシック" charset="0"/>
                <a:cs typeface="ＭＳ Ｐゴシック" charset="0"/>
              </a:defRPr>
            </a:lvl4pPr>
            <a:lvl5pPr marL="2057400" indent="-228600">
              <a:defRPr sz="28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ctr">
              <a:spcBef>
                <a:spcPct val="50000"/>
              </a:spcBef>
            </a:pPr>
            <a:r>
              <a:rPr lang="en-US" altLang="zh-CN" sz="1200" b="1" dirty="0">
                <a:solidFill>
                  <a:srgbClr val="292929"/>
                </a:solidFill>
              </a:rPr>
              <a:t>LO# 2</a:t>
            </a:r>
          </a:p>
        </p:txBody>
      </p:sp>
    </p:spTree>
    <p:extLst>
      <p:ext uri="{BB962C8B-B14F-4D97-AF65-F5344CB8AC3E}">
        <p14:creationId xmlns:p14="http://schemas.microsoft.com/office/powerpoint/2010/main" xmlns="" val="106554939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3333</TotalTime>
  <Words>1803</Words>
  <Application>Microsoft Office PowerPoint</Application>
  <PresentationFormat>Custom</PresentationFormat>
  <Paragraphs>222</Paragraphs>
  <Slides>36</Slides>
  <Notes>5</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1_Office Theme</vt:lpstr>
      <vt:lpstr>Celestial</vt:lpstr>
      <vt:lpstr>Chapter 5</vt:lpstr>
      <vt:lpstr>Agenda</vt:lpstr>
      <vt:lpstr>Learning Objectives</vt:lpstr>
      <vt:lpstr>Credit Sales System Flowchart</vt:lpstr>
      <vt:lpstr>Review of Sales and Collections Accounting</vt:lpstr>
      <vt:lpstr>Sunset Graphics</vt:lpstr>
      <vt:lpstr>Sunset Graphics Continuing Example</vt:lpstr>
      <vt:lpstr>Sunset Graphics Sales Process Description</vt:lpstr>
      <vt:lpstr>Basic BPMN activity model</vt:lpstr>
      <vt:lpstr>BPMN Model Refinement </vt:lpstr>
      <vt:lpstr>Further BPMN Model Refinement </vt:lpstr>
      <vt:lpstr>More BPMN Model Refinement </vt:lpstr>
      <vt:lpstr>Business Rules</vt:lpstr>
      <vt:lpstr>Establishing Business Rules for Sunset’s Sales</vt:lpstr>
      <vt:lpstr>Sample Business Rules</vt:lpstr>
      <vt:lpstr>Sunset Graphics Structure Models</vt:lpstr>
      <vt:lpstr>The quotation process</vt:lpstr>
      <vt:lpstr>Sunset’s Quotes - Defining Business Relationships</vt:lpstr>
      <vt:lpstr>Adding the Order Event</vt:lpstr>
      <vt:lpstr>Adding Cash Receipts</vt:lpstr>
      <vt:lpstr>Type Images for Categorical Information</vt:lpstr>
      <vt:lpstr>Adding Type Images to the Model</vt:lpstr>
      <vt:lpstr>UML Class Models Support DB Planning</vt:lpstr>
      <vt:lpstr>Slide 24</vt:lpstr>
      <vt:lpstr>Posting Foreign Keys Example</vt:lpstr>
      <vt:lpstr>Rule of Thumb</vt:lpstr>
      <vt:lpstr>Resulting DB Tables and Relationships</vt:lpstr>
      <vt:lpstr>Slide 28</vt:lpstr>
      <vt:lpstr>Generic Sales and Cash Receipts Model</vt:lpstr>
      <vt:lpstr>homework</vt:lpstr>
      <vt:lpstr>Week 5 Assignment  1</vt:lpstr>
      <vt:lpstr>Week 5 Assignment 2</vt:lpstr>
      <vt:lpstr>Week 5 Assignment 2</vt:lpstr>
      <vt:lpstr>Week 5 Assignment 2</vt:lpstr>
      <vt:lpstr>Week 5 Assignment 2</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Rod Smith</dc:creator>
  <cp:lastModifiedBy>Marlyne</cp:lastModifiedBy>
  <cp:revision>58</cp:revision>
  <dcterms:created xsi:type="dcterms:W3CDTF">2012-12-24T20:55:53Z</dcterms:created>
  <dcterms:modified xsi:type="dcterms:W3CDTF">2018-03-24T02:54:38Z</dcterms:modified>
</cp:coreProperties>
</file>