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6"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indent="0" algn="l" defTabSz="914400" rtl="0" eaLnBrk="1" latinLnBrk="0" hangingPunct="1">
      <a:lnSpc>
        <a:spcPct val="100000"/>
      </a:lnSpc>
      <a:defRPr lang="en-US" sz="1800" b="0" i="0" u="none" strike="noStrike" kern="1200" smtClean="0">
        <a:solidFill>
          <a:schemeClr val="tx1"/>
        </a:solidFill>
        <a:latin typeface="+mn-lt"/>
        <a:ea typeface="+mn-ea"/>
        <a:cs typeface="+mn-cs"/>
      </a:defRPr>
    </a:lvl1pPr>
    <a:lvl2pPr marL="457200" lvl="1" indent="0" algn="l" defTabSz="914400" rtl="0" eaLnBrk="1" latinLnBrk="0" hangingPunct="1">
      <a:lnSpc>
        <a:spcPct val="100000"/>
      </a:lnSpc>
      <a:defRPr lang="en-US" sz="1800" b="0" i="0" u="none" strike="noStrike" kern="1200" smtClean="0">
        <a:solidFill>
          <a:schemeClr val="tx1"/>
        </a:solidFill>
        <a:latin typeface="+mn-lt"/>
        <a:ea typeface="+mn-ea"/>
        <a:cs typeface="+mn-cs"/>
      </a:defRPr>
    </a:lvl2pPr>
    <a:lvl3pPr marL="914400" lvl="2" indent="0" algn="l" defTabSz="914400" rtl="0" eaLnBrk="1" latinLnBrk="0" hangingPunct="1">
      <a:lnSpc>
        <a:spcPct val="100000"/>
      </a:lnSpc>
      <a:defRPr lang="en-US" sz="1800" b="0" i="0" u="none" strike="noStrike" kern="1200" smtClean="0">
        <a:solidFill>
          <a:schemeClr val="tx1"/>
        </a:solidFill>
        <a:latin typeface="+mn-lt"/>
        <a:ea typeface="+mn-ea"/>
        <a:cs typeface="+mn-cs"/>
      </a:defRPr>
    </a:lvl3pPr>
    <a:lvl4pPr marL="1371600" lvl="3" indent="0" algn="l" defTabSz="914400" rtl="0" eaLnBrk="1" latinLnBrk="0" hangingPunct="1">
      <a:lnSpc>
        <a:spcPct val="100000"/>
      </a:lnSpc>
      <a:defRPr lang="en-US" sz="1800" b="0" i="0" u="none" strike="noStrike" kern="1200" smtClean="0">
        <a:solidFill>
          <a:schemeClr val="tx1"/>
        </a:solidFill>
        <a:latin typeface="+mn-lt"/>
        <a:ea typeface="+mn-ea"/>
        <a:cs typeface="+mn-cs"/>
      </a:defRPr>
    </a:lvl4pPr>
    <a:lvl5pPr marL="1828800" lvl="4" indent="0" algn="l" defTabSz="914400" rtl="0" eaLnBrk="1" latinLnBrk="0" hangingPunct="1">
      <a:lnSpc>
        <a:spcPct val="100000"/>
      </a:lnSpc>
      <a:defRPr lang="en-US" sz="1800" b="0" i="0" u="none" strike="noStrike" kern="1200" smtClean="0">
        <a:solidFill>
          <a:schemeClr val="tx1"/>
        </a:solidFill>
        <a:latin typeface="+mn-lt"/>
        <a:ea typeface="+mn-ea"/>
        <a:cs typeface="+mn-cs"/>
      </a:defRPr>
    </a:lvl5pPr>
    <a:lvl6pPr marL="2286000" lvl="5" indent="0" algn="l" defTabSz="914400" rtl="0" eaLnBrk="1" latinLnBrk="0" hangingPunct="1">
      <a:lnSpc>
        <a:spcPct val="100000"/>
      </a:lnSpc>
      <a:defRPr lang="en-US" sz="1800" b="0" i="0" u="none" strike="noStrike" kern="1200" smtClean="0">
        <a:solidFill>
          <a:schemeClr val="tx1"/>
        </a:solidFill>
        <a:latin typeface="+mn-lt"/>
        <a:ea typeface="+mn-ea"/>
        <a:cs typeface="+mn-cs"/>
      </a:defRPr>
    </a:lvl6pPr>
    <a:lvl7pPr marL="2743200" lvl="6" indent="0" algn="l" defTabSz="914400" rtl="0" eaLnBrk="1" latinLnBrk="0" hangingPunct="1">
      <a:lnSpc>
        <a:spcPct val="100000"/>
      </a:lnSpc>
      <a:defRPr lang="en-US" sz="1800" b="0" i="0" u="none" strike="noStrike" kern="1200" smtClean="0">
        <a:solidFill>
          <a:schemeClr val="tx1"/>
        </a:solidFill>
        <a:latin typeface="+mn-lt"/>
        <a:ea typeface="+mn-ea"/>
        <a:cs typeface="+mn-cs"/>
      </a:defRPr>
    </a:lvl7pPr>
    <a:lvl8pPr marL="3200400" lvl="7" indent="0" algn="l" defTabSz="914400" rtl="0" eaLnBrk="1" latinLnBrk="0" hangingPunct="1">
      <a:lnSpc>
        <a:spcPct val="100000"/>
      </a:lnSpc>
      <a:defRPr lang="en-US" sz="1800" b="0" i="0" u="none" strike="noStrike" kern="1200" smtClean="0">
        <a:solidFill>
          <a:schemeClr val="tx1"/>
        </a:solidFill>
        <a:latin typeface="+mn-lt"/>
        <a:ea typeface="+mn-ea"/>
        <a:cs typeface="+mn-cs"/>
      </a:defRPr>
    </a:lvl8pPr>
    <a:lvl9pPr marL="3657600" lvl="8" indent="0" algn="l" defTabSz="914400" rtl="0" eaLnBrk="1" latinLnBrk="0" hangingPunct="1">
      <a:lnSpc>
        <a:spcPct val="100000"/>
      </a:lnSpc>
      <a:defRPr lang="en-US" sz="1800" b="0" i="0" u="none" strike="noStrike" kern="1200" smtClean="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329" autoAdjust="0"/>
    <p:restoredTop sz="90420" autoAdjust="0"/>
  </p:normalViewPr>
  <p:slideViewPr>
    <p:cSldViewPr>
      <p:cViewPr varScale="1">
        <p:scale>
          <a:sx n="64" d="100"/>
          <a:sy n="64" d="100"/>
        </p:scale>
        <p:origin x="-690"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4FDE46-3013-4561-B48C-044CEDC38BAB}" type="datetimeFigureOut">
              <a:rPr lang="en-US" smtClean="0"/>
              <a:pPr/>
              <a:t>11/8/2017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6E893D-986A-47D9-A231-4A322EA888D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Addus</a:t>
            </a:r>
            <a:r>
              <a:rPr lang="en-US" baseline="0" dirty="0" smtClean="0"/>
              <a:t> is of one of the firms involved in taking care of the old and young individuals who have disabilities of different types.  The entity was established in the year 1979 and has been operation over the past three decades with passionate employees. They provide quality care as well as making sure that they have utilized the technology available. The institution has received accreditation for being one of the best institutions in the region. </a:t>
            </a:r>
            <a:endParaRPr lang="en-US" dirty="0"/>
          </a:p>
        </p:txBody>
      </p:sp>
      <p:sp>
        <p:nvSpPr>
          <p:cNvPr id="4" name="Slide Number Placeholder 3"/>
          <p:cNvSpPr>
            <a:spLocks noGrp="1"/>
          </p:cNvSpPr>
          <p:nvPr>
            <p:ph type="sldNum" sz="quarter" idx="10"/>
          </p:nvPr>
        </p:nvSpPr>
        <p:spPr/>
        <p:txBody>
          <a:bodyPr/>
          <a:lstStyle/>
          <a:p>
            <a:fld id="{0CD4D532-0B61-4988-81E5-277BBD39AD11}" type="slidenum">
              <a:rPr lang="en-US" smtClean="0"/>
              <a:pPr/>
              <a:t>2</a:t>
            </a:fld>
            <a:endParaRPr lang="en-US"/>
          </a:p>
        </p:txBody>
      </p:sp>
    </p:spTree>
    <p:extLst>
      <p:ext uri="{BB962C8B-B14F-4D97-AF65-F5344CB8AC3E}">
        <p14:creationId xmlns="" xmlns:p14="http://schemas.microsoft.com/office/powerpoint/2010/main" val="1443457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SWOT analysis provided has indicated the strengths, weaknesses, opportunities, and threats.  The strengths of the firm include the technological advantages of the facility and special experts who are working at the facility. The facility also has special reputation, the cost is minimal, and it also has other advantages. The weaknesses include limited service lines, marketing deficiencies, and management of staff problems. The opportunities are new technology, new markets and services, and lack of dominant competition. The threats associated with the threats include the changes in the insurance plan, economic slowdown, adverse government policies, and adverse demographic changes. </a:t>
            </a:r>
            <a:endParaRPr lang="en-US" dirty="0"/>
          </a:p>
        </p:txBody>
      </p:sp>
      <p:sp>
        <p:nvSpPr>
          <p:cNvPr id="4" name="Slide Number Placeholder 3"/>
          <p:cNvSpPr>
            <a:spLocks noGrp="1"/>
          </p:cNvSpPr>
          <p:nvPr>
            <p:ph type="sldNum" sz="quarter" idx="10"/>
          </p:nvPr>
        </p:nvSpPr>
        <p:spPr/>
        <p:txBody>
          <a:bodyPr/>
          <a:lstStyle/>
          <a:p>
            <a:fld id="{0CD4D532-0B61-4988-81E5-277BBD39AD11}" type="slidenum">
              <a:rPr lang="en-US" smtClean="0"/>
              <a:pPr/>
              <a:t>3</a:t>
            </a:fld>
            <a:endParaRPr lang="en-US"/>
          </a:p>
        </p:txBody>
      </p:sp>
    </p:spTree>
    <p:extLst>
      <p:ext uri="{BB962C8B-B14F-4D97-AF65-F5344CB8AC3E}">
        <p14:creationId xmlns="" xmlns:p14="http://schemas.microsoft.com/office/powerpoint/2010/main" val="14278523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457200" algn="l" defTabSz="914400" rtl="0" eaLnBrk="1" fontAlgn="auto" latinLnBrk="0" hangingPunct="1">
              <a:lnSpc>
                <a:spcPct val="200000"/>
              </a:lnSpc>
              <a:spcBef>
                <a:spcPts val="0"/>
              </a:spcBef>
              <a:spcAft>
                <a:spcPts val="0"/>
              </a:spcAft>
              <a:buClrTx/>
              <a:buSzTx/>
              <a:buFontTx/>
              <a:buNone/>
              <a:tabLst/>
              <a:defRPr/>
            </a:pPr>
            <a:r>
              <a:rPr lang="en-US" dirty="0" smtClean="0">
                <a:effectLst/>
                <a:latin typeface="Times New Roman" panose="02020603050405020304" pitchFamily="18" charset="0"/>
                <a:cs typeface="Times New Roman" panose="02020603050405020304" pitchFamily="18" charset="0"/>
              </a:rPr>
              <a:t>To enhance</a:t>
            </a:r>
            <a:r>
              <a:rPr lang="en-US" baseline="0" dirty="0" smtClean="0">
                <a:effectLst/>
                <a:latin typeface="Times New Roman" panose="02020603050405020304" pitchFamily="18" charset="0"/>
                <a:cs typeface="Times New Roman" panose="02020603050405020304" pitchFamily="18" charset="0"/>
              </a:rPr>
              <a:t> the strengths of the company, the company should ensure that it has enhanced the available technology. Further, the company should seek and establish a strong financial base that will cater for the operational costs and all costs involved.  The training of the employees or the care givers to become the best of the best will ensure that operations have been streamlined. </a:t>
            </a:r>
            <a:endParaRPr lang="en-US" dirty="0">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0CD4D532-0B61-4988-81E5-277BBD39AD11}" type="slidenum">
              <a:rPr lang="en-US" smtClean="0"/>
              <a:pPr/>
              <a:t>4</a:t>
            </a:fld>
            <a:endParaRPr lang="en-US"/>
          </a:p>
        </p:txBody>
      </p:sp>
    </p:spTree>
    <p:extLst>
      <p:ext uri="{BB962C8B-B14F-4D97-AF65-F5344CB8AC3E}">
        <p14:creationId xmlns="" xmlns:p14="http://schemas.microsoft.com/office/powerpoint/2010/main" val="11759625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For </a:t>
            </a:r>
            <a:r>
              <a:rPr lang="en-US" sz="1200" kern="1200" dirty="0" err="1" smtClean="0">
                <a:solidFill>
                  <a:schemeClr val="tx1"/>
                </a:solidFill>
                <a:effectLst/>
                <a:latin typeface="+mn-lt"/>
                <a:ea typeface="+mn-ea"/>
                <a:cs typeface="+mn-cs"/>
              </a:rPr>
              <a:t>Addus</a:t>
            </a:r>
            <a:r>
              <a:rPr lang="en-US" sz="1200" kern="1200" dirty="0" smtClean="0">
                <a:solidFill>
                  <a:schemeClr val="tx1"/>
                </a:solidFill>
                <a:effectLst/>
                <a:latin typeface="+mn-lt"/>
                <a:ea typeface="+mn-ea"/>
                <a:cs typeface="+mn-cs"/>
              </a:rPr>
              <a:t> Company</a:t>
            </a:r>
            <a:r>
              <a:rPr lang="en-US" sz="1200" kern="1200" baseline="0" dirty="0" smtClean="0">
                <a:solidFill>
                  <a:schemeClr val="tx1"/>
                </a:solidFill>
                <a:effectLst/>
                <a:latin typeface="+mn-lt"/>
                <a:ea typeface="+mn-ea"/>
                <a:cs typeface="+mn-cs"/>
              </a:rPr>
              <a:t> to minimize its weaknesses, there is need for it to adopt a wide variety of marketing strategies.  The firm should also seek to encourage teamwork so as to ease the problems that have been resulting from the management. The firm should also increase new services for the young and the disabled.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CD4D532-0B61-4988-81E5-277BBD39AD11}" type="slidenum">
              <a:rPr lang="en-US" smtClean="0"/>
              <a:pPr/>
              <a:t>5</a:t>
            </a:fld>
            <a:endParaRPr lang="en-US"/>
          </a:p>
        </p:txBody>
      </p:sp>
    </p:spTree>
    <p:extLst>
      <p:ext uri="{BB962C8B-B14F-4D97-AF65-F5344CB8AC3E}">
        <p14:creationId xmlns="" xmlns:p14="http://schemas.microsoft.com/office/powerpoint/2010/main" val="37907687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a:t>
            </a:r>
            <a:r>
              <a:rPr lang="en-US" baseline="0" dirty="0" smtClean="0"/>
              <a:t> maximize the opportunities, the company should acquire new technology aimed at taking care of the disabled people. Further, the company should make sure that it has expanded to other regions as well as coming up with new tech and other services. The company should gain a competitive edge through the provision of quality and better services. </a:t>
            </a:r>
            <a:endParaRPr lang="en-US" dirty="0"/>
          </a:p>
        </p:txBody>
      </p:sp>
      <p:sp>
        <p:nvSpPr>
          <p:cNvPr id="4" name="Slide Number Placeholder 3"/>
          <p:cNvSpPr>
            <a:spLocks noGrp="1"/>
          </p:cNvSpPr>
          <p:nvPr>
            <p:ph type="sldNum" sz="quarter" idx="10"/>
          </p:nvPr>
        </p:nvSpPr>
        <p:spPr/>
        <p:txBody>
          <a:bodyPr/>
          <a:lstStyle/>
          <a:p>
            <a:fld id="{0CD4D532-0B61-4988-81E5-277BBD39AD11}" type="slidenum">
              <a:rPr lang="en-US" smtClean="0"/>
              <a:pPr/>
              <a:t>6</a:t>
            </a:fld>
            <a:endParaRPr lang="en-US"/>
          </a:p>
        </p:txBody>
      </p:sp>
    </p:spTree>
    <p:extLst>
      <p:ext uri="{BB962C8B-B14F-4D97-AF65-F5344CB8AC3E}">
        <p14:creationId xmlns="" xmlns:p14="http://schemas.microsoft.com/office/powerpoint/2010/main" val="11002905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Overcoming</a:t>
            </a:r>
            <a:r>
              <a:rPr lang="en-US" baseline="0" dirty="0" smtClean="0"/>
              <a:t> the threats at the company will require relying on the stable providers of the insurance to avoid losses or financial tension. Encouraging people to save and seeking strong source of funding to avert the economic slowdown.  The firm will also have to partner with government agencies in efforts to counter adverse government policies. </a:t>
            </a:r>
            <a:endParaRPr lang="en-US" dirty="0"/>
          </a:p>
        </p:txBody>
      </p:sp>
      <p:sp>
        <p:nvSpPr>
          <p:cNvPr id="4" name="Slide Number Placeholder 3"/>
          <p:cNvSpPr>
            <a:spLocks noGrp="1"/>
          </p:cNvSpPr>
          <p:nvPr>
            <p:ph type="sldNum" sz="quarter" idx="10"/>
          </p:nvPr>
        </p:nvSpPr>
        <p:spPr/>
        <p:txBody>
          <a:bodyPr/>
          <a:lstStyle/>
          <a:p>
            <a:fld id="{0CD4D532-0B61-4988-81E5-277BBD39AD11}" type="slidenum">
              <a:rPr lang="en-US" smtClean="0"/>
              <a:pPr/>
              <a:t>7</a:t>
            </a:fld>
            <a:endParaRPr lang="en-US"/>
          </a:p>
        </p:txBody>
      </p:sp>
    </p:spTree>
    <p:extLst>
      <p:ext uri="{BB962C8B-B14F-4D97-AF65-F5344CB8AC3E}">
        <p14:creationId xmlns="" xmlns:p14="http://schemas.microsoft.com/office/powerpoint/2010/main" val="39907753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1000"/>
              </a:spcBef>
              <a:spcAft>
                <a:spcPts val="0"/>
              </a:spcAft>
              <a:buClr>
                <a:srgbClr val="F496CB">
                  <a:lumMod val="75000"/>
                </a:srgbClr>
              </a:buClr>
              <a:buSzPct val="80000"/>
              <a:buFont typeface="Wingdings" panose="05000000000000000000" pitchFamily="2" charset="2"/>
              <a:buNone/>
              <a:tabLst/>
              <a:defRPr/>
            </a:pPr>
            <a:r>
              <a:rPr kumimoji="0" lang="en-US" sz="2400" b="0" i="0" u="none" strike="noStrike" kern="1200" cap="none" spc="0" normalizeH="0" baseline="0" noProof="0" dirty="0" smtClean="0">
                <a:ln>
                  <a:noFill/>
                </a:ln>
                <a:solidFill>
                  <a:prstClr val="black">
                    <a:lumMod val="75000"/>
                    <a:lumOff val="25000"/>
                  </a:prstClr>
                </a:solidFill>
                <a:effectLst/>
                <a:uLnTx/>
                <a:uFillTx/>
                <a:latin typeface="Times New Roman" panose="02020603050405020304" pitchFamily="18" charset="0"/>
                <a:ea typeface="+mn-ea"/>
                <a:cs typeface="Times New Roman" panose="02020603050405020304" pitchFamily="18" charset="0"/>
              </a:rPr>
              <a:t> In summary, the greatest strength of the firm is the fact that it has technological advantages as well as the expertise in care. Further, the weakness associated with the firm is the marketing deficiencies that exist. The opportunities that are available for the firm include adopting and acquiring new and updated technology. Finally, the threats available include Changes in the insurance plans. </a:t>
            </a:r>
          </a:p>
          <a:p>
            <a:endParaRPr lang="en-US" dirty="0"/>
          </a:p>
        </p:txBody>
      </p:sp>
      <p:sp>
        <p:nvSpPr>
          <p:cNvPr id="4" name="Slide Number Placeholder 3"/>
          <p:cNvSpPr>
            <a:spLocks noGrp="1"/>
          </p:cNvSpPr>
          <p:nvPr>
            <p:ph type="sldNum" sz="quarter" idx="10"/>
          </p:nvPr>
        </p:nvSpPr>
        <p:spPr/>
        <p:txBody>
          <a:bodyPr/>
          <a:lstStyle/>
          <a:p>
            <a:fld id="{0CD4D532-0B61-4988-81E5-277BBD39AD11}" type="slidenum">
              <a:rPr lang="en-US" smtClean="0"/>
              <a:pPr/>
              <a:t>8</a:t>
            </a:fld>
            <a:endParaRPr lang="en-US"/>
          </a:p>
        </p:txBody>
      </p:sp>
    </p:spTree>
    <p:extLst>
      <p:ext uri="{BB962C8B-B14F-4D97-AF65-F5344CB8AC3E}">
        <p14:creationId xmlns="" xmlns:p14="http://schemas.microsoft.com/office/powerpoint/2010/main" val="27950729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a:t>
            </a:r>
            <a:r>
              <a:rPr lang="en-US" baseline="0" dirty="0" smtClean="0"/>
              <a:t> various recommendations that are necessary for the firm. First, Increasing the financial base of the firm through establishment of more services should be given the first priority. Further, the company should select firms that are stable for provision of technology to the entity as well as insurance for the patients.  Finally, the company should foster teamwork in the institution to deal with the management problems. </a:t>
            </a:r>
          </a:p>
          <a:p>
            <a:endParaRPr lang="en-US" dirty="0"/>
          </a:p>
        </p:txBody>
      </p:sp>
      <p:sp>
        <p:nvSpPr>
          <p:cNvPr id="4" name="Slide Number Placeholder 3"/>
          <p:cNvSpPr>
            <a:spLocks noGrp="1"/>
          </p:cNvSpPr>
          <p:nvPr>
            <p:ph type="sldNum" sz="quarter" idx="10"/>
          </p:nvPr>
        </p:nvSpPr>
        <p:spPr/>
        <p:txBody>
          <a:bodyPr/>
          <a:lstStyle/>
          <a:p>
            <a:fld id="{0CD4D532-0B61-4988-81E5-277BBD39AD11}" type="slidenum">
              <a:rPr lang="en-US" smtClean="0"/>
              <a:pPr/>
              <a:t>9</a:t>
            </a:fld>
            <a:endParaRPr lang="en-US"/>
          </a:p>
        </p:txBody>
      </p:sp>
    </p:spTree>
    <p:extLst>
      <p:ext uri="{BB962C8B-B14F-4D97-AF65-F5344CB8AC3E}">
        <p14:creationId xmlns="" xmlns:p14="http://schemas.microsoft.com/office/powerpoint/2010/main" val="3581703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1C1F2DA-B96A-42E6-A360-F27758BBDFD9}" type="datetimeFigureOut">
              <a:rPr lang="en-US" smtClean="0"/>
              <a:pPr/>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B60095-C583-47CF-A522-6EC92646FB35}" type="slidenum">
              <a:rPr lang="en-US" smtClean="0"/>
              <a:pPr/>
              <a:t>‹#›</a:t>
            </a:fld>
            <a:endParaRPr lang="en-US"/>
          </a:p>
        </p:txBody>
      </p:sp>
    </p:spTree>
    <p:extLst>
      <p:ext uri="{BB962C8B-B14F-4D97-AF65-F5344CB8AC3E}">
        <p14:creationId xmlns="" xmlns:p14="http://schemas.microsoft.com/office/powerpoint/2010/main" val="74603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C1F2DA-B96A-42E6-A360-F27758BBDFD9}" type="datetimeFigureOut">
              <a:rPr lang="en-US" smtClean="0"/>
              <a:pPr/>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B60095-C583-47CF-A522-6EC92646FB35}" type="slidenum">
              <a:rPr lang="en-US" smtClean="0"/>
              <a:pPr/>
              <a:t>‹#›</a:t>
            </a:fld>
            <a:endParaRPr lang="en-US"/>
          </a:p>
        </p:txBody>
      </p:sp>
    </p:spTree>
    <p:extLst>
      <p:ext uri="{BB962C8B-B14F-4D97-AF65-F5344CB8AC3E}">
        <p14:creationId xmlns="" xmlns:p14="http://schemas.microsoft.com/office/powerpoint/2010/main" val="3474124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C1F2DA-B96A-42E6-A360-F27758BBDFD9}" type="datetimeFigureOut">
              <a:rPr lang="en-US" smtClean="0"/>
              <a:pPr/>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B60095-C583-47CF-A522-6EC92646FB35}"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2950073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C1F2DA-B96A-42E6-A360-F27758BBDFD9}" type="datetimeFigureOut">
              <a:rPr lang="en-US" smtClean="0"/>
              <a:pPr/>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B60095-C583-47CF-A522-6EC92646FB35}" type="slidenum">
              <a:rPr lang="en-US" smtClean="0"/>
              <a:pPr/>
              <a:t>‹#›</a:t>
            </a:fld>
            <a:endParaRPr lang="en-US"/>
          </a:p>
        </p:txBody>
      </p:sp>
    </p:spTree>
    <p:extLst>
      <p:ext uri="{BB962C8B-B14F-4D97-AF65-F5344CB8AC3E}">
        <p14:creationId xmlns="" xmlns:p14="http://schemas.microsoft.com/office/powerpoint/2010/main" val="13950317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C1F2DA-B96A-42E6-A360-F27758BBDFD9}" type="datetimeFigureOut">
              <a:rPr lang="en-US" smtClean="0"/>
              <a:pPr/>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B60095-C583-47CF-A522-6EC92646FB35}"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13054880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C1F2DA-B96A-42E6-A360-F27758BBDFD9}" type="datetimeFigureOut">
              <a:rPr lang="en-US" smtClean="0"/>
              <a:pPr/>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B60095-C583-47CF-A522-6EC92646FB35}" type="slidenum">
              <a:rPr lang="en-US" smtClean="0"/>
              <a:pPr/>
              <a:t>‹#›</a:t>
            </a:fld>
            <a:endParaRPr lang="en-US"/>
          </a:p>
        </p:txBody>
      </p:sp>
    </p:spTree>
    <p:extLst>
      <p:ext uri="{BB962C8B-B14F-4D97-AF65-F5344CB8AC3E}">
        <p14:creationId xmlns="" xmlns:p14="http://schemas.microsoft.com/office/powerpoint/2010/main" val="22975960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1C1F2DA-B96A-42E6-A360-F27758BBDFD9}" type="datetimeFigureOut">
              <a:rPr lang="en-US" smtClean="0"/>
              <a:pPr/>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B60095-C583-47CF-A522-6EC92646FB35}" type="slidenum">
              <a:rPr lang="en-US" smtClean="0"/>
              <a:pPr/>
              <a:t>‹#›</a:t>
            </a:fld>
            <a:endParaRPr lang="en-US"/>
          </a:p>
        </p:txBody>
      </p:sp>
    </p:spTree>
    <p:extLst>
      <p:ext uri="{BB962C8B-B14F-4D97-AF65-F5344CB8AC3E}">
        <p14:creationId xmlns="" xmlns:p14="http://schemas.microsoft.com/office/powerpoint/2010/main" val="1115627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1C1F2DA-B96A-42E6-A360-F27758BBDFD9}" type="datetimeFigureOut">
              <a:rPr lang="en-US" smtClean="0"/>
              <a:pPr/>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B60095-C583-47CF-A522-6EC92646FB35}" type="slidenum">
              <a:rPr lang="en-US" smtClean="0"/>
              <a:pPr/>
              <a:t>‹#›</a:t>
            </a:fld>
            <a:endParaRPr lang="en-US"/>
          </a:p>
        </p:txBody>
      </p:sp>
    </p:spTree>
    <p:extLst>
      <p:ext uri="{BB962C8B-B14F-4D97-AF65-F5344CB8AC3E}">
        <p14:creationId xmlns="" xmlns:p14="http://schemas.microsoft.com/office/powerpoint/2010/main" val="4130494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1C1F2DA-B96A-42E6-A360-F27758BBDFD9}" type="datetimeFigureOut">
              <a:rPr lang="en-US" smtClean="0"/>
              <a:pPr/>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B60095-C583-47CF-A522-6EC92646FB35}" type="slidenum">
              <a:rPr lang="en-US" smtClean="0"/>
              <a:pPr/>
              <a:t>‹#›</a:t>
            </a:fld>
            <a:endParaRPr lang="en-US"/>
          </a:p>
        </p:txBody>
      </p:sp>
    </p:spTree>
    <p:extLst>
      <p:ext uri="{BB962C8B-B14F-4D97-AF65-F5344CB8AC3E}">
        <p14:creationId xmlns="" xmlns:p14="http://schemas.microsoft.com/office/powerpoint/2010/main" val="3344600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C1F2DA-B96A-42E6-A360-F27758BBDFD9}" type="datetimeFigureOut">
              <a:rPr lang="en-US" smtClean="0"/>
              <a:pPr/>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B60095-C583-47CF-A522-6EC92646FB35}" type="slidenum">
              <a:rPr lang="en-US" smtClean="0"/>
              <a:pPr/>
              <a:t>‹#›</a:t>
            </a:fld>
            <a:endParaRPr lang="en-US"/>
          </a:p>
        </p:txBody>
      </p:sp>
    </p:spTree>
    <p:extLst>
      <p:ext uri="{BB962C8B-B14F-4D97-AF65-F5344CB8AC3E}">
        <p14:creationId xmlns="" xmlns:p14="http://schemas.microsoft.com/office/powerpoint/2010/main" val="367306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1C1F2DA-B96A-42E6-A360-F27758BBDFD9}" type="datetimeFigureOut">
              <a:rPr lang="en-US" smtClean="0"/>
              <a:pPr/>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B60095-C583-47CF-A522-6EC92646FB35}" type="slidenum">
              <a:rPr lang="en-US" smtClean="0"/>
              <a:pPr/>
              <a:t>‹#›</a:t>
            </a:fld>
            <a:endParaRPr lang="en-US"/>
          </a:p>
        </p:txBody>
      </p:sp>
    </p:spTree>
    <p:extLst>
      <p:ext uri="{BB962C8B-B14F-4D97-AF65-F5344CB8AC3E}">
        <p14:creationId xmlns="" xmlns:p14="http://schemas.microsoft.com/office/powerpoint/2010/main" val="1281721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1C1F2DA-B96A-42E6-A360-F27758BBDFD9}" type="datetimeFigureOut">
              <a:rPr lang="en-US" smtClean="0"/>
              <a:pPr/>
              <a:t>11/8/2017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B60095-C583-47CF-A522-6EC92646FB35}" type="slidenum">
              <a:rPr lang="en-US" smtClean="0"/>
              <a:pPr/>
              <a:t>‹#›</a:t>
            </a:fld>
            <a:endParaRPr lang="en-US"/>
          </a:p>
        </p:txBody>
      </p:sp>
    </p:spTree>
    <p:extLst>
      <p:ext uri="{BB962C8B-B14F-4D97-AF65-F5344CB8AC3E}">
        <p14:creationId xmlns="" xmlns:p14="http://schemas.microsoft.com/office/powerpoint/2010/main" val="4049265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1C1F2DA-B96A-42E6-A360-F27758BBDFD9}" type="datetimeFigureOut">
              <a:rPr lang="en-US" smtClean="0"/>
              <a:pPr/>
              <a:t>11/8/2017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B60095-C583-47CF-A522-6EC92646FB35}" type="slidenum">
              <a:rPr lang="en-US" smtClean="0"/>
              <a:pPr/>
              <a:t>‹#›</a:t>
            </a:fld>
            <a:endParaRPr lang="en-US"/>
          </a:p>
        </p:txBody>
      </p:sp>
    </p:spTree>
    <p:extLst>
      <p:ext uri="{BB962C8B-B14F-4D97-AF65-F5344CB8AC3E}">
        <p14:creationId xmlns="" xmlns:p14="http://schemas.microsoft.com/office/powerpoint/2010/main" val="1542858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C1F2DA-B96A-42E6-A360-F27758BBDFD9}" type="datetimeFigureOut">
              <a:rPr lang="en-US" smtClean="0"/>
              <a:pPr/>
              <a:t>11/8/2017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B60095-C583-47CF-A522-6EC92646FB35}" type="slidenum">
              <a:rPr lang="en-US" smtClean="0"/>
              <a:pPr/>
              <a:t>‹#›</a:t>
            </a:fld>
            <a:endParaRPr lang="en-US"/>
          </a:p>
        </p:txBody>
      </p:sp>
    </p:spTree>
    <p:extLst>
      <p:ext uri="{BB962C8B-B14F-4D97-AF65-F5344CB8AC3E}">
        <p14:creationId xmlns="" xmlns:p14="http://schemas.microsoft.com/office/powerpoint/2010/main" val="2151811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C1F2DA-B96A-42E6-A360-F27758BBDFD9}" type="datetimeFigureOut">
              <a:rPr lang="en-US" smtClean="0"/>
              <a:pPr/>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B60095-C583-47CF-A522-6EC92646FB35}" type="slidenum">
              <a:rPr lang="en-US" smtClean="0"/>
              <a:pPr/>
              <a:t>‹#›</a:t>
            </a:fld>
            <a:endParaRPr lang="en-US"/>
          </a:p>
        </p:txBody>
      </p:sp>
    </p:spTree>
    <p:extLst>
      <p:ext uri="{BB962C8B-B14F-4D97-AF65-F5344CB8AC3E}">
        <p14:creationId xmlns="" xmlns:p14="http://schemas.microsoft.com/office/powerpoint/2010/main" val="2532957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C1F2DA-B96A-42E6-A360-F27758BBDFD9}" type="datetimeFigureOut">
              <a:rPr lang="en-US" smtClean="0"/>
              <a:pPr/>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B60095-C583-47CF-A522-6EC92646FB35}" type="slidenum">
              <a:rPr lang="en-US" smtClean="0"/>
              <a:pPr/>
              <a:t>‹#›</a:t>
            </a:fld>
            <a:endParaRPr lang="en-US"/>
          </a:p>
        </p:txBody>
      </p:sp>
    </p:spTree>
    <p:extLst>
      <p:ext uri="{BB962C8B-B14F-4D97-AF65-F5344CB8AC3E}">
        <p14:creationId xmlns="" xmlns:p14="http://schemas.microsoft.com/office/powerpoint/2010/main" val="2590729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cxnSp>
          <p:nvCxnSpPr>
            <p:cNvPr id="7" name="Straight Connector 6"/>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1C1F2DA-B96A-42E6-A360-F27758BBDFD9}" type="datetimeFigureOut">
              <a:rPr lang="en-US" smtClean="0"/>
              <a:pPr/>
              <a:t>11/8/2017</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19B60095-C583-47CF-A522-6EC92646FB35}" type="slidenum">
              <a:rPr lang="en-US" smtClean="0"/>
              <a:pPr/>
              <a:t>‹#›</a:t>
            </a:fld>
            <a:endParaRPr lang="en-US"/>
          </a:p>
        </p:txBody>
      </p:sp>
    </p:spTree>
    <p:extLst>
      <p:ext uri="{BB962C8B-B14F-4D97-AF65-F5344CB8AC3E}">
        <p14:creationId xmlns="" xmlns:p14="http://schemas.microsoft.com/office/powerpoint/2010/main" val="1112602013"/>
      </p:ext>
    </p:extLst>
  </p:cSld>
  <p:clrMap bg1="lt1" tx1="dk1" bg2="lt2" tx2="dk2" accent1="accent1" accent2="accent2" accent3="accent3" accent4="accent4" accent5="accent5" accent6="accent6" hlink="hlink" folHlink="folHlink"/>
  <p:sldLayoutIdLst>
    <p:sldLayoutId id="2147483837"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6" r:id="rId10"/>
    <p:sldLayoutId id="2147483847" r:id="rId11"/>
    <p:sldLayoutId id="2147483848" r:id="rId12"/>
    <p:sldLayoutId id="2147483849" r:id="rId13"/>
    <p:sldLayoutId id="2147483850" r:id="rId14"/>
    <p:sldLayoutId id="2147483851" r:id="rId15"/>
    <p:sldLayoutId id="2147483852"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Shape"/>
          <p:cNvSpPr>
            <a:spLocks noGrp="1"/>
          </p:cNvSpPr>
          <p:nvPr>
            <p:ph type="ctrTitle"/>
          </p:nvPr>
        </p:nvSpPr>
        <p:spPr>
          <a:xfrm>
            <a:off x="685800" y="152400"/>
            <a:ext cx="7772400" cy="1371600"/>
          </a:xfrm>
          <a:prstGeom prst="rect">
            <a:avLst/>
          </a:prstGeom>
        </p:spPr>
        <p:txBody>
          <a:bodyPr>
            <a:normAutofit/>
          </a:bodyPr>
          <a:lstStyle/>
          <a:p>
            <a:pPr algn="ctr"/>
            <a:r>
              <a:rPr lang="en-US" sz="3600" b="1" dirty="0" smtClean="0">
                <a:latin typeface="Times New Roman"/>
                <a:cs typeface="Times New Roman"/>
              </a:rPr>
              <a:t>	SWOT Analysis</a:t>
            </a:r>
            <a:br>
              <a:rPr lang="en-US" sz="3600" b="1" dirty="0" smtClean="0">
                <a:latin typeface="Times New Roman"/>
                <a:cs typeface="Times New Roman"/>
              </a:rPr>
            </a:br>
            <a:r>
              <a:rPr lang="en-US" sz="3600" b="1" dirty="0" smtClean="0">
                <a:latin typeface="Times New Roman"/>
                <a:cs typeface="Times New Roman"/>
              </a:rPr>
              <a:t> </a:t>
            </a:r>
          </a:p>
        </p:txBody>
      </p:sp>
      <p:sp>
        <p:nvSpPr>
          <p:cNvPr id="1027" name="Shape"/>
          <p:cNvSpPr>
            <a:spLocks noGrp="1"/>
          </p:cNvSpPr>
          <p:nvPr>
            <p:ph type="subTitle" idx="1"/>
          </p:nvPr>
        </p:nvSpPr>
        <p:spPr>
          <a:xfrm>
            <a:off x="685800" y="1371600"/>
            <a:ext cx="7772400" cy="4800600"/>
          </a:xfrm>
          <a:prstGeom prst="rect">
            <a:avLst/>
          </a:prstGeom>
        </p:spPr>
        <p:txBody>
          <a:bodyPr>
            <a:normAutofit/>
          </a:bodyPr>
          <a:lstStyle/>
          <a:p>
            <a:pPr algn="ctr">
              <a:lnSpc>
                <a:spcPct val="150000"/>
              </a:lnSpc>
            </a:pPr>
            <a:r>
              <a:rPr lang="en-US" sz="3300" dirty="0" smtClean="0">
                <a:solidFill>
                  <a:schemeClr val="tx1"/>
                </a:solidFill>
                <a:latin typeface="Times New Roman"/>
                <a:cs typeface="Times New Roman"/>
              </a:rPr>
              <a:t>Yamonti Banks</a:t>
            </a:r>
          </a:p>
          <a:p>
            <a:pPr algn="ctr">
              <a:lnSpc>
                <a:spcPct val="150000"/>
              </a:lnSpc>
            </a:pPr>
            <a:r>
              <a:rPr lang="en-US" sz="3300" dirty="0" smtClean="0">
                <a:solidFill>
                  <a:schemeClr val="tx1"/>
                </a:solidFill>
                <a:latin typeface="Times New Roman"/>
                <a:cs typeface="Times New Roman"/>
              </a:rPr>
              <a:t>HSA 525: Health Financial Management </a:t>
            </a:r>
          </a:p>
          <a:p>
            <a:pPr algn="ctr">
              <a:lnSpc>
                <a:spcPct val="150000"/>
              </a:lnSpc>
            </a:pPr>
            <a:r>
              <a:rPr lang="en-US" sz="3300" dirty="0" smtClean="0">
                <a:solidFill>
                  <a:schemeClr val="tx1"/>
                </a:solidFill>
                <a:latin typeface="Times New Roman"/>
                <a:cs typeface="Times New Roman"/>
              </a:rPr>
              <a:t>Harold Griffin </a:t>
            </a:r>
          </a:p>
          <a:p>
            <a:pPr algn="ctr">
              <a:lnSpc>
                <a:spcPct val="150000"/>
              </a:lnSpc>
            </a:pPr>
            <a:r>
              <a:rPr lang="en-US" sz="3300" dirty="0" smtClean="0">
                <a:solidFill>
                  <a:schemeClr val="tx1"/>
                </a:solidFill>
                <a:latin typeface="Times New Roman"/>
                <a:cs typeface="Times New Roman"/>
              </a:rPr>
              <a:t>July 23, 2017</a:t>
            </a:r>
          </a:p>
          <a:p>
            <a:pPr marL="457200" indent="-457200" algn="l">
              <a:lnSpc>
                <a:spcPct val="150000"/>
              </a:lnSpc>
              <a:buFont typeface="Wingdings"/>
              <a:buChar char="Ø"/>
            </a:pPr>
            <a:endParaRPr/>
          </a:p>
        </p:txBody>
      </p:sp>
    </p:spTree>
  </p:cSld>
  <p:clrMapOvr>
    <a:masterClrMapping/>
  </p:clrMapOvr>
  <mc:AlternateContent xmlns:mc="http://schemas.openxmlformats.org/markup-compatibility/2006">
    <mc:Choice xmlns="" xmlns:c="http://schemas.openxmlformats.org/drawingml/2006/chart"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27">
                                            <p:txEl>
                                              <p:pRg st="0" end="0"/>
                                            </p:txEl>
                                          </p:spTgt>
                                        </p:tgtEl>
                                        <p:attrNameLst>
                                          <p:attrName>style.visibility</p:attrName>
                                        </p:attrNameLst>
                                      </p:cBhvr>
                                      <p:to>
                                        <p:strVal val="visible"/>
                                      </p:to>
                                    </p:set>
                                    <p:animEffect transition="in" filter="fade">
                                      <p:cBhvr>
                                        <p:cTn id="14" dur="1000"/>
                                        <p:tgtEl>
                                          <p:spTgt spid="1027">
                                            <p:txEl>
                                              <p:pRg st="0" end="0"/>
                                            </p:txEl>
                                          </p:spTgt>
                                        </p:tgtEl>
                                      </p:cBhvr>
                                    </p:animEffect>
                                    <p:anim calcmode="lin" valueType="num">
                                      <p:cBhvr>
                                        <p:cTn id="15" dur="1000" fill="hold"/>
                                        <p:tgtEl>
                                          <p:spTgt spid="1027">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02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27">
                                            <p:txEl>
                                              <p:pRg st="1" end="1"/>
                                            </p:txEl>
                                          </p:spTgt>
                                        </p:tgtEl>
                                        <p:attrNameLst>
                                          <p:attrName>style.visibility</p:attrName>
                                        </p:attrNameLst>
                                      </p:cBhvr>
                                      <p:to>
                                        <p:strVal val="visible"/>
                                      </p:to>
                                    </p:set>
                                    <p:animEffect transition="in" filter="fade">
                                      <p:cBhvr>
                                        <p:cTn id="21" dur="1000"/>
                                        <p:tgtEl>
                                          <p:spTgt spid="1027">
                                            <p:txEl>
                                              <p:pRg st="1" end="1"/>
                                            </p:txEl>
                                          </p:spTgt>
                                        </p:tgtEl>
                                      </p:cBhvr>
                                    </p:animEffect>
                                    <p:anim calcmode="lin" valueType="num">
                                      <p:cBhvr>
                                        <p:cTn id="22" dur="1000" fill="hold"/>
                                        <p:tgtEl>
                                          <p:spTgt spid="1027">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102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027">
                                            <p:txEl>
                                              <p:pRg st="2" end="2"/>
                                            </p:txEl>
                                          </p:spTgt>
                                        </p:tgtEl>
                                        <p:attrNameLst>
                                          <p:attrName>style.visibility</p:attrName>
                                        </p:attrNameLst>
                                      </p:cBhvr>
                                      <p:to>
                                        <p:strVal val="visible"/>
                                      </p:to>
                                    </p:set>
                                    <p:animEffect transition="in" filter="fade">
                                      <p:cBhvr>
                                        <p:cTn id="28" dur="1000"/>
                                        <p:tgtEl>
                                          <p:spTgt spid="1027">
                                            <p:txEl>
                                              <p:pRg st="2" end="2"/>
                                            </p:txEl>
                                          </p:spTgt>
                                        </p:tgtEl>
                                      </p:cBhvr>
                                    </p:animEffect>
                                    <p:anim calcmode="lin" valueType="num">
                                      <p:cBhvr>
                                        <p:cTn id="29" dur="1000" fill="hold"/>
                                        <p:tgtEl>
                                          <p:spTgt spid="1027">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102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27">
                                            <p:txEl>
                                              <p:pRg st="3" end="3"/>
                                            </p:txEl>
                                          </p:spTgt>
                                        </p:tgtEl>
                                        <p:attrNameLst>
                                          <p:attrName>style.visibility</p:attrName>
                                        </p:attrNameLst>
                                      </p:cBhvr>
                                      <p:to>
                                        <p:strVal val="visible"/>
                                      </p:to>
                                    </p:set>
                                    <p:animEffect transition="in" filter="fade">
                                      <p:cBhvr>
                                        <p:cTn id="35" dur="1000"/>
                                        <p:tgtEl>
                                          <p:spTgt spid="1027">
                                            <p:txEl>
                                              <p:pRg st="3" end="3"/>
                                            </p:txEl>
                                          </p:spTgt>
                                        </p:tgtEl>
                                      </p:cBhvr>
                                    </p:animEffect>
                                    <p:anim calcmode="lin" valueType="num">
                                      <p:cBhvr>
                                        <p:cTn id="36" dur="1000" fill="hold"/>
                                        <p:tgtEl>
                                          <p:spTgt spid="1027">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102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027">
                                            <p:txEl>
                                              <p:pRg st="4" end="4"/>
                                            </p:txEl>
                                          </p:spTgt>
                                        </p:tgtEl>
                                        <p:attrNameLst>
                                          <p:attrName>style.visibility</p:attrName>
                                        </p:attrNameLst>
                                      </p:cBhvr>
                                      <p:to>
                                        <p:strVal val="visible"/>
                                      </p:to>
                                    </p:set>
                                    <p:animEffect transition="in" filter="fade">
                                      <p:cBhvr>
                                        <p:cTn id="42" dur="1000"/>
                                        <p:tgtEl>
                                          <p:spTgt spid="1027">
                                            <p:txEl>
                                              <p:pRg st="4" end="4"/>
                                            </p:txEl>
                                          </p:spTgt>
                                        </p:tgtEl>
                                      </p:cBhvr>
                                    </p:animEffect>
                                    <p:anim calcmode="lin" valueType="num">
                                      <p:cBhvr>
                                        <p:cTn id="43" dur="1000" fill="hold"/>
                                        <p:tgtEl>
                                          <p:spTgt spid="1027">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102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P spid="1027"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838200"/>
          </a:xfrm>
        </p:spPr>
        <p:txBody>
          <a:bodyPr/>
          <a:lstStyle/>
          <a:p>
            <a:pPr algn="ctr"/>
            <a:r>
              <a:rPr lang="en-US" dirty="0" smtClean="0">
                <a:latin typeface="Times New Roman" panose="02020603050405020304" pitchFamily="18" charset="0"/>
                <a:cs typeface="Times New Roman" panose="02020603050405020304" pitchFamily="18" charset="0"/>
              </a:rPr>
              <a:t>References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599" y="1828800"/>
            <a:ext cx="6347714" cy="4212563"/>
          </a:xfrm>
        </p:spPr>
        <p:txBody>
          <a:bodyPr>
            <a:normAutofit/>
          </a:bodyPr>
          <a:lstStyle/>
          <a:p>
            <a:pPr marL="0" indent="-457200">
              <a:buNone/>
            </a:pPr>
            <a:r>
              <a:rPr lang="en-US" sz="320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Speth, C., &amp; Probert, C. (2015). </a:t>
            </a:r>
            <a:r>
              <a:rPr lang="en-US" sz="3200" i="1"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The SWOT analysis: 	</a:t>
            </a:r>
            <a:r>
              <a:rPr lang="en-US" sz="3200" i="1" dirty="0" smtClean="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develop </a:t>
            </a:r>
            <a:r>
              <a:rPr lang="en-US" sz="3200" i="1"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strengths to decrease the weaknesses of your </a:t>
            </a:r>
            <a:r>
              <a:rPr lang="en-US" sz="3200" i="1" dirty="0" smtClean="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	business</a:t>
            </a:r>
            <a:r>
              <a:rPr lang="en-US" sz="3200" dirty="0" smtClean="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a:t>
            </a:r>
          </a:p>
          <a:p>
            <a:pPr marL="0" indent="-457200">
              <a:buNone/>
            </a:pPr>
            <a:r>
              <a:rPr lang="en-US" sz="3200" dirty="0">
                <a:latin typeface="Times New Roman" panose="02020603050405020304" pitchFamily="18" charset="0"/>
                <a:cs typeface="Times New Roman" panose="02020603050405020304" pitchFamily="18" charset="0"/>
              </a:rPr>
              <a:t>Touzery, S. H. (2007). </a:t>
            </a:r>
            <a:r>
              <a:rPr lang="en-US" sz="3200" i="1" dirty="0">
                <a:latin typeface="Times New Roman" panose="02020603050405020304" pitchFamily="18" charset="0"/>
                <a:cs typeface="Times New Roman" panose="02020603050405020304" pitchFamily="18" charset="0"/>
              </a:rPr>
              <a:t>Supporting family carers of older </a:t>
            </a:r>
            <a:r>
              <a:rPr lang="en-US" sz="3200" i="1" dirty="0" smtClean="0">
                <a:latin typeface="Times New Roman" panose="02020603050405020304" pitchFamily="18" charset="0"/>
                <a:cs typeface="Times New Roman" panose="02020603050405020304" pitchFamily="18" charset="0"/>
              </a:rPr>
              <a:t>	people </a:t>
            </a:r>
            <a:r>
              <a:rPr lang="en-US" sz="3200" i="1" dirty="0">
                <a:latin typeface="Times New Roman" panose="02020603050405020304" pitchFamily="18" charset="0"/>
                <a:cs typeface="Times New Roman" panose="02020603050405020304" pitchFamily="18" charset="0"/>
              </a:rPr>
              <a:t>in Europe: The national background report for </a:t>
            </a:r>
            <a:r>
              <a:rPr lang="en-US" sz="3200" i="1" dirty="0" smtClean="0">
                <a:latin typeface="Times New Roman" panose="02020603050405020304" pitchFamily="18" charset="0"/>
                <a:cs typeface="Times New Roman" panose="02020603050405020304" pitchFamily="18" charset="0"/>
              </a:rPr>
              <a:t>	Slovenia</a:t>
            </a:r>
            <a:r>
              <a:rPr lang="en-US" sz="3200" dirty="0">
                <a:latin typeface="Times New Roman" panose="02020603050405020304" pitchFamily="18" charset="0"/>
                <a:cs typeface="Times New Roman" panose="02020603050405020304" pitchFamily="18" charset="0"/>
              </a:rPr>
              <a:t>. Münster: Lit.</a:t>
            </a:r>
          </a:p>
        </p:txBody>
      </p:sp>
    </p:spTree>
    <p:extLst>
      <p:ext uri="{BB962C8B-B14F-4D97-AF65-F5344CB8AC3E}">
        <p14:creationId xmlns="" xmlns:p14="http://schemas.microsoft.com/office/powerpoint/2010/main" val="104547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endParaRPr lang="en-US"/>
          </a:p>
        </p:txBody>
      </p:sp>
      <p:pic>
        <p:nvPicPr>
          <p:cNvPr id="6" name="Picture 5"/>
          <p:cNvPicPr>
            <a:picLocks noChangeAspect="1"/>
          </p:cNvPicPr>
          <p:nvPr/>
        </p:nvPicPr>
        <p:blipFill>
          <a:blip r:embed="rId2"/>
          <a:stretch>
            <a:fillRect/>
          </a:stretch>
        </p:blipFill>
        <p:spPr>
          <a:xfrm>
            <a:off x="0" y="0"/>
            <a:ext cx="9144000" cy="6858000"/>
          </a:xfrm>
          <a:prstGeom prst="rect">
            <a:avLst/>
          </a:prstGeom>
        </p:spPr>
      </p:pic>
    </p:spTree>
    <p:extLst>
      <p:ext uri="{BB962C8B-B14F-4D97-AF65-F5344CB8AC3E}">
        <p14:creationId xmlns="" xmlns:p14="http://schemas.microsoft.com/office/powerpoint/2010/main" val="4163227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838200"/>
          </a:xfrm>
        </p:spPr>
        <p:txBody>
          <a:bodyPr/>
          <a:lstStyle/>
          <a:p>
            <a:pPr algn="ctr"/>
            <a:r>
              <a:rPr lang="en-US" b="1" dirty="0" smtClean="0">
                <a:latin typeface="Times New Roman" panose="02020603050405020304" pitchFamily="18" charset="0"/>
                <a:cs typeface="Times New Roman" panose="02020603050405020304" pitchFamily="18" charset="0"/>
              </a:rPr>
              <a:t>Introduction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599" y="1447800"/>
            <a:ext cx="6347714" cy="4593563"/>
          </a:xfrm>
        </p:spPr>
        <p:txBody>
          <a:bodyPr>
            <a:normAutofit/>
          </a:bodyPr>
          <a:lstStyle/>
          <a:p>
            <a:pPr lvl="0">
              <a:buClr>
                <a:srgbClr val="F496CB">
                  <a:lumMod val="75000"/>
                </a:srgbClr>
              </a:buClr>
              <a:buFont typeface="Wingdings" panose="05000000000000000000" pitchFamily="2" charset="2"/>
              <a:buChar char="Ø"/>
              <a:defRPr/>
            </a:pPr>
            <a:r>
              <a:rPr lang="en-US" sz="2800" dirty="0">
                <a:solidFill>
                  <a:schemeClr val="tx1"/>
                </a:solidFill>
                <a:latin typeface="Times New Roman" panose="02020603050405020304" pitchFamily="18" charset="0"/>
                <a:cs typeface="Times New Roman" panose="02020603050405020304" pitchFamily="18" charset="0"/>
              </a:rPr>
              <a:t>ADDUS is a company that has specialized in taking care of the elderly. </a:t>
            </a:r>
            <a:endParaRPr lang="en-US" sz="3600" dirty="0">
              <a:solidFill>
                <a:schemeClr val="tx1"/>
              </a:solidFill>
              <a:latin typeface="Times New Roman" panose="02020603050405020304" pitchFamily="18" charset="0"/>
              <a:cs typeface="Times New Roman" panose="02020603050405020304" pitchFamily="18" charset="0"/>
            </a:endParaRPr>
          </a:p>
          <a:p>
            <a:pPr lvl="0">
              <a:buClr>
                <a:srgbClr val="F496CB">
                  <a:lumMod val="75000"/>
                </a:srgbClr>
              </a:buClr>
              <a:buFont typeface="Wingdings" panose="05000000000000000000" pitchFamily="2" charset="2"/>
              <a:buChar char="Ø"/>
              <a:defRPr/>
            </a:pPr>
            <a:r>
              <a:rPr lang="en-US" sz="2800" dirty="0">
                <a:solidFill>
                  <a:schemeClr val="tx1"/>
                </a:solidFill>
                <a:latin typeface="Times New Roman" panose="02020603050405020304" pitchFamily="18" charset="0"/>
                <a:cs typeface="Times New Roman" panose="02020603050405020304" pitchFamily="18" charset="0"/>
              </a:rPr>
              <a:t>It was established in 1979. </a:t>
            </a:r>
          </a:p>
          <a:p>
            <a:pPr lvl="0">
              <a:buClr>
                <a:srgbClr val="F496CB">
                  <a:lumMod val="75000"/>
                </a:srgbClr>
              </a:buClr>
              <a:buFont typeface="Wingdings" panose="05000000000000000000" pitchFamily="2" charset="2"/>
              <a:buChar char="Ø"/>
              <a:defRPr/>
            </a:pPr>
            <a:r>
              <a:rPr lang="en-US" sz="2800" dirty="0">
                <a:solidFill>
                  <a:schemeClr val="tx1"/>
                </a:solidFill>
                <a:latin typeface="Times New Roman" panose="02020603050405020304" pitchFamily="18" charset="0"/>
                <a:cs typeface="Times New Roman" panose="02020603050405020304" pitchFamily="18" charset="0"/>
              </a:rPr>
              <a:t>It provides quality in-home supportive services for old and young individuals with disabilities. </a:t>
            </a:r>
          </a:p>
          <a:p>
            <a:pPr lvl="0">
              <a:buClr>
                <a:srgbClr val="F496CB">
                  <a:lumMod val="75000"/>
                </a:srgbClr>
              </a:buClr>
              <a:buFont typeface="Wingdings" panose="05000000000000000000" pitchFamily="2" charset="2"/>
              <a:buChar char="Ø"/>
              <a:defRPr/>
            </a:pPr>
            <a:r>
              <a:rPr lang="en-US" sz="2800" dirty="0">
                <a:solidFill>
                  <a:schemeClr val="tx1"/>
                </a:solidFill>
                <a:latin typeface="Times New Roman" panose="02020603050405020304" pitchFamily="18" charset="0"/>
                <a:cs typeface="Times New Roman" panose="02020603050405020304" pitchFamily="18" charset="0"/>
              </a:rPr>
              <a:t>They provide quality </a:t>
            </a:r>
            <a:r>
              <a:rPr lang="en-US" sz="2800" dirty="0" smtClean="0">
                <a:solidFill>
                  <a:schemeClr val="tx1"/>
                </a:solidFill>
                <a:latin typeface="Times New Roman" panose="02020603050405020304" pitchFamily="18" charset="0"/>
                <a:cs typeface="Times New Roman" panose="02020603050405020304" pitchFamily="18" charset="0"/>
              </a:rPr>
              <a:t>care for all</a:t>
            </a:r>
            <a:endParaRPr lang="en-US" sz="2000" dirty="0">
              <a:solidFill>
                <a:schemeClr val="tx1"/>
              </a:solidFill>
              <a:latin typeface="Times New Roman" panose="02020603050405020304" pitchFamily="18" charset="0"/>
              <a:cs typeface="Times New Roman" panose="02020603050405020304" pitchFamily="18" charset="0"/>
            </a:endParaRPr>
          </a:p>
          <a:p>
            <a:pPr marL="0" lvl="0" indent="0" defTabSz="914400">
              <a:spcBef>
                <a:spcPts val="0"/>
              </a:spcBef>
              <a:buClrTx/>
              <a:buSzTx/>
              <a:buNone/>
            </a:pPr>
            <a:endParaRPr lang="en-US" sz="1200" dirty="0">
              <a:solidFill>
                <a:schemeClr val="tx1"/>
              </a:solidFill>
              <a:latin typeface="Calibri"/>
            </a:endParaRPr>
          </a:p>
        </p:txBody>
      </p:sp>
    </p:spTree>
    <p:extLst>
      <p:ext uri="{BB962C8B-B14F-4D97-AF65-F5344CB8AC3E}">
        <p14:creationId xmlns="" xmlns:p14="http://schemas.microsoft.com/office/powerpoint/2010/main" val="1930120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304800"/>
            <a:ext cx="8534401" cy="965200"/>
          </a:xfrm>
        </p:spPr>
        <p:txBody>
          <a:bodyPr/>
          <a:lstStyle/>
          <a:p>
            <a:pPr algn="ctr"/>
            <a:r>
              <a:rPr lang="en-US" dirty="0" smtClean="0">
                <a:latin typeface="Times New Roman" panose="02020603050405020304" pitchFamily="18" charset="0"/>
                <a:cs typeface="Times New Roman" panose="02020603050405020304" pitchFamily="18" charset="0"/>
              </a:rPr>
              <a:t>SWOT </a:t>
            </a:r>
            <a:endParaRPr lang="en-US"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822673230"/>
              </p:ext>
            </p:extLst>
          </p:nvPr>
        </p:nvGraphicFramePr>
        <p:xfrm>
          <a:off x="609600" y="990600"/>
          <a:ext cx="8001000" cy="5580380"/>
        </p:xfrm>
        <a:graphic>
          <a:graphicData uri="http://schemas.openxmlformats.org/drawingml/2006/table">
            <a:tbl>
              <a:tblPr firstRow="1" bandRow="1">
                <a:tableStyleId>{5C22544A-7EE6-4342-B048-85BDC9FD1C3A}</a:tableStyleId>
              </a:tblPr>
              <a:tblGrid>
                <a:gridCol w="4000500">
                  <a:extLst>
                    <a:ext uri="{9D8B030D-6E8A-4147-A177-3AD203B41FA5}">
                      <a16:colId xmlns:a16="http://schemas.microsoft.com/office/drawing/2014/main" xmlns="" val="2530774691"/>
                    </a:ext>
                  </a:extLst>
                </a:gridCol>
                <a:gridCol w="4000500">
                  <a:extLst>
                    <a:ext uri="{9D8B030D-6E8A-4147-A177-3AD203B41FA5}">
                      <a16:colId xmlns:a16="http://schemas.microsoft.com/office/drawing/2014/main" xmlns="" val="2172207165"/>
                    </a:ext>
                  </a:extLst>
                </a:gridCol>
              </a:tblGrid>
              <a:tr h="2500074">
                <a:tc>
                  <a:txBody>
                    <a:bodyPr/>
                    <a:lstStyle/>
                    <a:p>
                      <a:r>
                        <a:rPr lang="en-US" sz="2400" b="0" dirty="0" smtClean="0">
                          <a:solidFill>
                            <a:schemeClr val="tx1"/>
                          </a:solidFill>
                          <a:latin typeface="Times New Roman" panose="02020603050405020304" pitchFamily="18" charset="0"/>
                          <a:cs typeface="Times New Roman" panose="02020603050405020304" pitchFamily="18" charset="0"/>
                        </a:rPr>
                        <a:t>STRENGTHS</a:t>
                      </a:r>
                    </a:p>
                    <a:p>
                      <a:r>
                        <a:rPr lang="en-US" sz="2400" b="0" dirty="0" smtClean="0">
                          <a:solidFill>
                            <a:schemeClr val="tx1"/>
                          </a:solidFill>
                          <a:latin typeface="Times New Roman" panose="02020603050405020304" pitchFamily="18" charset="0"/>
                          <a:cs typeface="Times New Roman" panose="02020603050405020304" pitchFamily="18" charset="0"/>
                        </a:rPr>
                        <a:t>-Technology</a:t>
                      </a:r>
                      <a:r>
                        <a:rPr lang="en-US" sz="2400" b="0" baseline="0" dirty="0" smtClean="0">
                          <a:solidFill>
                            <a:schemeClr val="tx1"/>
                          </a:solidFill>
                          <a:latin typeface="Times New Roman" panose="02020603050405020304" pitchFamily="18" charset="0"/>
                          <a:cs typeface="Times New Roman" panose="02020603050405020304" pitchFamily="18" charset="0"/>
                        </a:rPr>
                        <a:t> advantages</a:t>
                      </a:r>
                    </a:p>
                    <a:p>
                      <a:r>
                        <a:rPr lang="en-US" sz="2400" b="0" baseline="0" dirty="0" smtClean="0">
                          <a:solidFill>
                            <a:schemeClr val="tx1"/>
                          </a:solidFill>
                          <a:latin typeface="Times New Roman" panose="02020603050405020304" pitchFamily="18" charset="0"/>
                          <a:cs typeface="Times New Roman" panose="02020603050405020304" pitchFamily="18" charset="0"/>
                        </a:rPr>
                        <a:t>-Special Expertise</a:t>
                      </a:r>
                    </a:p>
                    <a:p>
                      <a:r>
                        <a:rPr lang="en-US" sz="2400" b="0" baseline="0" dirty="0" smtClean="0">
                          <a:solidFill>
                            <a:schemeClr val="tx1"/>
                          </a:solidFill>
                          <a:latin typeface="Times New Roman" panose="02020603050405020304" pitchFamily="18" charset="0"/>
                          <a:cs typeface="Times New Roman" panose="02020603050405020304" pitchFamily="18" charset="0"/>
                        </a:rPr>
                        <a:t>-Reputation</a:t>
                      </a:r>
                    </a:p>
                    <a:p>
                      <a:r>
                        <a:rPr lang="en-US" sz="2400" b="0" baseline="0" dirty="0" smtClean="0">
                          <a:solidFill>
                            <a:schemeClr val="tx1"/>
                          </a:solidFill>
                          <a:latin typeface="Times New Roman" panose="02020603050405020304" pitchFamily="18" charset="0"/>
                          <a:cs typeface="Times New Roman" panose="02020603050405020304" pitchFamily="18" charset="0"/>
                        </a:rPr>
                        <a:t>-Cost</a:t>
                      </a:r>
                    </a:p>
                    <a:p>
                      <a:r>
                        <a:rPr lang="en-US" sz="2400" b="0" baseline="0" dirty="0" smtClean="0">
                          <a:solidFill>
                            <a:schemeClr val="tx1"/>
                          </a:solidFill>
                          <a:latin typeface="Times New Roman" panose="02020603050405020304" pitchFamily="18" charset="0"/>
                          <a:cs typeface="Times New Roman" panose="02020603050405020304" pitchFamily="18" charset="0"/>
                        </a:rPr>
                        <a:t>-Advantages</a:t>
                      </a:r>
                      <a:endParaRPr lang="en-US" sz="2400" b="0"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WEAKNESSES</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2800" b="0" baseline="0" dirty="0" smtClean="0">
                          <a:solidFill>
                            <a:schemeClr val="tx1"/>
                          </a:solidFill>
                          <a:latin typeface="Times New Roman" panose="02020603050405020304" pitchFamily="18" charset="0"/>
                          <a:cs typeface="Times New Roman" panose="02020603050405020304" pitchFamily="18" charset="0"/>
                        </a:rPr>
                        <a:t>-Marketing deficiencies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2800" b="0" baseline="0" dirty="0" smtClean="0">
                          <a:solidFill>
                            <a:schemeClr val="tx1"/>
                          </a:solidFill>
                          <a:latin typeface="Times New Roman" panose="02020603050405020304" pitchFamily="18" charset="0"/>
                          <a:cs typeface="Times New Roman" panose="02020603050405020304" pitchFamily="18" charset="0"/>
                        </a:rPr>
                        <a:t>-Management of staff problems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US"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Limited service lines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b="0" baseline="0" dirty="0" smtClean="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637408890"/>
                  </a:ext>
                </a:extLst>
              </a:tr>
              <a:tr h="308030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OPPORTUNITIES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-New technology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-New Markets and services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-Lack of competition that is dominant</a:t>
                      </a:r>
                    </a:p>
                    <a:p>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THREATS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-Changes in the Insurance plans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-Economic slowdown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-Adverse government policies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-Adverse demographic changes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xmlns="" val="1590122027"/>
                  </a:ext>
                </a:extLst>
              </a:tr>
            </a:tbl>
          </a:graphicData>
        </a:graphic>
      </p:graphicFrame>
    </p:spTree>
    <p:extLst>
      <p:ext uri="{BB962C8B-B14F-4D97-AF65-F5344CB8AC3E}">
        <p14:creationId xmlns="" xmlns:p14="http://schemas.microsoft.com/office/powerpoint/2010/main" val="3948061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1219200"/>
          </a:xfrm>
        </p:spPr>
        <p:txBody>
          <a:bodyPr>
            <a:normAutofit/>
          </a:bodyPr>
          <a:lstStyle/>
          <a:p>
            <a:pPr algn="ct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Enhance strengths </a:t>
            </a:r>
            <a:endParaRPr lang="en-US" b="1" dirty="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idx="1"/>
          </p:nvPr>
        </p:nvSpPr>
        <p:spPr>
          <a:xfrm>
            <a:off x="609599" y="1219200"/>
            <a:ext cx="7924801" cy="4822163"/>
          </a:xfrm>
        </p:spPr>
        <p:txBody>
          <a:bodyPr>
            <a:normAutofit/>
          </a:bodyPr>
          <a:lstStyle/>
          <a:p>
            <a:pPr>
              <a:buFont typeface="Wingdings" pitchFamily="2" charset="2"/>
              <a:buChar char="Ø"/>
            </a:pPr>
            <a:r>
              <a:rPr lang="en-US" sz="4000" dirty="0" smtClean="0">
                <a:solidFill>
                  <a:schemeClr val="tx1"/>
                </a:solidFill>
                <a:latin typeface="Times New Roman" pitchFamily="18" charset="0"/>
                <a:cs typeface="Times New Roman" pitchFamily="18" charset="0"/>
              </a:rPr>
              <a:t>Continue enhancing the technology available.</a:t>
            </a:r>
          </a:p>
          <a:p>
            <a:pPr>
              <a:buFont typeface="Wingdings" pitchFamily="2" charset="2"/>
              <a:buChar char="Ø"/>
            </a:pPr>
            <a:r>
              <a:rPr lang="en-US" sz="4000" dirty="0" smtClean="0">
                <a:solidFill>
                  <a:schemeClr val="tx1"/>
                </a:solidFill>
                <a:latin typeface="Times New Roman" pitchFamily="18" charset="0"/>
                <a:cs typeface="Times New Roman" pitchFamily="18" charset="0"/>
              </a:rPr>
              <a:t>Seeking a strong financial base to cater for the costs incurred. </a:t>
            </a:r>
          </a:p>
          <a:p>
            <a:pPr>
              <a:buFont typeface="Wingdings" pitchFamily="2" charset="2"/>
              <a:buChar char="Ø"/>
            </a:pPr>
            <a:r>
              <a:rPr lang="en-US" sz="4000" dirty="0" smtClean="0">
                <a:solidFill>
                  <a:schemeClr val="tx1"/>
                </a:solidFill>
                <a:latin typeface="Times New Roman" pitchFamily="18" charset="0"/>
                <a:cs typeface="Times New Roman" pitchFamily="18" charset="0"/>
              </a:rPr>
              <a:t>Training the employees or the care givers to be come the best of the best</a:t>
            </a:r>
            <a:r>
              <a:rPr lang="en-US" sz="400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 </a:t>
            </a:r>
            <a:r>
              <a:rPr lang="en-US" sz="4000" dirty="0" smtClean="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(Speth, 2015).</a:t>
            </a:r>
            <a:r>
              <a:rPr lang="en-US" sz="4000" dirty="0" smtClean="0">
                <a:solidFill>
                  <a:schemeClr val="tx1"/>
                </a:solidFill>
                <a:latin typeface="Times New Roman" pitchFamily="18" charset="0"/>
                <a:cs typeface="Times New Roman" pitchFamily="18" charset="0"/>
              </a:rPr>
              <a:t>  </a:t>
            </a:r>
            <a:endParaRPr lang="en-US" sz="4000" dirty="0">
              <a:solidFill>
                <a:schemeClr val="tx1"/>
              </a:solidFill>
              <a:latin typeface="Times New Roman" pitchFamily="18" charset="0"/>
              <a:cs typeface="Times New Roman" pitchFamily="18" charset="0"/>
            </a:endParaRPr>
          </a:p>
          <a:p>
            <a:pPr>
              <a:buFont typeface="Wingdings" pitchFamily="2" charset="2"/>
              <a:buChar char="Ø"/>
            </a:pPr>
            <a:endParaRPr lang="en-US" sz="4000" dirty="0" smtClean="0">
              <a:solidFill>
                <a:schemeClr val="tx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1273997824"/>
      </p:ext>
    </p:extLst>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144000" cy="914400"/>
          </a:xfrm>
        </p:spPr>
        <p:txBody>
          <a:bodyPr>
            <a:normAutofit/>
          </a:bodyPr>
          <a:lstStyle/>
          <a:p>
            <a:pPr algn="ctr"/>
            <a:r>
              <a:rPr lang="en-US" b="1" dirty="0" smtClean="0">
                <a:latin typeface="Times New Roman" panose="02020603050405020304" pitchFamily="18" charset="0"/>
                <a:cs typeface="Times New Roman" panose="02020603050405020304" pitchFamily="18" charset="0"/>
              </a:rPr>
              <a:t>Minimizing Weaknesses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598" y="914400"/>
            <a:ext cx="8229601" cy="5715000"/>
          </a:xfrm>
        </p:spPr>
        <p:txBody>
          <a:bodyPr>
            <a:noAutofit/>
          </a:bodyPr>
          <a:lstStyle/>
          <a:p>
            <a:pPr>
              <a:buFont typeface="Wingdings" panose="05000000000000000000" pitchFamily="2" charset="2"/>
              <a:buChar char="Ø"/>
            </a:pPr>
            <a:r>
              <a:rPr lang="en-US" sz="4400" dirty="0" smtClean="0">
                <a:solidFill>
                  <a:schemeClr val="tx1"/>
                </a:solidFill>
                <a:latin typeface="Times New Roman" panose="02020603050405020304" pitchFamily="18" charset="0"/>
                <a:cs typeface="Times New Roman" panose="02020603050405020304" pitchFamily="18" charset="0"/>
              </a:rPr>
              <a:t>Adopting a wide variety of marketing strategies. </a:t>
            </a:r>
          </a:p>
          <a:p>
            <a:pPr>
              <a:buFont typeface="Wingdings" panose="05000000000000000000" pitchFamily="2" charset="2"/>
              <a:buChar char="Ø"/>
            </a:pPr>
            <a:r>
              <a:rPr lang="en-US" sz="4400" dirty="0" smtClean="0">
                <a:solidFill>
                  <a:schemeClr val="tx1"/>
                </a:solidFill>
                <a:latin typeface="Times New Roman" panose="02020603050405020304" pitchFamily="18" charset="0"/>
                <a:cs typeface="Times New Roman" panose="02020603050405020304" pitchFamily="18" charset="0"/>
              </a:rPr>
              <a:t>Encouraging team work to ease the issues arising from the management</a:t>
            </a:r>
          </a:p>
          <a:p>
            <a:pPr>
              <a:buFont typeface="Wingdings" panose="05000000000000000000" pitchFamily="2" charset="2"/>
              <a:buChar char="Ø"/>
            </a:pPr>
            <a:r>
              <a:rPr lang="en-US" sz="4400" dirty="0" smtClean="0">
                <a:solidFill>
                  <a:schemeClr val="tx1"/>
                </a:solidFill>
                <a:latin typeface="Times New Roman" panose="02020603050405020304" pitchFamily="18" charset="0"/>
                <a:cs typeface="Times New Roman" panose="02020603050405020304" pitchFamily="18" charset="0"/>
              </a:rPr>
              <a:t>Increasing or innovating new service lines for the elderly and the young. </a:t>
            </a:r>
            <a:endParaRPr lang="en-US" sz="4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199210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0999" y="0"/>
            <a:ext cx="8763001" cy="1066800"/>
          </a:xfrm>
        </p:spPr>
        <p:txBody>
          <a:bodyPr>
            <a:normAutofit/>
          </a:bodyPr>
          <a:lstStyle/>
          <a:p>
            <a:pPr algn="ctr"/>
            <a:r>
              <a:rPr lang="en-US" b="1" dirty="0" smtClean="0">
                <a:latin typeface="Times New Roman" panose="02020603050405020304" pitchFamily="18" charset="0"/>
              </a:rPr>
              <a:t>Maximizing the Opportunity</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599" y="1066800"/>
            <a:ext cx="7924801" cy="5715000"/>
          </a:xfrm>
        </p:spPr>
        <p:txBody>
          <a:bodyPr>
            <a:normAutofit lnSpcReduction="10000"/>
          </a:bodyPr>
          <a:lstStyle/>
          <a:p>
            <a:pPr>
              <a:buFont typeface="Wingdings" panose="05000000000000000000" pitchFamily="2" charset="2"/>
              <a:buChar char="Ø"/>
            </a:pPr>
            <a:r>
              <a:rPr lang="en-US" sz="3600" dirty="0" smtClean="0">
                <a:solidFill>
                  <a:schemeClr val="tx1">
                    <a:lumMod val="95000"/>
                    <a:lumOff val="5000"/>
                  </a:schemeClr>
                </a:solidFill>
                <a:latin typeface="Times New Roman" panose="02020603050405020304" pitchFamily="18" charset="0"/>
                <a:cs typeface="Times New Roman" panose="02020603050405020304" pitchFamily="18" charset="0"/>
              </a:rPr>
              <a:t>Acquiring new technology at the company to ease taking care of the people with disabilities. </a:t>
            </a:r>
          </a:p>
          <a:p>
            <a:pPr>
              <a:buFont typeface="Wingdings" panose="05000000000000000000" pitchFamily="2" charset="2"/>
              <a:buChar char="Ø"/>
            </a:pPr>
            <a:r>
              <a:rPr lang="en-US" sz="3600" dirty="0" smtClean="0">
                <a:solidFill>
                  <a:schemeClr val="tx1">
                    <a:lumMod val="95000"/>
                    <a:lumOff val="5000"/>
                  </a:schemeClr>
                </a:solidFill>
                <a:latin typeface="Times New Roman" panose="02020603050405020304" pitchFamily="18" charset="0"/>
                <a:cs typeface="Times New Roman" panose="02020603050405020304" pitchFamily="18" charset="0"/>
              </a:rPr>
              <a:t>Expanding to other regions and innovating new services to cater for the clients</a:t>
            </a:r>
          </a:p>
          <a:p>
            <a:pPr>
              <a:buFont typeface="Wingdings" panose="05000000000000000000" pitchFamily="2" charset="2"/>
              <a:buChar char="Ø"/>
            </a:pPr>
            <a:r>
              <a:rPr lang="en-US" sz="3600" dirty="0" smtClean="0">
                <a:solidFill>
                  <a:schemeClr val="tx1">
                    <a:lumMod val="95000"/>
                    <a:lumOff val="5000"/>
                  </a:schemeClr>
                </a:solidFill>
                <a:latin typeface="Times New Roman" panose="02020603050405020304" pitchFamily="18" charset="0"/>
                <a:cs typeface="Times New Roman" panose="02020603050405020304" pitchFamily="18" charset="0"/>
              </a:rPr>
              <a:t>Gaining competitive edge over others as a result of provision of better services and quality of care given (</a:t>
            </a:r>
            <a:r>
              <a:rPr lang="en-US" sz="3600" dirty="0" smtClean="0">
                <a:latin typeface="Times New Roman" panose="02020603050405020304" pitchFamily="18" charset="0"/>
                <a:cs typeface="Times New Roman" panose="02020603050405020304" pitchFamily="18" charset="0"/>
              </a:rPr>
              <a:t>Touzery</a:t>
            </a: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2007).</a:t>
            </a:r>
            <a:endParaRPr lang="en-US" sz="3600"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sz="36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477757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9144000" cy="1676400"/>
          </a:xfrm>
        </p:spPr>
        <p:txBody>
          <a:bodyPr>
            <a:normAutofit/>
          </a:bodyPr>
          <a:lstStyle/>
          <a:p>
            <a:pPr algn="ctr"/>
            <a:r>
              <a:rPr lang="en-US" b="1" dirty="0">
                <a:solidFill>
                  <a:srgbClr val="F496CB">
                    <a:lumMod val="75000"/>
                  </a:srgbClr>
                </a:solidFill>
                <a:latin typeface="Times New Roman" panose="02020603050405020304" pitchFamily="18" charset="0"/>
                <a:cs typeface="Times New Roman" panose="02020603050405020304" pitchFamily="18" charset="0"/>
              </a:rPr>
              <a:t>O</a:t>
            </a:r>
            <a:r>
              <a:rPr lang="en-US" b="1" dirty="0" smtClean="0">
                <a:solidFill>
                  <a:srgbClr val="F496CB">
                    <a:lumMod val="75000"/>
                  </a:srgbClr>
                </a:solidFill>
                <a:latin typeface="Times New Roman" panose="02020603050405020304" pitchFamily="18" charset="0"/>
                <a:cs typeface="Times New Roman" panose="02020603050405020304" pitchFamily="18" charset="0"/>
              </a:rPr>
              <a:t>vercoming Threats</a:t>
            </a:r>
            <a:endParaRPr lang="en-US" dirty="0"/>
          </a:p>
        </p:txBody>
      </p:sp>
      <p:sp>
        <p:nvSpPr>
          <p:cNvPr id="3" name="Content Placeholder 2"/>
          <p:cNvSpPr>
            <a:spLocks noGrp="1"/>
          </p:cNvSpPr>
          <p:nvPr>
            <p:ph idx="1"/>
          </p:nvPr>
        </p:nvSpPr>
        <p:spPr>
          <a:xfrm>
            <a:off x="609598" y="1066800"/>
            <a:ext cx="7848601" cy="5410200"/>
          </a:xfrm>
        </p:spPr>
        <p:txBody>
          <a:bodyPr>
            <a:noAutofit/>
          </a:bodyPr>
          <a:lstStyle/>
          <a:p>
            <a:pPr>
              <a:buFont typeface="Wingdings" panose="05000000000000000000" pitchFamily="2" charset="2"/>
              <a:buChar char="Ø"/>
            </a:pPr>
            <a:r>
              <a:rPr lang="en-US" sz="3200" dirty="0" smtClean="0">
                <a:solidFill>
                  <a:schemeClr val="tx1">
                    <a:lumMod val="95000"/>
                    <a:lumOff val="5000"/>
                  </a:schemeClr>
                </a:solidFill>
                <a:latin typeface="Times New Roman" panose="02020603050405020304" pitchFamily="18" charset="0"/>
                <a:cs typeface="Times New Roman" panose="02020603050405020304" pitchFamily="18" charset="0"/>
              </a:rPr>
              <a:t>Overcoming the changes in insurance will require the firm to stick with the more stable insurance companies. </a:t>
            </a:r>
          </a:p>
          <a:p>
            <a:pPr>
              <a:buFont typeface="Wingdings" panose="05000000000000000000" pitchFamily="2" charset="2"/>
              <a:buChar char="Ø"/>
            </a:pPr>
            <a:r>
              <a:rPr lang="en-US" sz="3200" dirty="0" smtClean="0">
                <a:solidFill>
                  <a:schemeClr val="tx1">
                    <a:lumMod val="95000"/>
                    <a:lumOff val="5000"/>
                  </a:schemeClr>
                </a:solidFill>
                <a:latin typeface="Times New Roman" panose="02020603050405020304" pitchFamily="18" charset="0"/>
                <a:cs typeface="Times New Roman" panose="02020603050405020304" pitchFamily="18" charset="0"/>
              </a:rPr>
              <a:t>The threat of economic slowdown can be achieved through encouraging people to save and having strong source of funding like government and other organizations. </a:t>
            </a:r>
          </a:p>
          <a:p>
            <a:pPr>
              <a:buFont typeface="Wingdings" panose="05000000000000000000" pitchFamily="2" charset="2"/>
              <a:buChar char="Ø"/>
            </a:pPr>
            <a:r>
              <a:rPr lang="en-US" sz="3200" dirty="0" smtClean="0">
                <a:solidFill>
                  <a:schemeClr val="tx1">
                    <a:lumMod val="95000"/>
                    <a:lumOff val="5000"/>
                  </a:schemeClr>
                </a:solidFill>
                <a:latin typeface="Times New Roman" panose="02020603050405020304" pitchFamily="18" charset="0"/>
                <a:cs typeface="Times New Roman" panose="02020603050405020304" pitchFamily="18" charset="0"/>
              </a:rPr>
              <a:t>Adverse  government policies can be addressed through partnering with the government agencies (</a:t>
            </a:r>
            <a:r>
              <a:rPr lang="en-US" sz="3200" dirty="0" smtClean="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Speth, 2015).</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094383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838200"/>
          </a:xfrm>
        </p:spPr>
        <p:txBody>
          <a:bodyPr/>
          <a:lstStyle/>
          <a:p>
            <a:pPr algn="ctr"/>
            <a:r>
              <a:rPr lang="en-US" dirty="0" smtClean="0">
                <a:latin typeface="Times New Roman" panose="02020603050405020304" pitchFamily="18" charset="0"/>
                <a:cs typeface="Times New Roman" panose="02020603050405020304" pitchFamily="18" charset="0"/>
              </a:rPr>
              <a:t>Summary of SWOT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598" y="1447800"/>
            <a:ext cx="6347714" cy="4593563"/>
          </a:xfrm>
        </p:spPr>
        <p:txBody>
          <a:bodyPr>
            <a:normAutofit/>
          </a:bodyPr>
          <a:lstStyle/>
          <a:p>
            <a:pPr>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The greatest strength of the firm is the fact that it has technological advantages as well as the expertise in care.</a:t>
            </a:r>
          </a:p>
          <a:p>
            <a:pPr>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The weakness associated with the firm is the marketing deficiencies that exist. </a:t>
            </a:r>
          </a:p>
          <a:p>
            <a:pPr>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The opportunities that are available for the firm include adopting and acquiring new and updated technology</a:t>
            </a:r>
          </a:p>
          <a:p>
            <a:pPr>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The threats available include Changes in the insurance plans.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487578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1066800"/>
          </a:xfrm>
        </p:spPr>
        <p:txBody>
          <a:bodyPr>
            <a:normAutofit/>
          </a:bodyPr>
          <a:lstStyle/>
          <a:p>
            <a:pPr algn="ctr"/>
            <a:r>
              <a:rPr lang="en-US" dirty="0" smtClean="0">
                <a:latin typeface="Times New Roman" panose="02020603050405020304" pitchFamily="18" charset="0"/>
                <a:cs typeface="Times New Roman" panose="02020603050405020304" pitchFamily="18" charset="0"/>
              </a:rPr>
              <a:t>Recommendations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598" y="1524000"/>
            <a:ext cx="7162802" cy="5334000"/>
          </a:xfrm>
        </p:spPr>
        <p:txBody>
          <a:bodyPr>
            <a:normAutofit lnSpcReduction="10000"/>
          </a:bodyPr>
          <a:lstStyle/>
          <a:p>
            <a:pPr>
              <a:buFont typeface="Wingdings" panose="05000000000000000000" pitchFamily="2" charset="2"/>
              <a:buChar char="Ø"/>
            </a:pPr>
            <a:r>
              <a:rPr lang="en-US" sz="3600" dirty="0" smtClean="0">
                <a:latin typeface="Times New Roman" panose="02020603050405020304" pitchFamily="18" charset="0"/>
                <a:cs typeface="Times New Roman" panose="02020603050405020304" pitchFamily="18" charset="0"/>
              </a:rPr>
              <a:t>Increasing the financial base of the firm through establishment of more services. </a:t>
            </a:r>
          </a:p>
          <a:p>
            <a:pPr>
              <a:buFont typeface="Wingdings" panose="05000000000000000000" pitchFamily="2" charset="2"/>
              <a:buChar char="Ø"/>
            </a:pPr>
            <a:r>
              <a:rPr lang="en-US" sz="3600" dirty="0" smtClean="0">
                <a:latin typeface="Times New Roman" panose="02020603050405020304" pitchFamily="18" charset="0"/>
                <a:cs typeface="Times New Roman" panose="02020603050405020304" pitchFamily="18" charset="0"/>
              </a:rPr>
              <a:t>Selecting firms that are stable for provision of technology to the entity</a:t>
            </a:r>
          </a:p>
          <a:p>
            <a:pPr>
              <a:buFont typeface="Wingdings" panose="05000000000000000000" pitchFamily="2" charset="2"/>
              <a:buChar char="Ø"/>
            </a:pPr>
            <a:r>
              <a:rPr lang="en-US" sz="3600" dirty="0" smtClean="0">
                <a:latin typeface="Times New Roman" panose="02020603050405020304" pitchFamily="18" charset="0"/>
                <a:cs typeface="Times New Roman" panose="02020603050405020304" pitchFamily="18" charset="0"/>
              </a:rPr>
              <a:t>Fostering teamwork in the institution to deal with the management problems (Touzery</a:t>
            </a: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2007). </a:t>
            </a:r>
          </a:p>
          <a:p>
            <a:pPr>
              <a:buFont typeface="Wingdings" panose="05000000000000000000" pitchFamily="2" charset="2"/>
              <a:buChar char="Ø"/>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12224044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23659B44-6E34-4CE8-8F0D-387DA79968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7432</TotalTime>
  <Words>1016</Words>
  <Application>ThinkFree Show</Application>
  <PresentationFormat>On-screen Show (4:3)</PresentationFormat>
  <Paragraphs>74</Paragraphs>
  <Slides>11</Slides>
  <Notes>8</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Facet</vt:lpstr>
      <vt:lpstr> SWOT Analysis  </vt:lpstr>
      <vt:lpstr>Introduction </vt:lpstr>
      <vt:lpstr>SWOT </vt:lpstr>
      <vt:lpstr>   Enhance strengths </vt:lpstr>
      <vt:lpstr>Minimizing Weaknesses</vt:lpstr>
      <vt:lpstr>Maximizing the Opportunity</vt:lpstr>
      <vt:lpstr>Overcoming Threats</vt:lpstr>
      <vt:lpstr>Summary of SWOT</vt:lpstr>
      <vt:lpstr>Recommendations  </vt:lpstr>
      <vt:lpstr>References </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Stem Cell Research</dc:title>
  <dc:creator>user</dc:creator>
  <cp:lastModifiedBy>Marl</cp:lastModifiedBy>
  <cp:revision>490</cp:revision>
  <dcterms:created xsi:type="dcterms:W3CDTF">2014-02-04T20:11:36Z</dcterms:created>
  <dcterms:modified xsi:type="dcterms:W3CDTF">2017-11-08T12:48:38Z</dcterms:modified>
</cp:coreProperties>
</file>