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0" r:id="rId3"/>
    <p:sldId id="257" r:id="rId4"/>
    <p:sldId id="269" r:id="rId5"/>
    <p:sldId id="272" r:id="rId6"/>
    <p:sldId id="268" r:id="rId7"/>
    <p:sldId id="266" r:id="rId8"/>
    <p:sldId id="277" r:id="rId9"/>
    <p:sldId id="258" r:id="rId10"/>
    <p:sldId id="278" r:id="rId11"/>
    <p:sldId id="276" r:id="rId12"/>
    <p:sldId id="271" r:id="rId13"/>
    <p:sldId id="273" r:id="rId14"/>
    <p:sldId id="281" r:id="rId15"/>
    <p:sldId id="282" r:id="rId16"/>
    <p:sldId id="270" r:id="rId17"/>
    <p:sldId id="259" r:id="rId18"/>
    <p:sldId id="260" r:id="rId19"/>
    <p:sldId id="267" r:id="rId20"/>
    <p:sldId id="274" r:id="rId21"/>
    <p:sldId id="261" r:id="rId22"/>
    <p:sldId id="262" r:id="rId23"/>
    <p:sldId id="263" r:id="rId24"/>
    <p:sldId id="283" r:id="rId25"/>
    <p:sldId id="284" r:id="rId26"/>
    <p:sldId id="265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7" autoAdjust="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E6617D-ECE5-4FE2-81D6-6605B6EFFA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F5591DB-7BE1-4030-8AD1-FCDAD161F22B}" type="datetimeFigureOut">
              <a:rPr lang="en-US" smtClean="0"/>
              <a:pPr/>
              <a:t>1/15/2018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tholtz.com/blog/2011/05/north-by-northwest-crop-dust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3Sr-vxVaY_M" TargetMode="External"/><Relationship Id="rId2" Type="http://schemas.openxmlformats.org/officeDocument/2006/relationships/hyperlink" Target="https://www.youtube.com/watch?v=eMhDQFLwrAA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g8MqjoFvy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gpnJpgX-Hw" TargetMode="External"/><Relationship Id="rId2" Type="http://schemas.openxmlformats.org/officeDocument/2006/relationships/hyperlink" Target="https://www.youtube.com/watch?v=4lQ_MjU4QHw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6N2SpA2XPI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youtube.com/watch?v=D1ZYhVpdXbQ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Sav51fVlKU" TargetMode="External"/><Relationship Id="rId2" Type="http://schemas.openxmlformats.org/officeDocument/2006/relationships/hyperlink" Target="https://www.youtube.com/watch?v=lSlTtr5NVU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M8szlSa-8o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HolRZeQNG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CDlBLvc3YE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-j8W2ffr2k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lWUYDZzwybc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94ldGNNSQ0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8wtDY6TZgc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Muam1MObtI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dh_8pva10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458w2X9uH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_whQnqwEY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Film Techniques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 to Film – ART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549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Crop Duster Scene (Hitchcock)</a:t>
            </a:r>
          </a:p>
          <a:p>
            <a:r>
              <a:rPr lang="en-US" dirty="0">
                <a:hlinkClick r:id="rId2"/>
              </a:rPr>
              <a:t>http://www.ritholtz.com/blog/2011/05/north-by-northwest-crop-duster/</a:t>
            </a:r>
            <a:r>
              <a:rPr lang="en-US" dirty="0"/>
              <a:t>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draft shows where Hitchcock wants the audience and character to look.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42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A shot in which a face or object fills the </a:t>
            </a:r>
            <a:r>
              <a:rPr lang="en-US" dirty="0" smtClean="0"/>
              <a:t>frame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76400" y="2895600"/>
            <a:ext cx="5429250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321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1143000"/>
          </a:xfrm>
        </p:spPr>
        <p:txBody>
          <a:bodyPr/>
          <a:lstStyle/>
          <a:p>
            <a:r>
              <a:rPr lang="en-US" dirty="0" smtClean="0"/>
              <a:t>Dolly Shot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724400" y="0"/>
            <a:ext cx="3657600" cy="457200"/>
          </a:xfrm>
        </p:spPr>
        <p:txBody>
          <a:bodyPr/>
          <a:lstStyle/>
          <a:p>
            <a:r>
              <a:rPr lang="en-US" dirty="0" err="1" smtClean="0"/>
              <a:t>steadycam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3657600" cy="5333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shot taken while the camera is in motion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www.youtube.com/watch?v=eMhDQFLwrAA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(Rocky II)</a:t>
            </a:r>
            <a:endParaRPr lang="en-US" dirty="0"/>
          </a:p>
          <a:p>
            <a:pPr marL="0" indent="0">
              <a:buNone/>
            </a:pPr>
            <a:endParaRPr lang="en-US" dirty="0" smtClean="0">
              <a:hlinkClick r:id="rId3"/>
            </a:endParaRPr>
          </a:p>
          <a:p>
            <a:pPr marL="0" indent="0">
              <a:buNone/>
            </a:pPr>
            <a:r>
              <a:rPr lang="en-US" dirty="0" err="1" smtClean="0"/>
              <a:t>Steadicam</a:t>
            </a:r>
            <a:endParaRPr lang="en-US" dirty="0" smtClean="0">
              <a:hlinkClick r:id="rId3"/>
            </a:endParaRP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www.youtube.com/watch?v=3Sr-vxVaY_M</a:t>
            </a:r>
            <a:r>
              <a:rPr lang="en-US" dirty="0" smtClean="0"/>
              <a:t>  (</a:t>
            </a:r>
            <a:r>
              <a:rPr lang="en-US" dirty="0" err="1" smtClean="0"/>
              <a:t>Goodfellas</a:t>
            </a:r>
            <a:r>
              <a:rPr lang="en-US" dirty="0"/>
              <a:t>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g03.a.alicdn.com/kf/HTB11opwIXXXXXXoXVXXq6xXFXXXF/Wondlan-Leopard-IV-6-15kg-Camera-Video-Stabilizer-Carbon-Fiber-font-b-Steadicam-b-font-delux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57200"/>
            <a:ext cx="3886200" cy="609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336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Crane Shot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A moving shot taken on a specially constructed crane, usually from a high </a:t>
            </a:r>
            <a:r>
              <a:rPr lang="en-US" sz="4000" dirty="0" smtClean="0"/>
              <a:t>perspective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Touch of Evil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4292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camera movements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Pan: horizontal camera </a:t>
            </a:r>
            <a:r>
              <a:rPr lang="en-US" dirty="0"/>
              <a:t>movement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www.youtube.com/watch?v=4lQ_MjU4QHw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Zoom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www.youtube.com/watch?v=sgpnJpgX-Hw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577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935162"/>
          </a:xfrm>
        </p:spPr>
        <p:txBody>
          <a:bodyPr/>
          <a:lstStyle/>
          <a:p>
            <a:r>
              <a:rPr lang="en-US" b="1" dirty="0"/>
              <a:t>Filmmaking: Composition and Framing Tutorial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www.youtube.com/watch?v=K6N2SpA2XPI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032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Singin</a:t>
            </a:r>
            <a:r>
              <a:rPr lang="en-US" dirty="0" smtClean="0"/>
              <a:t>’ in the 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www.youtube.com/watch?v=D1ZYhVpdXbQ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(Dolly)</a:t>
            </a:r>
            <a:endParaRPr lang="en-US" dirty="0"/>
          </a:p>
        </p:txBody>
      </p:sp>
      <p:pic>
        <p:nvPicPr>
          <p:cNvPr id="2050" name="Picture 2" descr="http://www.premierstudioequipment.com/Dollies/PD1Line/PDpix/PD1F30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973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Accelerated (Fast) Motion: taking place at higher speed than it did in reality</a:t>
            </a:r>
          </a:p>
          <a:p>
            <a:pPr lvl="1"/>
            <a:r>
              <a:rPr lang="en-US" i="1" dirty="0" smtClean="0"/>
              <a:t>Superman</a:t>
            </a:r>
            <a:r>
              <a:rPr lang="en-US" dirty="0" smtClean="0"/>
              <a:t> (1978) train scene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www.youtube.com/watch?v=lSlTtr5NVUg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Decelerated Motion: taking place at slower speed than it did in reality</a:t>
            </a:r>
          </a:p>
          <a:p>
            <a:endParaRPr lang="en-US" dirty="0" smtClean="0"/>
          </a:p>
          <a:p>
            <a:pPr lvl="1"/>
            <a:r>
              <a:rPr lang="en-US" i="1" dirty="0" smtClean="0"/>
              <a:t>Chariots </a:t>
            </a:r>
            <a:r>
              <a:rPr lang="en-US" i="1" dirty="0"/>
              <a:t>of Fire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www.youtube.com/watch?v=CSav51fVlKU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057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Continuity Editing: </a:t>
            </a:r>
            <a:r>
              <a:rPr lang="en-US" sz="3600" dirty="0"/>
              <a:t>A style of editing that maintains a continuous and seemingly uninterrupted flow of action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www.youtube.com/watch?v=6M8szlSa-8o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72563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shot or sequence that takes the action of the story into the </a:t>
            </a:r>
            <a:r>
              <a:rPr lang="en-US" dirty="0" smtClean="0"/>
              <a:t>past</a:t>
            </a:r>
          </a:p>
          <a:p>
            <a:endParaRPr lang="en-US" dirty="0"/>
          </a:p>
          <a:p>
            <a:r>
              <a:rPr lang="en-US" i="1" dirty="0"/>
              <a:t>Harry Potter &amp; The Deathly Hollows Part 2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www.youtube.com/watch?v=LHolRZeQNG4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90376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your favorite scene?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movie and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924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Cross-Cutting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Jumping back and forth between two or more locations, inviting us to find a relationship between two or more </a:t>
            </a:r>
            <a:r>
              <a:rPr lang="en-US" sz="3200" dirty="0" smtClean="0"/>
              <a:t>events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i="1" dirty="0" smtClean="0"/>
              <a:t>The Godfather </a:t>
            </a:r>
            <a:r>
              <a:rPr lang="en-US" dirty="0" smtClean="0"/>
              <a:t>Baptism Scene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www.youtube.com/watch?v=1CDlBLvc3YE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0853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Montage: a rapid </a:t>
            </a:r>
            <a:r>
              <a:rPr lang="en-US" dirty="0"/>
              <a:t>succession of shots assembled, usually by means of super-impositions and/or dissolves, to convey a visual effect, such as the passing of time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Creed</a:t>
            </a:r>
            <a:r>
              <a:rPr lang="en-US" dirty="0" smtClean="0"/>
              <a:t> Montage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www.youtube.com/watch?v=G-j8W2ffr2k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638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Cinema </a:t>
            </a:r>
            <a:r>
              <a:rPr lang="en-US" dirty="0" err="1" smtClean="0"/>
              <a:t>Verite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way of filming real-life scenes without elaborate equipment, playing down the technical means of production (script, special lighting, etc.) and emphasizing the “reality” of the screen world</a:t>
            </a:r>
            <a:endParaRPr lang="en-US" dirty="0" smtClean="0"/>
          </a:p>
          <a:p>
            <a:pPr marL="41148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Hoop Dreams</a:t>
            </a:r>
          </a:p>
          <a:p>
            <a:pPr marL="457200" lvl="1" indent="0">
              <a:buNone/>
            </a:pPr>
            <a:r>
              <a:rPr lang="en-US" dirty="0" smtClean="0">
                <a:hlinkClick r:id="rId2"/>
              </a:rPr>
              <a:t>http://www.youtube.com/watch?v=lWUYDZzwybc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275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Non-diegetic</a:t>
            </a:r>
            <a:r>
              <a:rPr lang="en-US" dirty="0" smtClean="0"/>
              <a:t>:</a:t>
            </a:r>
            <a:r>
              <a:rPr lang="en-US" dirty="0"/>
              <a:t> sound whose source </a:t>
            </a:r>
            <a:r>
              <a:rPr lang="en-US" dirty="0" smtClean="0"/>
              <a:t>is neither </a:t>
            </a:r>
            <a:r>
              <a:rPr lang="en-US" dirty="0"/>
              <a:t>visible on the </a:t>
            </a:r>
            <a:r>
              <a:rPr lang="en-US" dirty="0" smtClean="0"/>
              <a:t>screen nor </a:t>
            </a:r>
            <a:r>
              <a:rPr lang="en-US" dirty="0"/>
              <a:t>has been implied to </a:t>
            </a:r>
            <a:r>
              <a:rPr lang="en-US" dirty="0" smtClean="0"/>
              <a:t>be present </a:t>
            </a:r>
            <a:r>
              <a:rPr lang="en-US" dirty="0"/>
              <a:t>in the action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Score 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Natural</a:t>
            </a:r>
            <a:r>
              <a:rPr lang="en-US" dirty="0"/>
              <a:t>		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www.youtube.com/watch?v=i94ldGNNSQ0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90879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- </a:t>
            </a:r>
            <a:r>
              <a:rPr lang="en-US" dirty="0" err="1" smtClean="0"/>
              <a:t>Diagetic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sound whose source is visible on the screen or whose source is implied to be present by the action of the film: </a:t>
            </a:r>
          </a:p>
          <a:p>
            <a:endParaRPr lang="en-US" dirty="0"/>
          </a:p>
          <a:p>
            <a:pPr algn="ctr">
              <a:buFontTx/>
              <a:buChar char="•"/>
            </a:pPr>
            <a:r>
              <a:rPr lang="en-US" dirty="0"/>
              <a:t> voices of characters </a:t>
            </a:r>
          </a:p>
          <a:p>
            <a:pPr algn="ctr">
              <a:buFontTx/>
              <a:buChar char="•"/>
            </a:pPr>
            <a:r>
              <a:rPr lang="en-US" dirty="0"/>
              <a:t> sounds made by objects in the story </a:t>
            </a:r>
          </a:p>
          <a:p>
            <a:pPr algn="ctr">
              <a:buFontTx/>
              <a:buChar char="•"/>
            </a:pPr>
            <a:r>
              <a:rPr lang="en-US" dirty="0"/>
              <a:t> music represented as coming from</a:t>
            </a:r>
          </a:p>
          <a:p>
            <a:pPr algn="ctr"/>
            <a:r>
              <a:rPr lang="en-US" dirty="0"/>
              <a:t>  instruments in the story space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lvl="3" algn="ctr"/>
            <a:r>
              <a:rPr lang="en-US" dirty="0"/>
              <a:t>(filmsound.org)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227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Soundtrack Songs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 Great Gatsby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www.youtube.com/watch?v=o8wtDY6TZgc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07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Voice-over</a:t>
            </a:r>
          </a:p>
          <a:p>
            <a:pPr lvl="1"/>
            <a:r>
              <a:rPr lang="en-US" i="1" dirty="0" err="1" smtClean="0"/>
              <a:t>Shawshank</a:t>
            </a:r>
            <a:r>
              <a:rPr lang="en-US" i="1" dirty="0" smtClean="0"/>
              <a:t> Redemption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http://www.youtube.com/watch?v=cMuam1MObtI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017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 the ball, Joey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http://www.youtube.com/watch?v=Adh_8pva10k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259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Mise</a:t>
            </a:r>
            <a:r>
              <a:rPr lang="en-US" dirty="0" smtClean="0"/>
              <a:t> En Scene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Refers</a:t>
            </a:r>
            <a:r>
              <a:rPr lang="en-US" dirty="0" smtClean="0"/>
              <a:t> </a:t>
            </a:r>
            <a:r>
              <a:rPr lang="en-US" sz="2800" dirty="0" smtClean="0"/>
              <a:t>to the staging of a scene (theater), in relation to setting, arrangement of the actors, the lighting, etc. In film, it describes the arrangement of elements within the frame of a single shot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58269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Death of a Salesman set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3445" y="1733203"/>
            <a:ext cx="6047509" cy="4534593"/>
          </a:xfrm>
        </p:spPr>
      </p:pic>
    </p:spTree>
    <p:extLst>
      <p:ext uri="{BB962C8B-B14F-4D97-AF65-F5344CB8AC3E}">
        <p14:creationId xmlns:p14="http://schemas.microsoft.com/office/powerpoint/2010/main" xmlns="" val="199831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Entering the Emerald City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27200" y="2095500"/>
            <a:ext cx="5080000" cy="3810000"/>
          </a:xfrm>
        </p:spPr>
      </p:pic>
    </p:spTree>
    <p:extLst>
      <p:ext uri="{BB962C8B-B14F-4D97-AF65-F5344CB8AC3E}">
        <p14:creationId xmlns:p14="http://schemas.microsoft.com/office/powerpoint/2010/main" xmlns="" val="391900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arrangement of all the elements within the screen image to achieve a balance of light, mass, shadow, color, and movement.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Crop Duster scene (</a:t>
            </a:r>
            <a:r>
              <a:rPr lang="en-US" i="1" dirty="0" smtClean="0"/>
              <a:t>North by Northwest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www.youtube.com/watch?v=g458w2X9uHc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191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85950" y="2667000"/>
            <a:ext cx="4762500" cy="2667000"/>
          </a:xfrm>
        </p:spPr>
      </p:pic>
    </p:spTree>
    <p:extLst>
      <p:ext uri="{BB962C8B-B14F-4D97-AF65-F5344CB8AC3E}">
        <p14:creationId xmlns:p14="http://schemas.microsoft.com/office/powerpoint/2010/main" xmlns="" val="395485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Lighting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Lighting </a:t>
            </a:r>
            <a:r>
              <a:rPr lang="en-US" dirty="0"/>
              <a:t>which comes from directly behind the subject, placing it in silhouette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48968" y="2743200"/>
            <a:ext cx="5562600" cy="391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196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 of camera in relation to the subject determines the camera angle</a:t>
            </a:r>
          </a:p>
          <a:p>
            <a:r>
              <a:rPr lang="en-US" dirty="0" smtClean="0"/>
              <a:t>Low Angle: camera looking up at subject</a:t>
            </a:r>
          </a:p>
          <a:p>
            <a:pPr lvl="1"/>
            <a:r>
              <a:rPr lang="en-US" dirty="0" err="1" smtClean="0"/>
              <a:t>Tarentino</a:t>
            </a:r>
            <a:r>
              <a:rPr lang="en-US" dirty="0" smtClean="0"/>
              <a:t> trunk scenes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www.youtube.com/watch?v=V_whQnqwEYk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High Angle: camera looking down at subject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300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997</TotalTime>
  <Words>582</Words>
  <Application>Microsoft Office PowerPoint</Application>
  <PresentationFormat>On-screen Show (4:3)</PresentationFormat>
  <Paragraphs>135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Adjacency</vt:lpstr>
      <vt:lpstr>Film Techniques</vt:lpstr>
      <vt:lpstr>What’s your favorite scene?</vt:lpstr>
      <vt:lpstr>Mise En Scene</vt:lpstr>
      <vt:lpstr>Death of a Salesman set</vt:lpstr>
      <vt:lpstr>Entering the Emerald City</vt:lpstr>
      <vt:lpstr>Composition</vt:lpstr>
      <vt:lpstr>Slide 7</vt:lpstr>
      <vt:lpstr>Back Lighting</vt:lpstr>
      <vt:lpstr>Camera Angles</vt:lpstr>
      <vt:lpstr>Camera Angles</vt:lpstr>
      <vt:lpstr>Close-Up</vt:lpstr>
      <vt:lpstr>Dolly Shot</vt:lpstr>
      <vt:lpstr>Crane Shot</vt:lpstr>
      <vt:lpstr>Other camera movements</vt:lpstr>
      <vt:lpstr>Filmmaking: Composition and Framing Tutorial  </vt:lpstr>
      <vt:lpstr>Singin’ in the Rain</vt:lpstr>
      <vt:lpstr>Motion</vt:lpstr>
      <vt:lpstr>Continuity</vt:lpstr>
      <vt:lpstr>Flashback</vt:lpstr>
      <vt:lpstr>Cross-Cutting</vt:lpstr>
      <vt:lpstr>Montage</vt:lpstr>
      <vt:lpstr>Cinema Verite</vt:lpstr>
      <vt:lpstr>Sound</vt:lpstr>
      <vt:lpstr>Sound - Diagetic</vt:lpstr>
      <vt:lpstr>Soundtrack Songs</vt:lpstr>
      <vt:lpstr>Sound (cont)</vt:lpstr>
      <vt:lpstr>Throw the ball, Joey</vt:lpstr>
    </vt:vector>
  </TitlesOfParts>
  <Company>JWU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Film Techniques</dc:title>
  <dc:creator>Scott Palmieri</dc:creator>
  <cp:lastModifiedBy>Kyeni</cp:lastModifiedBy>
  <cp:revision>48</cp:revision>
  <dcterms:created xsi:type="dcterms:W3CDTF">2013-09-10T18:23:21Z</dcterms:created>
  <dcterms:modified xsi:type="dcterms:W3CDTF">2018-01-15T17:27:04Z</dcterms:modified>
</cp:coreProperties>
</file>