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82" r:id="rId9"/>
    <p:sldId id="283" r:id="rId10"/>
    <p:sldId id="264" r:id="rId11"/>
    <p:sldId id="275" r:id="rId12"/>
    <p:sldId id="265" r:id="rId13"/>
    <p:sldId id="277" r:id="rId14"/>
    <p:sldId id="285" r:id="rId15"/>
    <p:sldId id="266" r:id="rId16"/>
    <p:sldId id="286" r:id="rId17"/>
    <p:sldId id="284" r:id="rId18"/>
    <p:sldId id="287" r:id="rId19"/>
    <p:sldId id="279" r:id="rId20"/>
    <p:sldId id="280" r:id="rId21"/>
    <p:sldId id="267" r:id="rId22"/>
    <p:sldId id="268" r:id="rId23"/>
    <p:sldId id="274" r:id="rId24"/>
    <p:sldId id="263" r:id="rId25"/>
    <p:sldId id="269" r:id="rId26"/>
    <p:sldId id="281" r:id="rId27"/>
    <p:sldId id="270" r:id="rId28"/>
    <p:sldId id="27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73" autoAdjust="0"/>
    <p:restoredTop sz="86447" autoAdjust="0"/>
  </p:normalViewPr>
  <p:slideViewPr>
    <p:cSldViewPr snapToGrid="0" snapToObjects="1">
      <p:cViewPr varScale="1">
        <p:scale>
          <a:sx n="79" d="100"/>
          <a:sy n="79" d="100"/>
        </p:scale>
        <p:origin x="549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8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5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1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4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4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6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6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2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0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79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8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7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American Imperialism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1890s - c. 1920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89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Spanish-American War, 1898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Cuba one of Spain’s final American colonies</a:t>
            </a:r>
          </a:p>
          <a:p>
            <a:r>
              <a:rPr lang="en-US" dirty="0"/>
              <a:t>Spanish oppressively ruled Cuba</a:t>
            </a:r>
          </a:p>
          <a:p>
            <a:r>
              <a:rPr lang="en-US" dirty="0"/>
              <a:t>1878: Spain vowed to grant Cuba increased autonomy</a:t>
            </a:r>
          </a:p>
          <a:p>
            <a:r>
              <a:rPr lang="en-US" dirty="0"/>
              <a:t>Continued Spanish oppression resulted in Cuban rebellion in mid-1890s</a:t>
            </a:r>
          </a:p>
          <a:p>
            <a:r>
              <a:rPr lang="en-US" dirty="0"/>
              <a:t>Cuban revolt for independence violently put down by Spanish government</a:t>
            </a:r>
          </a:p>
        </p:txBody>
      </p:sp>
    </p:spTree>
    <p:extLst>
      <p:ext uri="{BB962C8B-B14F-4D97-AF65-F5344CB8AC3E}">
        <p14:creationId xmlns:p14="http://schemas.microsoft.com/office/powerpoint/2010/main" val="134442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Spanish-American War, 1898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Americans viewed Spain’s violent response as excessively brutal</a:t>
            </a:r>
          </a:p>
          <a:p>
            <a:r>
              <a:rPr lang="en-US" dirty="0"/>
              <a:t>Cubans in U.S. and American media would publicize (sensationalize) events in Cuba</a:t>
            </a:r>
          </a:p>
          <a:p>
            <a:pPr lvl="1"/>
            <a:r>
              <a:rPr lang="en-US" dirty="0" err="1"/>
              <a:t>Villify</a:t>
            </a:r>
            <a:r>
              <a:rPr lang="en-US" dirty="0"/>
              <a:t> Spanish</a:t>
            </a:r>
          </a:p>
          <a:p>
            <a:r>
              <a:rPr lang="en-US" dirty="0"/>
              <a:t>Americans increasingly demanded that U.S. government intervene in Cuba</a:t>
            </a:r>
          </a:p>
          <a:p>
            <a:pPr lvl="1"/>
            <a:r>
              <a:rPr lang="en-US" dirty="0"/>
              <a:t>On behalf of the oppressed Cuban people</a:t>
            </a:r>
          </a:p>
          <a:p>
            <a:r>
              <a:rPr lang="en-US" dirty="0"/>
              <a:t>U.S. had a vested economic interest in Cuba</a:t>
            </a:r>
          </a:p>
          <a:p>
            <a:pPr lvl="1"/>
            <a:r>
              <a:rPr lang="en-US" dirty="0"/>
              <a:t>American sugar and tobacco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8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Spanish-American War, 1898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February 1898: U.S. president McKinley sent </a:t>
            </a:r>
            <a:r>
              <a:rPr lang="en-US" i="1" dirty="0"/>
              <a:t>U.S.S. Maine</a:t>
            </a:r>
            <a:r>
              <a:rPr lang="en-US" dirty="0"/>
              <a:t> into harbor of Havana</a:t>
            </a:r>
          </a:p>
          <a:p>
            <a:pPr lvl="1"/>
            <a:r>
              <a:rPr lang="en-US" i="1" dirty="0"/>
              <a:t>Maine</a:t>
            </a:r>
            <a:r>
              <a:rPr lang="en-US" dirty="0"/>
              <a:t> exploded while stationed in the harbor</a:t>
            </a:r>
          </a:p>
          <a:p>
            <a:pPr lvl="1"/>
            <a:r>
              <a:rPr lang="en-US" dirty="0"/>
              <a:t>Over 200 American sailors died</a:t>
            </a:r>
          </a:p>
          <a:p>
            <a:r>
              <a:rPr lang="en-US" dirty="0"/>
              <a:t>Belief that Spain had deliberately destroyed the ship </a:t>
            </a:r>
          </a:p>
          <a:p>
            <a:pPr lvl="1"/>
            <a:r>
              <a:rPr lang="en-US" dirty="0"/>
              <a:t>Actual cause: malfunctioning ship equipment</a:t>
            </a:r>
          </a:p>
          <a:p>
            <a:r>
              <a:rPr lang="en-US" dirty="0"/>
              <a:t>Many media, Americans, and politicians demanded that McKinley declare war on Spain</a:t>
            </a:r>
          </a:p>
          <a:p>
            <a:pPr lvl="1"/>
            <a:r>
              <a:rPr lang="en-US" dirty="0"/>
              <a:t>Both a war for revenge and a war to help Cuba secure independence</a:t>
            </a:r>
          </a:p>
        </p:txBody>
      </p:sp>
      <p:pic>
        <p:nvPicPr>
          <p:cNvPr id="7" name="Picture 6" descr="200px-Wmckinle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55" y="34081"/>
            <a:ext cx="3955033" cy="6782880"/>
          </a:xfrm>
          <a:prstGeom prst="rect">
            <a:avLst/>
          </a:prstGeom>
        </p:spPr>
      </p:pic>
      <p:pic>
        <p:nvPicPr>
          <p:cNvPr id="9" name="Picture 8" descr="ch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1" y="34081"/>
            <a:ext cx="9021818" cy="6782880"/>
          </a:xfrm>
          <a:prstGeom prst="rect">
            <a:avLst/>
          </a:prstGeom>
          <a:noFill/>
          <a:ln w="38100">
            <a:solidFill>
              <a:srgbClr val="9BB2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76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Spanish-American War, 1898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War declared in April 1898</a:t>
            </a:r>
          </a:p>
          <a:p>
            <a:r>
              <a:rPr lang="en-US" dirty="0">
                <a:cs typeface="Arial" charset="0"/>
              </a:rPr>
              <a:t>Teller Amendment: Congressional promise </a:t>
            </a:r>
            <a:r>
              <a:rPr lang="ja-JP" altLang="en-US" dirty="0">
                <a:cs typeface="Arial" charset="0"/>
              </a:rPr>
              <a:t>“</a:t>
            </a:r>
            <a:r>
              <a:rPr lang="en-US" dirty="0">
                <a:cs typeface="Arial" charset="0"/>
              </a:rPr>
              <a:t>to leave the government and control of the [Cuban] Island to its people</a:t>
            </a:r>
            <a:r>
              <a:rPr lang="ja-JP" altLang="en-US" dirty="0">
                <a:cs typeface="Arial" charset="0"/>
              </a:rPr>
              <a:t>”</a:t>
            </a:r>
            <a:r>
              <a:rPr lang="en-US" dirty="0">
                <a:cs typeface="Arial" charset="0"/>
              </a:rPr>
              <a:t> at the end of the Spanish-American War</a:t>
            </a:r>
          </a:p>
          <a:p>
            <a:pPr lvl="1"/>
            <a:r>
              <a:rPr lang="en-US" dirty="0">
                <a:cs typeface="Arial" charset="0"/>
              </a:rPr>
              <a:t>American promise of independence for Cuba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8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5765-D20E-40AF-A2C7-2A31222A1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Spanish-American War, 1898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358EF-E0D7-4DBC-94FE-28F8791C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U.S. was well-prepared for war.</a:t>
            </a:r>
          </a:p>
          <a:p>
            <a:r>
              <a:rPr lang="en-US" dirty="0"/>
              <a:t>1890: government passed the Naval Act.</a:t>
            </a:r>
          </a:p>
          <a:p>
            <a:pPr lvl="1"/>
            <a:r>
              <a:rPr lang="en-US" dirty="0"/>
              <a:t>Authorized creation of a steel-built naval force</a:t>
            </a:r>
          </a:p>
          <a:p>
            <a:pPr lvl="1"/>
            <a:r>
              <a:rPr lang="en-US" dirty="0"/>
              <a:t>Over one-hundred new ships built</a:t>
            </a:r>
          </a:p>
          <a:p>
            <a:pPr lvl="1"/>
            <a:r>
              <a:rPr lang="en-US" dirty="0"/>
              <a:t>U.S. naval fleet numbered over 150 ships, one of the largest naval fleets in the world</a:t>
            </a:r>
          </a:p>
          <a:p>
            <a:r>
              <a:rPr lang="en-US" dirty="0"/>
              <a:t>Further naval growth in 1898 at the behest of the assistant secretary to the navy, Theodore Roosevelt.</a:t>
            </a:r>
          </a:p>
        </p:txBody>
      </p:sp>
    </p:spTree>
    <p:extLst>
      <p:ext uri="{BB962C8B-B14F-4D97-AF65-F5344CB8AC3E}">
        <p14:creationId xmlns:p14="http://schemas.microsoft.com/office/powerpoint/2010/main" val="3601978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“A Splendid Little War”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War waged from April to August 1898 (5 months)</a:t>
            </a:r>
          </a:p>
          <a:p>
            <a:r>
              <a:rPr lang="en-US"/>
              <a:t>U.S. strategy: capture the Philippines</a:t>
            </a:r>
          </a:p>
          <a:p>
            <a:r>
              <a:rPr lang="en-US"/>
              <a:t>Why the Philippines?</a:t>
            </a:r>
          </a:p>
          <a:p>
            <a:pPr lvl="1"/>
            <a:r>
              <a:rPr lang="en-US"/>
              <a:t>Philippines a Spanish colony</a:t>
            </a:r>
          </a:p>
          <a:p>
            <a:pPr lvl="1"/>
            <a:r>
              <a:rPr lang="en-US"/>
              <a:t>Goal: destroy the Pacific Spanish fleet and cripple the Spanish navy</a:t>
            </a:r>
          </a:p>
          <a:p>
            <a:pPr lvl="1"/>
            <a:r>
              <a:rPr lang="en-US"/>
              <a:t>Bonus: U.S. would acquire the Philippines, which would serve as strategic naval base and economic port</a:t>
            </a:r>
          </a:p>
          <a:p>
            <a:r>
              <a:rPr lang="en-US"/>
              <a:t>Roosevelt ordered the attack</a:t>
            </a:r>
          </a:p>
          <a:p>
            <a:pPr lvl="1"/>
            <a:r>
              <a:rPr lang="en-US"/>
              <a:t>Subsequently resigned his post</a:t>
            </a:r>
          </a:p>
          <a:p>
            <a:r>
              <a:rPr lang="en-US"/>
              <a:t>U.S. easily defeated Spain</a:t>
            </a:r>
          </a:p>
          <a:p>
            <a:pPr lvl="1"/>
            <a:r>
              <a:rPr lang="en-US"/>
              <a:t>American naval fleet destroyed Spanish naval fleet</a:t>
            </a:r>
          </a:p>
          <a:p>
            <a:pPr lvl="1"/>
            <a:r>
              <a:rPr lang="en-US"/>
              <a:t>American ground forces defeated Spanish ground forces</a:t>
            </a:r>
            <a:endParaRPr lang="en-US" dirty="0"/>
          </a:p>
        </p:txBody>
      </p:sp>
      <p:pic>
        <p:nvPicPr>
          <p:cNvPr id="6" name="Picture 5" descr="Keene Line Art_Page_062">
            <a:extLst>
              <a:ext uri="{FF2B5EF4-FFF2-40B4-BE49-F238E27FC236}">
                <a16:creationId xmlns:a16="http://schemas.microsoft.com/office/drawing/2014/main" id="{9009D36D-508A-46F7-82BF-B9D5343C4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33" y="0"/>
            <a:ext cx="7072441" cy="6826817"/>
          </a:xfrm>
          <a:prstGeom prst="rect">
            <a:avLst/>
          </a:prstGeom>
          <a:noFill/>
          <a:ln w="38100">
            <a:solidFill>
              <a:srgbClr val="9BB23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53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4B61F-359A-4484-B14E-6AFF145A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 Splendid Little War”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4B6D9-531C-4C0A-8CBE-E8E75E49B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U.S. faced greater Spanish resistance in Cuba</a:t>
            </a:r>
          </a:p>
          <a:p>
            <a:r>
              <a:rPr lang="en-US" dirty="0"/>
              <a:t>U.S. ground forces numbered over 15,000</a:t>
            </a:r>
          </a:p>
          <a:p>
            <a:pPr lvl="1"/>
            <a:r>
              <a:rPr lang="en-US" dirty="0"/>
              <a:t>Some of the American forces were made up of volunteers, namely the cavalry unit of Teddy Roosevelt</a:t>
            </a:r>
          </a:p>
          <a:p>
            <a:pPr lvl="1"/>
            <a:r>
              <a:rPr lang="en-US" dirty="0"/>
              <a:t>Known as the Rough Riders</a:t>
            </a:r>
          </a:p>
          <a:p>
            <a:r>
              <a:rPr lang="en-US" dirty="0"/>
              <a:t>American forces, led by Roosevelt’s Rough Riders, led a decisive charge against the Spanish in Santiago</a:t>
            </a:r>
          </a:p>
          <a:p>
            <a:pPr lvl="1"/>
            <a:r>
              <a:rPr lang="en-US" dirty="0"/>
              <a:t>Southeastern portion of the island</a:t>
            </a:r>
          </a:p>
        </p:txBody>
      </p:sp>
    </p:spTree>
    <p:extLst>
      <p:ext uri="{BB962C8B-B14F-4D97-AF65-F5344CB8AC3E}">
        <p14:creationId xmlns:p14="http://schemas.microsoft.com/office/powerpoint/2010/main" val="956366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28BFB-23B4-4D95-B2F0-3CB7E6FCE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6321B-2B39-4C34-BFD8-92CEFA18D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Keene Line Art_Page_063">
            <a:extLst>
              <a:ext uri="{FF2B5EF4-FFF2-40B4-BE49-F238E27FC236}">
                <a16:creationId xmlns:a16="http://schemas.microsoft.com/office/drawing/2014/main" id="{9FCBFE94-D96F-48EA-9999-AD09EEB33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" y="247526"/>
            <a:ext cx="9061703" cy="6355973"/>
          </a:xfrm>
          <a:prstGeom prst="rect">
            <a:avLst/>
          </a:prstGeom>
          <a:noFill/>
          <a:ln w="38100">
            <a:solidFill>
              <a:srgbClr val="9BB23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220px-TR_San_Juan_Hill_1898.jpg">
            <a:extLst>
              <a:ext uri="{FF2B5EF4-FFF2-40B4-BE49-F238E27FC236}">
                <a16:creationId xmlns:a16="http://schemas.microsoft.com/office/drawing/2014/main" id="{4E5ED3E5-E95F-4705-B2FB-EE71F6AB3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88"/>
            <a:ext cx="9144000" cy="6858000"/>
          </a:xfrm>
          <a:prstGeom prst="rect">
            <a:avLst/>
          </a:prstGeom>
        </p:spPr>
      </p:pic>
      <p:pic>
        <p:nvPicPr>
          <p:cNvPr id="8" name="Picture 7" descr="Picture 2">
            <a:extLst>
              <a:ext uri="{FF2B5EF4-FFF2-40B4-BE49-F238E27FC236}">
                <a16:creationId xmlns:a16="http://schemas.microsoft.com/office/drawing/2014/main" id="{A0C4F0DF-7676-4567-9A0F-F7D0D17B9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7" y="-13724"/>
            <a:ext cx="9082635" cy="6858000"/>
          </a:xfrm>
          <a:prstGeom prst="rect">
            <a:avLst/>
          </a:prstGeom>
          <a:noFill/>
          <a:ln w="38100">
            <a:solidFill>
              <a:srgbClr val="9BB23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8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167C5-0FC6-4C7E-94BD-5DFD542D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 Splendid Little War”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248A4-D4B0-44C9-8669-32BD46276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conflict declared “a splendid little war” by U.S. Secretary of State, John Hay.</a:t>
            </a:r>
          </a:p>
          <a:p>
            <a:r>
              <a:rPr lang="en-US" dirty="0"/>
              <a:t>Conflict was truly splendid for the United States:</a:t>
            </a:r>
          </a:p>
          <a:p>
            <a:pPr lvl="1"/>
            <a:r>
              <a:rPr lang="en-US" dirty="0"/>
              <a:t>Only 350 combat fatalities</a:t>
            </a:r>
          </a:p>
          <a:p>
            <a:pPr lvl="1"/>
            <a:r>
              <a:rPr lang="en-US" dirty="0"/>
              <a:t>Approximately 1,600 wounded</a:t>
            </a:r>
          </a:p>
          <a:p>
            <a:pPr lvl="1"/>
            <a:r>
              <a:rPr lang="en-US" dirty="0"/>
              <a:t>Approximately 3,000 died due to disease</a:t>
            </a:r>
          </a:p>
          <a:p>
            <a:r>
              <a:rPr lang="en-US" dirty="0"/>
              <a:t>Victory over Spain cemented U.S. as a formidable world military power.</a:t>
            </a:r>
          </a:p>
        </p:txBody>
      </p:sp>
    </p:spTree>
    <p:extLst>
      <p:ext uri="{BB962C8B-B14F-4D97-AF65-F5344CB8AC3E}">
        <p14:creationId xmlns:p14="http://schemas.microsoft.com/office/powerpoint/2010/main" val="651316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 Splendid Little War”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Dec. 1898: Treaty of Paris</a:t>
            </a:r>
          </a:p>
          <a:p>
            <a:pPr lvl="1"/>
            <a:r>
              <a:rPr lang="en-US" dirty="0"/>
              <a:t>Ended the war; </a:t>
            </a:r>
          </a:p>
          <a:p>
            <a:pPr lvl="1"/>
            <a:r>
              <a:rPr lang="en-US" dirty="0"/>
              <a:t>Spain relinquished its claim to Cuba </a:t>
            </a:r>
          </a:p>
          <a:p>
            <a:pPr lvl="1"/>
            <a:r>
              <a:rPr lang="en-US" dirty="0"/>
              <a:t>United States received Puerto Rico and Pacific island group of Guam</a:t>
            </a:r>
          </a:p>
          <a:p>
            <a:pPr lvl="1"/>
            <a:r>
              <a:rPr lang="en-US" dirty="0"/>
              <a:t>For $20 million, Spain turned the Philippines over to United States</a:t>
            </a:r>
          </a:p>
        </p:txBody>
      </p:sp>
    </p:spTree>
    <p:extLst>
      <p:ext uri="{BB962C8B-B14F-4D97-AF65-F5344CB8AC3E}">
        <p14:creationId xmlns:p14="http://schemas.microsoft.com/office/powerpoint/2010/main" val="156383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Imperialism: Colonization of foreign nations and lands </a:t>
            </a:r>
          </a:p>
          <a:p>
            <a:pPr lvl="1"/>
            <a:r>
              <a:rPr lang="en-US" dirty="0"/>
              <a:t>Economic, political, and military structures used to rule colonized peoples and exploit resources</a:t>
            </a:r>
          </a:p>
          <a:p>
            <a:r>
              <a:rPr lang="en-US" dirty="0"/>
              <a:t>Imperialism common among European powers during final 30 years of nineteenth century </a:t>
            </a:r>
          </a:p>
          <a:p>
            <a:pPr lvl="1"/>
            <a:r>
              <a:rPr lang="en-US" dirty="0"/>
              <a:t>1875-1902: Europeans imperialized 90% of Africa</a:t>
            </a:r>
          </a:p>
          <a:p>
            <a:pPr lvl="1"/>
            <a:r>
              <a:rPr lang="en-US" dirty="0"/>
              <a:t>1870-1900: handful of European states imperialized 25% of the world’s land</a:t>
            </a:r>
          </a:p>
        </p:txBody>
      </p:sp>
    </p:spTree>
    <p:extLst>
      <p:ext uri="{BB962C8B-B14F-4D97-AF65-F5344CB8AC3E}">
        <p14:creationId xmlns:p14="http://schemas.microsoft.com/office/powerpoint/2010/main" val="26589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 Splendid Little War”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U.S. honored the Teller Amendment</a:t>
            </a:r>
          </a:p>
          <a:p>
            <a:pPr lvl="1"/>
            <a:r>
              <a:rPr lang="en-US" dirty="0"/>
              <a:t>U.S. did not annex Cuba</a:t>
            </a:r>
          </a:p>
          <a:p>
            <a:r>
              <a:rPr lang="en-US" dirty="0"/>
              <a:t>1902: U.S. passed the Platt Amendment</a:t>
            </a:r>
          </a:p>
          <a:p>
            <a:pPr lvl="1"/>
            <a:r>
              <a:rPr lang="en-US" dirty="0"/>
              <a:t>Granted United States exclusive possession of land in Southeastern Cuba at Guantánamo Bay; </a:t>
            </a:r>
          </a:p>
          <a:p>
            <a:pPr lvl="1"/>
            <a:r>
              <a:rPr lang="en-US" dirty="0"/>
              <a:t>United States had right to intervene militarily in Cuba if stable Cuban government was threatened; </a:t>
            </a:r>
          </a:p>
          <a:p>
            <a:pPr lvl="1"/>
            <a:r>
              <a:rPr lang="en-US" dirty="0"/>
              <a:t>United States would have privileged trading relationship with Cuba</a:t>
            </a:r>
          </a:p>
          <a:p>
            <a:pPr lvl="1"/>
            <a:r>
              <a:rPr lang="en-US" dirty="0"/>
              <a:t>Required Cuban government to obtain permission from United States before entering into treaties with other nations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1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Philippines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Fate of Philippines undecided</a:t>
            </a:r>
          </a:p>
          <a:p>
            <a:pPr lvl="1"/>
            <a:r>
              <a:rPr lang="en-US" dirty="0"/>
              <a:t>Many politicians argued for annexation, others argued for granting Filipino independence</a:t>
            </a:r>
          </a:p>
          <a:p>
            <a:r>
              <a:rPr lang="en-US" dirty="0"/>
              <a:t>Ultimately, McKinley decided to retain Philippines as an American possession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See </a:t>
            </a:r>
            <a:r>
              <a:rPr lang="en-US" sz="2400" i="1" dirty="0"/>
              <a:t>Decision on the Philippines</a:t>
            </a:r>
            <a:endParaRPr lang="en-US" sz="2400" dirty="0"/>
          </a:p>
          <a:p>
            <a:r>
              <a:rPr lang="en-US" dirty="0"/>
              <a:t>Decision triggered a revolt in Philippines against American control</a:t>
            </a:r>
          </a:p>
          <a:p>
            <a:pPr lvl="1"/>
            <a:r>
              <a:rPr lang="en-US" dirty="0"/>
              <a:t>Like Cuba, Philippines had been struggling for independence against Spanish rule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7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Filipino-American War, 1899-1902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American forces eventually won war</a:t>
            </a:r>
          </a:p>
          <a:p>
            <a:r>
              <a:rPr lang="en-US" dirty="0"/>
              <a:t>However, U.S. committed several atrocities during war and used brutal tactics</a:t>
            </a:r>
          </a:p>
          <a:p>
            <a:r>
              <a:rPr lang="en-US" dirty="0"/>
              <a:t>U.S. criticized (both internally and externally) for its tactics</a:t>
            </a:r>
          </a:p>
          <a:p>
            <a:pPr lvl="1"/>
            <a:r>
              <a:rPr lang="en-US" dirty="0"/>
              <a:t>U.S. was similar to Spain</a:t>
            </a:r>
          </a:p>
          <a:p>
            <a:pPr lvl="1"/>
            <a:r>
              <a:rPr lang="en-US" dirty="0"/>
              <a:t>How can the U.S. claim to be civilized when it used such brutality?</a:t>
            </a:r>
          </a:p>
          <a:p>
            <a:r>
              <a:rPr lang="en-US" dirty="0"/>
              <a:t>Estimated casualties: nearly 4200 Americans; 200,000 Filipinos, both military and civilian (some estimates as high as 250,000)</a:t>
            </a:r>
          </a:p>
        </p:txBody>
      </p:sp>
      <p:pic>
        <p:nvPicPr>
          <p:cNvPr id="4" name="Picture 3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352" y="82305"/>
            <a:ext cx="5688282" cy="6775695"/>
          </a:xfrm>
          <a:prstGeom prst="rect">
            <a:avLst/>
          </a:prstGeom>
          <a:noFill/>
          <a:ln w="38100">
            <a:solidFill>
              <a:srgbClr val="9BB23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51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Imperialism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Theodore Roosevelt major figure in American imperialism</a:t>
            </a:r>
          </a:p>
          <a:p>
            <a:r>
              <a:rPr lang="en-US" dirty="0"/>
              <a:t>As president, Roosevelt contributed to American imperial efforts</a:t>
            </a:r>
          </a:p>
          <a:p>
            <a:r>
              <a:rPr lang="en-US" dirty="0"/>
              <a:t>Motto: “speak softly and carry a big stick”</a:t>
            </a:r>
          </a:p>
          <a:p>
            <a:pPr lvl="1"/>
            <a:r>
              <a:rPr lang="en-US" dirty="0"/>
              <a:t>Utilized threats (military force) to advance American foreign policy</a:t>
            </a:r>
          </a:p>
          <a:p>
            <a:r>
              <a:rPr lang="en-US" dirty="0"/>
              <a:t>Advocated “national unity” and a “nation of men, not weaklings”</a:t>
            </a:r>
          </a:p>
          <a:p>
            <a:r>
              <a:rPr lang="en-US" dirty="0"/>
              <a:t>Question: Was Roosevelt a Social Darwinist?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7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Imperialism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Roosevelt used executive power to become directly involved in international affairs.</a:t>
            </a:r>
          </a:p>
          <a:p>
            <a:pPr lvl="1"/>
            <a:r>
              <a:rPr lang="en-US" dirty="0"/>
              <a:t>Established a precedent that would be followed by future presidents (e.g., George W. Bush)</a:t>
            </a:r>
          </a:p>
          <a:p>
            <a:r>
              <a:rPr lang="en-US" dirty="0"/>
              <a:t>Roosevelt Corollary (1904): United States would essentially be the police of the western hemisphere and justified American involvement in Latin American affairs if American interests were involved or at stake</a:t>
            </a:r>
          </a:p>
          <a:p>
            <a:pPr lvl="1"/>
            <a:r>
              <a:rPr lang="en-US" dirty="0"/>
              <a:t>Addition to (or consequence of) the Monroe Doctrine</a:t>
            </a:r>
          </a:p>
        </p:txBody>
      </p:sp>
    </p:spTree>
    <p:extLst>
      <p:ext uri="{BB962C8B-B14F-4D97-AF65-F5344CB8AC3E}">
        <p14:creationId xmlns:p14="http://schemas.microsoft.com/office/powerpoint/2010/main" val="36287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Panama and the Panama Canal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U.S. desired to create a canal in Central America</a:t>
            </a:r>
          </a:p>
          <a:p>
            <a:pPr lvl="1"/>
            <a:r>
              <a:rPr lang="en-US" dirty="0"/>
              <a:t>Facilitate U.S. trade with Asia</a:t>
            </a:r>
          </a:p>
          <a:p>
            <a:pPr lvl="1"/>
            <a:r>
              <a:rPr lang="en-US" dirty="0"/>
              <a:t>Faster mobilization of American naval fleet</a:t>
            </a:r>
          </a:p>
          <a:p>
            <a:r>
              <a:rPr lang="en-US"/>
              <a:t>Isthmus </a:t>
            </a:r>
            <a:r>
              <a:rPr lang="en-US" dirty="0"/>
              <a:t>of Panama ideal location to construct a manmade waterway</a:t>
            </a:r>
          </a:p>
        </p:txBody>
      </p:sp>
    </p:spTree>
    <p:extLst>
      <p:ext uri="{BB962C8B-B14F-4D97-AF65-F5344CB8AC3E}">
        <p14:creationId xmlns:p14="http://schemas.microsoft.com/office/powerpoint/2010/main" val="147358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Panama and the Panama Canal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Panama was a department of Colombia</a:t>
            </a:r>
          </a:p>
          <a:p>
            <a:pPr lvl="1"/>
            <a:r>
              <a:rPr lang="en-US" dirty="0"/>
              <a:t>French initially attempted to construct a canal</a:t>
            </a:r>
          </a:p>
          <a:p>
            <a:r>
              <a:rPr lang="en-US" dirty="0"/>
              <a:t>In 1901, president Roosevelt negotiated with Colombian government for construction of canal</a:t>
            </a:r>
          </a:p>
          <a:p>
            <a:r>
              <a:rPr lang="en-US" dirty="0"/>
              <a:t>Colombia refused</a:t>
            </a:r>
          </a:p>
        </p:txBody>
      </p:sp>
    </p:spTree>
    <p:extLst>
      <p:ext uri="{BB962C8B-B14F-4D97-AF65-F5344CB8AC3E}">
        <p14:creationId xmlns:p14="http://schemas.microsoft.com/office/powerpoint/2010/main" val="125078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Panama and the Panama Canal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Panamanian rebels began an insurrection for Panamanian independence in 1903</a:t>
            </a:r>
          </a:p>
          <a:p>
            <a:r>
              <a:rPr lang="en-US" dirty="0"/>
              <a:t>President Roosevelt provided “assistance” to rebels</a:t>
            </a:r>
          </a:p>
          <a:p>
            <a:r>
              <a:rPr lang="en-US" dirty="0"/>
              <a:t>Hay-Bunau-Varilla Treaty: U.S. purchased 10-mile strip of land for $10 million in Panama to construct the canal</a:t>
            </a:r>
          </a:p>
          <a:p>
            <a:pPr lvl="1"/>
            <a:r>
              <a:rPr lang="en-US" dirty="0"/>
              <a:t>U.S. would control the canal in “perpetuity”</a:t>
            </a:r>
          </a:p>
          <a:p>
            <a:pPr lvl="1"/>
            <a:r>
              <a:rPr lang="en-US" dirty="0"/>
              <a:t>In 1999, however, the U.S. gave control of the canal to Panama</a:t>
            </a:r>
          </a:p>
          <a:p>
            <a:r>
              <a:rPr lang="en-US" dirty="0"/>
              <a:t>Construction began in 1904 and concluded in 1914</a:t>
            </a:r>
          </a:p>
          <a:p>
            <a:pPr lvl="1"/>
            <a:r>
              <a:rPr lang="en-US" dirty="0"/>
              <a:t>A great feat of engineering</a:t>
            </a:r>
          </a:p>
        </p:txBody>
      </p:sp>
      <p:pic>
        <p:nvPicPr>
          <p:cNvPr id="6" name="Picture 5" descr="M19_KEEN6879_1_SE_19_pp3_Page_13_Image_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31" y="10762"/>
            <a:ext cx="8662551" cy="6736929"/>
          </a:xfrm>
          <a:prstGeom prst="rect">
            <a:avLst/>
          </a:prstGeom>
          <a:noFill/>
          <a:ln w="38100">
            <a:solidFill>
              <a:srgbClr val="9BB23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ABUDET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73" y="10762"/>
            <a:ext cx="5441052" cy="6782054"/>
          </a:xfrm>
          <a:prstGeom prst="rect">
            <a:avLst/>
          </a:prstGeom>
          <a:noFill/>
          <a:ln w="38100">
            <a:solidFill>
              <a:srgbClr val="9BB23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24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eene Line Art_Page_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" y="43049"/>
            <a:ext cx="9009729" cy="6714522"/>
          </a:xfrm>
          <a:prstGeom prst="rect">
            <a:avLst/>
          </a:prstGeom>
          <a:noFill/>
          <a:ln w="38100">
            <a:solidFill>
              <a:srgbClr val="9BB23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21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Keene Line Art_Page_06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" y="0"/>
            <a:ext cx="9160874" cy="6858000"/>
          </a:xfrm>
          <a:prstGeom prst="rect">
            <a:avLst/>
          </a:prstGeom>
          <a:noFill/>
          <a:ln w="38100">
            <a:solidFill>
              <a:srgbClr val="9BB23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942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Imperialism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Reasons and justifications for European imperialism: </a:t>
            </a:r>
          </a:p>
          <a:p>
            <a:pPr lvl="1"/>
            <a:r>
              <a:rPr lang="en-US" dirty="0"/>
              <a:t>Need for raw materials/natural resources</a:t>
            </a:r>
          </a:p>
          <a:p>
            <a:pPr lvl="2"/>
            <a:r>
              <a:rPr lang="en-US" dirty="0"/>
              <a:t>Historical context for imperialism: Industrial Revolution</a:t>
            </a:r>
          </a:p>
          <a:p>
            <a:pPr lvl="2"/>
            <a:r>
              <a:rPr lang="en-US" dirty="0"/>
              <a:t>Competition among countries for resources</a:t>
            </a:r>
          </a:p>
          <a:p>
            <a:pPr lvl="1"/>
            <a:r>
              <a:rPr lang="en-US" dirty="0"/>
              <a:t>Gaining national glory (or diverting attention from embarrassing national troubles)</a:t>
            </a:r>
          </a:p>
          <a:p>
            <a:pPr lvl="1"/>
            <a:r>
              <a:rPr lang="en-US" dirty="0"/>
              <a:t>Adding to a nation’s power (political, economic, territorial)</a:t>
            </a:r>
          </a:p>
          <a:p>
            <a:pPr lvl="1"/>
            <a:r>
              <a:rPr lang="en-US" dirty="0"/>
              <a:t>Spreading progress and civilization</a:t>
            </a:r>
          </a:p>
          <a:p>
            <a:pPr lvl="2"/>
            <a:r>
              <a:rPr lang="en-US" dirty="0"/>
              <a:t>See </a:t>
            </a:r>
            <a:r>
              <a:rPr lang="en-US" i="1" dirty="0"/>
              <a:t>White Man’s Burden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49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United States late in joining “the game”, but shared similar reasons and justifications for imperializing</a:t>
            </a:r>
          </a:p>
          <a:p>
            <a:r>
              <a:rPr lang="en-US" dirty="0"/>
              <a:t>Four main/primary motivations for expansion/imperializing:</a:t>
            </a:r>
          </a:p>
          <a:p>
            <a:pPr lvl="1"/>
            <a:r>
              <a:rPr lang="en-US" dirty="0"/>
              <a:t>Search for economic markets and resources</a:t>
            </a:r>
          </a:p>
          <a:p>
            <a:pPr lvl="1"/>
            <a:r>
              <a:rPr lang="en-US" dirty="0"/>
              <a:t>Assertion of national power and honor</a:t>
            </a:r>
          </a:p>
          <a:p>
            <a:pPr lvl="1"/>
            <a:r>
              <a:rPr lang="en-US" dirty="0"/>
              <a:t>Civilizing mission and religious conversion</a:t>
            </a:r>
          </a:p>
          <a:p>
            <a:pPr lvl="1"/>
            <a:r>
              <a:rPr lang="en-US" dirty="0"/>
              <a:t>Manipulation of public opinion (e.g., distract popular attention from depression of 1893)</a:t>
            </a:r>
          </a:p>
        </p:txBody>
      </p:sp>
    </p:spTree>
    <p:extLst>
      <p:ext uri="{BB962C8B-B14F-4D97-AF65-F5344CB8AC3E}">
        <p14:creationId xmlns:p14="http://schemas.microsoft.com/office/powerpoint/2010/main" val="271023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Imperialism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United States had always been an expansionist country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Louisiana Purchase (1803)</a:t>
            </a:r>
          </a:p>
          <a:p>
            <a:pPr lvl="1"/>
            <a:r>
              <a:rPr lang="en-US" dirty="0"/>
              <a:t>Monroe Doctrine (1823)</a:t>
            </a:r>
          </a:p>
          <a:p>
            <a:pPr lvl="1"/>
            <a:r>
              <a:rPr lang="en-US" dirty="0"/>
              <a:t>Manifest Destiny</a:t>
            </a:r>
          </a:p>
          <a:p>
            <a:pPr lvl="1"/>
            <a:r>
              <a:rPr lang="en-US" dirty="0"/>
              <a:t>Mexican-American War (1846-1848)</a:t>
            </a:r>
          </a:p>
          <a:p>
            <a:pPr lvl="1"/>
            <a:r>
              <a:rPr lang="en-US" dirty="0"/>
              <a:t>Homestead Act (1862)</a:t>
            </a:r>
          </a:p>
          <a:p>
            <a:pPr lvl="1"/>
            <a:r>
              <a:rPr lang="en-US" dirty="0"/>
              <a:t>Dawes Act (1887)</a:t>
            </a:r>
          </a:p>
        </p:txBody>
      </p:sp>
    </p:spTree>
    <p:extLst>
      <p:ext uri="{BB962C8B-B14F-4D97-AF65-F5344CB8AC3E}">
        <p14:creationId xmlns:p14="http://schemas.microsoft.com/office/powerpoint/2010/main" val="224948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Imperialism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United States focused its imperial interests in Asia, the Pacific, and Latin America.</a:t>
            </a:r>
          </a:p>
          <a:p>
            <a:r>
              <a:rPr lang="en-US" dirty="0"/>
              <a:t>1867: U.S. Secretary of State, William Seward, purchased Alaska from Russia for $7.2 million.</a:t>
            </a:r>
          </a:p>
          <a:p>
            <a:pPr lvl="1"/>
            <a:r>
              <a:rPr lang="en-US" dirty="0"/>
              <a:t>Fortuitous purchase as Alaska filled with valuable resources, including gold</a:t>
            </a:r>
          </a:p>
          <a:p>
            <a:pPr lvl="1"/>
            <a:r>
              <a:rPr lang="en-US" dirty="0"/>
              <a:t>Alaskan statehood in 1959</a:t>
            </a:r>
          </a:p>
          <a:p>
            <a:r>
              <a:rPr lang="en-US" dirty="0"/>
              <a:t>Seward also acquired the Midway Islands in the Pacific</a:t>
            </a:r>
          </a:p>
          <a:p>
            <a:r>
              <a:rPr lang="en-US" dirty="0"/>
              <a:t>1887: U.S. secured exclusive right to have access to a harbor in Honolulu, Hawaii.</a:t>
            </a:r>
          </a:p>
          <a:p>
            <a:pPr lvl="1"/>
            <a:r>
              <a:rPr lang="en-US" dirty="0"/>
              <a:t>Future site of Pearl Harbor naval base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9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2F36-01A8-4F16-89FD-A66A5DD39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Imperialism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C91AC-9AE1-4F27-AA88-34CDE9BAF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1890s, U.S. secured business interests focused around sugar in Hawaii.</a:t>
            </a:r>
          </a:p>
          <a:p>
            <a:pPr lvl="1"/>
            <a:r>
              <a:rPr lang="en-US" dirty="0"/>
              <a:t>Hawaiian queen concerned with the influence American business interests had in Hawaii, generated anti-American support</a:t>
            </a:r>
          </a:p>
          <a:p>
            <a:r>
              <a:rPr lang="en-US" dirty="0"/>
              <a:t>1893: U.S. sugar business owners imprisoned Hawaiian queen.</a:t>
            </a:r>
          </a:p>
          <a:p>
            <a:pPr lvl="1"/>
            <a:r>
              <a:rPr lang="en-US" dirty="0"/>
              <a:t>Islands subsequently declared an American protectorate</a:t>
            </a:r>
          </a:p>
          <a:p>
            <a:r>
              <a:rPr lang="en-US" dirty="0"/>
              <a:t>1898: U.S. officially annexed Hawaii.</a:t>
            </a:r>
          </a:p>
          <a:p>
            <a:pPr lvl="1"/>
            <a:r>
              <a:rPr lang="en-US" dirty="0"/>
              <a:t>statehood 1959</a:t>
            </a:r>
          </a:p>
        </p:txBody>
      </p:sp>
    </p:spTree>
    <p:extLst>
      <p:ext uri="{BB962C8B-B14F-4D97-AF65-F5344CB8AC3E}">
        <p14:creationId xmlns:p14="http://schemas.microsoft.com/office/powerpoint/2010/main" val="3447956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C3C24-A04E-4F56-B8F5-AE0C6C821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Imperialism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DEAD5-FA79-495F-8A49-AAA5AEEF9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1898: Spanish-American War</a:t>
            </a:r>
          </a:p>
          <a:p>
            <a:r>
              <a:rPr lang="en-US" dirty="0"/>
              <a:t>1899-1902: Filipino-American War</a:t>
            </a:r>
          </a:p>
          <a:p>
            <a:r>
              <a:rPr lang="en-US" dirty="0"/>
              <a:t>1899: Open-Door Policy in China</a:t>
            </a:r>
          </a:p>
          <a:p>
            <a:r>
              <a:rPr lang="en-US" dirty="0"/>
              <a:t>1904-1914: Construction of the Panama Canal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1511</Words>
  <Application>Microsoft Office PowerPoint</Application>
  <PresentationFormat>On-screen Show (4:3)</PresentationFormat>
  <Paragraphs>170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Office Theme</vt:lpstr>
      <vt:lpstr>American Imperialism</vt:lpstr>
      <vt:lpstr>Imperialism</vt:lpstr>
      <vt:lpstr>PowerPoint Presentation</vt:lpstr>
      <vt:lpstr>Imperialism</vt:lpstr>
      <vt:lpstr>Imperialism</vt:lpstr>
      <vt:lpstr>American Imperialism</vt:lpstr>
      <vt:lpstr>American Imperialism</vt:lpstr>
      <vt:lpstr>American Imperialism</vt:lpstr>
      <vt:lpstr>American Imperialism</vt:lpstr>
      <vt:lpstr>Spanish-American War, 1898</vt:lpstr>
      <vt:lpstr>Spanish-American War, 1898</vt:lpstr>
      <vt:lpstr>Spanish-American War, 1898</vt:lpstr>
      <vt:lpstr>Spanish-American War, 1898</vt:lpstr>
      <vt:lpstr>Spanish-American War, 1898</vt:lpstr>
      <vt:lpstr>“A Splendid Little War”</vt:lpstr>
      <vt:lpstr>“A Splendid Little War”</vt:lpstr>
      <vt:lpstr>PowerPoint Presentation</vt:lpstr>
      <vt:lpstr>“A Splendid Little War”</vt:lpstr>
      <vt:lpstr>“A Splendid Little War”</vt:lpstr>
      <vt:lpstr>“A Splendid Little War”</vt:lpstr>
      <vt:lpstr>The Philippines</vt:lpstr>
      <vt:lpstr>Filipino-American War, 1899-1902</vt:lpstr>
      <vt:lpstr>American Imperialism</vt:lpstr>
      <vt:lpstr>American Imperialism</vt:lpstr>
      <vt:lpstr>Panama and the Panama Canal</vt:lpstr>
      <vt:lpstr>Panama and the Panama Canal</vt:lpstr>
      <vt:lpstr>Panama and the Panama Canal</vt:lpstr>
      <vt:lpstr>PowerPoint Presentation</vt:lpstr>
    </vt:vector>
  </TitlesOfParts>
  <Company>Pasadena City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Imperialism</dc:title>
  <dc:creator>Adjunct Lab</dc:creator>
  <cp:lastModifiedBy>David Ybarra</cp:lastModifiedBy>
  <cp:revision>68</cp:revision>
  <dcterms:created xsi:type="dcterms:W3CDTF">2013-02-09T19:49:25Z</dcterms:created>
  <dcterms:modified xsi:type="dcterms:W3CDTF">2017-09-27T08:03:32Z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