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648"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D5BB06-8466-4616-99BB-2A4DC875B384}" type="datetimeFigureOut">
              <a:rPr lang="en-US" smtClean="0"/>
              <a:pPr/>
              <a:t>11/17/2017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26F990-362E-4557-8671-CEA51382EE02}" type="slidenum">
              <a:rPr lang="en-US" smtClean="0"/>
              <a:pPr/>
              <a:t>‹#›</a:t>
            </a:fld>
            <a:endParaRPr lang="en-US"/>
          </a:p>
        </p:txBody>
      </p:sp>
    </p:spTree>
    <p:extLst>
      <p:ext uri="{BB962C8B-B14F-4D97-AF65-F5344CB8AC3E}">
        <p14:creationId xmlns:p14="http://schemas.microsoft.com/office/powerpoint/2010/main" xmlns="" val="1934681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communication involves talking to several people who are bound (and justifiably so) to have varying opinions. Some of these stances and opinions from group members could well be off the point but because of communication etiquette they still have to be accommodated. One of the best strategies to use in group communication is to remain skeptic about personal opinions and staying on course based on facts and available evidence. In group communication more often than not members will deviate from the rational path or focus because of the effect self-assured members have in airing out their views and opinions. If you know for certain that you are right, use skepticism to scan any assertions made contrary. Also, skepticism will enable you identify and dismiss any intuitions that are not supported by facts as mere rumors and hence the cause for untrustworthiness. </a:t>
            </a:r>
          </a:p>
          <a:p>
            <a:endParaRPr lang="en-US" dirty="0"/>
          </a:p>
        </p:txBody>
      </p:sp>
      <p:sp>
        <p:nvSpPr>
          <p:cNvPr id="4" name="Slide Number Placeholder 3"/>
          <p:cNvSpPr>
            <a:spLocks noGrp="1"/>
          </p:cNvSpPr>
          <p:nvPr>
            <p:ph type="sldNum" sz="quarter" idx="10"/>
          </p:nvPr>
        </p:nvSpPr>
        <p:spPr/>
        <p:txBody>
          <a:bodyPr/>
          <a:lstStyle/>
          <a:p>
            <a:fld id="{4C26F990-362E-4557-8671-CEA51382EE02}" type="slidenum">
              <a:rPr lang="en-US" smtClean="0"/>
              <a:pPr/>
              <a:t>2</a:t>
            </a:fld>
            <a:endParaRPr lang="en-US"/>
          </a:p>
        </p:txBody>
      </p:sp>
    </p:spTree>
    <p:extLst>
      <p:ext uri="{BB962C8B-B14F-4D97-AF65-F5344CB8AC3E}">
        <p14:creationId xmlns:p14="http://schemas.microsoft.com/office/powerpoint/2010/main" xmlns="" val="4184481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first step is to recognize the presence of wrong information based on personal understanding of the topic of discussion. This can be done by paying attention to the signs that information is based on personal opinion. The next thing is to find the cause, determine a way to correct the information all through to implementing the solution (Carol, 2002)</a:t>
            </a:r>
            <a:endParaRPr lang="en-US" dirty="0"/>
          </a:p>
        </p:txBody>
      </p:sp>
      <p:sp>
        <p:nvSpPr>
          <p:cNvPr id="4" name="Slide Number Placeholder 3"/>
          <p:cNvSpPr>
            <a:spLocks noGrp="1"/>
          </p:cNvSpPr>
          <p:nvPr>
            <p:ph type="sldNum" sz="quarter" idx="10"/>
          </p:nvPr>
        </p:nvSpPr>
        <p:spPr/>
        <p:txBody>
          <a:bodyPr/>
          <a:lstStyle/>
          <a:p>
            <a:fld id="{4C26F990-362E-4557-8671-CEA51382EE02}" type="slidenum">
              <a:rPr lang="en-US" smtClean="0"/>
              <a:pPr/>
              <a:t>3</a:t>
            </a:fld>
            <a:endParaRPr lang="en-US"/>
          </a:p>
        </p:txBody>
      </p:sp>
    </p:spTree>
    <p:extLst>
      <p:ext uri="{BB962C8B-B14F-4D97-AF65-F5344CB8AC3E}">
        <p14:creationId xmlns:p14="http://schemas.microsoft.com/office/powerpoint/2010/main" xmlns="" val="379025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Jürgen </a:t>
            </a:r>
            <a:r>
              <a:rPr lang="en-US" sz="1200" kern="1200" dirty="0" err="1" smtClean="0">
                <a:solidFill>
                  <a:schemeClr val="tx1"/>
                </a:solidFill>
                <a:effectLst/>
                <a:latin typeface="+mn-lt"/>
                <a:ea typeface="+mn-ea"/>
                <a:cs typeface="+mn-cs"/>
              </a:rPr>
              <a:t>Habermas</a:t>
            </a:r>
            <a:r>
              <a:rPr lang="en-US" sz="1200" kern="1200" dirty="0" smtClean="0">
                <a:solidFill>
                  <a:schemeClr val="tx1"/>
                </a:solidFill>
                <a:effectLst/>
                <a:latin typeface="+mn-lt"/>
                <a:ea typeface="+mn-ea"/>
                <a:cs typeface="+mn-cs"/>
              </a:rPr>
              <a:t> (1996) outlined </a:t>
            </a:r>
            <a:r>
              <a:rPr lang="en-US" sz="1200" kern="1200" dirty="0" err="1" smtClean="0">
                <a:solidFill>
                  <a:schemeClr val="tx1"/>
                </a:solidFill>
                <a:effectLst/>
                <a:latin typeface="+mn-lt"/>
                <a:ea typeface="+mn-ea"/>
                <a:cs typeface="+mn-cs"/>
              </a:rPr>
              <a:t>aways</a:t>
            </a:r>
            <a:r>
              <a:rPr lang="en-US" sz="1200" kern="1200" dirty="0" smtClean="0">
                <a:solidFill>
                  <a:schemeClr val="tx1"/>
                </a:solidFill>
                <a:effectLst/>
                <a:latin typeface="+mn-lt"/>
                <a:ea typeface="+mn-ea"/>
                <a:cs typeface="+mn-cs"/>
              </a:rPr>
              <a:t> through which groups can distinguish right from wrong in a public discourse ethics. Ethically, people are supposed to maintain accountability of what they say and take full responsibility of the consequences of their assertions. </a:t>
            </a:r>
            <a:r>
              <a:rPr lang="en-US" sz="1200" kern="1200" dirty="0" err="1" smtClean="0">
                <a:solidFill>
                  <a:schemeClr val="tx1"/>
                </a:solidFill>
                <a:effectLst/>
                <a:latin typeface="+mn-lt"/>
                <a:ea typeface="+mn-ea"/>
                <a:cs typeface="+mn-cs"/>
              </a:rPr>
              <a:t>Harbermas</a:t>
            </a:r>
            <a:r>
              <a:rPr lang="en-US" sz="1200" kern="1200" dirty="0" smtClean="0">
                <a:solidFill>
                  <a:schemeClr val="tx1"/>
                </a:solidFill>
                <a:effectLst/>
                <a:latin typeface="+mn-lt"/>
                <a:ea typeface="+mn-ea"/>
                <a:cs typeface="+mn-cs"/>
              </a:rPr>
              <a:t> created a process to be used in group communication to ensure that all assertions by the various participants are true and that important decisions are based on facts and not on wrong information and personal opinions. </a:t>
            </a:r>
          </a:p>
          <a:p>
            <a:endParaRPr lang="en-US" dirty="0"/>
          </a:p>
        </p:txBody>
      </p:sp>
      <p:sp>
        <p:nvSpPr>
          <p:cNvPr id="4" name="Slide Number Placeholder 3"/>
          <p:cNvSpPr>
            <a:spLocks noGrp="1"/>
          </p:cNvSpPr>
          <p:nvPr>
            <p:ph type="sldNum" sz="quarter" idx="10"/>
          </p:nvPr>
        </p:nvSpPr>
        <p:spPr/>
        <p:txBody>
          <a:bodyPr/>
          <a:lstStyle/>
          <a:p>
            <a:fld id="{4C26F990-362E-4557-8671-CEA51382EE02}" type="slidenum">
              <a:rPr lang="en-US" smtClean="0"/>
              <a:pPr/>
              <a:t>4</a:t>
            </a:fld>
            <a:endParaRPr lang="en-US"/>
          </a:p>
        </p:txBody>
      </p:sp>
    </p:spTree>
    <p:extLst>
      <p:ext uri="{BB962C8B-B14F-4D97-AF65-F5344CB8AC3E}">
        <p14:creationId xmlns:p14="http://schemas.microsoft.com/office/powerpoint/2010/main" xmlns="" val="2039714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a significant extend rationality is overrated. For example, functional perspective although being one of the widely accepted theories in group communication, it gives a lot of importance to rationality at the expense of other possible issues of equal significance. FOICS theory on its part does not take into consideration group relationships. In fact, Cynthia </a:t>
            </a:r>
            <a:r>
              <a:rPr lang="en-US" sz="1200" kern="1200" dirty="0" err="1" smtClean="0">
                <a:solidFill>
                  <a:schemeClr val="tx1"/>
                </a:solidFill>
                <a:effectLst/>
                <a:latin typeface="+mn-lt"/>
                <a:ea typeface="+mn-ea"/>
                <a:cs typeface="+mn-cs"/>
              </a:rPr>
              <a:t>Stohl</a:t>
            </a:r>
            <a:r>
              <a:rPr lang="en-US" sz="1200" kern="1200" dirty="0" smtClean="0">
                <a:solidFill>
                  <a:schemeClr val="tx1"/>
                </a:solidFill>
                <a:effectLst/>
                <a:latin typeface="+mn-lt"/>
                <a:ea typeface="+mn-ea"/>
                <a:cs typeface="+mn-cs"/>
              </a:rPr>
              <a:t> and Michael Holmes (1993) observe that small groups usually have a history of decision making which should not be ignored because they influence how future decisions are made. Other critics like </a:t>
            </a:r>
            <a:r>
              <a:rPr lang="en-US" sz="1200" kern="1200" dirty="0" err="1" smtClean="0">
                <a:solidFill>
                  <a:schemeClr val="tx1"/>
                </a:solidFill>
                <a:effectLst/>
                <a:latin typeface="+mn-lt"/>
                <a:ea typeface="+mn-ea"/>
                <a:cs typeface="+mn-cs"/>
              </a:rPr>
              <a:t>Gouran</a:t>
            </a:r>
            <a:r>
              <a:rPr lang="en-US" sz="1200" kern="1200" dirty="0" smtClean="0">
                <a:solidFill>
                  <a:schemeClr val="tx1"/>
                </a:solidFill>
                <a:effectLst/>
                <a:latin typeface="+mn-lt"/>
                <a:ea typeface="+mn-ea"/>
                <a:cs typeface="+mn-cs"/>
              </a:rPr>
              <a:t> have also come out to express their doubts over functional perspective applicability and relevance in small groups.</a:t>
            </a:r>
          </a:p>
          <a:p>
            <a:endParaRPr lang="en-US" dirty="0"/>
          </a:p>
        </p:txBody>
      </p:sp>
      <p:sp>
        <p:nvSpPr>
          <p:cNvPr id="4" name="Slide Number Placeholder 3"/>
          <p:cNvSpPr>
            <a:spLocks noGrp="1"/>
          </p:cNvSpPr>
          <p:nvPr>
            <p:ph type="sldNum" sz="quarter" idx="10"/>
          </p:nvPr>
        </p:nvSpPr>
        <p:spPr/>
        <p:txBody>
          <a:bodyPr/>
          <a:lstStyle/>
          <a:p>
            <a:fld id="{4C26F990-362E-4557-8671-CEA51382EE02}" type="slidenum">
              <a:rPr lang="en-US" smtClean="0"/>
              <a:pPr/>
              <a:t>6</a:t>
            </a:fld>
            <a:endParaRPr lang="en-US"/>
          </a:p>
        </p:txBody>
      </p:sp>
    </p:spTree>
    <p:extLst>
      <p:ext uri="{BB962C8B-B14F-4D97-AF65-F5344CB8AC3E}">
        <p14:creationId xmlns:p14="http://schemas.microsoft.com/office/powerpoint/2010/main" xmlns="" val="3661041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11/17/2017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CFCF5A-EA79-452C-A52C-1A2668C2E7DF}" type="datetime1">
              <a:rPr lang="en-US" smtClean="0"/>
              <a:pPr/>
              <a:t>11/17/2017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E5C4C28-BD4B-4892-9A2D-6E19BD753A9A}" type="datetime1">
              <a:rPr lang="en-US" smtClean="0"/>
              <a:pPr/>
              <a:t>11/17/2017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pPr/>
              <a:t>11/17/2017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8AEBBE-F8B2-42CF-9895-E86A608384EB}" type="datetime1">
              <a:rPr lang="en-US" smtClean="0"/>
              <a:pPr/>
              <a:t>11/17/2017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1FAA6B6-10E5-4810-BC9F-DA72D8452E73}" type="datetime1">
              <a:rPr lang="en-US" smtClean="0"/>
              <a:pPr/>
              <a:t>11/17/2017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pPr/>
              <a:t>11/17/2017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CDBF60-6CC3-4B74-A60D-3486985E4346}" type="datetime1">
              <a:rPr lang="en-US" smtClean="0"/>
              <a:pPr/>
              <a:t>11/17/2017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2714818-984F-4759-BF72-A33BDC1963BD}" type="datetime1">
              <a:rPr lang="en-US" smtClean="0"/>
              <a:pPr/>
              <a:t>11/17/2017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EA7E191-5F94-4FC1-B823-BD7CABF7FA06}" type="datetime1">
              <a:rPr lang="en-US" smtClean="0"/>
              <a:pPr/>
              <a:t>11/17/2017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56D55-EFBE-4F9B-8A5F-09D42CA22A9B}" type="datetime1">
              <a:rPr lang="en-US" smtClean="0"/>
              <a:pPr/>
              <a:t>11/17/2017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D1D110F-3F4E-48D9-B8AA-5D0E825AFDBA}" type="datetime1">
              <a:rPr lang="en-US" smtClean="0"/>
              <a:pPr/>
              <a:t>11/17/2017</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Research Theory in Communication</a:t>
            </a:r>
          </a:p>
        </p:txBody>
      </p:sp>
      <p:sp>
        <p:nvSpPr>
          <p:cNvPr id="3" name="Subtitle 2"/>
          <p:cNvSpPr>
            <a:spLocks noGrp="1"/>
          </p:cNvSpPr>
          <p:nvPr>
            <p:ph type="subTitle" idx="1"/>
          </p:nvPr>
        </p:nvSpPr>
        <p:spPr/>
        <p:txBody>
          <a:bodyPr/>
          <a:lstStyle/>
          <a:p>
            <a:r>
              <a:rPr lang="en-US" dirty="0" smtClean="0"/>
              <a:t>Institution Affiliated</a:t>
            </a:r>
          </a:p>
          <a:p>
            <a:r>
              <a:rPr lang="en-US" dirty="0" smtClean="0"/>
              <a:t>Date</a:t>
            </a:r>
            <a:endParaRPr lang="en-US" dirty="0"/>
          </a:p>
        </p:txBody>
      </p:sp>
    </p:spTree>
    <p:extLst>
      <p:ext uri="{BB962C8B-B14F-4D97-AF65-F5344CB8AC3E}">
        <p14:creationId xmlns:p14="http://schemas.microsoft.com/office/powerpoint/2010/main" xmlns="" val="3382467279"/>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1200"/>
            <a:ext cx="7408333" cy="4144963"/>
          </a:xfrm>
        </p:spPr>
        <p:txBody>
          <a:bodyPr/>
          <a:lstStyle/>
          <a:p>
            <a:r>
              <a:rPr lang="en-US" dirty="0"/>
              <a:t>Using skepticism</a:t>
            </a:r>
          </a:p>
          <a:p>
            <a:pPr lvl="1"/>
            <a:r>
              <a:rPr lang="en-US" dirty="0"/>
              <a:t>to remain skeptic about personal </a:t>
            </a:r>
            <a:r>
              <a:rPr lang="en-US" dirty="0" smtClean="0"/>
              <a:t>opinions</a:t>
            </a:r>
          </a:p>
          <a:p>
            <a:pPr lvl="1"/>
            <a:r>
              <a:rPr lang="en-US" dirty="0"/>
              <a:t>identify and dismiss any intuitions that are not supported by facts </a:t>
            </a:r>
            <a:endParaRPr lang="en-US" dirty="0" smtClean="0"/>
          </a:p>
          <a:p>
            <a:r>
              <a:rPr lang="en-US" dirty="0" smtClean="0"/>
              <a:t>stay </a:t>
            </a:r>
            <a:r>
              <a:rPr lang="en-US" dirty="0"/>
              <a:t>on course based on facts and available </a:t>
            </a:r>
            <a:r>
              <a:rPr lang="en-US" dirty="0" smtClean="0"/>
              <a:t>evidence</a:t>
            </a:r>
          </a:p>
          <a:p>
            <a:r>
              <a:rPr lang="en-US" dirty="0" smtClean="0"/>
              <a:t>Do not deviate from the rational course due to pressure from self-assertive members </a:t>
            </a:r>
          </a:p>
          <a:p>
            <a:r>
              <a:rPr lang="en-US" dirty="0" smtClean="0"/>
              <a:t>Intuitions that are not supported by facts are a cause for untrustworthiness </a:t>
            </a:r>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dirty="0" smtClean="0"/>
              <a:t>Thoughtful </a:t>
            </a:r>
            <a:r>
              <a:rPr lang="en-US" dirty="0"/>
              <a:t>advice for those who know they are right</a:t>
            </a:r>
            <a:br>
              <a:rPr lang="en-US" dirty="0"/>
            </a:br>
            <a:endParaRPr lang="en-US" dirty="0"/>
          </a:p>
        </p:txBody>
      </p:sp>
    </p:spTree>
    <p:extLst>
      <p:ext uri="{BB962C8B-B14F-4D97-AF65-F5344CB8AC3E}">
        <p14:creationId xmlns:p14="http://schemas.microsoft.com/office/powerpoint/2010/main" xmlns="" val="2680802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1200"/>
            <a:ext cx="7408333" cy="4144963"/>
          </a:xfrm>
        </p:spPr>
        <p:txBody>
          <a:bodyPr/>
          <a:lstStyle/>
          <a:p>
            <a:r>
              <a:rPr lang="en-US" dirty="0"/>
              <a:t>John Dewey (1997) outlined six steps through which people should organize their thoughts in reflective </a:t>
            </a:r>
            <a:r>
              <a:rPr lang="en-US" dirty="0" smtClean="0"/>
              <a:t>thinking</a:t>
            </a:r>
          </a:p>
          <a:p>
            <a:r>
              <a:rPr lang="en-US" dirty="0" smtClean="0"/>
              <a:t>The steps imitate triage discussions with a doctor</a:t>
            </a:r>
          </a:p>
          <a:p>
            <a:r>
              <a:rPr lang="en-US" dirty="0" smtClean="0"/>
              <a:t>The steps help </a:t>
            </a:r>
            <a:r>
              <a:rPr lang="en-US" dirty="0"/>
              <a:t>to assess the situation and fix wrong </a:t>
            </a:r>
            <a:r>
              <a:rPr lang="en-US" dirty="0" smtClean="0"/>
              <a:t>information</a:t>
            </a:r>
          </a:p>
          <a:p>
            <a:r>
              <a:rPr lang="en-US" dirty="0" smtClean="0"/>
              <a:t>Dewey’s steps can be applied with </a:t>
            </a:r>
            <a:r>
              <a:rPr lang="en-US" dirty="0" err="1"/>
              <a:t>Hirokawa</a:t>
            </a:r>
            <a:r>
              <a:rPr lang="en-US" dirty="0"/>
              <a:t> and </a:t>
            </a:r>
            <a:r>
              <a:rPr lang="en-US" dirty="0" err="1"/>
              <a:t>Gouran’s</a:t>
            </a:r>
            <a:r>
              <a:rPr lang="en-US" dirty="0"/>
              <a:t> four requisite functions (</a:t>
            </a:r>
            <a:r>
              <a:rPr lang="en-US" dirty="0" err="1"/>
              <a:t>Hirokawa</a:t>
            </a:r>
            <a:r>
              <a:rPr lang="en-US" dirty="0"/>
              <a:t>, 1985).</a:t>
            </a:r>
          </a:p>
        </p:txBody>
      </p:sp>
      <p:sp>
        <p:nvSpPr>
          <p:cNvPr id="3" name="Title 2"/>
          <p:cNvSpPr>
            <a:spLocks noGrp="1"/>
          </p:cNvSpPr>
          <p:nvPr>
            <p:ph type="title"/>
          </p:nvPr>
        </p:nvSpPr>
        <p:spPr/>
        <p:txBody>
          <a:bodyPr>
            <a:normAutofit fontScale="90000"/>
          </a:bodyPr>
          <a:lstStyle/>
          <a:p>
            <a:r>
              <a:rPr lang="en-US" dirty="0"/>
              <a:t>Dewey’s steps for reflective thinking </a:t>
            </a:r>
          </a:p>
        </p:txBody>
      </p:sp>
    </p:spTree>
    <p:extLst>
      <p:ext uri="{BB962C8B-B14F-4D97-AF65-F5344CB8AC3E}">
        <p14:creationId xmlns:p14="http://schemas.microsoft.com/office/powerpoint/2010/main" xmlns="" val="2739609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05000"/>
            <a:ext cx="7408333" cy="4221163"/>
          </a:xfrm>
        </p:spPr>
        <p:txBody>
          <a:bodyPr/>
          <a:lstStyle/>
          <a:p>
            <a:r>
              <a:rPr lang="en-US" dirty="0"/>
              <a:t>Jürgen </a:t>
            </a:r>
            <a:r>
              <a:rPr lang="en-US" dirty="0" err="1"/>
              <a:t>Habermas</a:t>
            </a:r>
            <a:r>
              <a:rPr lang="en-US" dirty="0"/>
              <a:t> (1996) outlined </a:t>
            </a:r>
            <a:r>
              <a:rPr lang="en-US" dirty="0" err="1"/>
              <a:t>aways</a:t>
            </a:r>
            <a:r>
              <a:rPr lang="en-US" dirty="0"/>
              <a:t> through which groups can distinguish right from wrong in a public discourse </a:t>
            </a:r>
            <a:r>
              <a:rPr lang="en-US" dirty="0" smtClean="0"/>
              <a:t>ethics</a:t>
            </a:r>
          </a:p>
          <a:p>
            <a:r>
              <a:rPr lang="en-US" dirty="0" smtClean="0"/>
              <a:t>Ethics is all about being accountable for what you say or do </a:t>
            </a:r>
          </a:p>
          <a:p>
            <a:r>
              <a:rPr lang="en-US" dirty="0"/>
              <a:t>Ethical reflection </a:t>
            </a:r>
            <a:r>
              <a:rPr lang="en-US" dirty="0" smtClean="0"/>
              <a:t>enables people to develop similar goals</a:t>
            </a:r>
          </a:p>
          <a:p>
            <a:r>
              <a:rPr lang="en-US" dirty="0" smtClean="0"/>
              <a:t>Having similar goals increases wisdom </a:t>
            </a:r>
            <a:endParaRPr lang="en-US" dirty="0"/>
          </a:p>
        </p:txBody>
      </p:sp>
      <p:sp>
        <p:nvSpPr>
          <p:cNvPr id="3" name="Title 2"/>
          <p:cNvSpPr>
            <a:spLocks noGrp="1"/>
          </p:cNvSpPr>
          <p:nvPr>
            <p:ph type="title"/>
          </p:nvPr>
        </p:nvSpPr>
        <p:spPr/>
        <p:txBody>
          <a:bodyPr/>
          <a:lstStyle/>
          <a:p>
            <a:r>
              <a:rPr lang="en-US" dirty="0" smtClean="0"/>
              <a:t>Ethical reflection</a:t>
            </a:r>
            <a:endParaRPr lang="en-US" dirty="0"/>
          </a:p>
        </p:txBody>
      </p:sp>
    </p:spTree>
    <p:extLst>
      <p:ext uri="{BB962C8B-B14F-4D97-AF65-F5344CB8AC3E}">
        <p14:creationId xmlns:p14="http://schemas.microsoft.com/office/powerpoint/2010/main" xmlns="" val="476311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1200"/>
            <a:ext cx="7408333" cy="4144963"/>
          </a:xfrm>
        </p:spPr>
        <p:txBody>
          <a:bodyPr>
            <a:normAutofit lnSpcReduction="10000"/>
          </a:bodyPr>
          <a:lstStyle/>
          <a:p>
            <a:r>
              <a:rPr lang="en-US" dirty="0" smtClean="0"/>
              <a:t>People should reflect on why they do things</a:t>
            </a:r>
          </a:p>
          <a:p>
            <a:r>
              <a:rPr lang="en-US" dirty="0" smtClean="0"/>
              <a:t>They should also reflect on how they did those things </a:t>
            </a:r>
          </a:p>
          <a:p>
            <a:r>
              <a:rPr lang="en-US" dirty="0" smtClean="0"/>
              <a:t>All affected parties should be allowed to discuss about those actions</a:t>
            </a:r>
          </a:p>
          <a:p>
            <a:r>
              <a:rPr lang="en-US" dirty="0" smtClean="0"/>
              <a:t>An environment should be created to allow people to questions actions that affect them</a:t>
            </a:r>
          </a:p>
          <a:p>
            <a:r>
              <a:rPr lang="en-US" dirty="0" smtClean="0"/>
              <a:t>Such an environment can exist if:</a:t>
            </a:r>
          </a:p>
          <a:p>
            <a:pPr lvl="1"/>
            <a:r>
              <a:rPr lang="en-US" dirty="0" smtClean="0"/>
              <a:t>There is </a:t>
            </a:r>
            <a:r>
              <a:rPr lang="en-US" dirty="0"/>
              <a:t>free access to the venue by all people affected by the actions</a:t>
            </a:r>
            <a:r>
              <a:rPr lang="en-US" dirty="0" smtClean="0"/>
              <a:t> </a:t>
            </a:r>
          </a:p>
          <a:p>
            <a:pPr lvl="1"/>
            <a:r>
              <a:rPr lang="en-US" dirty="0" smtClean="0"/>
              <a:t>There is </a:t>
            </a:r>
            <a:r>
              <a:rPr lang="en-US" dirty="0"/>
              <a:t>argumentation by the various parties </a:t>
            </a:r>
            <a:endParaRPr lang="en-US" dirty="0" smtClean="0"/>
          </a:p>
          <a:p>
            <a:pPr lvl="1"/>
            <a:r>
              <a:rPr lang="en-US" dirty="0" smtClean="0"/>
              <a:t>There is a discussion on universal </a:t>
            </a:r>
            <a:r>
              <a:rPr lang="en-US" dirty="0"/>
              <a:t>applicability </a:t>
            </a:r>
          </a:p>
        </p:txBody>
      </p:sp>
      <p:sp>
        <p:nvSpPr>
          <p:cNvPr id="3" name="Title 2"/>
          <p:cNvSpPr>
            <a:spLocks noGrp="1"/>
          </p:cNvSpPr>
          <p:nvPr>
            <p:ph type="title"/>
          </p:nvPr>
        </p:nvSpPr>
        <p:spPr/>
        <p:txBody>
          <a:bodyPr/>
          <a:lstStyle/>
          <a:p>
            <a:r>
              <a:rPr lang="en-US" dirty="0"/>
              <a:t>Ethical </a:t>
            </a:r>
            <a:r>
              <a:rPr lang="en-US" dirty="0" smtClean="0"/>
              <a:t>reflection Cont’d</a:t>
            </a:r>
            <a:endParaRPr lang="en-US" dirty="0"/>
          </a:p>
        </p:txBody>
      </p:sp>
    </p:spTree>
    <p:extLst>
      <p:ext uri="{BB962C8B-B14F-4D97-AF65-F5344CB8AC3E}">
        <p14:creationId xmlns:p14="http://schemas.microsoft.com/office/powerpoint/2010/main" xmlns="" val="14070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05000"/>
            <a:ext cx="7408333" cy="4221163"/>
          </a:xfrm>
        </p:spPr>
        <p:txBody>
          <a:bodyPr/>
          <a:lstStyle/>
          <a:p>
            <a:r>
              <a:rPr lang="en-US" dirty="0"/>
              <a:t>F</a:t>
            </a:r>
            <a:r>
              <a:rPr lang="en-US" dirty="0" smtClean="0"/>
              <a:t>unctional </a:t>
            </a:r>
            <a:r>
              <a:rPr lang="en-US" dirty="0"/>
              <a:t>perspective gives a lot of importance to rationality at the expense of other possible issues of equal </a:t>
            </a:r>
            <a:r>
              <a:rPr lang="en-US" dirty="0" smtClean="0"/>
              <a:t>significance</a:t>
            </a:r>
          </a:p>
          <a:p>
            <a:r>
              <a:rPr lang="en-US" dirty="0"/>
              <a:t>FOICS theory on its part does not take into consideration group </a:t>
            </a:r>
            <a:r>
              <a:rPr lang="en-US" dirty="0" smtClean="0"/>
              <a:t>relationships</a:t>
            </a:r>
          </a:p>
          <a:p>
            <a:r>
              <a:rPr lang="en-US" dirty="0" smtClean="0"/>
              <a:t>Various scholars have come out to challenge these theories at various capacities. They include:</a:t>
            </a:r>
          </a:p>
          <a:p>
            <a:pPr lvl="1"/>
            <a:r>
              <a:rPr lang="en-US" dirty="0"/>
              <a:t>Cynthia </a:t>
            </a:r>
            <a:r>
              <a:rPr lang="en-US" dirty="0" err="1"/>
              <a:t>Stohl</a:t>
            </a:r>
            <a:r>
              <a:rPr lang="en-US" dirty="0"/>
              <a:t> and Michael Holmes (1993) </a:t>
            </a:r>
            <a:endParaRPr lang="en-US" dirty="0" smtClean="0"/>
          </a:p>
          <a:p>
            <a:pPr lvl="1"/>
            <a:r>
              <a:rPr lang="en-US" dirty="0" err="1"/>
              <a:t>Gouran</a:t>
            </a:r>
            <a:r>
              <a:rPr lang="en-US" dirty="0"/>
              <a:t> </a:t>
            </a:r>
          </a:p>
        </p:txBody>
      </p:sp>
      <p:sp>
        <p:nvSpPr>
          <p:cNvPr id="3" name="Title 2"/>
          <p:cNvSpPr>
            <a:spLocks noGrp="1"/>
          </p:cNvSpPr>
          <p:nvPr>
            <p:ph type="title"/>
          </p:nvPr>
        </p:nvSpPr>
        <p:spPr/>
        <p:txBody>
          <a:bodyPr/>
          <a:lstStyle/>
          <a:p>
            <a:r>
              <a:rPr lang="en-US" dirty="0" smtClean="0"/>
              <a:t>Criticism</a:t>
            </a:r>
            <a:endParaRPr lang="en-US" dirty="0"/>
          </a:p>
        </p:txBody>
      </p:sp>
    </p:spTree>
    <p:extLst>
      <p:ext uri="{BB962C8B-B14F-4D97-AF65-F5344CB8AC3E}">
        <p14:creationId xmlns:p14="http://schemas.microsoft.com/office/powerpoint/2010/main" xmlns="" val="667512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602163"/>
          </a:xfrm>
        </p:spPr>
        <p:txBody>
          <a:bodyPr>
            <a:normAutofit fontScale="92500" lnSpcReduction="10000"/>
          </a:bodyPr>
          <a:lstStyle/>
          <a:p>
            <a:r>
              <a:rPr lang="en-US" dirty="0"/>
              <a:t>Carol, R. (2002). Defining reflection: Another look at John Dewey and reflective thinking. </a:t>
            </a:r>
            <a:r>
              <a:rPr lang="en-US" i="1" dirty="0"/>
              <a:t>Teachers college record</a:t>
            </a:r>
            <a:r>
              <a:rPr lang="en-US" dirty="0"/>
              <a:t>, </a:t>
            </a:r>
            <a:r>
              <a:rPr lang="en-US" i="1" dirty="0"/>
              <a:t>104</a:t>
            </a:r>
            <a:r>
              <a:rPr lang="en-US" dirty="0"/>
              <a:t>(4), 842-866.</a:t>
            </a:r>
          </a:p>
          <a:p>
            <a:r>
              <a:rPr lang="en-US" dirty="0"/>
              <a:t>Dewey, J. (1997). </a:t>
            </a:r>
            <a:r>
              <a:rPr lang="en-US" i="1" dirty="0"/>
              <a:t>How we think</a:t>
            </a:r>
            <a:r>
              <a:rPr lang="en-US" dirty="0"/>
              <a:t>. Courier Corporation.</a:t>
            </a:r>
          </a:p>
          <a:p>
            <a:r>
              <a:rPr lang="en-US" dirty="0" err="1"/>
              <a:t>Habermas</a:t>
            </a:r>
            <a:r>
              <a:rPr lang="en-US" dirty="0"/>
              <a:t>, J. (1996). </a:t>
            </a:r>
            <a:r>
              <a:rPr lang="en-US" i="1" dirty="0"/>
              <a:t>Between facts and norms: Contributions to a discourse theory of law and democracy</a:t>
            </a:r>
            <a:r>
              <a:rPr lang="en-US" dirty="0"/>
              <a:t>. </a:t>
            </a:r>
            <a:r>
              <a:rPr lang="en-US" dirty="0" err="1"/>
              <a:t>Mit</a:t>
            </a:r>
            <a:r>
              <a:rPr lang="en-US" dirty="0"/>
              <a:t> Press.</a:t>
            </a:r>
          </a:p>
          <a:p>
            <a:r>
              <a:rPr lang="en-US" dirty="0" err="1"/>
              <a:t>Hirokawa</a:t>
            </a:r>
            <a:r>
              <a:rPr lang="en-US" dirty="0"/>
              <a:t>, R. Y. (1985). Discussion procedures and decision‐making performance. </a:t>
            </a:r>
            <a:r>
              <a:rPr lang="en-US" i="1" dirty="0"/>
              <a:t>Human Communication Research</a:t>
            </a:r>
            <a:r>
              <a:rPr lang="en-US" dirty="0"/>
              <a:t>, </a:t>
            </a:r>
            <a:r>
              <a:rPr lang="en-US" i="1" dirty="0"/>
              <a:t>12</a:t>
            </a:r>
            <a:r>
              <a:rPr lang="en-US" dirty="0"/>
              <a:t>(2), 203-224.</a:t>
            </a:r>
          </a:p>
          <a:p>
            <a:r>
              <a:rPr lang="en-US" dirty="0" err="1"/>
              <a:t>Stohl</a:t>
            </a:r>
            <a:r>
              <a:rPr lang="en-US" dirty="0"/>
              <a:t>, C., &amp; Holmes, M. E. (1993). A functional perspective for bona fide groups. </a:t>
            </a:r>
            <a:r>
              <a:rPr lang="en-US" i="1" dirty="0"/>
              <a:t>Annals of the International Communication Association</a:t>
            </a:r>
            <a:r>
              <a:rPr lang="en-US" dirty="0"/>
              <a:t>, </a:t>
            </a:r>
            <a:r>
              <a:rPr lang="en-US" i="1" dirty="0"/>
              <a:t>16</a:t>
            </a:r>
            <a:r>
              <a:rPr lang="en-US" dirty="0"/>
              <a:t>(1), 601-614</a:t>
            </a:r>
            <a:r>
              <a:rPr lang="en-US" dirty="0" smtClean="0"/>
              <a:t>.</a:t>
            </a:r>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xmlns="" val="38810156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22</TotalTime>
  <Words>742</Words>
  <Application>Microsoft Office PowerPoint</Application>
  <PresentationFormat>On-screen Show (4:3)</PresentationFormat>
  <Paragraphs>49</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Theme</vt:lpstr>
      <vt:lpstr>Research Theory in Communication</vt:lpstr>
      <vt:lpstr> Thoughtful advice for those who know they are right </vt:lpstr>
      <vt:lpstr>Dewey’s steps for reflective thinking </vt:lpstr>
      <vt:lpstr>Ethical reflection</vt:lpstr>
      <vt:lpstr>Ethical reflection Cont’d</vt:lpstr>
      <vt:lpstr>Criticism</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Theory in Communication</dc:title>
  <dc:creator>skyle</dc:creator>
  <cp:lastModifiedBy>Marl</cp:lastModifiedBy>
  <cp:revision>4</cp:revision>
  <dcterms:created xsi:type="dcterms:W3CDTF">2017-11-01T19:03:20Z</dcterms:created>
  <dcterms:modified xsi:type="dcterms:W3CDTF">2017-11-17T11:28:16Z</dcterms:modified>
</cp:coreProperties>
</file>