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82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82E"/>
    <a:srgbClr val="009999"/>
    <a:srgbClr val="007D7A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6D120A-D8C6-4C13-8A36-8029F4CAD81A}" type="datetimeFigureOut">
              <a:rPr lang="en-US"/>
              <a:pPr>
                <a:defRPr/>
              </a:pPr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50DB931-1E1D-4C26-A1C5-20E99F70B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7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B47C3-F028-4485-9ED4-5C9B7257039A}" type="datetimeFigureOut">
              <a:rPr lang="en-US"/>
              <a:pPr>
                <a:defRPr/>
              </a:pPr>
              <a:t>8/18/2018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45E0EC-4F72-431F-8678-1580209A4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332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illPPT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6627813"/>
            <a:ext cx="807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900" dirty="0" smtClean="0">
                <a:solidFill>
                  <a:srgbClr val="262626"/>
                </a:solidFill>
              </a:rPr>
              <a:t>©2017 Cengage Learning. All Rights Reserved. May not be scanned, copied or duplicated, or posted to a publicly accessible website, in whole or in part.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7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50942-581C-417A-9700-C000AB05E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41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53200"/>
            <a:ext cx="8001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900" dirty="0" smtClean="0">
                <a:solidFill>
                  <a:srgbClr val="262626"/>
                </a:solidFill>
              </a:rPr>
              <a:t>©2017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D128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440488"/>
            <a:ext cx="457200" cy="341312"/>
          </a:xfrm>
        </p:spPr>
        <p:txBody>
          <a:bodyPr/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A4A427A-86F3-4A9C-85FA-E9AC5EE36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F11D8-17B8-4E71-94C7-2F888EA49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02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1374-892D-474C-B337-C2139C59A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90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9EC3F-233E-4E27-A184-77E1D511B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17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8FB4F-8F30-4116-AB90-94CB2765E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7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719C7-5047-4691-84B9-B91CE9BC4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9579E-E897-4F4F-A05B-D92BF882A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6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53D0F-3A14-4B3A-B988-E7D5A94E4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8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fld id="{41A1697A-5A56-47A3-85FE-0032C743DF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sz="20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334000"/>
            <a:ext cx="9144000" cy="1295400"/>
          </a:xfrm>
          <a:extLst/>
        </p:spPr>
        <p:txBody>
          <a:bodyPr rtlCol="0"/>
          <a:lstStyle/>
          <a:p>
            <a:pPr eaLnBrk="1" fontAlgn="auto" hangingPunct="1">
              <a:defRPr/>
            </a:pPr>
            <a:r>
              <a:rPr lang="en-US" sz="2000" dirty="0" smtClean="0"/>
              <a:t>Chapter 9</a:t>
            </a:r>
          </a:p>
          <a:p>
            <a:pPr eaLnBrk="1" fontAlgn="auto" hangingPunct="1">
              <a:defRPr/>
            </a:pPr>
            <a:r>
              <a:rPr lang="en-US" sz="2000" dirty="0"/>
              <a:t>Corporate-Level </a:t>
            </a:r>
            <a:r>
              <a:rPr lang="en-US" sz="2000" dirty="0" smtClean="0"/>
              <a:t>Strategy: Horizontal Integration, Vertical </a:t>
            </a:r>
            <a:r>
              <a:rPr lang="en-US" sz="2000" dirty="0"/>
              <a:t>Integration, </a:t>
            </a:r>
            <a:r>
              <a:rPr lang="en-US" sz="2000" dirty="0" smtClean="0"/>
              <a:t>and Strategic </a:t>
            </a:r>
            <a:r>
              <a:rPr lang="en-US" sz="2000" dirty="0"/>
              <a:t>Outsourcing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7427A88-5DF3-4CBF-9FAA-B72BFA2D9C55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981200"/>
            <a:ext cx="9140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Stages in the Value-Added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6EFDA03-4923-4C44-A942-16D60104D731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974850"/>
            <a:ext cx="88868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PC Industry Value-Added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Increasing Profitability Through Vertical Integration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Vertical integration </a:t>
            </a:r>
            <a:r>
              <a:rPr lang="en-IN" altLang="en-US" dirty="0" smtClean="0">
                <a:ea typeface="Calibri" pitchFamily="34" charset="0"/>
              </a:rPr>
              <a:t>increases product differentiation, lowers costs, and reduces industry competition when it: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IN" altLang="en-US" dirty="0">
                <a:ea typeface="Calibri" pitchFamily="34" charset="0"/>
              </a:rPr>
              <a:t>f</a:t>
            </a:r>
            <a:r>
              <a:rPr lang="en-IN" altLang="en-US" dirty="0" smtClean="0">
                <a:ea typeface="Calibri" pitchFamily="34" charset="0"/>
              </a:rPr>
              <a:t>acilitates investments in efficiency-enhancing specialized assets.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IN" altLang="en-US" dirty="0" smtClean="0">
                <a:ea typeface="Calibri" pitchFamily="34" charset="0"/>
              </a:rPr>
              <a:t>protects product quality.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IN" altLang="en-US" dirty="0">
                <a:ea typeface="Calibri" pitchFamily="34" charset="0"/>
              </a:rPr>
              <a:t>r</a:t>
            </a:r>
            <a:r>
              <a:rPr lang="en-IN" altLang="en-US" dirty="0" smtClean="0">
                <a:ea typeface="Calibri" pitchFamily="34" charset="0"/>
              </a:rPr>
              <a:t>esults in improved scheduling.</a:t>
            </a:r>
            <a:endParaRPr lang="en-US" altLang="en-US" dirty="0" smtClean="0">
              <a:ea typeface="Calibri" pitchFamily="34" charset="0"/>
            </a:endParaRPr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03B8BFB-D251-4C26-A809-FC74506CA2B9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Problems with Vertical Integration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Increasing cost structure</a:t>
            </a:r>
          </a:p>
          <a:p>
            <a:pPr eaLnBrk="1" hangingPunct="1">
              <a:spcBef>
                <a:spcPct val="0"/>
              </a:spcBef>
            </a:pPr>
            <a:r>
              <a:rPr lang="en-IN" altLang="en-US" smtClean="0">
                <a:ea typeface="Calibri" pitchFamily="34" charset="0"/>
              </a:rPr>
              <a:t>Disadvantages that arise when technology is changing </a:t>
            </a:r>
            <a:r>
              <a:rPr lang="en-US" altLang="en-US" smtClean="0">
                <a:ea typeface="Calibri" pitchFamily="34" charset="0"/>
              </a:rPr>
              <a:t>fast</a:t>
            </a:r>
          </a:p>
          <a:p>
            <a:pPr eaLnBrk="1" hangingPunct="1">
              <a:spcBef>
                <a:spcPct val="0"/>
              </a:spcBef>
            </a:pPr>
            <a:r>
              <a:rPr lang="en-IN" altLang="en-US" smtClean="0">
                <a:ea typeface="Calibri" pitchFamily="34" charset="0"/>
              </a:rPr>
              <a:t>Disadvantages that arise when demand is unpredictable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ea typeface="Calibri" pitchFamily="34" charset="0"/>
              </a:rPr>
              <a:t>Vertical disintegration</a:t>
            </a:r>
            <a:r>
              <a:rPr lang="en-US" altLang="en-US" smtClean="0">
                <a:ea typeface="Calibri" pitchFamily="34" charset="0"/>
              </a:rPr>
              <a:t>: When a company decides to exit industries either forward or backward in the industry </a:t>
            </a:r>
            <a:r>
              <a:rPr lang="en-IN" altLang="en-US" smtClean="0">
                <a:ea typeface="Calibri" pitchFamily="34" charset="0"/>
              </a:rPr>
              <a:t>value chain to its core </a:t>
            </a:r>
            <a:r>
              <a:rPr lang="en-US" altLang="en-US" smtClean="0">
                <a:ea typeface="Calibri" pitchFamily="34" charset="0"/>
              </a:rPr>
              <a:t>industry to increase profitability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E005540-CF42-45E6-B0E9-23C860706279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Cooperative Relationships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ea typeface="Calibri" pitchFamily="34" charset="0"/>
              </a:rPr>
              <a:t>Quasi integration</a:t>
            </a:r>
            <a:r>
              <a:rPr lang="en-US" altLang="en-US" smtClean="0">
                <a:ea typeface="Calibri" pitchFamily="34" charset="0"/>
              </a:rPr>
              <a:t>: Use of long-term relationships, or investment into some of the activities normally performed by suppliers or buyers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In place of full ownership of operations that are backward or forward in the supply chain</a:t>
            </a:r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6980602-4A54-40AF-BEC8-A30A8663048E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Competitive </a:t>
            </a:r>
            <a:r>
              <a:rPr lang="en-US" dirty="0" smtClean="0"/>
              <a:t>Bidding and Short-Term Contracts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Competitive bidding strategy - Independent component suppliers compete to be chosen to supply a particular component.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Short-term contracts - Last for a year or less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Does not result in specialized investments 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Signals a company’s lack of long-term commitment to its suppliers</a:t>
            </a:r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221E30E-E9A4-4681-B39C-AD05B51ABD44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Strategic Alliances and Long-Term Contracting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>
                <a:ea typeface="Calibri" pitchFamily="34" charset="0"/>
              </a:rPr>
              <a:t>Strategic alliances</a:t>
            </a:r>
            <a:r>
              <a:rPr lang="en-US" altLang="en-US" dirty="0" smtClean="0">
                <a:ea typeface="Calibri" pitchFamily="34" charset="0"/>
              </a:rPr>
              <a:t>: Long-term agreements between two or more companies to jointly develop new products or processes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Substitute for vertical integration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Avoids bureaucratic costs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Component suppliers benefit because their business and profitability grow as the companies they supply grow.</a:t>
            </a:r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83F3324-9E28-40EC-B24B-831F61EAA6DD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Strategies to Build </a:t>
            </a:r>
            <a:r>
              <a:rPr lang="en-US" dirty="0"/>
              <a:t>Long-Term Cooperative Relationships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>
                <a:ea typeface="Calibri" pitchFamily="34" charset="0"/>
              </a:rPr>
              <a:t>Hostage taking</a:t>
            </a:r>
            <a:r>
              <a:rPr lang="en-US" altLang="en-US" dirty="0" smtClean="0">
                <a:ea typeface="Calibri" pitchFamily="34" charset="0"/>
              </a:rPr>
              <a:t>: Means of exchanging valuable resources to guarantee that each partner to an agreement will keep its side of the bargain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>
                <a:ea typeface="Calibri" pitchFamily="34" charset="0"/>
              </a:rPr>
              <a:t>Credible commitment</a:t>
            </a:r>
            <a:r>
              <a:rPr lang="en-US" altLang="en-US" dirty="0" smtClean="0">
                <a:ea typeface="Calibri" pitchFamily="34" charset="0"/>
              </a:rPr>
              <a:t>: Believable promise or pledge to support the development of a long-term relationship between companies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Each company should possess a kind of power to discipline its partner, if the need arises.</a:t>
            </a: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21B267E-AF6F-4907-9324-F94D6F3C33F8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Strategic </a:t>
            </a:r>
            <a:r>
              <a:rPr lang="en-US" dirty="0" smtClean="0"/>
              <a:t>Outsourcing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Decision to allow one or more of a company’s value-chain activities to be performed by independent, specialist companies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>
                <a:ea typeface="Calibri" pitchFamily="34" charset="0"/>
              </a:rPr>
              <a:t>Virtual corporation</a:t>
            </a:r>
            <a:r>
              <a:rPr lang="en-US" altLang="en-US" dirty="0" smtClean="0">
                <a:ea typeface="Calibri" pitchFamily="34" charset="0"/>
              </a:rPr>
              <a:t>: Companies that pursue extensive strategic outsourcing to the extent that they only perform the central value creation functions that leads to competitive advantage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F6DCBA7-7903-4D5A-91AA-C0F08064A07C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7352819-FA9F-450F-8E03-13040F53382B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1788"/>
            <a:ext cx="8912225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Discuss how corporate-level strategy can be used to strengthen a company’s business model and business-level strategies.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Define horizontal integration and discuss the primary advantages and disadvantages associated with this corporate-level strategy.</a:t>
            </a:r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5BD716D-C9F2-47E9-B5AF-0CF675B11055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Benefits of Outsourcing</a:t>
            </a:r>
          </a:p>
        </p:txBody>
      </p:sp>
      <p:sp>
        <p:nvSpPr>
          <p:cNvPr id="25603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3DA944E-2686-4AC9-A674-EFB0650FD091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3400" y="1679575"/>
            <a:ext cx="7848600" cy="1317625"/>
            <a:chOff x="533400" y="1679179"/>
            <a:chExt cx="7848600" cy="1318680"/>
          </a:xfrm>
          <a:solidFill>
            <a:schemeClr val="tx2"/>
          </a:solidFill>
        </p:grpSpPr>
        <p:sp>
          <p:nvSpPr>
            <p:cNvPr id="5" name="Rectangle 4"/>
            <p:cNvSpPr/>
            <p:nvPr/>
          </p:nvSpPr>
          <p:spPr>
            <a:xfrm>
              <a:off x="533400" y="2166932"/>
              <a:ext cx="7848600" cy="830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513" y="1679179"/>
              <a:ext cx="5094287" cy="759433"/>
            </a:xfrm>
            <a:custGeom>
              <a:avLst/>
              <a:gdLst>
                <a:gd name="connsiteX0" fmla="*/ 0 w 5494020"/>
                <a:gd name="connsiteY0" fmla="*/ 162363 h 974160"/>
                <a:gd name="connsiteX1" fmla="*/ 162363 w 5494020"/>
                <a:gd name="connsiteY1" fmla="*/ 0 h 974160"/>
                <a:gd name="connsiteX2" fmla="*/ 5331657 w 5494020"/>
                <a:gd name="connsiteY2" fmla="*/ 0 h 974160"/>
                <a:gd name="connsiteX3" fmla="*/ 5494020 w 5494020"/>
                <a:gd name="connsiteY3" fmla="*/ 162363 h 974160"/>
                <a:gd name="connsiteX4" fmla="*/ 5494020 w 5494020"/>
                <a:gd name="connsiteY4" fmla="*/ 811797 h 974160"/>
                <a:gd name="connsiteX5" fmla="*/ 5331657 w 5494020"/>
                <a:gd name="connsiteY5" fmla="*/ 974160 h 974160"/>
                <a:gd name="connsiteX6" fmla="*/ 162363 w 5494020"/>
                <a:gd name="connsiteY6" fmla="*/ 974160 h 974160"/>
                <a:gd name="connsiteX7" fmla="*/ 0 w 5494020"/>
                <a:gd name="connsiteY7" fmla="*/ 811797 h 974160"/>
                <a:gd name="connsiteX8" fmla="*/ 0 w 5494020"/>
                <a:gd name="connsiteY8" fmla="*/ 162363 h 97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4020" h="974160">
                  <a:moveTo>
                    <a:pt x="0" y="162363"/>
                  </a:moveTo>
                  <a:cubicBezTo>
                    <a:pt x="0" y="72692"/>
                    <a:pt x="72692" y="0"/>
                    <a:pt x="162363" y="0"/>
                  </a:cubicBezTo>
                  <a:lnTo>
                    <a:pt x="5331657" y="0"/>
                  </a:lnTo>
                  <a:cubicBezTo>
                    <a:pt x="5421328" y="0"/>
                    <a:pt x="5494020" y="72692"/>
                    <a:pt x="5494020" y="162363"/>
                  </a:cubicBezTo>
                  <a:lnTo>
                    <a:pt x="5494020" y="811797"/>
                  </a:lnTo>
                  <a:cubicBezTo>
                    <a:pt x="5494020" y="901468"/>
                    <a:pt x="5421328" y="974160"/>
                    <a:pt x="5331657" y="974160"/>
                  </a:cubicBezTo>
                  <a:lnTo>
                    <a:pt x="162363" y="974160"/>
                  </a:lnTo>
                  <a:cubicBezTo>
                    <a:pt x="72692" y="974160"/>
                    <a:pt x="0" y="901468"/>
                    <a:pt x="0" y="811797"/>
                  </a:cubicBezTo>
                  <a:lnTo>
                    <a:pt x="0" y="16236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5216" tIns="47555" rIns="255216" bIns="47555" spcCol="1270" anchor="ctr"/>
            <a:lstStyle/>
            <a:p>
              <a:pPr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dirty="0">
                  <a:solidFill>
                    <a:schemeClr val="bg1"/>
                  </a:solidFill>
                  <a:latin typeface="Calibri" panose="020F0502020204030204" pitchFamily="34" charset="0"/>
                  <a:ea typeface="Adobe Fangsong Std R" pitchFamily="18" charset="-128"/>
                  <a:cs typeface="Calibri" panose="020F0502020204030204" pitchFamily="34" charset="0"/>
                </a:rPr>
                <a:t>Lower cost structure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5450" y="3249613"/>
            <a:ext cx="7848600" cy="1317625"/>
            <a:chOff x="424873" y="3249251"/>
            <a:chExt cx="7848600" cy="131762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24873" y="3736613"/>
              <a:ext cx="7848600" cy="83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 bwMode="auto">
            <a:xfrm>
              <a:off x="816986" y="3249251"/>
              <a:ext cx="5094287" cy="758825"/>
            </a:xfrm>
            <a:custGeom>
              <a:avLst/>
              <a:gdLst>
                <a:gd name="connsiteX0" fmla="*/ 0 w 5494020"/>
                <a:gd name="connsiteY0" fmla="*/ 162363 h 974160"/>
                <a:gd name="connsiteX1" fmla="*/ 162363 w 5494020"/>
                <a:gd name="connsiteY1" fmla="*/ 0 h 974160"/>
                <a:gd name="connsiteX2" fmla="*/ 5331657 w 5494020"/>
                <a:gd name="connsiteY2" fmla="*/ 0 h 974160"/>
                <a:gd name="connsiteX3" fmla="*/ 5494020 w 5494020"/>
                <a:gd name="connsiteY3" fmla="*/ 162363 h 974160"/>
                <a:gd name="connsiteX4" fmla="*/ 5494020 w 5494020"/>
                <a:gd name="connsiteY4" fmla="*/ 811797 h 974160"/>
                <a:gd name="connsiteX5" fmla="*/ 5331657 w 5494020"/>
                <a:gd name="connsiteY5" fmla="*/ 974160 h 974160"/>
                <a:gd name="connsiteX6" fmla="*/ 162363 w 5494020"/>
                <a:gd name="connsiteY6" fmla="*/ 974160 h 974160"/>
                <a:gd name="connsiteX7" fmla="*/ 0 w 5494020"/>
                <a:gd name="connsiteY7" fmla="*/ 811797 h 974160"/>
                <a:gd name="connsiteX8" fmla="*/ 0 w 5494020"/>
                <a:gd name="connsiteY8" fmla="*/ 162363 h 97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4020" h="974160">
                  <a:moveTo>
                    <a:pt x="0" y="162363"/>
                  </a:moveTo>
                  <a:cubicBezTo>
                    <a:pt x="0" y="72692"/>
                    <a:pt x="72692" y="0"/>
                    <a:pt x="162363" y="0"/>
                  </a:cubicBezTo>
                  <a:lnTo>
                    <a:pt x="5331657" y="0"/>
                  </a:lnTo>
                  <a:cubicBezTo>
                    <a:pt x="5421328" y="0"/>
                    <a:pt x="5494020" y="72692"/>
                    <a:pt x="5494020" y="162363"/>
                  </a:cubicBezTo>
                  <a:lnTo>
                    <a:pt x="5494020" y="811797"/>
                  </a:lnTo>
                  <a:cubicBezTo>
                    <a:pt x="5494020" y="901468"/>
                    <a:pt x="5421328" y="974160"/>
                    <a:pt x="5331657" y="974160"/>
                  </a:cubicBezTo>
                  <a:lnTo>
                    <a:pt x="162363" y="974160"/>
                  </a:lnTo>
                  <a:cubicBezTo>
                    <a:pt x="72692" y="974160"/>
                    <a:pt x="0" y="901468"/>
                    <a:pt x="0" y="811797"/>
                  </a:cubicBezTo>
                  <a:lnTo>
                    <a:pt x="0" y="16236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5216" tIns="47555" rIns="255216" bIns="47555" spcCol="1270" anchor="ctr"/>
            <a:lstStyle/>
            <a:p>
              <a:pPr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dirty="0">
                  <a:solidFill>
                    <a:schemeClr val="bg1"/>
                  </a:solidFill>
                  <a:latin typeface="Calibri" panose="020F0502020204030204" pitchFamily="34" charset="0"/>
                  <a:ea typeface="Adobe Fangsong Std R" pitchFamily="18" charset="-128"/>
                  <a:cs typeface="Calibri" panose="020F0502020204030204" pitchFamily="34" charset="0"/>
                </a:rPr>
                <a:t>Enhanced differentiation 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4770438"/>
            <a:ext cx="7848600" cy="1317625"/>
            <a:chOff x="457200" y="4770437"/>
            <a:chExt cx="7848600" cy="1317625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7200" y="5257799"/>
              <a:ext cx="7848600" cy="83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 bwMode="auto">
            <a:xfrm>
              <a:off x="849313" y="4770437"/>
              <a:ext cx="5094287" cy="758825"/>
            </a:xfrm>
            <a:custGeom>
              <a:avLst/>
              <a:gdLst>
                <a:gd name="connsiteX0" fmla="*/ 0 w 5494020"/>
                <a:gd name="connsiteY0" fmla="*/ 162363 h 974160"/>
                <a:gd name="connsiteX1" fmla="*/ 162363 w 5494020"/>
                <a:gd name="connsiteY1" fmla="*/ 0 h 974160"/>
                <a:gd name="connsiteX2" fmla="*/ 5331657 w 5494020"/>
                <a:gd name="connsiteY2" fmla="*/ 0 h 974160"/>
                <a:gd name="connsiteX3" fmla="*/ 5494020 w 5494020"/>
                <a:gd name="connsiteY3" fmla="*/ 162363 h 974160"/>
                <a:gd name="connsiteX4" fmla="*/ 5494020 w 5494020"/>
                <a:gd name="connsiteY4" fmla="*/ 811797 h 974160"/>
                <a:gd name="connsiteX5" fmla="*/ 5331657 w 5494020"/>
                <a:gd name="connsiteY5" fmla="*/ 974160 h 974160"/>
                <a:gd name="connsiteX6" fmla="*/ 162363 w 5494020"/>
                <a:gd name="connsiteY6" fmla="*/ 974160 h 974160"/>
                <a:gd name="connsiteX7" fmla="*/ 0 w 5494020"/>
                <a:gd name="connsiteY7" fmla="*/ 811797 h 974160"/>
                <a:gd name="connsiteX8" fmla="*/ 0 w 5494020"/>
                <a:gd name="connsiteY8" fmla="*/ 162363 h 97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4020" h="974160">
                  <a:moveTo>
                    <a:pt x="0" y="162363"/>
                  </a:moveTo>
                  <a:cubicBezTo>
                    <a:pt x="0" y="72692"/>
                    <a:pt x="72692" y="0"/>
                    <a:pt x="162363" y="0"/>
                  </a:cubicBezTo>
                  <a:lnTo>
                    <a:pt x="5331657" y="0"/>
                  </a:lnTo>
                  <a:cubicBezTo>
                    <a:pt x="5421328" y="0"/>
                    <a:pt x="5494020" y="72692"/>
                    <a:pt x="5494020" y="162363"/>
                  </a:cubicBezTo>
                  <a:lnTo>
                    <a:pt x="5494020" y="811797"/>
                  </a:lnTo>
                  <a:cubicBezTo>
                    <a:pt x="5494020" y="901468"/>
                    <a:pt x="5421328" y="974160"/>
                    <a:pt x="5331657" y="974160"/>
                  </a:cubicBezTo>
                  <a:lnTo>
                    <a:pt x="162363" y="974160"/>
                  </a:lnTo>
                  <a:cubicBezTo>
                    <a:pt x="72692" y="974160"/>
                    <a:pt x="0" y="901468"/>
                    <a:pt x="0" y="811797"/>
                  </a:cubicBezTo>
                  <a:lnTo>
                    <a:pt x="0" y="16236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5216" tIns="47555" rIns="255216" bIns="47555" spcCol="1270" anchor="ctr"/>
            <a:lstStyle/>
            <a:p>
              <a:pPr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dirty="0">
                  <a:solidFill>
                    <a:schemeClr val="bg1"/>
                  </a:solidFill>
                  <a:latin typeface="Calibri" panose="020F0502020204030204" pitchFamily="34" charset="0"/>
                  <a:ea typeface="Adobe Fangsong Std R" pitchFamily="18" charset="-128"/>
                  <a:cs typeface="Calibri" panose="020F0502020204030204" pitchFamily="34" charset="0"/>
                </a:rPr>
                <a:t>Focus on the core business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Risks of Outsourcing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Holdup 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Risk that a company will become too dependent upon the specialist provider of an outsourced activity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Increased competition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Building of an industry-wide resource that lowers the barriers to entry in that industry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Loss of information and forfeited learning opportunities</a:t>
            </a:r>
          </a:p>
        </p:txBody>
      </p:sp>
      <p:sp>
        <p:nvSpPr>
          <p:cNvPr id="2662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8F10E73-3A77-4729-B0E2-476EDDD669AF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029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Explain the difference between a company’s internal value chain and the industry value chain.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Describe why, and under what conditions, cooperative relationships such as strategic alliances and outsourcing may become a substitute for vertical integration.</a:t>
            </a: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03D893A-56E7-4B69-ABFE-C58F9966E771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Corporate-Level Strategy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dirty="0" smtClean="0"/>
              <a:t>Multibusiness </a:t>
            </a:r>
            <a:r>
              <a:rPr lang="en-US" dirty="0"/>
              <a:t>Model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IN" altLang="en-US" dirty="0" smtClean="0">
                <a:ea typeface="Calibri" pitchFamily="34" charset="0"/>
              </a:rPr>
              <a:t>Corporate-level strategies should be chosen to promote the success of its business-level strategies.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IN" altLang="en-US" dirty="0" smtClean="0">
                <a:ea typeface="Calibri" pitchFamily="34" charset="0"/>
              </a:rPr>
              <a:t>This allows a firm to achieve a sustainable competitive advantage, leading to </a:t>
            </a:r>
            <a:r>
              <a:rPr lang="en-US" altLang="en-US" dirty="0" smtClean="0">
                <a:ea typeface="Calibri" pitchFamily="34" charset="0"/>
              </a:rPr>
              <a:t>higher profitability.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0EEB670-FDFC-4755-9FF6-E4D9BC6DF816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Corporate-Level Strategy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dirty="0" smtClean="0"/>
              <a:t>Multibusiness </a:t>
            </a:r>
            <a:r>
              <a:rPr lang="en-US" dirty="0"/>
              <a:t>Model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Levels of business model: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Business model and strategies for each business unit or division in every industry in which it competes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Higher-level </a:t>
            </a:r>
            <a:r>
              <a:rPr lang="en-US" altLang="en-US" dirty="0" err="1" smtClean="0">
                <a:ea typeface="Calibri" pitchFamily="34" charset="0"/>
              </a:rPr>
              <a:t>multibusiness</a:t>
            </a:r>
            <a:r>
              <a:rPr lang="en-US" altLang="en-US" dirty="0" smtClean="0">
                <a:ea typeface="Calibri" pitchFamily="34" charset="0"/>
              </a:rPr>
              <a:t> model that justifies its entry into different businesses and industries</a:t>
            </a:r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CAE49F4-3640-4D71-BEFB-FBC8BF4B1A31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Horizontal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</a:rPr>
              <a:t>Acquiring or merging with industry competitors to achieve the competitive advantages that arise from a large size and scope of operations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>
                <a:ea typeface="Calibri" pitchFamily="34" charset="0"/>
              </a:rPr>
              <a:t>Acquisition</a:t>
            </a:r>
            <a:r>
              <a:rPr lang="en-US" altLang="en-US" dirty="0" smtClean="0">
                <a:ea typeface="Calibri" pitchFamily="34" charset="0"/>
              </a:rPr>
              <a:t>: Company uses its capital resources to purchase another company.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>
                <a:ea typeface="Calibri" pitchFamily="34" charset="0"/>
              </a:rPr>
              <a:t>Merger</a:t>
            </a:r>
            <a:r>
              <a:rPr lang="en-US" altLang="en-US" dirty="0" smtClean="0">
                <a:ea typeface="Calibri" pitchFamily="34" charset="0"/>
              </a:rPr>
              <a:t>: Agreement between two companies to pool their resources and operations and join together to better compete in a business or industry.</a:t>
            </a: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47579B2-EA46-48B9-8F35-E44A853579E9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Benefits of Horizontal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Lowers the cost structure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Increases product differentiation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Leverages a competitive advantage</a:t>
            </a:r>
          </a:p>
          <a:p>
            <a:pPr eaLnBrk="1" hangingPunct="1">
              <a:spcBef>
                <a:spcPct val="0"/>
              </a:spcBef>
            </a:pPr>
            <a:r>
              <a:rPr lang="en-IN" altLang="en-US" smtClean="0">
                <a:ea typeface="Calibri" pitchFamily="34" charset="0"/>
              </a:rPr>
              <a:t>Reduces rivalry within the industry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Increases bargaining power over suppliers and buyers</a:t>
            </a:r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E9A4884-4E16-4AD0-821D-0A043BE4CCCF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Problems with Horizontal Integration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Difficult to implement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Conflict with the Federal Trade Commission (FTC)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Increase in prices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Abuse of market power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Crushing potential competitors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Calibri" pitchFamily="34" charset="0"/>
            </a:endParaRPr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26DEC75-C5BC-40AD-9DB1-0610C01B27E1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28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Vertical Integration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When a company expands its operations either backward or forward into an industry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Backward vertical integration - Produces inputs for the company’s products</a:t>
            </a:r>
          </a:p>
          <a:p>
            <a:pPr lvl="1" indent="-273050" eaLnBrk="1" hangingPunct="1">
              <a:spcBef>
                <a:spcPct val="0"/>
              </a:spcBef>
            </a:pPr>
            <a:r>
              <a:rPr lang="en-US" altLang="en-US" smtClean="0">
                <a:ea typeface="Calibri" pitchFamily="34" charset="0"/>
              </a:rPr>
              <a:t>Forward vertical integration - Uses, distributes, or sells the company’s products</a:t>
            </a:r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E3288B0-8376-4B1A-A8E0-EAB2A1BACDF4}" type="slidenum">
              <a:rPr lang="en-US" altLang="en-US" sz="1200">
                <a:solidFill>
                  <a:srgbClr val="C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831</TotalTime>
  <Words>720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Fangsong Std R</vt:lpstr>
      <vt:lpstr>Arial</vt:lpstr>
      <vt:lpstr>Calibri</vt:lpstr>
      <vt:lpstr>Times New Roman</vt:lpstr>
      <vt:lpstr>Wingdings</vt:lpstr>
      <vt:lpstr>2_Essential</vt:lpstr>
      <vt:lpstr>PowerPoint Presentation</vt:lpstr>
      <vt:lpstr>Learning objectives</vt:lpstr>
      <vt:lpstr>Learning objectives</vt:lpstr>
      <vt:lpstr>Corporate-Level Strategy and the Multibusiness Model</vt:lpstr>
      <vt:lpstr>Corporate-Level Strategy and the Multibusiness Model</vt:lpstr>
      <vt:lpstr>Horizontal Integration</vt:lpstr>
      <vt:lpstr>Benefits of Horizontal Integration</vt:lpstr>
      <vt:lpstr>Problems with Horizontal Integration</vt:lpstr>
      <vt:lpstr>Vertical Integration</vt:lpstr>
      <vt:lpstr>Stages in the Value-Added Chain</vt:lpstr>
      <vt:lpstr>PC Industry Value-Added Chain</vt:lpstr>
      <vt:lpstr>Increasing Profitability Through Vertical Integration</vt:lpstr>
      <vt:lpstr>Problems with Vertical Integration</vt:lpstr>
      <vt:lpstr>Cooperative Relationships</vt:lpstr>
      <vt:lpstr>Competitive Bidding and Short-Term Contracts</vt:lpstr>
      <vt:lpstr>Strategic Alliances and Long-Term Contracting</vt:lpstr>
      <vt:lpstr>Strategies to Build Long-Term Cooperative Relationships</vt:lpstr>
      <vt:lpstr>Strategic Outsourcing</vt:lpstr>
      <vt:lpstr>PowerPoint Presentation</vt:lpstr>
      <vt:lpstr>Benefits of Outsourcing</vt:lpstr>
      <vt:lpstr>Risks of Outsourcing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augky</cp:lastModifiedBy>
  <cp:revision>48</cp:revision>
  <dcterms:created xsi:type="dcterms:W3CDTF">2013-09-17T12:27:57Z</dcterms:created>
  <dcterms:modified xsi:type="dcterms:W3CDTF">2018-08-18T03:54:01Z</dcterms:modified>
</cp:coreProperties>
</file>