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Default Extension="docx" ContentType="application/vnd.openxmlformats-officedocument.wordprocessingml.document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27"/>
  </p:notesMasterIdLst>
  <p:sldIdLst>
    <p:sldId id="291" r:id="rId4"/>
    <p:sldId id="317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305" r:id="rId19"/>
    <p:sldId id="306" r:id="rId20"/>
    <p:sldId id="307" r:id="rId21"/>
    <p:sldId id="308" r:id="rId22"/>
    <p:sldId id="309" r:id="rId23"/>
    <p:sldId id="310" r:id="rId24"/>
    <p:sldId id="311" r:id="rId25"/>
    <p:sldId id="312" r:id="rId26"/>
  </p:sldIdLst>
  <p:sldSz cx="9144000" cy="6858000" type="screen4x3"/>
  <p:notesSz cx="6858000" cy="9144000"/>
  <p:custDataLst>
    <p:tags r:id="rId2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60606"/>
    <a:srgbClr val="0000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gs" Target="tags/tag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ABC76-18DE-4692-A8C8-FB84C0C9F192}" type="datetimeFigureOut">
              <a:rPr lang="en-GB" smtClean="0"/>
              <a:pPr/>
              <a:t>16/12/2017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9C0C2D-C1D8-41BA-86A1-780C678BDA3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35484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E4661C-5AD5-4C8B-B4F3-F341A68A16E5}" type="slidenum">
              <a:rPr lang="en-US">
                <a:solidFill>
                  <a:prstClr val="black"/>
                </a:solidFill>
              </a:rPr>
              <a:pPr eaLnBrk="1" hangingPunct="1"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80781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ABA7C09-7814-4296-934B-7CEB23E494FF}" type="slidenum">
              <a:rPr lang="en-US">
                <a:solidFill>
                  <a:prstClr val="black"/>
                </a:solidFill>
              </a:rPr>
              <a:pPr eaLnBrk="1" hangingPunct="1"/>
              <a:t>10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64995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ABA7C09-7814-4296-934B-7CEB23E494FF}" type="slidenum">
              <a:rPr lang="en-US">
                <a:solidFill>
                  <a:prstClr val="black"/>
                </a:solidFill>
              </a:rPr>
              <a:pPr eaLnBrk="1" hangingPunct="1"/>
              <a:t>11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45761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ABA7C09-7814-4296-934B-7CEB23E494FF}" type="slidenum">
              <a:rPr lang="en-US">
                <a:solidFill>
                  <a:prstClr val="black"/>
                </a:solidFill>
              </a:rPr>
              <a:pPr eaLnBrk="1" hangingPunct="1"/>
              <a:t>12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9288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ABA7C09-7814-4296-934B-7CEB23E494FF}" type="slidenum">
              <a:rPr lang="en-US">
                <a:solidFill>
                  <a:prstClr val="black"/>
                </a:solidFill>
              </a:rPr>
              <a:pPr eaLnBrk="1" hangingPunct="1"/>
              <a:t>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94710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ABA7C09-7814-4296-934B-7CEB23E494FF}" type="slidenum">
              <a:rPr lang="en-US">
                <a:solidFill>
                  <a:prstClr val="black"/>
                </a:solidFill>
              </a:rPr>
              <a:pPr eaLnBrk="1" hangingPunct="1"/>
              <a:t>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49263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ABA7C09-7814-4296-934B-7CEB23E494FF}" type="slidenum">
              <a:rPr lang="en-US">
                <a:solidFill>
                  <a:prstClr val="black"/>
                </a:solidFill>
              </a:rPr>
              <a:pPr eaLnBrk="1" hangingPunct="1"/>
              <a:t>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96689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ABA7C09-7814-4296-934B-7CEB23E494FF}" type="slidenum">
              <a:rPr lang="en-US">
                <a:solidFill>
                  <a:prstClr val="black"/>
                </a:solidFill>
              </a:rPr>
              <a:pPr eaLnBrk="1" hangingPunct="1"/>
              <a:t>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73377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ABA7C09-7814-4296-934B-7CEB23E494FF}" type="slidenum">
              <a:rPr lang="en-US">
                <a:solidFill>
                  <a:prstClr val="black"/>
                </a:solidFill>
              </a:rPr>
              <a:pPr eaLnBrk="1" hangingPunct="1"/>
              <a:t>17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71907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ABA7C09-7814-4296-934B-7CEB23E494FF}" type="slidenum">
              <a:rPr lang="en-US">
                <a:solidFill>
                  <a:prstClr val="black"/>
                </a:solidFill>
              </a:rPr>
              <a:pPr eaLnBrk="1" hangingPunct="1"/>
              <a:t>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24545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ABA7C09-7814-4296-934B-7CEB23E494FF}" type="slidenum">
              <a:rPr lang="en-US">
                <a:solidFill>
                  <a:prstClr val="black"/>
                </a:solidFill>
              </a:rPr>
              <a:pPr eaLnBrk="1" hangingPunct="1"/>
              <a:t>19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90207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B62FA51-1A87-4E92-98D3-923ED310E1C5}" type="slidenum">
              <a:rPr lang="en-US">
                <a:solidFill>
                  <a:prstClr val="black"/>
                </a:solidFill>
              </a:rPr>
              <a:pPr eaLnBrk="1" hangingPunct="1"/>
              <a:t>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31335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ABA7C09-7814-4296-934B-7CEB23E494FF}" type="slidenum">
              <a:rPr lang="en-US">
                <a:solidFill>
                  <a:prstClr val="black"/>
                </a:solidFill>
              </a:rPr>
              <a:pPr eaLnBrk="1" hangingPunct="1"/>
              <a:t>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57143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ABA7C09-7814-4296-934B-7CEB23E494FF}" type="slidenum">
              <a:rPr lang="en-US">
                <a:solidFill>
                  <a:prstClr val="black"/>
                </a:solidFill>
              </a:rPr>
              <a:pPr eaLnBrk="1" hangingPunct="1"/>
              <a:t>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60596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469186-66BF-4104-9967-EB0B29809D1A}" type="slidenum">
              <a:rPr lang="en-US">
                <a:solidFill>
                  <a:prstClr val="black"/>
                </a:solidFill>
              </a:rPr>
              <a:pPr eaLnBrk="1" hangingPunct="1"/>
              <a:t>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727766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E4661C-5AD5-4C8B-B4F3-F341A68A16E5}" type="slidenum">
              <a:rPr lang="en-US">
                <a:solidFill>
                  <a:prstClr val="black"/>
                </a:solidFill>
              </a:rPr>
              <a:pPr eaLnBrk="1" hangingPunct="1"/>
              <a:t>23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1287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09C4D5-F415-4730-8735-01B3417C3306}" type="slidenum">
              <a:rPr lang="en-US">
                <a:solidFill>
                  <a:prstClr val="black"/>
                </a:solidFill>
              </a:rPr>
              <a:pPr eaLnBrk="1" hangingPunct="1"/>
              <a:t>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7059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09C4D5-F415-4730-8735-01B3417C3306}" type="slidenum">
              <a:rPr lang="en-US">
                <a:solidFill>
                  <a:prstClr val="black"/>
                </a:solidFill>
              </a:rPr>
              <a:pPr eaLnBrk="1" hangingPunct="1"/>
              <a:t>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44982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09C4D5-F415-4730-8735-01B3417C3306}" type="slidenum">
              <a:rPr lang="en-US">
                <a:solidFill>
                  <a:prstClr val="black"/>
                </a:solidFill>
              </a:rPr>
              <a:pPr eaLnBrk="1" hangingPunct="1"/>
              <a:t>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87761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09C4D5-F415-4730-8735-01B3417C3306}" type="slidenum">
              <a:rPr lang="en-US">
                <a:solidFill>
                  <a:prstClr val="black"/>
                </a:solidFill>
              </a:rPr>
              <a:pPr eaLnBrk="1" hangingPunct="1"/>
              <a:t>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19426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ABA7C09-7814-4296-934B-7CEB23E494FF}" type="slidenum">
              <a:rPr lang="en-US">
                <a:solidFill>
                  <a:prstClr val="black"/>
                </a:solidFill>
              </a:rPr>
              <a:pPr eaLnBrk="1" hangingPunct="1"/>
              <a:t>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40576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ABA7C09-7814-4296-934B-7CEB23E494FF}" type="slidenum">
              <a:rPr lang="en-US">
                <a:solidFill>
                  <a:prstClr val="black"/>
                </a:solidFill>
              </a:rPr>
              <a:pPr eaLnBrk="1" hangingPunct="1"/>
              <a:t>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45436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ABA7C09-7814-4296-934B-7CEB23E494FF}" type="slidenum">
              <a:rPr lang="en-US">
                <a:solidFill>
                  <a:prstClr val="black"/>
                </a:solidFill>
              </a:rPr>
              <a:pPr eaLnBrk="1" hangingPunct="1"/>
              <a:t>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2723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4D4F53"/>
              </a:solidFill>
            </a:endParaRPr>
          </a:p>
        </p:txBody>
      </p:sp>
      <p:sp>
        <p:nvSpPr>
          <p:cNvPr id="5" name="AutoShape 14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4D4F53"/>
              </a:solidFill>
            </a:endParaRPr>
          </a:p>
        </p:txBody>
      </p:sp>
      <p:pic>
        <p:nvPicPr>
          <p:cNvPr id="6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37300" y="733425"/>
            <a:ext cx="24257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7" descr="A BUSINESS SCHOOL RGB_BLA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3375"/>
            <a:ext cx="2674937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9938" y="2417763"/>
            <a:ext cx="7762875" cy="1439862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9938" y="5908675"/>
            <a:ext cx="7762875" cy="360363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2488708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55745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3363" y="1371600"/>
            <a:ext cx="1936750" cy="47466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9938" y="1371600"/>
            <a:ext cx="5661025" cy="47466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7885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4D4F53"/>
              </a:solidFill>
            </a:endParaRPr>
          </a:p>
        </p:txBody>
      </p:sp>
      <p:sp>
        <p:nvSpPr>
          <p:cNvPr id="5" name="AutoShape 14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4D4F53"/>
              </a:solidFill>
            </a:endParaRPr>
          </a:p>
        </p:txBody>
      </p:sp>
      <p:pic>
        <p:nvPicPr>
          <p:cNvPr id="6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37300" y="733425"/>
            <a:ext cx="24257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7" descr="A BUSINESS SCHOOL RGB_BLA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3375"/>
            <a:ext cx="2674937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9938" y="2417763"/>
            <a:ext cx="7762875" cy="1439862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9938" y="5908675"/>
            <a:ext cx="7762875" cy="360363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044785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325807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669471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9938" y="2093913"/>
            <a:ext cx="3798887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1225" y="2093913"/>
            <a:ext cx="3798888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003275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115221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894953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3644059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4110030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33632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5707614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477473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3363" y="1371600"/>
            <a:ext cx="1936750" cy="47466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9938" y="1371600"/>
            <a:ext cx="5661025" cy="47466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604976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1EF74-4F4F-4EE7-BA2E-9A03459A96D8}" type="datetimeFigureOut">
              <a:rPr lang="en-GB" smtClean="0"/>
              <a:pPr/>
              <a:t>16/12/2017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A272-C644-4FE2-8BE2-3369FD1ECA8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923360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1EF74-4F4F-4EE7-BA2E-9A03459A96D8}" type="datetimeFigureOut">
              <a:rPr lang="en-GB" smtClean="0"/>
              <a:pPr/>
              <a:t>16/12/2017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A272-C644-4FE2-8BE2-3369FD1ECA8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10119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1EF74-4F4F-4EE7-BA2E-9A03459A96D8}" type="datetimeFigureOut">
              <a:rPr lang="en-GB" smtClean="0"/>
              <a:pPr/>
              <a:t>16/12/2017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A272-C644-4FE2-8BE2-3369FD1ECA8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379370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1EF74-4F4F-4EE7-BA2E-9A03459A96D8}" type="datetimeFigureOut">
              <a:rPr lang="en-GB" smtClean="0"/>
              <a:pPr/>
              <a:t>16/12/2017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A272-C644-4FE2-8BE2-3369FD1ECA8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777293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1EF74-4F4F-4EE7-BA2E-9A03459A96D8}" type="datetimeFigureOut">
              <a:rPr lang="en-GB" smtClean="0"/>
              <a:pPr/>
              <a:t>16/12/2017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A272-C644-4FE2-8BE2-3369FD1ECA8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424751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1EF74-4F4F-4EE7-BA2E-9A03459A96D8}" type="datetimeFigureOut">
              <a:rPr lang="en-GB" smtClean="0"/>
              <a:pPr/>
              <a:t>16/12/2017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A272-C644-4FE2-8BE2-3369FD1ECA8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753899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1EF74-4F4F-4EE7-BA2E-9A03459A96D8}" type="datetimeFigureOut">
              <a:rPr lang="en-GB" smtClean="0"/>
              <a:pPr/>
              <a:t>16/12/2017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A272-C644-4FE2-8BE2-3369FD1ECA8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71342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70110472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1EF74-4F4F-4EE7-BA2E-9A03459A96D8}" type="datetimeFigureOut">
              <a:rPr lang="en-GB" smtClean="0"/>
              <a:pPr/>
              <a:t>16/12/2017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A272-C644-4FE2-8BE2-3369FD1ECA8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302363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1EF74-4F4F-4EE7-BA2E-9A03459A96D8}" type="datetimeFigureOut">
              <a:rPr lang="en-GB" smtClean="0"/>
              <a:pPr/>
              <a:t>16/12/2017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A272-C644-4FE2-8BE2-3369FD1ECA8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354139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1EF74-4F4F-4EE7-BA2E-9A03459A96D8}" type="datetimeFigureOut">
              <a:rPr lang="en-GB" smtClean="0"/>
              <a:pPr/>
              <a:t>16/12/2017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A272-C644-4FE2-8BE2-3369FD1ECA8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9165945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1EF74-4F4F-4EE7-BA2E-9A03459A96D8}" type="datetimeFigureOut">
              <a:rPr lang="en-GB" smtClean="0"/>
              <a:pPr/>
              <a:t>16/12/2017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A272-C644-4FE2-8BE2-3369FD1ECA8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2314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9938" y="2093913"/>
            <a:ext cx="3798887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1225" y="2093913"/>
            <a:ext cx="3798888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4251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9652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31730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255747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234517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74345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5400000">
            <a:off x="8402637" y="6116638"/>
            <a:ext cx="720725" cy="762000"/>
          </a:xfrm>
          <a:prstGeom prst="rtTriangle">
            <a:avLst/>
          </a:prstGeom>
          <a:solidFill>
            <a:srgbClr val="0083BE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4D4F53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9938" y="1371600"/>
            <a:ext cx="77501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9938" y="2093913"/>
            <a:ext cx="7750175" cy="402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29" name="Picture 1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3700" y="6019800"/>
            <a:ext cx="24257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14" descr="A BUSINESS SCHOOL RGB_BLACK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3375"/>
            <a:ext cx="2674937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406317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83B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83BE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83BE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83BE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83BE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rgbClr val="0083BE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rgbClr val="0083BE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rgbClr val="0083BE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rgbClr val="0083BE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5"/>
        </a:buBlip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5"/>
        </a:buBlip>
        <a:defRPr sz="20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5"/>
        </a:buBlip>
        <a:defRPr sz="20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5"/>
        </a:buBlip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5"/>
        </a:buBlip>
        <a:defRPr sz="2000">
          <a:solidFill>
            <a:srgbClr val="000000"/>
          </a:solidFill>
          <a:latin typeface="+mn-lt"/>
        </a:defRPr>
      </a:lvl5pPr>
      <a:lvl6pPr marL="25146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6pPr>
      <a:lvl7pPr marL="29718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7pPr>
      <a:lvl8pPr marL="34290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8pPr>
      <a:lvl9pPr marL="38862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5400000">
            <a:off x="8402637" y="6116638"/>
            <a:ext cx="720725" cy="762000"/>
          </a:xfrm>
          <a:prstGeom prst="rtTriangle">
            <a:avLst/>
          </a:prstGeom>
          <a:solidFill>
            <a:srgbClr val="0083BE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4D4F53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9938" y="1371600"/>
            <a:ext cx="77501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9938" y="2093913"/>
            <a:ext cx="7750175" cy="402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29" name="Picture 1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3700" y="6019800"/>
            <a:ext cx="24257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14" descr="A BUSINESS SCHOOL RGB_BLACK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3375"/>
            <a:ext cx="2674937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617726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83B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83BE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83BE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83BE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83BE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rgbClr val="0083BE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rgbClr val="0083BE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rgbClr val="0083BE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rgbClr val="0083BE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5"/>
        </a:buBlip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5"/>
        </a:buBlip>
        <a:defRPr sz="20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5"/>
        </a:buBlip>
        <a:defRPr sz="20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5"/>
        </a:buBlip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5"/>
        </a:buBlip>
        <a:defRPr sz="2000">
          <a:solidFill>
            <a:srgbClr val="000000"/>
          </a:solidFill>
          <a:latin typeface="+mn-lt"/>
        </a:defRPr>
      </a:lvl5pPr>
      <a:lvl6pPr marL="25146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6pPr>
      <a:lvl7pPr marL="29718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7pPr>
      <a:lvl8pPr marL="34290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8pPr>
      <a:lvl9pPr marL="38862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1EF74-4F4F-4EE7-BA2E-9A03459A96D8}" type="datetimeFigureOut">
              <a:rPr lang="en-GB" smtClean="0"/>
              <a:pPr/>
              <a:t>16/12/2017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4A272-C644-4FE2-8BE2-3369FD1ECA8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92455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Word_Document1.docx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/>
              <a:t>Contents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dirty="0">
                <a:latin typeface="Calibri" pitchFamily="34" charset="0"/>
                <a:cs typeface="Calibri" pitchFamily="34" charset="0"/>
              </a:rPr>
              <a:t>Business Game Updates</a:t>
            </a:r>
          </a:p>
          <a:p>
            <a:pPr marL="0" indent="0" eaLnBrk="1" hangingPunct="1">
              <a:lnSpc>
                <a:spcPct val="100000"/>
              </a:lnSpc>
              <a:buNone/>
            </a:pPr>
            <a:endParaRPr lang="en-GB" dirty="0"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en-GB" dirty="0">
                <a:latin typeface="Calibri" pitchFamily="34" charset="0"/>
                <a:cs typeface="Calibri" pitchFamily="34" charset="0"/>
              </a:rPr>
              <a:t>The Scenario</a:t>
            </a:r>
          </a:p>
          <a:p>
            <a:pPr eaLnBrk="1" hangingPunct="1">
              <a:lnSpc>
                <a:spcPct val="100000"/>
              </a:lnSpc>
            </a:pPr>
            <a:r>
              <a:rPr lang="en-GB" dirty="0">
                <a:latin typeface="Calibri" pitchFamily="34" charset="0"/>
                <a:cs typeface="Calibri" pitchFamily="34" charset="0"/>
              </a:rPr>
              <a:t>Assumptions</a:t>
            </a:r>
          </a:p>
          <a:p>
            <a:pPr eaLnBrk="1" hangingPunct="1">
              <a:lnSpc>
                <a:spcPct val="100000"/>
              </a:lnSpc>
            </a:pPr>
            <a:endParaRPr lang="en-GB" dirty="0"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en-GB" dirty="0">
                <a:latin typeface="Calibri" pitchFamily="34" charset="0"/>
                <a:cs typeface="Calibri" pitchFamily="34" charset="0"/>
              </a:rPr>
              <a:t>Business Plan Structure</a:t>
            </a:r>
          </a:p>
          <a:p>
            <a:pPr eaLnBrk="1" hangingPunct="1">
              <a:lnSpc>
                <a:spcPct val="100000"/>
              </a:lnSpc>
            </a:pPr>
            <a:r>
              <a:rPr lang="en-GB" dirty="0">
                <a:latin typeface="Calibri" pitchFamily="34" charset="0"/>
                <a:cs typeface="Calibri" pitchFamily="34" charset="0"/>
              </a:rPr>
              <a:t>Business Plan Content</a:t>
            </a:r>
          </a:p>
          <a:p>
            <a:pPr marL="0" indent="0" eaLnBrk="1" hangingPunct="1">
              <a:lnSpc>
                <a:spcPct val="100000"/>
              </a:lnSpc>
              <a:buNone/>
            </a:pPr>
            <a:endParaRPr lang="en-GB" dirty="0"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en-GB" dirty="0">
                <a:latin typeface="Calibri" pitchFamily="34" charset="0"/>
                <a:cs typeface="Calibri" pitchFamily="34" charset="0"/>
              </a:rPr>
              <a:t>What To Do Now</a:t>
            </a:r>
          </a:p>
          <a:p>
            <a:pPr eaLnBrk="1" hangingPunct="1">
              <a:lnSpc>
                <a:spcPct val="100000"/>
              </a:lnSpc>
            </a:pPr>
            <a:r>
              <a:rPr lang="en-GB" dirty="0">
                <a:latin typeface="Calibri" pitchFamily="34" charset="0"/>
                <a:cs typeface="Calibri" pitchFamily="34" charset="0"/>
              </a:rPr>
              <a:t>Seminars Next Week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711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/>
              <a:t>Plan Structure (1)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916832"/>
            <a:ext cx="7750175" cy="4024312"/>
          </a:xfrm>
        </p:spPr>
        <p:txBody>
          <a:bodyPr/>
          <a:lstStyle/>
          <a:p>
            <a:pPr marL="457200" indent="-457200">
              <a:buAutoNum type="arabicPeriod"/>
            </a:pPr>
            <a:endParaRPr lang="en-GB" b="1" dirty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AutoNum type="arabicPeriod"/>
            </a:pPr>
            <a:endParaRPr lang="en-GB" b="1" dirty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GB" dirty="0">
                <a:latin typeface="Calibri" pitchFamily="34" charset="0"/>
                <a:cs typeface="Calibri" pitchFamily="34" charset="0"/>
              </a:rPr>
              <a:t>Set out mission</a:t>
            </a:r>
          </a:p>
          <a:p>
            <a:pPr lvl="1"/>
            <a:r>
              <a:rPr lang="en-GB" dirty="0">
                <a:latin typeface="Calibri" pitchFamily="34" charset="0"/>
                <a:cs typeface="Calibri" pitchFamily="34" charset="0"/>
              </a:rPr>
              <a:t>Set out objectives</a:t>
            </a:r>
          </a:p>
          <a:p>
            <a:pPr lvl="1"/>
            <a:r>
              <a:rPr lang="en-GB" dirty="0">
                <a:latin typeface="Calibri" pitchFamily="34" charset="0"/>
                <a:cs typeface="Calibri" pitchFamily="34" charset="0"/>
              </a:rPr>
              <a:t>Might also give some idea of: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GB" dirty="0">
                <a:latin typeface="Calibri" pitchFamily="34" charset="0"/>
                <a:cs typeface="Calibri" pitchFamily="34" charset="0"/>
              </a:rPr>
              <a:t>Level of investment &amp; anticipated returns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GB" dirty="0">
                <a:latin typeface="Calibri" pitchFamily="34" charset="0"/>
                <a:cs typeface="Calibri" pitchFamily="34" charset="0"/>
              </a:rPr>
              <a:t>Market opportunity &amp; target market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GB" dirty="0">
                <a:latin typeface="Calibri" pitchFamily="34" charset="0"/>
                <a:cs typeface="Calibri" pitchFamily="34" charset="0"/>
              </a:rPr>
              <a:t>Management team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41349743"/>
              </p:ext>
            </p:extLst>
          </p:nvPr>
        </p:nvGraphicFramePr>
        <p:xfrm>
          <a:off x="1187624" y="1988840"/>
          <a:ext cx="3768080" cy="370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680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Introduction</a:t>
                      </a:r>
                      <a:endParaRPr lang="en-GB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25549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/>
              <a:t>Plan Structure (2)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916832"/>
            <a:ext cx="7750175" cy="4024312"/>
          </a:xfrm>
        </p:spPr>
        <p:txBody>
          <a:bodyPr/>
          <a:lstStyle/>
          <a:p>
            <a:pPr marL="457200" indent="-457200">
              <a:buAutoNum type="arabicPeriod"/>
            </a:pPr>
            <a:endParaRPr lang="en-GB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buAutoNum type="arabicPeriod" startAt="2"/>
            </a:pPr>
            <a:endParaRPr lang="en-GB" b="1" dirty="0">
              <a:latin typeface="Calibri" pitchFamily="34" charset="0"/>
              <a:cs typeface="Calibri" pitchFamily="34" charset="0"/>
            </a:endParaRPr>
          </a:p>
          <a:p>
            <a:pPr marL="457200" lvl="1" indent="0">
              <a:buNone/>
            </a:pPr>
            <a:r>
              <a:rPr lang="en-GB" b="1" dirty="0">
                <a:latin typeface="Calibri" pitchFamily="34" charset="0"/>
                <a:cs typeface="Calibri" pitchFamily="34" charset="0"/>
              </a:rPr>
              <a:t>General</a:t>
            </a:r>
          </a:p>
          <a:p>
            <a:pPr lvl="1"/>
            <a:r>
              <a:rPr lang="en-GB" dirty="0">
                <a:latin typeface="Calibri" pitchFamily="34" charset="0"/>
                <a:cs typeface="Calibri" pitchFamily="34" charset="0"/>
              </a:rPr>
              <a:t>Description of market e.g. size</a:t>
            </a:r>
          </a:p>
          <a:p>
            <a:pPr lvl="1"/>
            <a:r>
              <a:rPr lang="en-GB" dirty="0">
                <a:latin typeface="Calibri" pitchFamily="34" charset="0"/>
                <a:cs typeface="Calibri" pitchFamily="34" charset="0"/>
              </a:rPr>
              <a:t>What segment(s) of the market are you aiming at? Why?</a:t>
            </a:r>
          </a:p>
          <a:p>
            <a:pPr lvl="1"/>
            <a:r>
              <a:rPr lang="en-GB" dirty="0">
                <a:latin typeface="Calibri" pitchFamily="34" charset="0"/>
                <a:cs typeface="Calibri" pitchFamily="34" charset="0"/>
              </a:rPr>
              <a:t>Who are your main competitors? What are their market shares?</a:t>
            </a:r>
          </a:p>
          <a:p>
            <a:pPr lvl="1"/>
            <a:r>
              <a:rPr lang="en-GB" dirty="0">
                <a:latin typeface="Calibri" pitchFamily="34" charset="0"/>
                <a:cs typeface="Calibri" pitchFamily="34" charset="0"/>
              </a:rPr>
              <a:t>How are you going to reach your customers? Details of channels, advertising spend, etc.</a:t>
            </a:r>
          </a:p>
          <a:p>
            <a:pPr lvl="1"/>
            <a:r>
              <a:rPr lang="en-GB" dirty="0">
                <a:latin typeface="Calibri" pitchFamily="34" charset="0"/>
                <a:cs typeface="Calibri" pitchFamily="34" charset="0"/>
              </a:rPr>
              <a:t>What are your aims &amp; predictions regarding the market?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92389999"/>
              </p:ext>
            </p:extLst>
          </p:nvPr>
        </p:nvGraphicFramePr>
        <p:xfrm>
          <a:off x="1187624" y="1988840"/>
          <a:ext cx="3768080" cy="370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680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MARKETING</a:t>
                      </a:r>
                      <a:endParaRPr lang="en-GB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50332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/>
              <a:t>Plan Structure (3)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916832"/>
            <a:ext cx="7750175" cy="4024312"/>
          </a:xfrm>
        </p:spPr>
        <p:txBody>
          <a:bodyPr/>
          <a:lstStyle/>
          <a:p>
            <a:pPr marL="457200" indent="-457200">
              <a:buAutoNum type="arabicPeriod"/>
            </a:pPr>
            <a:endParaRPr lang="en-GB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buAutoNum type="arabicPeriod" startAt="3"/>
            </a:pPr>
            <a:endParaRPr lang="en-GB" b="1" dirty="0">
              <a:latin typeface="Calibri" pitchFamily="34" charset="0"/>
              <a:cs typeface="Calibri" pitchFamily="34" charset="0"/>
            </a:endParaRPr>
          </a:p>
          <a:p>
            <a:pPr marL="457200" lvl="1" indent="0">
              <a:buNone/>
            </a:pPr>
            <a:r>
              <a:rPr lang="en-GB" b="1" dirty="0">
                <a:latin typeface="Calibri" pitchFamily="34" charset="0"/>
                <a:cs typeface="Calibri" pitchFamily="34" charset="0"/>
              </a:rPr>
              <a:t>The Product</a:t>
            </a:r>
          </a:p>
          <a:p>
            <a:pPr lvl="1"/>
            <a:r>
              <a:rPr lang="en-GB" dirty="0">
                <a:latin typeface="Calibri" pitchFamily="34" charset="0"/>
                <a:cs typeface="Calibri" pitchFamily="34" charset="0"/>
              </a:rPr>
              <a:t>What products will be sold? Give them names, characteristics, etc.</a:t>
            </a:r>
          </a:p>
          <a:p>
            <a:pPr lvl="1"/>
            <a:r>
              <a:rPr lang="en-GB" dirty="0">
                <a:latin typeface="Calibri" pitchFamily="34" charset="0"/>
                <a:cs typeface="Calibri" pitchFamily="34" charset="0"/>
              </a:rPr>
              <a:t>Product features, strengths &amp; weaknesses. </a:t>
            </a:r>
            <a:r>
              <a:rPr lang="en-GB" b="1" dirty="0">
                <a:latin typeface="Calibri" pitchFamily="34" charset="0"/>
                <a:cs typeface="Calibri" pitchFamily="34" charset="0"/>
              </a:rPr>
              <a:t>Why</a:t>
            </a:r>
            <a:r>
              <a:rPr lang="en-GB" dirty="0">
                <a:latin typeface="Calibri" pitchFamily="34" charset="0"/>
                <a:cs typeface="Calibri" pitchFamily="34" charset="0"/>
              </a:rPr>
              <a:t> will people buy your products? What about substitutes?</a:t>
            </a:r>
          </a:p>
          <a:p>
            <a:pPr lvl="1"/>
            <a:r>
              <a:rPr lang="en-GB" dirty="0">
                <a:latin typeface="Calibri" pitchFamily="34" charset="0"/>
                <a:cs typeface="Calibri" pitchFamily="34" charset="0"/>
              </a:rPr>
              <a:t>How will you develop your products further?</a:t>
            </a:r>
          </a:p>
          <a:p>
            <a:pPr lvl="1"/>
            <a:r>
              <a:rPr lang="en-GB" dirty="0">
                <a:latin typeface="Calibri" pitchFamily="34" charset="0"/>
                <a:cs typeface="Calibri" pitchFamily="34" charset="0"/>
              </a:rPr>
              <a:t>Initial pricing, profit margins, etc.</a:t>
            </a:r>
          </a:p>
          <a:p>
            <a:pPr lvl="1"/>
            <a:r>
              <a:rPr lang="en-GB" dirty="0">
                <a:latin typeface="Calibri" pitchFamily="34" charset="0"/>
                <a:cs typeface="Calibri" pitchFamily="34" charset="0"/>
              </a:rPr>
              <a:t>How will you </a:t>
            </a:r>
            <a:r>
              <a:rPr lang="en-GB" b="1" dirty="0">
                <a:latin typeface="Calibri" pitchFamily="34" charset="0"/>
                <a:cs typeface="Calibri" pitchFamily="34" charset="0"/>
              </a:rPr>
              <a:t>manage</a:t>
            </a:r>
            <a:r>
              <a:rPr lang="en-GB" dirty="0">
                <a:latin typeface="Calibri" pitchFamily="34" charset="0"/>
                <a:cs typeface="Calibri" pitchFamily="34" charset="0"/>
              </a:rPr>
              <a:t> pricing, specifications, etc.?</a:t>
            </a:r>
          </a:p>
          <a:p>
            <a:pPr lvl="1"/>
            <a:endParaRPr lang="en-GB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16178947"/>
              </p:ext>
            </p:extLst>
          </p:nvPr>
        </p:nvGraphicFramePr>
        <p:xfrm>
          <a:off x="1187624" y="1988840"/>
          <a:ext cx="3768080" cy="370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680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MARKETING</a:t>
                      </a:r>
                      <a:endParaRPr lang="en-GB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62947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/>
              <a:t>Plan Structure (3)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916832"/>
            <a:ext cx="7750175" cy="4024312"/>
          </a:xfrm>
        </p:spPr>
        <p:txBody>
          <a:bodyPr/>
          <a:lstStyle/>
          <a:p>
            <a:pPr marL="457200" indent="-457200">
              <a:buAutoNum type="arabicPeriod"/>
            </a:pPr>
            <a:endParaRPr lang="en-GB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buAutoNum type="arabicPeriod" startAt="3"/>
            </a:pPr>
            <a:endParaRPr lang="en-GB" b="1" dirty="0">
              <a:latin typeface="Calibri" pitchFamily="34" charset="0"/>
              <a:cs typeface="Calibri" pitchFamily="34" charset="0"/>
            </a:endParaRPr>
          </a:p>
          <a:p>
            <a:pPr marL="457200" lvl="1" indent="0">
              <a:buNone/>
            </a:pPr>
            <a:r>
              <a:rPr lang="en-GB" b="1" dirty="0">
                <a:latin typeface="Calibri" pitchFamily="34" charset="0"/>
                <a:cs typeface="Calibri" pitchFamily="34" charset="0"/>
              </a:rPr>
              <a:t>Other</a:t>
            </a:r>
          </a:p>
          <a:p>
            <a:pPr lvl="1"/>
            <a:r>
              <a:rPr lang="en-GB" dirty="0">
                <a:latin typeface="Calibri" pitchFamily="34" charset="0"/>
                <a:cs typeface="Calibri" pitchFamily="34" charset="0"/>
              </a:rPr>
              <a:t>You can use SWOT, PESTEL, BSC, 7S, etc. to analyse </a:t>
            </a:r>
            <a:r>
              <a:rPr lang="en-GB" b="1" dirty="0">
                <a:latin typeface="Calibri" pitchFamily="34" charset="0"/>
                <a:cs typeface="Calibri" pitchFamily="34" charset="0"/>
              </a:rPr>
              <a:t>internal</a:t>
            </a:r>
            <a:r>
              <a:rPr lang="en-GB" dirty="0">
                <a:latin typeface="Calibri" pitchFamily="34" charset="0"/>
                <a:cs typeface="Calibri" pitchFamily="34" charset="0"/>
              </a:rPr>
              <a:t> &amp; </a:t>
            </a:r>
            <a:r>
              <a:rPr lang="en-GB" b="1" dirty="0">
                <a:latin typeface="Calibri" pitchFamily="34" charset="0"/>
                <a:cs typeface="Calibri" pitchFamily="34" charset="0"/>
              </a:rPr>
              <a:t>external</a:t>
            </a:r>
            <a:r>
              <a:rPr lang="en-GB" dirty="0">
                <a:latin typeface="Calibri" pitchFamily="34" charset="0"/>
                <a:cs typeface="Calibri" pitchFamily="34" charset="0"/>
              </a:rPr>
              <a:t> environment</a:t>
            </a:r>
          </a:p>
          <a:p>
            <a:pPr lvl="1"/>
            <a:r>
              <a:rPr lang="en-GB" dirty="0">
                <a:latin typeface="Calibri" pitchFamily="34" charset="0"/>
                <a:cs typeface="Calibri" pitchFamily="34" charset="0"/>
              </a:rPr>
              <a:t>Think about </a:t>
            </a:r>
            <a:r>
              <a:rPr lang="en-GB" b="1" dirty="0">
                <a:latin typeface="Calibri" pitchFamily="34" charset="0"/>
                <a:cs typeface="Calibri" pitchFamily="34" charset="0"/>
              </a:rPr>
              <a:t>competitiveness</a:t>
            </a:r>
          </a:p>
          <a:p>
            <a:pPr lvl="1"/>
            <a:r>
              <a:rPr lang="en-GB" dirty="0">
                <a:latin typeface="Calibri" pitchFamily="34" charset="0"/>
                <a:cs typeface="Calibri" pitchFamily="34" charset="0"/>
              </a:rPr>
              <a:t>Think about </a:t>
            </a:r>
            <a:r>
              <a:rPr lang="en-GB" b="1" dirty="0">
                <a:latin typeface="Calibri" pitchFamily="34" charset="0"/>
                <a:cs typeface="Calibri" pitchFamily="34" charset="0"/>
              </a:rPr>
              <a:t>long term future </a:t>
            </a:r>
            <a:r>
              <a:rPr lang="en-GB" dirty="0">
                <a:latin typeface="Calibri" pitchFamily="34" charset="0"/>
                <a:cs typeface="Calibri" pitchFamily="34" charset="0"/>
              </a:rPr>
              <a:t>– not just 1, 3 &amp; 5 year plans</a:t>
            </a:r>
          </a:p>
          <a:p>
            <a:pPr lvl="1"/>
            <a:r>
              <a:rPr lang="en-GB" dirty="0">
                <a:latin typeface="Calibri" pitchFamily="34" charset="0"/>
                <a:cs typeface="Calibri" pitchFamily="34" charset="0"/>
              </a:rPr>
              <a:t>Remember sales </a:t>
            </a:r>
            <a:r>
              <a:rPr lang="en-GB" b="1" dirty="0">
                <a:latin typeface="Calibri" pitchFamily="34" charset="0"/>
                <a:cs typeface="Calibri" pitchFamily="34" charset="0"/>
              </a:rPr>
              <a:t>forecasts</a:t>
            </a:r>
            <a:r>
              <a:rPr lang="en-GB" dirty="0">
                <a:latin typeface="Calibri" pitchFamily="34" charset="0"/>
                <a:cs typeface="Calibri" pitchFamily="34" charset="0"/>
              </a:rPr>
              <a:t> are useful but need to be linked with financial plans and production plans</a:t>
            </a:r>
          </a:p>
          <a:p>
            <a:pPr lvl="1"/>
            <a:endParaRPr lang="en-GB" dirty="0">
              <a:latin typeface="Calibri" pitchFamily="34" charset="0"/>
              <a:cs typeface="Calibri" pitchFamily="34" charset="0"/>
            </a:endParaRPr>
          </a:p>
          <a:p>
            <a:pPr lvl="1"/>
            <a:endParaRPr lang="en-GB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62132926"/>
              </p:ext>
            </p:extLst>
          </p:nvPr>
        </p:nvGraphicFramePr>
        <p:xfrm>
          <a:off x="1187624" y="1988840"/>
          <a:ext cx="3768080" cy="370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680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MARKETING</a:t>
                      </a:r>
                      <a:endParaRPr lang="en-GB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61367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/>
              <a:t>Plan Structure (4)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916832"/>
            <a:ext cx="7750175" cy="4024312"/>
          </a:xfrm>
        </p:spPr>
        <p:txBody>
          <a:bodyPr/>
          <a:lstStyle/>
          <a:p>
            <a:pPr marL="457200" indent="-457200">
              <a:buAutoNum type="arabicPeriod"/>
            </a:pPr>
            <a:endParaRPr lang="en-GB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buAutoNum type="arabicPeriod" startAt="4"/>
            </a:pPr>
            <a:endParaRPr lang="en-GB" b="1" dirty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GB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What are you going to do? How are you going to </a:t>
            </a:r>
            <a:r>
              <a:rPr lang="en-GB" b="1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enact</a:t>
            </a:r>
            <a:r>
              <a:rPr lang="en-GB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 your vision or strategy?</a:t>
            </a:r>
          </a:p>
          <a:p>
            <a:pPr lvl="1"/>
            <a:endParaRPr lang="en-GB" dirty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GB" dirty="0">
                <a:latin typeface="Calibri" pitchFamily="34" charset="0"/>
                <a:cs typeface="Calibri" pitchFamily="34" charset="0"/>
              </a:rPr>
              <a:t>Production planning…  </a:t>
            </a:r>
          </a:p>
          <a:p>
            <a:pPr lvl="2">
              <a:buFont typeface="Wingdings" pitchFamily="2" charset="2"/>
              <a:buChar char="q"/>
            </a:pPr>
            <a:r>
              <a:rPr lang="en-GB" b="1" dirty="0">
                <a:latin typeface="Calibri" pitchFamily="34" charset="0"/>
                <a:cs typeface="Calibri" pitchFamily="34" charset="0"/>
              </a:rPr>
              <a:t>Where</a:t>
            </a:r>
            <a:r>
              <a:rPr lang="en-GB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GB" dirty="0">
                <a:latin typeface="Calibri" pitchFamily="34" charset="0"/>
                <a:cs typeface="Calibri" pitchFamily="34" charset="0"/>
              </a:rPr>
              <a:t>will you manufacture? </a:t>
            </a:r>
          </a:p>
          <a:p>
            <a:pPr lvl="2">
              <a:buFont typeface="Wingdings" pitchFamily="2" charset="2"/>
              <a:buChar char="q"/>
            </a:pPr>
            <a:r>
              <a:rPr lang="en-GB" b="1" dirty="0">
                <a:latin typeface="Calibri" pitchFamily="34" charset="0"/>
                <a:cs typeface="Calibri" pitchFamily="34" charset="0"/>
              </a:rPr>
              <a:t>How many </a:t>
            </a:r>
            <a:r>
              <a:rPr lang="en-GB" dirty="0">
                <a:latin typeface="Calibri" pitchFamily="34" charset="0"/>
                <a:cs typeface="Calibri" pitchFamily="34" charset="0"/>
              </a:rPr>
              <a:t>factories? </a:t>
            </a:r>
          </a:p>
          <a:p>
            <a:pPr lvl="2">
              <a:buFont typeface="Wingdings" pitchFamily="2" charset="2"/>
              <a:buChar char="q"/>
            </a:pPr>
            <a:r>
              <a:rPr lang="en-GB" dirty="0">
                <a:latin typeface="Calibri" pitchFamily="34" charset="0"/>
                <a:cs typeface="Calibri" pitchFamily="34" charset="0"/>
              </a:rPr>
              <a:t>How many units per week/month/year?</a:t>
            </a:r>
          </a:p>
          <a:p>
            <a:pPr lvl="2">
              <a:buFont typeface="Wingdings" pitchFamily="2" charset="2"/>
              <a:buChar char="q"/>
            </a:pPr>
            <a:r>
              <a:rPr lang="en-GB" dirty="0">
                <a:latin typeface="Calibri" pitchFamily="34" charset="0"/>
                <a:cs typeface="Calibri" pitchFamily="34" charset="0"/>
              </a:rPr>
              <a:t>How will you cope with extra demand or falling demand?</a:t>
            </a:r>
          </a:p>
          <a:p>
            <a:pPr lvl="2">
              <a:buFont typeface="Wingdings" pitchFamily="2" charset="2"/>
              <a:buChar char="q"/>
            </a:pPr>
            <a:r>
              <a:rPr lang="en-GB" dirty="0">
                <a:latin typeface="Calibri" pitchFamily="34" charset="0"/>
                <a:cs typeface="Calibri" pitchFamily="34" charset="0"/>
              </a:rPr>
              <a:t>How will you manage contract manufacturing?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43378117"/>
              </p:ext>
            </p:extLst>
          </p:nvPr>
        </p:nvGraphicFramePr>
        <p:xfrm>
          <a:off x="1187624" y="1988840"/>
          <a:ext cx="3768080" cy="370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680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OPERATIONS</a:t>
                      </a:r>
                      <a:endParaRPr lang="en-GB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080318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/>
              <a:t>Plan Structure (4)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916832"/>
            <a:ext cx="7750175" cy="4024312"/>
          </a:xfrm>
        </p:spPr>
        <p:txBody>
          <a:bodyPr/>
          <a:lstStyle/>
          <a:p>
            <a:pPr marL="457200" indent="-457200">
              <a:buAutoNum type="arabicPeriod"/>
            </a:pPr>
            <a:endParaRPr lang="en-GB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buAutoNum type="arabicPeriod" startAt="4"/>
            </a:pPr>
            <a:endParaRPr lang="en-GB" b="1" dirty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GB" dirty="0">
                <a:latin typeface="Calibri" pitchFamily="34" charset="0"/>
                <a:cs typeface="Calibri" pitchFamily="34" charset="0"/>
              </a:rPr>
              <a:t>Logistics</a:t>
            </a:r>
          </a:p>
          <a:p>
            <a:pPr lvl="2">
              <a:buFont typeface="Wingdings" pitchFamily="2" charset="2"/>
              <a:buChar char="q"/>
            </a:pPr>
            <a:r>
              <a:rPr lang="en-GB" dirty="0">
                <a:latin typeface="Calibri" pitchFamily="34" charset="0"/>
                <a:cs typeface="Calibri" pitchFamily="34" charset="0"/>
              </a:rPr>
              <a:t>Where are your priorities?</a:t>
            </a:r>
          </a:p>
          <a:p>
            <a:pPr lvl="2">
              <a:buFont typeface="Wingdings" pitchFamily="2" charset="2"/>
              <a:buChar char="q"/>
            </a:pPr>
            <a:r>
              <a:rPr lang="en-GB" dirty="0">
                <a:latin typeface="Calibri" pitchFamily="34" charset="0"/>
                <a:cs typeface="Calibri" pitchFamily="34" charset="0"/>
              </a:rPr>
              <a:t>How will you handle transfer pricing? Ethical issues</a:t>
            </a:r>
          </a:p>
          <a:p>
            <a:pPr lvl="1"/>
            <a:endParaRPr lang="en-GB" dirty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GB" dirty="0">
                <a:latin typeface="Calibri" pitchFamily="34" charset="0"/>
                <a:cs typeface="Calibri" pitchFamily="34" charset="0"/>
              </a:rPr>
              <a:t>Inventory</a:t>
            </a:r>
          </a:p>
          <a:p>
            <a:pPr lvl="2">
              <a:buFont typeface="Wingdings" pitchFamily="2" charset="2"/>
              <a:buChar char="q"/>
            </a:pPr>
            <a:r>
              <a:rPr lang="en-GB" dirty="0">
                <a:latin typeface="Calibri" pitchFamily="34" charset="0"/>
                <a:cs typeface="Calibri" pitchFamily="34" charset="0"/>
              </a:rPr>
              <a:t>How will you manage your inventory?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95462913"/>
              </p:ext>
            </p:extLst>
          </p:nvPr>
        </p:nvGraphicFramePr>
        <p:xfrm>
          <a:off x="1187624" y="1988840"/>
          <a:ext cx="3768080" cy="370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680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OPERATIONS</a:t>
                      </a:r>
                      <a:endParaRPr lang="en-GB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338342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/>
              <a:t>Plan Structure (4)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916832"/>
            <a:ext cx="7750175" cy="4024312"/>
          </a:xfrm>
        </p:spPr>
        <p:txBody>
          <a:bodyPr/>
          <a:lstStyle/>
          <a:p>
            <a:pPr marL="457200" indent="-457200">
              <a:buAutoNum type="arabicPeriod"/>
            </a:pPr>
            <a:endParaRPr lang="en-GB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buAutoNum type="arabicPeriod" startAt="4"/>
            </a:pPr>
            <a:endParaRPr lang="en-GB" b="1" dirty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GB" i="1" dirty="0">
                <a:latin typeface="Calibri" pitchFamily="34" charset="0"/>
                <a:cs typeface="Calibri" pitchFamily="34" charset="0"/>
              </a:rPr>
              <a:t>Should</a:t>
            </a:r>
            <a:r>
              <a:rPr lang="en-GB" dirty="0">
                <a:latin typeface="Calibri" pitchFamily="34" charset="0"/>
                <a:cs typeface="Calibri" pitchFamily="34" charset="0"/>
              </a:rPr>
              <a:t> HR and R&amp;D be bundled together?</a:t>
            </a:r>
          </a:p>
          <a:p>
            <a:pPr lvl="1"/>
            <a:endParaRPr lang="en-GB" dirty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GB" dirty="0">
                <a:latin typeface="Calibri" pitchFamily="34" charset="0"/>
                <a:cs typeface="Calibri" pitchFamily="34" charset="0"/>
              </a:rPr>
              <a:t>How much R&amp;D effort?</a:t>
            </a:r>
          </a:p>
          <a:p>
            <a:pPr lvl="2">
              <a:buFont typeface="Wingdings" pitchFamily="2" charset="2"/>
              <a:buChar char="q"/>
            </a:pPr>
            <a:r>
              <a:rPr lang="en-GB" dirty="0">
                <a:latin typeface="Calibri" pitchFamily="34" charset="0"/>
                <a:cs typeface="Calibri" pitchFamily="34" charset="0"/>
              </a:rPr>
              <a:t>Research tech or buy licences? </a:t>
            </a:r>
          </a:p>
          <a:p>
            <a:pPr lvl="2">
              <a:buFont typeface="Wingdings" pitchFamily="2" charset="2"/>
              <a:buChar char="q"/>
            </a:pPr>
            <a:r>
              <a:rPr lang="en-GB" dirty="0">
                <a:latin typeface="Calibri" pitchFamily="34" charset="0"/>
                <a:cs typeface="Calibri" pitchFamily="34" charset="0"/>
              </a:rPr>
              <a:t>Implications?</a:t>
            </a:r>
          </a:p>
          <a:p>
            <a:pPr lvl="2">
              <a:buFont typeface="Wingdings" pitchFamily="2" charset="2"/>
              <a:buChar char="q"/>
            </a:pPr>
            <a:r>
              <a:rPr lang="en-GB" dirty="0">
                <a:latin typeface="Calibri" pitchFamily="34" charset="0"/>
                <a:cs typeface="Calibri" pitchFamily="34" charset="0"/>
              </a:rPr>
              <a:t>Must link this to other parts of plan e.g. new products</a:t>
            </a:r>
          </a:p>
          <a:p>
            <a:pPr lvl="1"/>
            <a:endParaRPr lang="en-GB" dirty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GB" dirty="0">
                <a:latin typeface="Calibri" pitchFamily="34" charset="0"/>
                <a:cs typeface="Calibri" pitchFamily="34" charset="0"/>
              </a:rPr>
              <a:t>How many staff?</a:t>
            </a:r>
          </a:p>
          <a:p>
            <a:pPr lvl="2">
              <a:buFont typeface="Wingdings" pitchFamily="2" charset="2"/>
              <a:buChar char="q"/>
            </a:pPr>
            <a:r>
              <a:rPr lang="en-GB" dirty="0">
                <a:latin typeface="Calibri" pitchFamily="34" charset="0"/>
                <a:cs typeface="Calibri" pitchFamily="34" charset="0"/>
              </a:rPr>
              <a:t>Recruitment, training, salaries and retention?</a:t>
            </a:r>
          </a:p>
          <a:p>
            <a:pPr lvl="2">
              <a:buFont typeface="Wingdings" pitchFamily="2" charset="2"/>
              <a:buChar char="q"/>
            </a:pPr>
            <a:r>
              <a:rPr lang="en-GB" dirty="0">
                <a:latin typeface="Calibri" pitchFamily="34" charset="0"/>
                <a:cs typeface="Calibri" pitchFamily="34" charset="0"/>
              </a:rPr>
              <a:t>Remember – you are only hiring research staff</a:t>
            </a:r>
          </a:p>
          <a:p>
            <a:pPr lvl="1"/>
            <a:endParaRPr lang="en-GB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94084845"/>
              </p:ext>
            </p:extLst>
          </p:nvPr>
        </p:nvGraphicFramePr>
        <p:xfrm>
          <a:off x="1187624" y="1988840"/>
          <a:ext cx="3768080" cy="370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680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HR &amp; R&amp;D</a:t>
                      </a:r>
                      <a:endParaRPr lang="en-GB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447901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/>
              <a:t>Plan Structure (5)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916832"/>
            <a:ext cx="7750175" cy="4024312"/>
          </a:xfrm>
        </p:spPr>
        <p:txBody>
          <a:bodyPr/>
          <a:lstStyle/>
          <a:p>
            <a:pPr marL="457200" indent="-457200">
              <a:buAutoNum type="arabicPeriod"/>
            </a:pPr>
            <a:endParaRPr lang="en-GB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buAutoNum type="arabicPeriod" startAt="5"/>
            </a:pPr>
            <a:endParaRPr lang="en-GB" b="1" dirty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GB" dirty="0">
                <a:latin typeface="Calibri" pitchFamily="34" charset="0"/>
                <a:cs typeface="Calibri" pitchFamily="34" charset="0"/>
              </a:rPr>
              <a:t>Cash flow forecast</a:t>
            </a:r>
          </a:p>
          <a:p>
            <a:pPr lvl="1"/>
            <a:r>
              <a:rPr lang="en-GB" dirty="0">
                <a:latin typeface="Calibri" pitchFamily="34" charset="0"/>
                <a:cs typeface="Calibri" pitchFamily="34" charset="0"/>
              </a:rPr>
              <a:t>Financial projections – 1, 3 &amp; 5 year (minimum)</a:t>
            </a:r>
          </a:p>
          <a:p>
            <a:pPr lvl="1"/>
            <a:r>
              <a:rPr lang="en-GB" dirty="0">
                <a:latin typeface="Calibri" pitchFamily="34" charset="0"/>
                <a:cs typeface="Calibri" pitchFamily="34" charset="0"/>
              </a:rPr>
              <a:t>Short term </a:t>
            </a:r>
            <a:r>
              <a:rPr lang="en-GB" dirty="0" err="1">
                <a:latin typeface="Calibri" pitchFamily="34" charset="0"/>
                <a:cs typeface="Calibri" pitchFamily="34" charset="0"/>
              </a:rPr>
              <a:t>vs</a:t>
            </a:r>
            <a:r>
              <a:rPr lang="en-GB" dirty="0">
                <a:latin typeface="Calibri" pitchFamily="34" charset="0"/>
                <a:cs typeface="Calibri" pitchFamily="34" charset="0"/>
              </a:rPr>
              <a:t> long term borrowing</a:t>
            </a:r>
          </a:p>
          <a:p>
            <a:pPr lvl="1"/>
            <a:r>
              <a:rPr lang="en-GB" dirty="0">
                <a:latin typeface="Calibri" pitchFamily="34" charset="0"/>
                <a:cs typeface="Calibri" pitchFamily="34" charset="0"/>
              </a:rPr>
              <a:t>Share dividends</a:t>
            </a:r>
          </a:p>
          <a:p>
            <a:pPr lvl="1"/>
            <a:r>
              <a:rPr lang="en-GB" dirty="0">
                <a:latin typeface="Calibri" pitchFamily="34" charset="0"/>
                <a:cs typeface="Calibri" pitchFamily="34" charset="0"/>
              </a:rPr>
              <a:t>Spending – </a:t>
            </a:r>
            <a:r>
              <a:rPr lang="en-GB" i="1" dirty="0">
                <a:latin typeface="Calibri" pitchFamily="34" charset="0"/>
                <a:cs typeface="Calibri" pitchFamily="34" charset="0"/>
              </a:rPr>
              <a:t>where</a:t>
            </a:r>
            <a:r>
              <a:rPr lang="en-GB" dirty="0">
                <a:latin typeface="Calibri" pitchFamily="34" charset="0"/>
                <a:cs typeface="Calibri" pitchFamily="34" charset="0"/>
              </a:rPr>
              <a:t>, </a:t>
            </a:r>
            <a:r>
              <a:rPr lang="en-GB" i="1" dirty="0">
                <a:latin typeface="Calibri" pitchFamily="34" charset="0"/>
                <a:cs typeface="Calibri" pitchFamily="34" charset="0"/>
              </a:rPr>
              <a:t>when</a:t>
            </a:r>
            <a:r>
              <a:rPr lang="en-GB" dirty="0">
                <a:latin typeface="Calibri" pitchFamily="34" charset="0"/>
                <a:cs typeface="Calibri" pitchFamily="34" charset="0"/>
              </a:rPr>
              <a:t> &amp; </a:t>
            </a:r>
            <a:r>
              <a:rPr lang="en-GB" i="1" dirty="0">
                <a:latin typeface="Calibri" pitchFamily="34" charset="0"/>
                <a:cs typeface="Calibri" pitchFamily="34" charset="0"/>
              </a:rPr>
              <a:t>how much</a:t>
            </a:r>
          </a:p>
          <a:p>
            <a:pPr lvl="1"/>
            <a:r>
              <a:rPr lang="en-GB" dirty="0">
                <a:latin typeface="Calibri" pitchFamily="34" charset="0"/>
                <a:cs typeface="Calibri" pitchFamily="34" charset="0"/>
              </a:rPr>
              <a:t>Can include ratios or other figures</a:t>
            </a:r>
          </a:p>
          <a:p>
            <a:pPr lvl="1"/>
            <a:endParaRPr lang="en-GB" dirty="0">
              <a:latin typeface="Calibri" pitchFamily="34" charset="0"/>
              <a:cs typeface="Calibri" pitchFamily="34" charset="0"/>
            </a:endParaRPr>
          </a:p>
          <a:p>
            <a:pPr lvl="1"/>
            <a:endParaRPr lang="en-GB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18181195"/>
              </p:ext>
            </p:extLst>
          </p:nvPr>
        </p:nvGraphicFramePr>
        <p:xfrm>
          <a:off x="1187624" y="1988840"/>
          <a:ext cx="3768080" cy="370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680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FINANCES</a:t>
                      </a:r>
                      <a:endParaRPr lang="en-GB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779841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/>
              <a:t>Plan Structure (6)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916832"/>
            <a:ext cx="7750175" cy="4024312"/>
          </a:xfrm>
        </p:spPr>
        <p:txBody>
          <a:bodyPr/>
          <a:lstStyle/>
          <a:p>
            <a:pPr marL="457200" indent="-457200">
              <a:buAutoNum type="arabicPeriod"/>
            </a:pPr>
            <a:endParaRPr lang="en-GB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buAutoNum type="arabicPeriod" startAt="6"/>
            </a:pPr>
            <a:endParaRPr lang="en-GB" b="1" dirty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GB" b="1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MUST</a:t>
            </a:r>
            <a:r>
              <a:rPr lang="en-GB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 give solutions or </a:t>
            </a:r>
            <a:r>
              <a:rPr lang="en-GB" b="1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mitigation</a:t>
            </a:r>
            <a:r>
              <a:rPr lang="en-GB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 for every risk (next slide)</a:t>
            </a:r>
          </a:p>
          <a:p>
            <a:pPr lvl="1"/>
            <a:endParaRPr lang="en-GB" dirty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GB" dirty="0">
                <a:latin typeface="Calibri" pitchFamily="34" charset="0"/>
                <a:cs typeface="Calibri" pitchFamily="34" charset="0"/>
              </a:rPr>
              <a:t>Lots of possible risks: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GB" dirty="0">
                <a:latin typeface="Calibri" pitchFamily="34" charset="0"/>
                <a:cs typeface="Calibri" pitchFamily="34" charset="0"/>
              </a:rPr>
              <a:t>Financial risks e.g. lack of funding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GB" dirty="0">
                <a:latin typeface="Calibri" pitchFamily="34" charset="0"/>
                <a:cs typeface="Calibri" pitchFamily="34" charset="0"/>
              </a:rPr>
              <a:t>Staffing risks e.g. strikes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GB" dirty="0">
                <a:latin typeface="Calibri" pitchFamily="34" charset="0"/>
                <a:cs typeface="Calibri" pitchFamily="34" charset="0"/>
              </a:rPr>
              <a:t>Market risks e.g. competitors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GB" dirty="0">
                <a:latin typeface="Calibri" pitchFamily="34" charset="0"/>
                <a:cs typeface="Calibri" pitchFamily="34" charset="0"/>
              </a:rPr>
              <a:t>Internal disputes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GB" dirty="0">
                <a:latin typeface="Calibri" pitchFamily="34" charset="0"/>
                <a:cs typeface="Calibri" pitchFamily="34" charset="0"/>
              </a:rPr>
              <a:t>Etc.</a:t>
            </a:r>
          </a:p>
          <a:p>
            <a:pPr lvl="1"/>
            <a:endParaRPr lang="en-GB" dirty="0">
              <a:latin typeface="Calibri" pitchFamily="34" charset="0"/>
              <a:cs typeface="Calibri" pitchFamily="34" charset="0"/>
            </a:endParaRPr>
          </a:p>
          <a:p>
            <a:pPr lvl="1"/>
            <a:endParaRPr lang="en-GB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01757012"/>
              </p:ext>
            </p:extLst>
          </p:nvPr>
        </p:nvGraphicFramePr>
        <p:xfrm>
          <a:off x="1187624" y="1988840"/>
          <a:ext cx="3768080" cy="370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680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RISK ANALYSIS</a:t>
                      </a:r>
                      <a:endParaRPr lang="en-GB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644112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/>
              <a:t>Plan Structure (6)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916832"/>
            <a:ext cx="7750175" cy="4024312"/>
          </a:xfrm>
        </p:spPr>
        <p:txBody>
          <a:bodyPr/>
          <a:lstStyle/>
          <a:p>
            <a:pPr marL="457200" indent="-457200">
              <a:buAutoNum type="arabicPeriod"/>
            </a:pPr>
            <a:endParaRPr lang="en-GB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buAutoNum type="arabicPeriod" startAt="6"/>
            </a:pPr>
            <a:endParaRPr lang="en-GB" b="1" dirty="0">
              <a:latin typeface="Calibri" pitchFamily="34" charset="0"/>
              <a:cs typeface="Calibri" pitchFamily="34" charset="0"/>
            </a:endParaRPr>
          </a:p>
          <a:p>
            <a:pPr marL="457200" lvl="1" indent="0">
              <a:buNone/>
            </a:pPr>
            <a:r>
              <a:rPr lang="en-GB" b="1" dirty="0">
                <a:latin typeface="Calibri" pitchFamily="34" charset="0"/>
                <a:cs typeface="Calibri" pitchFamily="34" charset="0"/>
              </a:rPr>
              <a:t>Mitigation</a:t>
            </a:r>
          </a:p>
          <a:p>
            <a:pPr lvl="1"/>
            <a:r>
              <a:rPr lang="en-GB" dirty="0">
                <a:latin typeface="Calibri" pitchFamily="34" charset="0"/>
                <a:cs typeface="Calibri" pitchFamily="34" charset="0"/>
              </a:rPr>
              <a:t>Financial reserves</a:t>
            </a:r>
          </a:p>
          <a:p>
            <a:pPr lvl="1"/>
            <a:r>
              <a:rPr lang="en-GB" dirty="0">
                <a:latin typeface="Calibri" pitchFamily="34" charset="0"/>
                <a:cs typeface="Calibri" pitchFamily="34" charset="0"/>
              </a:rPr>
              <a:t>Procedures</a:t>
            </a:r>
          </a:p>
          <a:p>
            <a:pPr lvl="1"/>
            <a:r>
              <a:rPr lang="en-GB" dirty="0">
                <a:latin typeface="Calibri" pitchFamily="34" charset="0"/>
                <a:cs typeface="Calibri" pitchFamily="34" charset="0"/>
              </a:rPr>
              <a:t>Alternative plans</a:t>
            </a:r>
          </a:p>
          <a:p>
            <a:pPr lvl="1"/>
            <a:r>
              <a:rPr lang="en-GB" dirty="0">
                <a:latin typeface="Calibri" pitchFamily="34" charset="0"/>
                <a:cs typeface="Calibri" pitchFamily="34" charset="0"/>
              </a:rPr>
              <a:t>Etc.</a:t>
            </a:r>
          </a:p>
          <a:p>
            <a:pPr lvl="1"/>
            <a:endParaRPr lang="en-GB" dirty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GB" dirty="0">
                <a:latin typeface="Calibri" pitchFamily="34" charset="0"/>
                <a:cs typeface="Calibri" pitchFamily="34" charset="0"/>
              </a:rPr>
              <a:t>A good risk analysis will answer questions like: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GB" dirty="0">
                <a:latin typeface="Calibri" pitchFamily="34" charset="0"/>
                <a:cs typeface="Calibri" pitchFamily="34" charset="0"/>
              </a:rPr>
              <a:t>How likely is the risk?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GB" dirty="0">
                <a:latin typeface="Calibri" pitchFamily="34" charset="0"/>
                <a:cs typeface="Calibri" pitchFamily="34" charset="0"/>
              </a:rPr>
              <a:t>What harm might it cause?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GB" dirty="0">
                <a:latin typeface="Calibri" pitchFamily="34" charset="0"/>
                <a:cs typeface="Calibri" pitchFamily="34" charset="0"/>
              </a:rPr>
              <a:t>How can we avoid it or minimise the harm?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54096564"/>
              </p:ext>
            </p:extLst>
          </p:nvPr>
        </p:nvGraphicFramePr>
        <p:xfrm>
          <a:off x="1187624" y="1988840"/>
          <a:ext cx="3768080" cy="370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680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RISK ANALYSIS</a:t>
                      </a:r>
                      <a:endParaRPr lang="en-GB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85542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/>
              <a:t>Assessment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2060848"/>
            <a:ext cx="7750175" cy="4024312"/>
          </a:xfrm>
        </p:spPr>
        <p:txBody>
          <a:bodyPr/>
          <a:lstStyle/>
          <a:p>
            <a:pPr eaLnBrk="1" hangingPunct="1"/>
            <a:r>
              <a:rPr lang="en-GB" dirty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Made up of </a:t>
            </a:r>
            <a:r>
              <a:rPr lang="en-GB" b="1" dirty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group 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component and </a:t>
            </a:r>
            <a:r>
              <a:rPr lang="en-GB" b="1" dirty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individual 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component</a:t>
            </a:r>
          </a:p>
          <a:p>
            <a:pPr eaLnBrk="1" hangingPunct="1"/>
            <a:endParaRPr lang="en-GB" dirty="0">
              <a:solidFill>
                <a:schemeClr val="tx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eaLnBrk="1" hangingPunct="1"/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28590803"/>
              </p:ext>
            </p:extLst>
          </p:nvPr>
        </p:nvGraphicFramePr>
        <p:xfrm>
          <a:off x="979488" y="2582863"/>
          <a:ext cx="8474075" cy="4475162"/>
        </p:xfrm>
        <a:graphic>
          <a:graphicData uri="http://schemas.openxmlformats.org/presentationml/2006/ole">
            <p:oleObj spid="_x0000_s1042" name="Document" r:id="rId4" imgW="5906751" imgH="3119085" progId="Word.Documen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41991040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/>
              <a:t>Other Content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916832"/>
            <a:ext cx="7750175" cy="4024312"/>
          </a:xfrm>
        </p:spPr>
        <p:txBody>
          <a:bodyPr/>
          <a:lstStyle/>
          <a:p>
            <a:pPr lvl="1"/>
            <a:r>
              <a:rPr lang="en-GB" dirty="0">
                <a:latin typeface="Calibri" pitchFamily="34" charset="0"/>
                <a:cs typeface="Calibri" pitchFamily="34" charset="0"/>
              </a:rPr>
              <a:t>There are many other elements you should consider.</a:t>
            </a:r>
          </a:p>
          <a:p>
            <a:pPr lvl="1"/>
            <a:endParaRPr lang="en-GB" dirty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GB" dirty="0">
                <a:latin typeface="Calibri" pitchFamily="34" charset="0"/>
                <a:cs typeface="Calibri" pitchFamily="34" charset="0"/>
              </a:rPr>
              <a:t>Where do these things fit in your business plan?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GB" dirty="0">
                <a:latin typeface="Calibri" pitchFamily="34" charset="0"/>
                <a:cs typeface="Calibri" pitchFamily="34" charset="0"/>
              </a:rPr>
              <a:t>Assumptions made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GB" dirty="0">
                <a:latin typeface="Calibri" pitchFamily="34" charset="0"/>
                <a:cs typeface="Calibri" pitchFamily="34" charset="0"/>
              </a:rPr>
              <a:t>Corporate ethics &amp; social responsibility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GB" dirty="0">
                <a:latin typeface="Calibri" pitchFamily="34" charset="0"/>
                <a:cs typeface="Calibri" pitchFamily="34" charset="0"/>
              </a:rPr>
              <a:t>Organisational learning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GB" dirty="0">
                <a:latin typeface="Calibri" pitchFamily="34" charset="0"/>
                <a:cs typeface="Calibri" pitchFamily="34" charset="0"/>
              </a:rPr>
              <a:t>Competitive advantage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GB" dirty="0">
                <a:latin typeface="Calibri" pitchFamily="34" charset="0"/>
                <a:cs typeface="Calibri" pitchFamily="34" charset="0"/>
              </a:rPr>
              <a:t>Etc.</a:t>
            </a:r>
          </a:p>
          <a:p>
            <a:pPr lvl="1"/>
            <a:endParaRPr lang="en-GB" dirty="0">
              <a:latin typeface="Calibri" pitchFamily="34" charset="0"/>
              <a:cs typeface="Calibri" pitchFamily="34" charset="0"/>
            </a:endParaRPr>
          </a:p>
          <a:p>
            <a:pPr lvl="1"/>
            <a:endParaRPr lang="en-GB" dirty="0">
              <a:latin typeface="Calibri" pitchFamily="34" charset="0"/>
              <a:cs typeface="Calibri" pitchFamily="34" charset="0"/>
            </a:endParaRPr>
          </a:p>
          <a:p>
            <a:pPr lvl="1"/>
            <a:endParaRPr lang="en-GB" dirty="0">
              <a:latin typeface="Calibri" pitchFamily="34" charset="0"/>
              <a:cs typeface="Calibri" pitchFamily="34" charset="0"/>
            </a:endParaRPr>
          </a:p>
          <a:p>
            <a:pPr lvl="1"/>
            <a:endParaRPr lang="en-GB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30847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/>
              <a:t>How To Do Well…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916832"/>
            <a:ext cx="7750175" cy="4024312"/>
          </a:xfrm>
        </p:spPr>
        <p:txBody>
          <a:bodyPr/>
          <a:lstStyle/>
          <a:p>
            <a:pPr eaLnBrk="1" hangingPunct="1"/>
            <a:r>
              <a:rPr lang="en-GB" dirty="0">
                <a:latin typeface="Calibri" pitchFamily="34" charset="0"/>
                <a:cs typeface="Calibri" pitchFamily="34" charset="0"/>
              </a:rPr>
              <a:t>Remember the other content (previous slide)</a:t>
            </a:r>
          </a:p>
          <a:p>
            <a:pPr eaLnBrk="1" hangingPunct="1"/>
            <a:endParaRPr lang="en-GB" dirty="0">
              <a:latin typeface="Calibri" pitchFamily="34" charset="0"/>
              <a:cs typeface="Calibri" pitchFamily="34" charset="0"/>
            </a:endParaRPr>
          </a:p>
          <a:p>
            <a:pPr eaLnBrk="1" hangingPunct="1"/>
            <a:r>
              <a:rPr lang="en-GB" dirty="0">
                <a:latin typeface="Calibri" pitchFamily="34" charset="0"/>
                <a:cs typeface="Calibri" pitchFamily="34" charset="0"/>
              </a:rPr>
              <a:t>Place yourself in the role of the decision makers</a:t>
            </a:r>
          </a:p>
          <a:p>
            <a:pPr lvl="1" eaLnBrk="1" hangingPunct="1">
              <a:buFont typeface="Wingdings" panose="05000000000000000000" pitchFamily="2" charset="2"/>
              <a:buChar char="q"/>
            </a:pPr>
            <a:r>
              <a:rPr lang="en-GB" dirty="0">
                <a:latin typeface="Calibri" pitchFamily="34" charset="0"/>
                <a:cs typeface="Calibri" pitchFamily="34" charset="0"/>
              </a:rPr>
              <a:t>What would </a:t>
            </a:r>
            <a:r>
              <a:rPr lang="en-GB" b="1" dirty="0">
                <a:latin typeface="Calibri" pitchFamily="34" charset="0"/>
                <a:cs typeface="Calibri" pitchFamily="34" charset="0"/>
              </a:rPr>
              <a:t>you</a:t>
            </a:r>
            <a:r>
              <a:rPr lang="en-GB" dirty="0">
                <a:latin typeface="Calibri" pitchFamily="34" charset="0"/>
                <a:cs typeface="Calibri" pitchFamily="34" charset="0"/>
              </a:rPr>
              <a:t> want to know?</a:t>
            </a:r>
          </a:p>
          <a:p>
            <a:pPr lvl="1" eaLnBrk="1" hangingPunct="1">
              <a:buFont typeface="Wingdings" panose="05000000000000000000" pitchFamily="2" charset="2"/>
              <a:buChar char="q"/>
            </a:pPr>
            <a:r>
              <a:rPr lang="en-GB" dirty="0">
                <a:latin typeface="Calibri" pitchFamily="34" charset="0"/>
                <a:cs typeface="Calibri" pitchFamily="34" charset="0"/>
              </a:rPr>
              <a:t>Would the proposal convince </a:t>
            </a:r>
            <a:r>
              <a:rPr lang="en-GB" b="1" dirty="0">
                <a:latin typeface="Calibri" pitchFamily="34" charset="0"/>
                <a:cs typeface="Calibri" pitchFamily="34" charset="0"/>
              </a:rPr>
              <a:t>you</a:t>
            </a:r>
            <a:r>
              <a:rPr lang="en-GB" dirty="0">
                <a:latin typeface="Calibri" pitchFamily="34" charset="0"/>
                <a:cs typeface="Calibri" pitchFamily="34" charset="0"/>
              </a:rPr>
              <a:t>?</a:t>
            </a:r>
          </a:p>
          <a:p>
            <a:pPr marL="342900" lvl="1" indent="-342900" eaLnBrk="1" hangingPunct="1"/>
            <a:endParaRPr lang="en-GB" dirty="0">
              <a:latin typeface="Calibri" pitchFamily="34" charset="0"/>
              <a:cs typeface="Calibri" pitchFamily="34" charset="0"/>
            </a:endParaRPr>
          </a:p>
          <a:p>
            <a:pPr marL="342900" lvl="1" indent="-342900" eaLnBrk="1" hangingPunct="1"/>
            <a:r>
              <a:rPr lang="en-GB" dirty="0">
                <a:latin typeface="Calibri" pitchFamily="34" charset="0"/>
                <a:cs typeface="Calibri" pitchFamily="34" charset="0"/>
              </a:rPr>
              <a:t>Define </a:t>
            </a:r>
            <a:r>
              <a:rPr lang="en-GB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success criteria </a:t>
            </a:r>
            <a:r>
              <a:rPr lang="en-GB" dirty="0">
                <a:latin typeface="Calibri" pitchFamily="34" charset="0"/>
                <a:cs typeface="Calibri" pitchFamily="34" charset="0"/>
              </a:rPr>
              <a:t>- milestones, KPI, CSF</a:t>
            </a:r>
          </a:p>
          <a:p>
            <a:pPr eaLnBrk="1" hangingPunct="1"/>
            <a:endParaRPr lang="en-GB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03693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/>
              <a:t>What To Do Now</a:t>
            </a: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769938" y="2093913"/>
            <a:ext cx="8050534" cy="402431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00000"/>
              </a:lnSpc>
            </a:pPr>
            <a:r>
              <a:rPr lang="en-GB" dirty="0">
                <a:latin typeface="Calibri" pitchFamily="34" charset="0"/>
                <a:cs typeface="Calibri" pitchFamily="34" charset="0"/>
              </a:rPr>
              <a:t>Review the simulation documentation</a:t>
            </a:r>
          </a:p>
          <a:p>
            <a:pPr eaLnBrk="1" hangingPunct="1">
              <a:lnSpc>
                <a:spcPct val="100000"/>
              </a:lnSpc>
            </a:pPr>
            <a:r>
              <a:rPr lang="en-GB" dirty="0">
                <a:latin typeface="Calibri" pitchFamily="34" charset="0"/>
                <a:cs typeface="Calibri" pitchFamily="34" charset="0"/>
              </a:rPr>
              <a:t>Do your research – business plans, sections to include on your presentation, etc.</a:t>
            </a:r>
          </a:p>
          <a:p>
            <a:pPr eaLnBrk="1" hangingPunct="1">
              <a:lnSpc>
                <a:spcPct val="100000"/>
              </a:lnSpc>
            </a:pPr>
            <a:r>
              <a:rPr lang="en-GB" dirty="0">
                <a:latin typeface="Calibri" pitchFamily="34" charset="0"/>
                <a:cs typeface="Calibri" pitchFamily="34" charset="0"/>
              </a:rPr>
              <a:t>Identify the market/segment you think offers an opportunity</a:t>
            </a:r>
          </a:p>
          <a:p>
            <a:pPr eaLnBrk="1" hangingPunct="1">
              <a:lnSpc>
                <a:spcPct val="100000"/>
              </a:lnSpc>
            </a:pPr>
            <a:r>
              <a:rPr lang="en-GB" dirty="0">
                <a:latin typeface="Calibri" pitchFamily="34" charset="0"/>
                <a:cs typeface="Calibri" pitchFamily="34" charset="0"/>
              </a:rPr>
              <a:t>Think about what product features will help you exploit that opportunity</a:t>
            </a:r>
          </a:p>
          <a:p>
            <a:pPr eaLnBrk="1" hangingPunct="1">
              <a:lnSpc>
                <a:spcPct val="100000"/>
              </a:lnSpc>
            </a:pPr>
            <a:r>
              <a:rPr lang="en-GB" dirty="0">
                <a:latin typeface="Calibri" pitchFamily="34" charset="0"/>
                <a:cs typeface="Calibri" pitchFamily="34" charset="0"/>
              </a:rPr>
              <a:t>Start to plan </a:t>
            </a:r>
            <a:r>
              <a:rPr lang="en-GB" b="1" dirty="0">
                <a:latin typeface="Calibri" pitchFamily="34" charset="0"/>
                <a:cs typeface="Calibri" pitchFamily="34" charset="0"/>
              </a:rPr>
              <a:t>how</a:t>
            </a:r>
            <a:r>
              <a:rPr lang="en-GB" dirty="0">
                <a:latin typeface="Calibri" pitchFamily="34" charset="0"/>
                <a:cs typeface="Calibri" pitchFamily="34" charset="0"/>
              </a:rPr>
              <a:t> to exploit that opportunity… the rest should follow naturally</a:t>
            </a:r>
          </a:p>
          <a:p>
            <a:pPr marL="0" indent="0" eaLnBrk="1" hangingPunct="1">
              <a:lnSpc>
                <a:spcPct val="100000"/>
              </a:lnSpc>
              <a:buNone/>
            </a:pPr>
            <a:endParaRPr lang="en-GB" dirty="0">
              <a:latin typeface="Calibri" pitchFamily="34" charset="0"/>
              <a:cs typeface="Calibri" pitchFamily="34" charset="0"/>
            </a:endParaRPr>
          </a:p>
          <a:p>
            <a:pPr marL="0" indent="0" eaLnBrk="1" hangingPunct="1">
              <a:lnSpc>
                <a:spcPct val="100000"/>
              </a:lnSpc>
              <a:buNone/>
            </a:pPr>
            <a:r>
              <a:rPr lang="en-GB" b="1" dirty="0">
                <a:latin typeface="Calibri" pitchFamily="34" charset="0"/>
                <a:cs typeface="Calibri" pitchFamily="34" charset="0"/>
              </a:rPr>
              <a:t>In Your Tutorial – Next Week</a:t>
            </a:r>
          </a:p>
          <a:p>
            <a:pPr eaLnBrk="1" hangingPunct="1">
              <a:lnSpc>
                <a:spcPct val="100000"/>
              </a:lnSpc>
            </a:pPr>
            <a:endParaRPr lang="en-GB" dirty="0"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en-GB" dirty="0">
                <a:latin typeface="Calibri" pitchFamily="34" charset="0"/>
                <a:cs typeface="Calibri" pitchFamily="34" charset="0"/>
              </a:rPr>
              <a:t>Start Working on the business plan</a:t>
            </a:r>
          </a:p>
          <a:p>
            <a:pPr eaLnBrk="1" hangingPunct="1">
              <a:lnSpc>
                <a:spcPct val="100000"/>
              </a:lnSpc>
            </a:pPr>
            <a:r>
              <a:rPr lang="en-GB" dirty="0">
                <a:latin typeface="Calibri" pitchFamily="34" charset="0"/>
                <a:cs typeface="Calibri" pitchFamily="34" charset="0"/>
              </a:rPr>
              <a:t>Decide on how you will combine your work, ensure consistency &amp; quality</a:t>
            </a:r>
          </a:p>
          <a:p>
            <a:pPr eaLnBrk="1" hangingPunct="1">
              <a:lnSpc>
                <a:spcPct val="100000"/>
              </a:lnSpc>
            </a:pPr>
            <a:r>
              <a:rPr lang="en-GB" dirty="0">
                <a:latin typeface="Calibri" pitchFamily="34" charset="0"/>
                <a:cs typeface="Calibri" pitchFamily="34" charset="0"/>
              </a:rPr>
              <a:t>Start planning the presentation</a:t>
            </a:r>
          </a:p>
          <a:p>
            <a:pPr eaLnBrk="1" hangingPunct="1">
              <a:lnSpc>
                <a:spcPct val="100000"/>
              </a:lnSpc>
            </a:pPr>
            <a:endParaRPr lang="en-GB" dirty="0"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100000"/>
              </a:lnSpc>
            </a:pPr>
            <a:endParaRPr lang="en-GB" dirty="0"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100000"/>
              </a:lnSpc>
            </a:pPr>
            <a:endParaRPr lang="en-GB" dirty="0"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100000"/>
              </a:lnSpc>
            </a:pPr>
            <a:endParaRPr lang="en-GB" dirty="0">
              <a:latin typeface="Calibri" pitchFamily="34" charset="0"/>
              <a:cs typeface="Calibri" pitchFamily="34" charset="0"/>
            </a:endParaRPr>
          </a:p>
          <a:p>
            <a:pPr eaLnBrk="1" hangingPunct="1"/>
            <a:endParaRPr lang="en-GB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5587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/>
              <a:t>Next Week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GB" b="1" dirty="0">
                <a:latin typeface="Calibri" pitchFamily="34" charset="0"/>
                <a:cs typeface="Calibri" pitchFamily="34" charset="0"/>
              </a:rPr>
              <a:t>Lecture: 			</a:t>
            </a:r>
            <a:r>
              <a:rPr lang="en-GB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Finance</a:t>
            </a:r>
          </a:p>
          <a:p>
            <a:pPr eaLnBrk="1" hangingPunct="1"/>
            <a:endParaRPr lang="en-GB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1063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/>
              <a:t>The Scenario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dirty="0">
                <a:latin typeface="Calibri" pitchFamily="34" charset="0"/>
                <a:cs typeface="Calibri" pitchFamily="34" charset="0"/>
              </a:rPr>
              <a:t>You are one of the teams being considered to head up a mobile phone business that has recently started to operate. You need to convince the board of directors to give your team this prestigious role.</a:t>
            </a:r>
          </a:p>
          <a:p>
            <a:pPr eaLnBrk="1" hangingPunct="1"/>
            <a:endParaRPr lang="en-GB" dirty="0">
              <a:latin typeface="Calibri" pitchFamily="34" charset="0"/>
              <a:cs typeface="Calibri" pitchFamily="34" charset="0"/>
            </a:endParaRPr>
          </a:p>
          <a:p>
            <a:pPr eaLnBrk="1" hangingPunct="1"/>
            <a:r>
              <a:rPr lang="en-GB" dirty="0">
                <a:latin typeface="Calibri" pitchFamily="34" charset="0"/>
                <a:cs typeface="Calibri" pitchFamily="34" charset="0"/>
              </a:rPr>
              <a:t>The decision will be made based </a:t>
            </a:r>
            <a:r>
              <a:rPr lang="en-GB" b="1" dirty="0">
                <a:latin typeface="Calibri" pitchFamily="34" charset="0"/>
                <a:cs typeface="Calibri" pitchFamily="34" charset="0"/>
              </a:rPr>
              <a:t>entirely</a:t>
            </a:r>
            <a:r>
              <a:rPr lang="en-GB" dirty="0">
                <a:latin typeface="Calibri" pitchFamily="34" charset="0"/>
                <a:cs typeface="Calibri" pitchFamily="34" charset="0"/>
              </a:rPr>
              <a:t> on your plan and the subsequent presentation you give.</a:t>
            </a:r>
          </a:p>
          <a:p>
            <a:pPr eaLnBrk="1" hangingPunct="1"/>
            <a:endParaRPr lang="en-GB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4983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1340768"/>
            <a:ext cx="7750175" cy="5111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/>
              <a:t>Some Assumptions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971601" y="1916832"/>
            <a:ext cx="7344816" cy="4201393"/>
          </a:xfrm>
        </p:spPr>
        <p:txBody>
          <a:bodyPr/>
          <a:lstStyle/>
          <a:p>
            <a:pPr eaLnBrk="1" hangingPunct="1"/>
            <a:r>
              <a:rPr lang="en-GB" dirty="0">
                <a:latin typeface="Calibri" pitchFamily="34" charset="0"/>
                <a:cs typeface="Calibri" pitchFamily="34" charset="0"/>
              </a:rPr>
              <a:t>You can assume the following: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en-GB" dirty="0">
                <a:latin typeface="Calibri" pitchFamily="34" charset="0"/>
                <a:cs typeface="Calibri" pitchFamily="34" charset="0"/>
              </a:rPr>
              <a:t>All teams start under exactly the same conditions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en-GB" dirty="0">
                <a:latin typeface="Calibri" pitchFamily="34" charset="0"/>
                <a:cs typeface="Calibri" pitchFamily="34" charset="0"/>
              </a:rPr>
              <a:t>You are fairly new players in the market – some existing infrastructure but need to build capability quickly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en-GB" dirty="0">
                <a:latin typeface="Calibri" pitchFamily="34" charset="0"/>
                <a:cs typeface="Calibri" pitchFamily="34" charset="0"/>
              </a:rPr>
              <a:t>Other mobile manufacturers  do NOT exist (e.g. Apple, Nokia, etc.) in the market…</a:t>
            </a:r>
          </a:p>
          <a:p>
            <a:pPr lvl="2" indent="-342900">
              <a:buFont typeface="Wingdings" pitchFamily="2" charset="2"/>
              <a:buChar char="§"/>
            </a:pPr>
            <a:r>
              <a:rPr lang="en-GB" dirty="0">
                <a:latin typeface="Calibri" pitchFamily="34" charset="0"/>
                <a:cs typeface="Calibri" pitchFamily="34" charset="0"/>
              </a:rPr>
              <a:t>Assume it is a niche market</a:t>
            </a:r>
          </a:p>
          <a:p>
            <a:pPr lvl="2" indent="-342900">
              <a:buFont typeface="Wingdings" pitchFamily="2" charset="2"/>
              <a:buChar char="§"/>
            </a:pPr>
            <a:r>
              <a:rPr lang="en-GB" dirty="0">
                <a:latin typeface="Calibri" pitchFamily="34" charset="0"/>
                <a:cs typeface="Calibri" pitchFamily="34" charset="0"/>
              </a:rPr>
              <a:t>Assume your main competitors are other student teams</a:t>
            </a:r>
          </a:p>
          <a:p>
            <a:pPr lvl="2" indent="-342900">
              <a:buFont typeface="Wingdings" pitchFamily="2" charset="2"/>
              <a:buChar char="§"/>
            </a:pPr>
            <a:endParaRPr lang="en-GB" dirty="0">
              <a:latin typeface="Calibri" pitchFamily="34" charset="0"/>
              <a:cs typeface="Calibri" pitchFamily="34" charset="0"/>
            </a:endParaRPr>
          </a:p>
          <a:p>
            <a:pPr lvl="1" eaLnBrk="1" hangingPunct="1">
              <a:buFont typeface="Wingdings" pitchFamily="2" charset="2"/>
              <a:buChar char="§"/>
            </a:pPr>
            <a:endParaRPr lang="en-GB" dirty="0">
              <a:latin typeface="Calibri" pitchFamily="34" charset="0"/>
              <a:cs typeface="Calibri" pitchFamily="34" charset="0"/>
            </a:endParaRPr>
          </a:p>
          <a:p>
            <a:pPr eaLnBrk="1" hangingPunct="1"/>
            <a:endParaRPr lang="en-GB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6948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/>
              <a:t>Some Assumptions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GB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988840"/>
            <a:ext cx="6243717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96883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/>
              <a:t>Financial Assumptions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dirty="0">
                <a:latin typeface="Calibri" pitchFamily="34" charset="0"/>
                <a:cs typeface="Calibri" pitchFamily="34" charset="0"/>
              </a:rPr>
              <a:t>You can assume the following: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en-GB" dirty="0">
                <a:latin typeface="Calibri" pitchFamily="34" charset="0"/>
                <a:cs typeface="Calibri" pitchFamily="34" charset="0"/>
              </a:rPr>
              <a:t>Again, all teams start under exactly the same conditions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en-GB" dirty="0">
                <a:latin typeface="Calibri" pitchFamily="34" charset="0"/>
                <a:cs typeface="Calibri" pitchFamily="34" charset="0"/>
              </a:rPr>
              <a:t>All of the data needed can be found within the simulation including demand, pricing, manufacturing costs, finances, etc.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en-GB" dirty="0">
                <a:latin typeface="Calibri" pitchFamily="34" charset="0"/>
                <a:cs typeface="Calibri" pitchFamily="34" charset="0"/>
              </a:rPr>
              <a:t>You will need to extract what is useful and ignore what isn’t</a:t>
            </a:r>
          </a:p>
          <a:p>
            <a:pPr eaLnBrk="1" hangingPunct="1"/>
            <a:endParaRPr lang="en-GB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1170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/>
              <a:t>Before We Get To The Plan…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916832"/>
            <a:ext cx="7750175" cy="4024312"/>
          </a:xfrm>
        </p:spPr>
        <p:txBody>
          <a:bodyPr/>
          <a:lstStyle/>
          <a:p>
            <a:pPr eaLnBrk="1" hangingPunct="1"/>
            <a:r>
              <a:rPr lang="en-GB" dirty="0">
                <a:latin typeface="Calibri" pitchFamily="34" charset="0"/>
                <a:cs typeface="Calibri" pitchFamily="34" charset="0"/>
              </a:rPr>
              <a:t>What follows is </a:t>
            </a:r>
            <a:r>
              <a:rPr lang="en-GB" b="1" dirty="0">
                <a:latin typeface="Calibri" pitchFamily="34" charset="0"/>
                <a:cs typeface="Calibri" pitchFamily="34" charset="0"/>
              </a:rPr>
              <a:t>guidance</a:t>
            </a:r>
            <a:r>
              <a:rPr lang="en-GB" dirty="0">
                <a:latin typeface="Calibri" pitchFamily="34" charset="0"/>
                <a:cs typeface="Calibri" pitchFamily="34" charset="0"/>
              </a:rPr>
              <a:t> only…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en-GB" dirty="0">
                <a:latin typeface="Calibri" pitchFamily="34" charset="0"/>
                <a:cs typeface="Calibri" pitchFamily="34" charset="0"/>
              </a:rPr>
              <a:t>Take the things you find useful, leave the rest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en-GB" dirty="0">
                <a:latin typeface="Calibri" pitchFamily="34" charset="0"/>
                <a:cs typeface="Calibri" pitchFamily="34" charset="0"/>
              </a:rPr>
              <a:t>If you think of a better way to do something, do it!</a:t>
            </a:r>
          </a:p>
          <a:p>
            <a:pPr eaLnBrk="1" hangingPunct="1"/>
            <a:endParaRPr lang="en-GB" dirty="0">
              <a:latin typeface="Calibri" pitchFamily="34" charset="0"/>
              <a:cs typeface="Calibri" pitchFamily="34" charset="0"/>
            </a:endParaRPr>
          </a:p>
          <a:p>
            <a:pPr eaLnBrk="1" hangingPunct="1"/>
            <a:r>
              <a:rPr lang="en-GB" dirty="0">
                <a:latin typeface="Calibri" pitchFamily="34" charset="0"/>
                <a:cs typeface="Calibri" pitchFamily="34" charset="0"/>
              </a:rPr>
              <a:t>There are lots of ways to create a good business plan – do some research to find the best way/format for you &amp; your team (see later)</a:t>
            </a:r>
          </a:p>
          <a:p>
            <a:pPr eaLnBrk="1" hangingPunct="1"/>
            <a:endParaRPr lang="en-GB" dirty="0">
              <a:latin typeface="Calibri" pitchFamily="34" charset="0"/>
              <a:cs typeface="Calibri" pitchFamily="34" charset="0"/>
            </a:endParaRPr>
          </a:p>
          <a:p>
            <a:pPr eaLnBrk="1" hangingPunct="1"/>
            <a:r>
              <a:rPr lang="en-GB" dirty="0">
                <a:latin typeface="Calibri" pitchFamily="34" charset="0"/>
                <a:cs typeface="Calibri" pitchFamily="34" charset="0"/>
              </a:rPr>
              <a:t>Remember that </a:t>
            </a:r>
            <a:r>
              <a:rPr lang="en-GB" b="1" dirty="0">
                <a:latin typeface="Calibri" pitchFamily="34" charset="0"/>
                <a:cs typeface="Calibri" pitchFamily="34" charset="0"/>
              </a:rPr>
              <a:t>everyone</a:t>
            </a:r>
            <a:r>
              <a:rPr lang="en-GB" dirty="0">
                <a:latin typeface="Calibri" pitchFamily="34" charset="0"/>
                <a:cs typeface="Calibri" pitchFamily="34" charset="0"/>
              </a:rPr>
              <a:t> needs to contribute</a:t>
            </a:r>
          </a:p>
          <a:p>
            <a:pPr eaLnBrk="1" hangingPunct="1"/>
            <a:endParaRPr lang="en-GB" dirty="0">
              <a:latin typeface="Calibri" pitchFamily="34" charset="0"/>
              <a:cs typeface="Calibri" pitchFamily="34" charset="0"/>
            </a:endParaRPr>
          </a:p>
          <a:p>
            <a:pPr eaLnBrk="1" hangingPunct="1"/>
            <a:r>
              <a:rPr lang="en-GB" dirty="0">
                <a:latin typeface="Calibri" pitchFamily="34" charset="0"/>
                <a:cs typeface="Calibri" pitchFamily="34" charset="0"/>
              </a:rPr>
              <a:t>Remember difference between </a:t>
            </a:r>
            <a:r>
              <a:rPr lang="en-GB" i="1" dirty="0">
                <a:latin typeface="Calibri" pitchFamily="34" charset="0"/>
                <a:cs typeface="Calibri" pitchFamily="34" charset="0"/>
              </a:rPr>
              <a:t>business proposal </a:t>
            </a:r>
            <a:r>
              <a:rPr lang="en-GB" dirty="0">
                <a:latin typeface="Calibri" pitchFamily="34" charset="0"/>
                <a:cs typeface="Calibri" pitchFamily="34" charset="0"/>
              </a:rPr>
              <a:t>and </a:t>
            </a:r>
            <a:r>
              <a:rPr lang="en-GB" b="1" i="1" dirty="0">
                <a:latin typeface="Calibri" pitchFamily="34" charset="0"/>
                <a:cs typeface="Calibri" pitchFamily="34" charset="0"/>
              </a:rPr>
              <a:t>business plan</a:t>
            </a:r>
          </a:p>
        </p:txBody>
      </p:sp>
      <p:sp>
        <p:nvSpPr>
          <p:cNvPr id="2" name="Rounded Rectangular Callout 1"/>
          <p:cNvSpPr/>
          <p:nvPr/>
        </p:nvSpPr>
        <p:spPr>
          <a:xfrm>
            <a:off x="3563888" y="5491862"/>
            <a:ext cx="1512168" cy="504056"/>
          </a:xfrm>
          <a:prstGeom prst="wedgeRoundRectCallout">
            <a:avLst>
              <a:gd name="adj1" fmla="val 71339"/>
              <a:gd name="adj2" fmla="val -110102"/>
              <a:gd name="adj3" fmla="val 16667"/>
            </a:avLst>
          </a:prstGeom>
          <a:solidFill>
            <a:srgbClr val="EBF6FF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rgbClr val="002060"/>
                </a:solidFill>
              </a:rPr>
              <a:t>Emphasis on </a:t>
            </a:r>
            <a:r>
              <a:rPr lang="en-GB" sz="1200" b="1" i="1" dirty="0">
                <a:solidFill>
                  <a:srgbClr val="002060"/>
                </a:solidFill>
              </a:rPr>
              <a:t>what</a:t>
            </a:r>
            <a:r>
              <a:rPr lang="en-GB" sz="1200" dirty="0">
                <a:solidFill>
                  <a:srgbClr val="002060"/>
                </a:solidFill>
              </a:rPr>
              <a:t> (strategy)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7452320" y="5491862"/>
            <a:ext cx="1512168" cy="504056"/>
          </a:xfrm>
          <a:prstGeom prst="wedgeRoundRectCallout">
            <a:avLst>
              <a:gd name="adj1" fmla="val -67212"/>
              <a:gd name="adj2" fmla="val -113624"/>
              <a:gd name="adj3" fmla="val 16667"/>
            </a:avLst>
          </a:prstGeom>
          <a:solidFill>
            <a:srgbClr val="EBF6FF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rgbClr val="002060"/>
                </a:solidFill>
              </a:rPr>
              <a:t>More detail and emphasis on </a:t>
            </a:r>
            <a:r>
              <a:rPr lang="en-GB" sz="1200" b="1" i="1" dirty="0">
                <a:solidFill>
                  <a:srgbClr val="002060"/>
                </a:solidFill>
              </a:rPr>
              <a:t>how</a:t>
            </a:r>
            <a:endParaRPr lang="en-GB" sz="1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9239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/>
              <a:t>General Points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916832"/>
            <a:ext cx="8208912" cy="402431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dirty="0">
                <a:latin typeface="Calibri" pitchFamily="34" charset="0"/>
                <a:cs typeface="Calibri" pitchFamily="34" charset="0"/>
              </a:rPr>
              <a:t>A good business plan should:</a:t>
            </a:r>
          </a:p>
          <a:p>
            <a:pPr>
              <a:lnSpc>
                <a:spcPct val="100000"/>
              </a:lnSpc>
            </a:pPr>
            <a:endParaRPr lang="en-GB" dirty="0">
              <a:latin typeface="Calibri" pitchFamily="34" charset="0"/>
              <a:cs typeface="Calibri" pitchFamily="34" charset="0"/>
            </a:endParaRPr>
          </a:p>
          <a:p>
            <a:pPr lvl="1">
              <a:lnSpc>
                <a:spcPct val="100000"/>
              </a:lnSpc>
              <a:buFont typeface="Wingdings" pitchFamily="2" charset="2"/>
              <a:buChar char="q"/>
            </a:pPr>
            <a:r>
              <a:rPr lang="en-GB" dirty="0">
                <a:latin typeface="Calibri" pitchFamily="34" charset="0"/>
                <a:cs typeface="Calibri" pitchFamily="34" charset="0"/>
              </a:rPr>
              <a:t>Keep things </a:t>
            </a:r>
            <a:r>
              <a:rPr lang="en-GB" b="1" dirty="0">
                <a:latin typeface="Calibri" pitchFamily="34" charset="0"/>
                <a:cs typeface="Calibri" pitchFamily="34" charset="0"/>
              </a:rPr>
              <a:t>concise</a:t>
            </a:r>
            <a:r>
              <a:rPr lang="en-GB" dirty="0">
                <a:latin typeface="Calibri" pitchFamily="34" charset="0"/>
                <a:cs typeface="Calibri" pitchFamily="34" charset="0"/>
              </a:rPr>
              <a:t> (brief but </a:t>
            </a:r>
            <a:r>
              <a:rPr lang="en-GB" b="1" dirty="0">
                <a:latin typeface="Calibri" pitchFamily="34" charset="0"/>
                <a:cs typeface="Calibri" pitchFamily="34" charset="0"/>
              </a:rPr>
              <a:t>complete</a:t>
            </a:r>
            <a:r>
              <a:rPr lang="en-GB" dirty="0">
                <a:latin typeface="Calibri" pitchFamily="34" charset="0"/>
                <a:cs typeface="Calibri" pitchFamily="34" charset="0"/>
              </a:rPr>
              <a:t>)</a:t>
            </a:r>
          </a:p>
          <a:p>
            <a:pPr lvl="1">
              <a:lnSpc>
                <a:spcPct val="100000"/>
              </a:lnSpc>
              <a:buFont typeface="Wingdings" pitchFamily="2" charset="2"/>
              <a:buChar char="q"/>
            </a:pPr>
            <a:r>
              <a:rPr lang="en-GB" dirty="0">
                <a:latin typeface="Calibri" pitchFamily="34" charset="0"/>
                <a:cs typeface="Calibri" pitchFamily="34" charset="0"/>
              </a:rPr>
              <a:t>Be clear &amp; </a:t>
            </a:r>
            <a:r>
              <a:rPr lang="en-GB" b="1" dirty="0">
                <a:latin typeface="Calibri" pitchFamily="34" charset="0"/>
                <a:cs typeface="Calibri" pitchFamily="34" charset="0"/>
              </a:rPr>
              <a:t>precise</a:t>
            </a:r>
            <a:r>
              <a:rPr lang="en-GB" dirty="0">
                <a:latin typeface="Calibri" pitchFamily="34" charset="0"/>
                <a:cs typeface="Calibri" pitchFamily="34" charset="0"/>
              </a:rPr>
              <a:t> about important issues (no ambiguity or vagueness)</a:t>
            </a:r>
          </a:p>
          <a:p>
            <a:pPr lvl="1">
              <a:lnSpc>
                <a:spcPct val="100000"/>
              </a:lnSpc>
              <a:buFont typeface="Wingdings" pitchFamily="2" charset="2"/>
              <a:buChar char="q"/>
            </a:pPr>
            <a:r>
              <a:rPr lang="en-GB" dirty="0">
                <a:latin typeface="Calibri" pitchFamily="34" charset="0"/>
                <a:cs typeface="Calibri" pitchFamily="34" charset="0"/>
              </a:rPr>
              <a:t>Stay </a:t>
            </a:r>
            <a:r>
              <a:rPr lang="en-GB" b="1" dirty="0">
                <a:latin typeface="Calibri" pitchFamily="34" charset="0"/>
                <a:cs typeface="Calibri" pitchFamily="34" charset="0"/>
              </a:rPr>
              <a:t>relevant</a:t>
            </a:r>
            <a:r>
              <a:rPr lang="en-GB" dirty="0">
                <a:latin typeface="Calibri" pitchFamily="34" charset="0"/>
                <a:cs typeface="Calibri" pitchFamily="34" charset="0"/>
              </a:rPr>
              <a:t> (no unnecessary material)</a:t>
            </a:r>
          </a:p>
          <a:p>
            <a:pPr lvl="1">
              <a:lnSpc>
                <a:spcPct val="100000"/>
              </a:lnSpc>
              <a:buFont typeface="Wingdings" pitchFamily="2" charset="2"/>
              <a:buChar char="q"/>
            </a:pPr>
            <a:r>
              <a:rPr lang="en-GB" dirty="0">
                <a:latin typeface="Calibri" pitchFamily="34" charset="0"/>
                <a:cs typeface="Calibri" pitchFamily="34" charset="0"/>
              </a:rPr>
              <a:t>Use the right </a:t>
            </a:r>
            <a:r>
              <a:rPr lang="en-GB" b="1" dirty="0">
                <a:latin typeface="Calibri" pitchFamily="34" charset="0"/>
                <a:cs typeface="Calibri" pitchFamily="34" charset="0"/>
              </a:rPr>
              <a:t>language</a:t>
            </a:r>
            <a:r>
              <a:rPr lang="en-GB" dirty="0">
                <a:latin typeface="Calibri" pitchFamily="34" charset="0"/>
                <a:cs typeface="Calibri" pitchFamily="34" charset="0"/>
              </a:rPr>
              <a:t> (business-like)</a:t>
            </a:r>
          </a:p>
          <a:p>
            <a:pPr lvl="1">
              <a:lnSpc>
                <a:spcPct val="100000"/>
              </a:lnSpc>
              <a:buFont typeface="Wingdings" pitchFamily="2" charset="2"/>
              <a:buChar char="q"/>
            </a:pPr>
            <a:r>
              <a:rPr lang="en-GB" dirty="0">
                <a:latin typeface="Calibri" pitchFamily="34" charset="0"/>
                <a:cs typeface="Calibri" pitchFamily="34" charset="0"/>
              </a:rPr>
              <a:t>Present information </a:t>
            </a:r>
            <a:r>
              <a:rPr lang="en-GB" b="1" dirty="0">
                <a:latin typeface="Calibri" pitchFamily="34" charset="0"/>
                <a:cs typeface="Calibri" pitchFamily="34" charset="0"/>
              </a:rPr>
              <a:t>effectively</a:t>
            </a:r>
            <a:r>
              <a:rPr lang="en-GB" dirty="0">
                <a:latin typeface="Calibri" pitchFamily="34" charset="0"/>
                <a:cs typeface="Calibri" pitchFamily="34" charset="0"/>
              </a:rPr>
              <a:t> (e.g. charts/tables, not lists of numbers)</a:t>
            </a:r>
          </a:p>
          <a:p>
            <a:pPr lvl="1">
              <a:lnSpc>
                <a:spcPct val="100000"/>
              </a:lnSpc>
              <a:buFont typeface="Wingdings" pitchFamily="2" charset="2"/>
              <a:buChar char="q"/>
            </a:pPr>
            <a:r>
              <a:rPr lang="en-GB" dirty="0">
                <a:latin typeface="Calibri" pitchFamily="34" charset="0"/>
                <a:cs typeface="Calibri" pitchFamily="34" charset="0"/>
              </a:rPr>
              <a:t>Be presented </a:t>
            </a:r>
            <a:r>
              <a:rPr lang="en-GB" b="1" dirty="0">
                <a:latin typeface="Calibri" pitchFamily="34" charset="0"/>
                <a:cs typeface="Calibri" pitchFamily="34" charset="0"/>
              </a:rPr>
              <a:t>professionally</a:t>
            </a:r>
          </a:p>
          <a:p>
            <a:pPr eaLnBrk="1" hangingPunct="1">
              <a:lnSpc>
                <a:spcPct val="100000"/>
              </a:lnSpc>
            </a:pPr>
            <a:endParaRPr lang="en-GB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7754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/>
              <a:t>Plan Structure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916832"/>
            <a:ext cx="7750175" cy="4024312"/>
          </a:xfrm>
        </p:spPr>
        <p:txBody>
          <a:bodyPr/>
          <a:lstStyle/>
          <a:p>
            <a:endParaRPr lang="en-GB" dirty="0">
              <a:latin typeface="Calibri" pitchFamily="34" charset="0"/>
              <a:cs typeface="Calibri" pitchFamily="34" charset="0"/>
            </a:endParaRPr>
          </a:p>
          <a:p>
            <a:r>
              <a:rPr lang="en-GB" dirty="0">
                <a:latin typeface="Calibri" pitchFamily="34" charset="0"/>
                <a:cs typeface="Calibri" pitchFamily="34" charset="0"/>
              </a:rPr>
              <a:t>A </a:t>
            </a:r>
            <a:r>
              <a:rPr lang="en-GB" i="1" dirty="0">
                <a:latin typeface="Calibri" pitchFamily="34" charset="0"/>
                <a:cs typeface="Calibri" pitchFamily="34" charset="0"/>
              </a:rPr>
              <a:t>typical</a:t>
            </a:r>
            <a:r>
              <a:rPr lang="en-GB" dirty="0">
                <a:latin typeface="Calibri" pitchFamily="34" charset="0"/>
                <a:cs typeface="Calibri" pitchFamily="34" charset="0"/>
              </a:rPr>
              <a:t> structure of you presentation </a:t>
            </a:r>
            <a:r>
              <a:rPr lang="en-GB" i="1" dirty="0">
                <a:latin typeface="Calibri" pitchFamily="34" charset="0"/>
                <a:cs typeface="Calibri" pitchFamily="34" charset="0"/>
              </a:rPr>
              <a:t>might</a:t>
            </a:r>
            <a:r>
              <a:rPr lang="en-GB" dirty="0">
                <a:latin typeface="Calibri" pitchFamily="34" charset="0"/>
                <a:cs typeface="Calibri" pitchFamily="34" charset="0"/>
              </a:rPr>
              <a:t> contain these sections: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>
                <a:latin typeface="Calibri" pitchFamily="34" charset="0"/>
                <a:cs typeface="Calibri" pitchFamily="34" charset="0"/>
              </a:rPr>
              <a:t>Introduction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>
                <a:latin typeface="Calibri" pitchFamily="34" charset="0"/>
                <a:cs typeface="Calibri" pitchFamily="34" charset="0"/>
              </a:rPr>
              <a:t>Marketing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>
                <a:latin typeface="Calibri" pitchFamily="34" charset="0"/>
                <a:cs typeface="Calibri" pitchFamily="34" charset="0"/>
              </a:rPr>
              <a:t>Operations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>
                <a:latin typeface="Calibri" pitchFamily="34" charset="0"/>
                <a:cs typeface="Calibri" pitchFamily="34" charset="0"/>
              </a:rPr>
              <a:t>HR &amp; R&amp;D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>
                <a:latin typeface="Calibri" pitchFamily="34" charset="0"/>
                <a:cs typeface="Calibri" pitchFamily="34" charset="0"/>
              </a:rPr>
              <a:t>Finances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>
                <a:latin typeface="Calibri" pitchFamily="34" charset="0"/>
                <a:cs typeface="Calibri" pitchFamily="34" charset="0"/>
              </a:rPr>
              <a:t>Risk Analysis</a:t>
            </a:r>
          </a:p>
        </p:txBody>
      </p:sp>
    </p:spTree>
    <p:extLst>
      <p:ext uri="{BB962C8B-B14F-4D97-AF65-F5344CB8AC3E}">
        <p14:creationId xmlns:p14="http://schemas.microsoft.com/office/powerpoint/2010/main" xmlns="" val="16548850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1 - &amp;quot;Business Game&amp;#x0D;&amp;#x0A;(BN2225)&amp;#x0D;&amp;#x0A;&amp;#x0D;&amp;#x0A;Module Introduction&amp;quot;&quot;/&gt;&lt;property id=&quot;20307&quot; value=&quot;290&quot;/&gt;&lt;/object&gt;&lt;object type=&quot;3&quot; unique_id=&quot;10007&quot;&gt;&lt;property id=&quot;20148&quot; value=&quot;5&quot;/&gt;&lt;property id=&quot;20300&quot; value=&quot;Slide 2 - &amp;quot;Contents&amp;quot;&quot;/&gt;&lt;property id=&quot;20307&quot; value=&quot;259&quot;/&gt;&lt;/object&gt;&lt;object type=&quot;3&quot; unique_id=&quot;10008&quot;&gt;&lt;property id=&quot;20148&quot; value=&quot;5&quot;/&gt;&lt;property id=&quot;20300&quot; value=&quot;Slide 3 - &amp;quot;Contact Details&amp;quot;&quot;/&gt;&lt;property id=&quot;20307&quot; value=&quot;260&quot;/&gt;&lt;/object&gt;&lt;object type=&quot;3&quot; unique_id=&quot;10009&quot;&gt;&lt;property id=&quot;20148&quot; value=&quot;5&quot;/&gt;&lt;property id=&quot;20300&quot; value=&quot;Slide 5 - &amp;quot;New for 2014 - 2015&amp;quot;&quot;/&gt;&lt;property id=&quot;20307&quot; value=&quot;283&quot;/&gt;&lt;/object&gt;&lt;object type=&quot;3&quot; unique_id=&quot;10010&quot;&gt;&lt;property id=&quot;20148&quot; value=&quot;5&quot;/&gt;&lt;property id=&quot;20300&quot; value=&quot;Slide 6 - &amp;quot;It’s New So…&amp;quot;&quot;/&gt;&lt;property id=&quot;20307&quot; value=&quot;291&quot;/&gt;&lt;/object&gt;&lt;object type=&quot;3&quot; unique_id=&quot;10011&quot;&gt;&lt;property id=&quot;20148&quot; value=&quot;5&quot;/&gt;&lt;property id=&quot;20300&quot; value=&quot;Slide 7 - &amp;quot;What Is The Business Game?&amp;quot;&quot;/&gt;&lt;property id=&quot;20307&quot; value=&quot;272&quot;/&gt;&lt;/object&gt;&lt;object type=&quot;3&quot; unique_id=&quot;10012&quot;&gt;&lt;property id=&quot;20148&quot; value=&quot;5&quot;/&gt;&lt;property id=&quot;20300&quot; value=&quot;Slide 8 - &amp;quot;Learning Objectives (1)&amp;quot;&quot;/&gt;&lt;property id=&quot;20307&quot; value=&quot;273&quot;/&gt;&lt;/object&gt;&lt;object type=&quot;3&quot; unique_id=&quot;10015&quot;&gt;&lt;property id=&quot;20148&quot; value=&quot;5&quot;/&gt;&lt;property id=&quot;20300&quot; value=&quot;Slide 12 - &amp;quot;Module Structure&amp;quot;&quot;/&gt;&lt;property id=&quot;20307&quot; value=&quot;261&quot;/&gt;&lt;/object&gt;&lt;object type=&quot;3&quot; unique_id=&quot;10016&quot;&gt;&lt;property id=&quot;20148&quot; value=&quot;5&quot;/&gt;&lt;property id=&quot;20300&quot; value=&quot;Slide 13 - &amp;quot;Learning Hours&amp;quot;&quot;/&gt;&lt;property id=&quot;20307&quot; value=&quot;279&quot;/&gt;&lt;/object&gt;&lt;object type=&quot;3&quot; unique_id=&quot;10017&quot;&gt;&lt;property id=&quot;20148&quot; value=&quot;5&quot;/&gt;&lt;property id=&quot;20300&quot; value=&quot;Slide 14 - &amp;quot;Lecture Programme&amp;quot;&quot;/&gt;&lt;property id=&quot;20307&quot; value=&quot;287&quot;/&gt;&lt;/object&gt;&lt;object type=&quot;3&quot; unique_id=&quot;10018&quot;&gt;&lt;property id=&quot;20148&quot; value=&quot;5&quot;/&gt;&lt;property id=&quot;20300&quot; value=&quot;Slide 15 - &amp;quot;Workshops&amp;quot;&quot;/&gt;&lt;property id=&quot;20307&quot; value=&quot;265&quot;/&gt;&lt;/object&gt;&lt;object type=&quot;3&quot; unique_id=&quot;10020&quot;&gt;&lt;property id=&quot;20148&quot; value=&quot;5&quot;/&gt;&lt;property id=&quot;20300&quot; value=&quot;Slide 16 - &amp;quot;Workshops&amp;quot;&quot;/&gt;&lt;property id=&quot;20307&quot; value=&quot;266&quot;/&gt;&lt;/object&gt;&lt;object type=&quot;3&quot; unique_id=&quot;10021&quot;&gt;&lt;property id=&quot;20148&quot; value=&quot;5&quot;/&gt;&lt;property id=&quot;20300&quot; value=&quot;Slide 17 - &amp;quot;Assessment&amp;quot;&quot;/&gt;&lt;property id=&quot;20307&quot; value=&quot;262&quot;/&gt;&lt;/object&gt;&lt;object type=&quot;3&quot; unique_id=&quot;10022&quot;&gt;&lt;property id=&quot;20148&quot; value=&quot;5&quot;/&gt;&lt;property id=&quot;20300&quot; value=&quot;Slide 18 - &amp;quot;Assessment&amp;quot;&quot;/&gt;&lt;property id=&quot;20307&quot; value=&quot;284&quot;/&gt;&lt;/object&gt;&lt;object type=&quot;3&quot; unique_id=&quot;10023&quot;&gt;&lt;property id=&quot;20148&quot; value=&quot;5&quot;/&gt;&lt;property id=&quot;20300&quot; value=&quot;Slide 19 - &amp;quot;Assessment&amp;quot;&quot;/&gt;&lt;property id=&quot;20307&quot; value=&quot;271&quot;/&gt;&lt;/object&gt;&lt;object type=&quot;3&quot; unique_id=&quot;10024&quot;&gt;&lt;property id=&quot;20148&quot; value=&quot;5&quot;/&gt;&lt;property id=&quot;20300&quot; value=&quot;Slide 20 - &amp;quot;Assessment&amp;quot;&quot;/&gt;&lt;property id=&quot;20307&quot; value=&quot;267&quot;/&gt;&lt;/object&gt;&lt;object type=&quot;3&quot; unique_id=&quot;10025&quot;&gt;&lt;property id=&quot;20148&quot; value=&quot;5&quot;/&gt;&lt;property id=&quot;20300&quot; value=&quot;Slide 21 - &amp;quot;Engagement&amp;quot;&quot;/&gt;&lt;property id=&quot;20307&quot; value=&quot;269&quot;/&gt;&lt;/object&gt;&lt;object type=&quot;3&quot; unique_id=&quot;10026&quot;&gt;&lt;property id=&quot;20148&quot; value=&quot;5&quot;/&gt;&lt;property id=&quot;20300&quot; value=&quot;Slide 22 - &amp;quot;Engagement&amp;quot;&quot;/&gt;&lt;property id=&quot;20307&quot; value=&quot;270&quot;/&gt;&lt;/object&gt;&lt;object type=&quot;3&quot; unique_id=&quot;10027&quot;&gt;&lt;property id=&quot;20148&quot; value=&quot;5&quot;/&gt;&lt;property id=&quot;20300&quot; value=&quot;Slide 23 - &amp;quot;Reading&amp;quot;&quot;/&gt;&lt;property id=&quot;20307&quot; value=&quot;263&quot;/&gt;&lt;/object&gt;&lt;object type=&quot;3&quot; unique_id=&quot;10028&quot;&gt;&lt;property id=&quot;20148&quot; value=&quot;5&quot;/&gt;&lt;property id=&quot;20300&quot; value=&quot;Slide 24 - &amp;quot;How To Do Well&amp;quot;&quot;/&gt;&lt;property id=&quot;20307&quot; value=&quot;268&quot;/&gt;&lt;/object&gt;&lt;object type=&quot;3&quot; unique_id=&quot;10029&quot;&gt;&lt;property id=&quot;20148&quot; value=&quot;5&quot;/&gt;&lt;property id=&quot;20300&quot; value=&quot;Slide 26 - &amp;quot;What To Do Now&amp;quot;&quot;/&gt;&lt;property id=&quot;20307&quot; value=&quot;280&quot;/&gt;&lt;/object&gt;&lt;object type=&quot;3&quot; unique_id=&quot;10030&quot;&gt;&lt;property id=&quot;20148&quot; value=&quot;5&quot;/&gt;&lt;property id=&quot;20300&quot; value=&quot;Slide 27 - &amp;quot;Workshops&amp;quot;&quot;/&gt;&lt;property id=&quot;20307&quot; value=&quot;292&quot;/&gt;&lt;/object&gt;&lt;object type=&quot;3&quot; unique_id=&quot;10031&quot;&gt;&lt;property id=&quot;20148&quot; value=&quot;5&quot;/&gt;&lt;property id=&quot;20300&quot; value=&quot;Slide 28 - &amp;quot;Next Week&amp;quot;&quot;/&gt;&lt;property id=&quot;20307&quot; value=&quot;281&quot;/&gt;&lt;/object&gt;&lt;object type=&quot;3&quot; unique_id=&quot;10032&quot;&gt;&lt;property id=&quot;20148&quot; value=&quot;5&quot;/&gt;&lt;property id=&quot;20300&quot; value=&quot;Slide 29 - &amp;quot;Business Game&amp;#x0D;&amp;#x0A;(BN2225)&amp;#x0D;&amp;#x0A;&amp;#x0D;&amp;#x0A;E N D&amp;quot;&quot;/&gt;&lt;property id=&quot;20307&quot; value=&quot;282&quot;/&gt;&lt;/object&gt;&lt;object type=&quot;3&quot; unique_id=&quot;10407&quot;&gt;&lt;property id=&quot;20148&quot; value=&quot;5&quot;/&gt;&lt;property id=&quot;20300&quot; value=&quot;Slide 4 - &amp;quot;Contact Details&amp;quot;&quot;/&gt;&lt;property id=&quot;20307&quot; value=&quot;295&quot;/&gt;&lt;/object&gt;&lt;object type=&quot;3&quot; unique_id=&quot;10408&quot;&gt;&lt;property id=&quot;20148&quot; value=&quot;5&quot;/&gt;&lt;property id=&quot;20300&quot; value=&quot;Slide 9 - &amp;quot;Learning Objectives (2)&amp;quot;&quot;/&gt;&lt;property id=&quot;20307&quot; value=&quot;296&quot;/&gt;&lt;/object&gt;&lt;object type=&quot;3&quot; unique_id=&quot;10409&quot;&gt;&lt;property id=&quot;20148&quot; value=&quot;5&quot;/&gt;&lt;property id=&quot;20300&quot; value=&quot;Slide 10 - &amp;quot;Learning Objectives (3)&amp;quot;&quot;/&gt;&lt;property id=&quot;20307&quot; value=&quot;297&quot;/&gt;&lt;/object&gt;&lt;object type=&quot;3&quot; unique_id=&quot;10410&quot;&gt;&lt;property id=&quot;20148&quot; value=&quot;5&quot;/&gt;&lt;property id=&quot;20300&quot; value=&quot;Slide 11 - &amp;quot;Learning Objectives (4)&amp;quot;&quot;/&gt;&lt;property id=&quot;20307&quot; value=&quot;298&quot;/&gt;&lt;/object&gt;&lt;object type=&quot;3&quot; unique_id=&quot;10411&quot;&gt;&lt;property id=&quot;20148&quot; value=&quot;5&quot;/&gt;&lt;property id=&quot;20300&quot; value=&quot;Slide 25 - &amp;quot;Work Smart&amp;quot;&quot;/&gt;&lt;property id=&quot;20307&quot; value=&quot;29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ABS">
  <a:themeElements>
    <a:clrScheme name="ABS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AB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B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BS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ABS">
  <a:themeElements>
    <a:clrScheme name="AB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B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B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BS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</TotalTime>
  <Words>1080</Words>
  <Application>Microsoft Office PowerPoint</Application>
  <PresentationFormat>On-screen Show (4:3)</PresentationFormat>
  <Paragraphs>231</Paragraphs>
  <Slides>23</Slides>
  <Notes>23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ABS</vt:lpstr>
      <vt:lpstr>1_ABS</vt:lpstr>
      <vt:lpstr>Office Theme</vt:lpstr>
      <vt:lpstr>Document</vt:lpstr>
      <vt:lpstr>Contents</vt:lpstr>
      <vt:lpstr>Assessment</vt:lpstr>
      <vt:lpstr>The Scenario</vt:lpstr>
      <vt:lpstr>Some Assumptions</vt:lpstr>
      <vt:lpstr>Some Assumptions</vt:lpstr>
      <vt:lpstr>Financial Assumptions</vt:lpstr>
      <vt:lpstr>Before We Get To The Plan…</vt:lpstr>
      <vt:lpstr>General Points</vt:lpstr>
      <vt:lpstr>Plan Structure</vt:lpstr>
      <vt:lpstr>Plan Structure (1)</vt:lpstr>
      <vt:lpstr>Plan Structure (2)</vt:lpstr>
      <vt:lpstr>Plan Structure (3)</vt:lpstr>
      <vt:lpstr>Plan Structure (3)</vt:lpstr>
      <vt:lpstr>Plan Structure (4)</vt:lpstr>
      <vt:lpstr>Plan Structure (4)</vt:lpstr>
      <vt:lpstr>Plan Structure (4)</vt:lpstr>
      <vt:lpstr>Plan Structure (5)</vt:lpstr>
      <vt:lpstr>Plan Structure (6)</vt:lpstr>
      <vt:lpstr>Plan Structure (6)</vt:lpstr>
      <vt:lpstr>Other Content</vt:lpstr>
      <vt:lpstr>How To Do Well…</vt:lpstr>
      <vt:lpstr>What To Do Now</vt:lpstr>
      <vt:lpstr>Next Week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Game (BN2225) FOM 1  Module Introduction</dc:title>
  <dc:creator>Paul Bocij</dc:creator>
  <cp:lastModifiedBy>Kyeni</cp:lastModifiedBy>
  <cp:revision>80</cp:revision>
  <dcterms:created xsi:type="dcterms:W3CDTF">2011-09-30T15:08:18Z</dcterms:created>
  <dcterms:modified xsi:type="dcterms:W3CDTF">2017-12-16T01:03:09Z</dcterms:modified>
</cp:coreProperties>
</file>