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charts/chartEx1.xml" ContentType="application/vnd.ms-office.chartex+xml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6"/>
  </p:notesMasterIdLst>
  <p:handoutMasterIdLst>
    <p:handoutMasterId r:id="rId27"/>
  </p:handoutMasterIdLst>
  <p:sldIdLst>
    <p:sldId id="278" r:id="rId2"/>
    <p:sldId id="279" r:id="rId3"/>
    <p:sldId id="300" r:id="rId4"/>
    <p:sldId id="282" r:id="rId5"/>
    <p:sldId id="287" r:id="rId6"/>
    <p:sldId id="280" r:id="rId7"/>
    <p:sldId id="286" r:id="rId8"/>
    <p:sldId id="284" r:id="rId9"/>
    <p:sldId id="266" r:id="rId10"/>
    <p:sldId id="301" r:id="rId11"/>
    <p:sldId id="268" r:id="rId12"/>
    <p:sldId id="272" r:id="rId13"/>
    <p:sldId id="273" r:id="rId14"/>
    <p:sldId id="274" r:id="rId15"/>
    <p:sldId id="307" r:id="rId16"/>
    <p:sldId id="276" r:id="rId17"/>
    <p:sldId id="288" r:id="rId18"/>
    <p:sldId id="289" r:id="rId19"/>
    <p:sldId id="303" r:id="rId20"/>
    <p:sldId id="302" r:id="rId21"/>
    <p:sldId id="292" r:id="rId22"/>
    <p:sldId id="304" r:id="rId23"/>
    <p:sldId id="305" r:id="rId24"/>
    <p:sldId id="30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54"/>
    <p:restoredTop sz="94617"/>
  </p:normalViewPr>
  <p:slideViewPr>
    <p:cSldViewPr snapToObjects="1">
      <p:cViewPr varScale="1">
        <p:scale>
          <a:sx n="42" d="100"/>
          <a:sy n="42" d="100"/>
        </p:scale>
        <p:origin x="-6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Book2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Sheet1!$A$1:$A$7</cx:f>
        <cx:lvl ptCount="7">
          <cx:pt idx="0">Variable production costs</cx:pt>
          <cx:pt idx="1">Feature costs</cx:pt>
          <cx:pt idx="2">Contract manufacturing costs</cx:pt>
          <cx:pt idx="3">Transportation and tariffs</cx:pt>
          <cx:pt idx="4">R&amp;D</cx:pt>
          <cx:pt idx="5">Promotion</cx:pt>
          <cx:pt idx="6">Administration</cx:pt>
        </cx:lvl>
      </cx:strDim>
      <cx:numDim type="size">
        <cx:f>Sheet1!$B$1:$B$7</cx:f>
        <cx:lvl ptCount="7" formatCode="General">
          <cx:pt idx="0">476871</cx:pt>
          <cx:pt idx="1">107134</cx:pt>
          <cx:pt idx="2">100624</cx:pt>
          <cx:pt idx="3">36956</cx:pt>
          <cx:pt idx="4">428077</cx:pt>
          <cx:pt idx="5">65600</cx:pt>
          <cx:pt idx="6">98802</cx:pt>
        </cx:lvl>
      </cx:numDim>
    </cx:data>
  </cx:chartData>
  <cx:chart>
    <cx:plotArea>
      <cx:plotAreaRegion>
        <cx:series layoutId="sunburst" uniqueId="{DB83A117-FE3F-46A2-9913-03277C929EE4}">
          <cx:dataLabels pos="ctr">
            <cx:visibility seriesName="0" categoryName="1" value="0"/>
          </cx:dataLabels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1.jpeg"/><Relationship Id="rId1" Type="http://schemas.openxmlformats.org/officeDocument/2006/relationships/image" Target="../media/image41.png"/><Relationship Id="rId4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038F74-C70B-CB49-9A2C-91E50AF86705}" type="doc">
      <dgm:prSet loTypeId="urn:microsoft.com/office/officeart/2008/layout/HexagonCluster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318207E-CE19-304D-BA5B-E8ABD08F2904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Promotion</a:t>
          </a:r>
        </a:p>
      </dgm:t>
    </dgm:pt>
    <dgm:pt modelId="{1E3EC68B-57F4-0847-B69A-A81F92AEAECB}" type="parTrans" cxnId="{FBA2AB5E-9D4E-B744-8D17-FDABD3BAE35C}">
      <dgm:prSet/>
      <dgm:spPr/>
      <dgm:t>
        <a:bodyPr/>
        <a:lstStyle/>
        <a:p>
          <a:endParaRPr lang="en-US"/>
        </a:p>
      </dgm:t>
    </dgm:pt>
    <dgm:pt modelId="{C0918268-0281-3B40-A844-EFED0C50204A}" type="sibTrans" cxnId="{FBA2AB5E-9D4E-B744-8D17-FDABD3BAE35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68A1B038-7C1A-B647-A88F-F417438C6F19}">
      <dgm:prSet phldrT="[Text]" phldr="1"/>
      <dgm:spPr/>
      <dgm:t>
        <a:bodyPr/>
        <a:lstStyle/>
        <a:p>
          <a:endParaRPr lang="en-US" dirty="0"/>
        </a:p>
      </dgm:t>
    </dgm:pt>
    <dgm:pt modelId="{A27C38AB-65AB-094D-87F4-39B4D8BF1985}" type="parTrans" cxnId="{9E98250B-3004-6749-92B3-20C1D727318D}">
      <dgm:prSet/>
      <dgm:spPr/>
      <dgm:t>
        <a:bodyPr/>
        <a:lstStyle/>
        <a:p>
          <a:endParaRPr lang="en-US"/>
        </a:p>
      </dgm:t>
    </dgm:pt>
    <dgm:pt modelId="{0F4B0A8C-EECA-0349-8AAD-E7768677F441}" type="sibTrans" cxnId="{9E98250B-3004-6749-92B3-20C1D727318D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3D0064C1-9F7C-E340-ACF3-286A521946E4}">
      <dgm:prSet/>
      <dgm:spPr/>
      <dgm:t>
        <a:bodyPr/>
        <a:lstStyle/>
        <a:p>
          <a:endParaRPr lang="en-US" dirty="0"/>
        </a:p>
      </dgm:t>
    </dgm:pt>
    <dgm:pt modelId="{8D0656E9-2CA6-0D4F-902C-58BC8988A74F}" type="sibTrans" cxnId="{70FFE746-2426-9448-88B5-13AF75D4E7D3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8AFF9475-7EEB-9A47-A194-C2FB6F4E24C6}" type="parTrans" cxnId="{70FFE746-2426-9448-88B5-13AF75D4E7D3}">
      <dgm:prSet/>
      <dgm:spPr/>
      <dgm:t>
        <a:bodyPr/>
        <a:lstStyle/>
        <a:p>
          <a:endParaRPr lang="en-US"/>
        </a:p>
      </dgm:t>
    </dgm:pt>
    <dgm:pt modelId="{13B26C0E-EDB2-714C-A1E5-EA1314549081}">
      <dgm:prSet/>
      <dgm:spPr/>
      <dgm:t>
        <a:bodyPr/>
        <a:lstStyle/>
        <a:p>
          <a:endParaRPr lang="en-US" dirty="0"/>
        </a:p>
      </dgm:t>
    </dgm:pt>
    <dgm:pt modelId="{2E4D8B88-05C8-824C-8C6C-AA1228B073A4}" type="sibTrans" cxnId="{4B68AAF4-8D98-2643-A8C7-FAE8AE483208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7000" r="-27000"/>
          </a:stretch>
        </a:blipFill>
        <a:ln w="19050"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55DD2B67-FE3D-3641-A567-CCD2055A991D}" type="parTrans" cxnId="{4B68AAF4-8D98-2643-A8C7-FAE8AE483208}">
      <dgm:prSet/>
      <dgm:spPr/>
      <dgm:t>
        <a:bodyPr/>
        <a:lstStyle/>
        <a:p>
          <a:endParaRPr lang="en-US"/>
        </a:p>
      </dgm:t>
    </dgm:pt>
    <dgm:pt modelId="{19A07ADB-10CC-034C-9B79-671C140726F2}" type="pres">
      <dgm:prSet presAssocID="{61038F74-C70B-CB49-9A2C-91E50AF86705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1831A2AD-CBA4-CB48-8C6A-FD4EDE2B9E79}" type="pres">
      <dgm:prSet presAssocID="{7318207E-CE19-304D-BA5B-E8ABD08F2904}" presName="text1" presStyleCnt="0"/>
      <dgm:spPr/>
    </dgm:pt>
    <dgm:pt modelId="{A6842CBC-505B-3E41-9CBB-7E2A2E9BE7D3}" type="pres">
      <dgm:prSet presAssocID="{7318207E-CE19-304D-BA5B-E8ABD08F2904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32A80-394C-3547-8F19-21B2691C6E20}" type="pres">
      <dgm:prSet presAssocID="{7318207E-CE19-304D-BA5B-E8ABD08F2904}" presName="textaccent1" presStyleCnt="0"/>
      <dgm:spPr/>
    </dgm:pt>
    <dgm:pt modelId="{E6FF592F-E98A-5946-B71D-7353426C353A}" type="pres">
      <dgm:prSet presAssocID="{7318207E-CE19-304D-BA5B-E8ABD08F2904}" presName="accentRepeatNode" presStyleLbl="solidAlignAcc1" presStyleIdx="0" presStyleCnt="8" custLinFactY="-200000" custLinFactNeighborX="-5406" custLinFactNeighborY="-296436"/>
      <dgm:spPr/>
    </dgm:pt>
    <dgm:pt modelId="{EBCB8178-D4E6-7640-8951-96A06264D736}" type="pres">
      <dgm:prSet presAssocID="{C0918268-0281-3B40-A844-EFED0C50204A}" presName="image1" presStyleCnt="0"/>
      <dgm:spPr/>
    </dgm:pt>
    <dgm:pt modelId="{3D66837B-734D-D748-B64B-28DD1399A2F2}" type="pres">
      <dgm:prSet presAssocID="{C0918268-0281-3B40-A844-EFED0C50204A}" presName="imageRepeatNode" presStyleLbl="alignAcc1" presStyleIdx="0" presStyleCnt="4" custLinFactNeighborX="86423" custLinFactNeighborY="-55318"/>
      <dgm:spPr/>
      <dgm:t>
        <a:bodyPr/>
        <a:lstStyle/>
        <a:p>
          <a:endParaRPr lang="en-US"/>
        </a:p>
      </dgm:t>
    </dgm:pt>
    <dgm:pt modelId="{978F2112-A45E-7C43-B5BD-7E82E4745E50}" type="pres">
      <dgm:prSet presAssocID="{C0918268-0281-3B40-A844-EFED0C50204A}" presName="imageaccent1" presStyleCnt="0"/>
      <dgm:spPr/>
    </dgm:pt>
    <dgm:pt modelId="{E950E66D-D11F-204E-AB6E-75D21632BEAC}" type="pres">
      <dgm:prSet presAssocID="{C0918268-0281-3B40-A844-EFED0C50204A}" presName="accentRepeatNode" presStyleLbl="solidAlignAcc1" presStyleIdx="1" presStyleCnt="8" custLinFactX="68556" custLinFactY="225727" custLinFactNeighborX="100000" custLinFactNeighborY="300000"/>
      <dgm:spPr/>
    </dgm:pt>
    <dgm:pt modelId="{BAFB9442-1C6D-D443-A141-C42DD6FF22A3}" type="pres">
      <dgm:prSet presAssocID="{68A1B038-7C1A-B647-A88F-F417438C6F19}" presName="text2" presStyleCnt="0"/>
      <dgm:spPr/>
    </dgm:pt>
    <dgm:pt modelId="{8E5041E5-1C27-4F47-91C0-848FB29E77F4}" type="pres">
      <dgm:prSet presAssocID="{68A1B038-7C1A-B647-A88F-F417438C6F19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11705-2B25-A84A-8D0B-D30D4DF846D7}" type="pres">
      <dgm:prSet presAssocID="{68A1B038-7C1A-B647-A88F-F417438C6F19}" presName="textaccent2" presStyleCnt="0"/>
      <dgm:spPr/>
    </dgm:pt>
    <dgm:pt modelId="{DA095C23-A399-934C-93E4-F964AE099BBA}" type="pres">
      <dgm:prSet presAssocID="{68A1B038-7C1A-B647-A88F-F417438C6F19}" presName="accentRepeatNode" presStyleLbl="solidAlignAcc1" presStyleIdx="2" presStyleCnt="8"/>
      <dgm:spPr/>
    </dgm:pt>
    <dgm:pt modelId="{864DFCC2-A605-F247-A3F4-16BB0DC2A275}" type="pres">
      <dgm:prSet presAssocID="{0F4B0A8C-EECA-0349-8AAD-E7768677F441}" presName="image2" presStyleCnt="0"/>
      <dgm:spPr/>
    </dgm:pt>
    <dgm:pt modelId="{848A018D-7F5B-E440-9A0B-4D8D1AB4EE9D}" type="pres">
      <dgm:prSet presAssocID="{0F4B0A8C-EECA-0349-8AAD-E7768677F441}" presName="imageRepeatNode" presStyleLbl="alignAcc1" presStyleIdx="1" presStyleCnt="4" custScaleX="99999" custScaleY="102076" custLinFactNeighborX="-85912" custLinFactNeighborY="-55555"/>
      <dgm:spPr/>
      <dgm:t>
        <a:bodyPr/>
        <a:lstStyle/>
        <a:p>
          <a:endParaRPr lang="en-US"/>
        </a:p>
      </dgm:t>
    </dgm:pt>
    <dgm:pt modelId="{A0FDE2F6-683A-B643-BBC2-FCC156E4622F}" type="pres">
      <dgm:prSet presAssocID="{0F4B0A8C-EECA-0349-8AAD-E7768677F441}" presName="imageaccent2" presStyleCnt="0"/>
      <dgm:spPr/>
    </dgm:pt>
    <dgm:pt modelId="{3A4EC9A0-5945-8340-8EBF-4FFAC84BEDEC}" type="pres">
      <dgm:prSet presAssocID="{0F4B0A8C-EECA-0349-8AAD-E7768677F441}" presName="accentRepeatNode" presStyleLbl="solidAlignAcc1" presStyleIdx="3" presStyleCnt="8"/>
      <dgm:spPr/>
    </dgm:pt>
    <dgm:pt modelId="{6B206A42-5EDB-F349-BC0F-6A94F2D0BA4B}" type="pres">
      <dgm:prSet presAssocID="{13B26C0E-EDB2-714C-A1E5-EA1314549081}" presName="text3" presStyleCnt="0"/>
      <dgm:spPr/>
    </dgm:pt>
    <dgm:pt modelId="{BBAAA115-4B5A-324D-9109-0459C3E86BB5}" type="pres">
      <dgm:prSet presAssocID="{13B26C0E-EDB2-714C-A1E5-EA1314549081}" presName="textRepeatNode" presStyleLbl="alignNode1" presStyleIdx="2" presStyleCnt="4" custFlipVert="1" custFlipHor="0" custScaleX="2913" custScaleY="3393" custLinFactX="100000" custLinFactNeighborX="101548" custLinFactNeighborY="-551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326BF-CA2D-E44E-B07F-20E67D031F2F}" type="pres">
      <dgm:prSet presAssocID="{13B26C0E-EDB2-714C-A1E5-EA1314549081}" presName="textaccent3" presStyleCnt="0"/>
      <dgm:spPr/>
    </dgm:pt>
    <dgm:pt modelId="{F9E600E8-0A3A-404C-A4EE-B78B04CF3FFB}" type="pres">
      <dgm:prSet presAssocID="{13B26C0E-EDB2-714C-A1E5-EA1314549081}" presName="accentRepeatNode" presStyleLbl="solidAlignAcc1" presStyleIdx="4" presStyleCnt="8" custLinFactY="-72231" custLinFactNeighborX="20578" custLinFactNeighborY="-100000"/>
      <dgm:spPr/>
    </dgm:pt>
    <dgm:pt modelId="{3B3198D4-B83A-3D4E-A9A0-05A6A3ED0163}" type="pres">
      <dgm:prSet presAssocID="{2E4D8B88-05C8-824C-8C6C-AA1228B073A4}" presName="image3" presStyleCnt="0"/>
      <dgm:spPr/>
    </dgm:pt>
    <dgm:pt modelId="{E41ACA1E-4EFE-184C-8AF6-5546E6453F6D}" type="pres">
      <dgm:prSet presAssocID="{2E4D8B88-05C8-824C-8C6C-AA1228B073A4}" presName="imageRepeatNode" presStyleLbl="alignAcc1" presStyleIdx="2" presStyleCnt="4"/>
      <dgm:spPr/>
      <dgm:t>
        <a:bodyPr/>
        <a:lstStyle/>
        <a:p>
          <a:endParaRPr lang="en-US"/>
        </a:p>
      </dgm:t>
    </dgm:pt>
    <dgm:pt modelId="{4857B543-A42E-CF49-AC6A-9E51BCAD8CFA}" type="pres">
      <dgm:prSet presAssocID="{2E4D8B88-05C8-824C-8C6C-AA1228B073A4}" presName="imageaccent3" presStyleCnt="0"/>
      <dgm:spPr/>
    </dgm:pt>
    <dgm:pt modelId="{AEB198FB-6331-844F-8BF4-C7606DFCD597}" type="pres">
      <dgm:prSet presAssocID="{2E4D8B88-05C8-824C-8C6C-AA1228B073A4}" presName="accentRepeatNode" presStyleLbl="solidAlignAcc1" presStyleIdx="5" presStyleCnt="8" custLinFactX="400000" custLinFactY="-59000" custLinFactNeighborX="455634" custLinFactNeighborY="-100000"/>
      <dgm:spPr/>
    </dgm:pt>
    <dgm:pt modelId="{5717FE77-EA04-CB40-84DD-BDEFDAEE9756}" type="pres">
      <dgm:prSet presAssocID="{3D0064C1-9F7C-E340-ACF3-286A521946E4}" presName="text4" presStyleCnt="0"/>
      <dgm:spPr/>
    </dgm:pt>
    <dgm:pt modelId="{B3D5221F-B489-3041-8146-01890E6B72C2}" type="pres">
      <dgm:prSet presAssocID="{3D0064C1-9F7C-E340-ACF3-286A521946E4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68E2D-B67E-A74F-9386-8BD07E6C0C76}" type="pres">
      <dgm:prSet presAssocID="{3D0064C1-9F7C-E340-ACF3-286A521946E4}" presName="textaccent4" presStyleCnt="0"/>
      <dgm:spPr/>
    </dgm:pt>
    <dgm:pt modelId="{F868F3E4-4B53-464B-9D4F-A735F07BAC41}" type="pres">
      <dgm:prSet presAssocID="{3D0064C1-9F7C-E340-ACF3-286A521946E4}" presName="accentRepeatNode" presStyleLbl="solidAlignAcc1" presStyleIdx="6" presStyleCnt="8"/>
      <dgm:spPr/>
    </dgm:pt>
    <dgm:pt modelId="{05FEF101-940A-F241-89D5-F4506F929AB6}" type="pres">
      <dgm:prSet presAssocID="{8D0656E9-2CA6-0D4F-902C-58BC8988A74F}" presName="image4" presStyleCnt="0"/>
      <dgm:spPr/>
    </dgm:pt>
    <dgm:pt modelId="{CEED1AE8-FDAF-F447-8804-771671654BA4}" type="pres">
      <dgm:prSet presAssocID="{8D0656E9-2CA6-0D4F-902C-58BC8988A74F}" presName="imageRepeatNode" presStyleLbl="alignAcc1" presStyleIdx="3" presStyleCnt="4" custLinFactNeighborX="-84777" custLinFactNeighborY="-55476"/>
      <dgm:spPr/>
      <dgm:t>
        <a:bodyPr/>
        <a:lstStyle/>
        <a:p>
          <a:endParaRPr lang="en-US"/>
        </a:p>
      </dgm:t>
    </dgm:pt>
    <dgm:pt modelId="{0DA142AA-917C-A946-AED9-7565A24BD2F5}" type="pres">
      <dgm:prSet presAssocID="{8D0656E9-2CA6-0D4F-902C-58BC8988A74F}" presName="imageaccent4" presStyleCnt="0"/>
      <dgm:spPr/>
    </dgm:pt>
    <dgm:pt modelId="{DF68ACAF-F44D-6844-9B0E-BD570F1A7943}" type="pres">
      <dgm:prSet presAssocID="{8D0656E9-2CA6-0D4F-902C-58BC8988A74F}" presName="accentRepeatNode" presStyleLbl="solidAlignAcc1" presStyleIdx="7" presStyleCnt="8"/>
      <dgm:spPr/>
    </dgm:pt>
  </dgm:ptLst>
  <dgm:cxnLst>
    <dgm:cxn modelId="{2EA769AD-2269-0248-8FFC-9E592F22A0DE}" type="presOf" srcId="{2E4D8B88-05C8-824C-8C6C-AA1228B073A4}" destId="{E41ACA1E-4EFE-184C-8AF6-5546E6453F6D}" srcOrd="0" destOrd="0" presId="urn:microsoft.com/office/officeart/2008/layout/HexagonCluster"/>
    <dgm:cxn modelId="{4B68AAF4-8D98-2643-A8C7-FAE8AE483208}" srcId="{61038F74-C70B-CB49-9A2C-91E50AF86705}" destId="{13B26C0E-EDB2-714C-A1E5-EA1314549081}" srcOrd="2" destOrd="0" parTransId="{55DD2B67-FE3D-3641-A567-CCD2055A991D}" sibTransId="{2E4D8B88-05C8-824C-8C6C-AA1228B073A4}"/>
    <dgm:cxn modelId="{A0C24270-9CF2-A845-A06C-66D7816E10B5}" type="presOf" srcId="{C0918268-0281-3B40-A844-EFED0C50204A}" destId="{3D66837B-734D-D748-B64B-28DD1399A2F2}" srcOrd="0" destOrd="0" presId="urn:microsoft.com/office/officeart/2008/layout/HexagonCluster"/>
    <dgm:cxn modelId="{224774DA-1DB4-1041-A627-665B196EF616}" type="presOf" srcId="{13B26C0E-EDB2-714C-A1E5-EA1314549081}" destId="{BBAAA115-4B5A-324D-9109-0459C3E86BB5}" srcOrd="0" destOrd="0" presId="urn:microsoft.com/office/officeart/2008/layout/HexagonCluster"/>
    <dgm:cxn modelId="{2659C2A9-9124-7349-8E2E-B7C6DC68C209}" type="presOf" srcId="{0F4B0A8C-EECA-0349-8AAD-E7768677F441}" destId="{848A018D-7F5B-E440-9A0B-4D8D1AB4EE9D}" srcOrd="0" destOrd="0" presId="urn:microsoft.com/office/officeart/2008/layout/HexagonCluster"/>
    <dgm:cxn modelId="{DC8A9665-7C9F-1945-87F9-250435219B58}" type="presOf" srcId="{7318207E-CE19-304D-BA5B-E8ABD08F2904}" destId="{A6842CBC-505B-3E41-9CBB-7E2A2E9BE7D3}" srcOrd="0" destOrd="0" presId="urn:microsoft.com/office/officeart/2008/layout/HexagonCluster"/>
    <dgm:cxn modelId="{C1FB705D-D26D-2A46-9BAC-D1A37FC96EC9}" type="presOf" srcId="{8D0656E9-2CA6-0D4F-902C-58BC8988A74F}" destId="{CEED1AE8-FDAF-F447-8804-771671654BA4}" srcOrd="0" destOrd="0" presId="urn:microsoft.com/office/officeart/2008/layout/HexagonCluster"/>
    <dgm:cxn modelId="{89B51EF6-8424-FD4B-8415-9A27DA63C610}" type="presOf" srcId="{61038F74-C70B-CB49-9A2C-91E50AF86705}" destId="{19A07ADB-10CC-034C-9B79-671C140726F2}" srcOrd="0" destOrd="0" presId="urn:microsoft.com/office/officeart/2008/layout/HexagonCluster"/>
    <dgm:cxn modelId="{70FFE746-2426-9448-88B5-13AF75D4E7D3}" srcId="{61038F74-C70B-CB49-9A2C-91E50AF86705}" destId="{3D0064C1-9F7C-E340-ACF3-286A521946E4}" srcOrd="3" destOrd="0" parTransId="{8AFF9475-7EEB-9A47-A194-C2FB6F4E24C6}" sibTransId="{8D0656E9-2CA6-0D4F-902C-58BC8988A74F}"/>
    <dgm:cxn modelId="{FBA2AB5E-9D4E-B744-8D17-FDABD3BAE35C}" srcId="{61038F74-C70B-CB49-9A2C-91E50AF86705}" destId="{7318207E-CE19-304D-BA5B-E8ABD08F2904}" srcOrd="0" destOrd="0" parTransId="{1E3EC68B-57F4-0847-B69A-A81F92AEAECB}" sibTransId="{C0918268-0281-3B40-A844-EFED0C50204A}"/>
    <dgm:cxn modelId="{A6B79581-EF99-924B-8463-0B065183021D}" type="presOf" srcId="{3D0064C1-9F7C-E340-ACF3-286A521946E4}" destId="{B3D5221F-B489-3041-8146-01890E6B72C2}" srcOrd="0" destOrd="0" presId="urn:microsoft.com/office/officeart/2008/layout/HexagonCluster"/>
    <dgm:cxn modelId="{4BD6A897-7CEA-AE4E-876A-65E4114C7BF0}" type="presOf" srcId="{68A1B038-7C1A-B647-A88F-F417438C6F19}" destId="{8E5041E5-1C27-4F47-91C0-848FB29E77F4}" srcOrd="0" destOrd="0" presId="urn:microsoft.com/office/officeart/2008/layout/HexagonCluster"/>
    <dgm:cxn modelId="{9E98250B-3004-6749-92B3-20C1D727318D}" srcId="{61038F74-C70B-CB49-9A2C-91E50AF86705}" destId="{68A1B038-7C1A-B647-A88F-F417438C6F19}" srcOrd="1" destOrd="0" parTransId="{A27C38AB-65AB-094D-87F4-39B4D8BF1985}" sibTransId="{0F4B0A8C-EECA-0349-8AAD-E7768677F441}"/>
    <dgm:cxn modelId="{C616B044-91EC-A34D-B13F-74D696238B8E}" type="presParOf" srcId="{19A07ADB-10CC-034C-9B79-671C140726F2}" destId="{1831A2AD-CBA4-CB48-8C6A-FD4EDE2B9E79}" srcOrd="0" destOrd="0" presId="urn:microsoft.com/office/officeart/2008/layout/HexagonCluster"/>
    <dgm:cxn modelId="{E5221B9A-5CB7-D649-8E34-3030AE4479A0}" type="presParOf" srcId="{1831A2AD-CBA4-CB48-8C6A-FD4EDE2B9E79}" destId="{A6842CBC-505B-3E41-9CBB-7E2A2E9BE7D3}" srcOrd="0" destOrd="0" presId="urn:microsoft.com/office/officeart/2008/layout/HexagonCluster"/>
    <dgm:cxn modelId="{0CF6BFE0-9389-F748-B733-0066FA4C8DC1}" type="presParOf" srcId="{19A07ADB-10CC-034C-9B79-671C140726F2}" destId="{C1D32A80-394C-3547-8F19-21B2691C6E20}" srcOrd="1" destOrd="0" presId="urn:microsoft.com/office/officeart/2008/layout/HexagonCluster"/>
    <dgm:cxn modelId="{CAC0689B-A98C-034F-AD5E-B1367E0933C6}" type="presParOf" srcId="{C1D32A80-394C-3547-8F19-21B2691C6E20}" destId="{E6FF592F-E98A-5946-B71D-7353426C353A}" srcOrd="0" destOrd="0" presId="urn:microsoft.com/office/officeart/2008/layout/HexagonCluster"/>
    <dgm:cxn modelId="{27AA4E3E-46CB-9546-BA33-B1D86F6D8779}" type="presParOf" srcId="{19A07ADB-10CC-034C-9B79-671C140726F2}" destId="{EBCB8178-D4E6-7640-8951-96A06264D736}" srcOrd="2" destOrd="0" presId="urn:microsoft.com/office/officeart/2008/layout/HexagonCluster"/>
    <dgm:cxn modelId="{A498606C-5DB2-BB48-BFCB-871EF75094F7}" type="presParOf" srcId="{EBCB8178-D4E6-7640-8951-96A06264D736}" destId="{3D66837B-734D-D748-B64B-28DD1399A2F2}" srcOrd="0" destOrd="0" presId="urn:microsoft.com/office/officeart/2008/layout/HexagonCluster"/>
    <dgm:cxn modelId="{DC2D8814-AB58-C746-95A7-67106BB5F7C6}" type="presParOf" srcId="{19A07ADB-10CC-034C-9B79-671C140726F2}" destId="{978F2112-A45E-7C43-B5BD-7E82E4745E50}" srcOrd="3" destOrd="0" presId="urn:microsoft.com/office/officeart/2008/layout/HexagonCluster"/>
    <dgm:cxn modelId="{52E14501-8B86-A74C-88B3-A4183E3A6DA1}" type="presParOf" srcId="{978F2112-A45E-7C43-B5BD-7E82E4745E50}" destId="{E950E66D-D11F-204E-AB6E-75D21632BEAC}" srcOrd="0" destOrd="0" presId="urn:microsoft.com/office/officeart/2008/layout/HexagonCluster"/>
    <dgm:cxn modelId="{1A697A8B-A0B2-AD48-9F08-A6721BA80F5A}" type="presParOf" srcId="{19A07ADB-10CC-034C-9B79-671C140726F2}" destId="{BAFB9442-1C6D-D443-A141-C42DD6FF22A3}" srcOrd="4" destOrd="0" presId="urn:microsoft.com/office/officeart/2008/layout/HexagonCluster"/>
    <dgm:cxn modelId="{056C23E3-4AB6-2C4B-90BA-58CA99E3597B}" type="presParOf" srcId="{BAFB9442-1C6D-D443-A141-C42DD6FF22A3}" destId="{8E5041E5-1C27-4F47-91C0-848FB29E77F4}" srcOrd="0" destOrd="0" presId="urn:microsoft.com/office/officeart/2008/layout/HexagonCluster"/>
    <dgm:cxn modelId="{65CE7519-CAA2-4D41-88C3-0F991332B699}" type="presParOf" srcId="{19A07ADB-10CC-034C-9B79-671C140726F2}" destId="{42D11705-2B25-A84A-8D0B-D30D4DF846D7}" srcOrd="5" destOrd="0" presId="urn:microsoft.com/office/officeart/2008/layout/HexagonCluster"/>
    <dgm:cxn modelId="{4F7B34A8-861A-1349-B540-24B6DCD5A40C}" type="presParOf" srcId="{42D11705-2B25-A84A-8D0B-D30D4DF846D7}" destId="{DA095C23-A399-934C-93E4-F964AE099BBA}" srcOrd="0" destOrd="0" presId="urn:microsoft.com/office/officeart/2008/layout/HexagonCluster"/>
    <dgm:cxn modelId="{E89EF595-E566-0C4D-BEAE-10372A0189CD}" type="presParOf" srcId="{19A07ADB-10CC-034C-9B79-671C140726F2}" destId="{864DFCC2-A605-F247-A3F4-16BB0DC2A275}" srcOrd="6" destOrd="0" presId="urn:microsoft.com/office/officeart/2008/layout/HexagonCluster"/>
    <dgm:cxn modelId="{22EFE829-0043-6048-829B-5670BEF50BF5}" type="presParOf" srcId="{864DFCC2-A605-F247-A3F4-16BB0DC2A275}" destId="{848A018D-7F5B-E440-9A0B-4D8D1AB4EE9D}" srcOrd="0" destOrd="0" presId="urn:microsoft.com/office/officeart/2008/layout/HexagonCluster"/>
    <dgm:cxn modelId="{D795EB8A-9D5E-DE4F-890A-5B4DCAB9BB35}" type="presParOf" srcId="{19A07ADB-10CC-034C-9B79-671C140726F2}" destId="{A0FDE2F6-683A-B643-BBC2-FCC156E4622F}" srcOrd="7" destOrd="0" presId="urn:microsoft.com/office/officeart/2008/layout/HexagonCluster"/>
    <dgm:cxn modelId="{66FCB61D-3BDA-8D47-8280-4B2FF78184E0}" type="presParOf" srcId="{A0FDE2F6-683A-B643-BBC2-FCC156E4622F}" destId="{3A4EC9A0-5945-8340-8EBF-4FFAC84BEDEC}" srcOrd="0" destOrd="0" presId="urn:microsoft.com/office/officeart/2008/layout/HexagonCluster"/>
    <dgm:cxn modelId="{5A19672B-F584-F14E-BA79-50E47BEFE791}" type="presParOf" srcId="{19A07ADB-10CC-034C-9B79-671C140726F2}" destId="{6B206A42-5EDB-F349-BC0F-6A94F2D0BA4B}" srcOrd="8" destOrd="0" presId="urn:microsoft.com/office/officeart/2008/layout/HexagonCluster"/>
    <dgm:cxn modelId="{92753DF9-7ACB-4E4A-A4ED-A1D73359708A}" type="presParOf" srcId="{6B206A42-5EDB-F349-BC0F-6A94F2D0BA4B}" destId="{BBAAA115-4B5A-324D-9109-0459C3E86BB5}" srcOrd="0" destOrd="0" presId="urn:microsoft.com/office/officeart/2008/layout/HexagonCluster"/>
    <dgm:cxn modelId="{3DE29CAD-2106-0846-AA5B-E4C67CBE18CB}" type="presParOf" srcId="{19A07ADB-10CC-034C-9B79-671C140726F2}" destId="{2CC326BF-CA2D-E44E-B07F-20E67D031F2F}" srcOrd="9" destOrd="0" presId="urn:microsoft.com/office/officeart/2008/layout/HexagonCluster"/>
    <dgm:cxn modelId="{48C02B89-6184-3C48-AE91-76B656AB483D}" type="presParOf" srcId="{2CC326BF-CA2D-E44E-B07F-20E67D031F2F}" destId="{F9E600E8-0A3A-404C-A4EE-B78B04CF3FFB}" srcOrd="0" destOrd="0" presId="urn:microsoft.com/office/officeart/2008/layout/HexagonCluster"/>
    <dgm:cxn modelId="{9F9C8AF9-C424-3B4A-B269-3DA5ADA7265C}" type="presParOf" srcId="{19A07ADB-10CC-034C-9B79-671C140726F2}" destId="{3B3198D4-B83A-3D4E-A9A0-05A6A3ED0163}" srcOrd="10" destOrd="0" presId="urn:microsoft.com/office/officeart/2008/layout/HexagonCluster"/>
    <dgm:cxn modelId="{3F4912FF-759A-C742-ACE7-222B7594CEED}" type="presParOf" srcId="{3B3198D4-B83A-3D4E-A9A0-05A6A3ED0163}" destId="{E41ACA1E-4EFE-184C-8AF6-5546E6453F6D}" srcOrd="0" destOrd="0" presId="urn:microsoft.com/office/officeart/2008/layout/HexagonCluster"/>
    <dgm:cxn modelId="{C9E283F3-36EE-3A4A-BD13-B7CA91C172DE}" type="presParOf" srcId="{19A07ADB-10CC-034C-9B79-671C140726F2}" destId="{4857B543-A42E-CF49-AC6A-9E51BCAD8CFA}" srcOrd="11" destOrd="0" presId="urn:microsoft.com/office/officeart/2008/layout/HexagonCluster"/>
    <dgm:cxn modelId="{FBFC73B3-F18E-7643-B05D-DC8780DFF141}" type="presParOf" srcId="{4857B543-A42E-CF49-AC6A-9E51BCAD8CFA}" destId="{AEB198FB-6331-844F-8BF4-C7606DFCD597}" srcOrd="0" destOrd="0" presId="urn:microsoft.com/office/officeart/2008/layout/HexagonCluster"/>
    <dgm:cxn modelId="{B56147C2-1B80-5B47-B075-DB2E72E84EC4}" type="presParOf" srcId="{19A07ADB-10CC-034C-9B79-671C140726F2}" destId="{5717FE77-EA04-CB40-84DD-BDEFDAEE9756}" srcOrd="12" destOrd="0" presId="urn:microsoft.com/office/officeart/2008/layout/HexagonCluster"/>
    <dgm:cxn modelId="{6939501B-1A95-AC4F-8DE3-2D9FB251549F}" type="presParOf" srcId="{5717FE77-EA04-CB40-84DD-BDEFDAEE9756}" destId="{B3D5221F-B489-3041-8146-01890E6B72C2}" srcOrd="0" destOrd="0" presId="urn:microsoft.com/office/officeart/2008/layout/HexagonCluster"/>
    <dgm:cxn modelId="{F059C140-F62E-4F43-A1AB-197082B86703}" type="presParOf" srcId="{19A07ADB-10CC-034C-9B79-671C140726F2}" destId="{5FE68E2D-B67E-A74F-9386-8BD07E6C0C76}" srcOrd="13" destOrd="0" presId="urn:microsoft.com/office/officeart/2008/layout/HexagonCluster"/>
    <dgm:cxn modelId="{9BED2D81-853E-4846-9EF0-7534CB35E4C0}" type="presParOf" srcId="{5FE68E2D-B67E-A74F-9386-8BD07E6C0C76}" destId="{F868F3E4-4B53-464B-9D4F-A735F07BAC41}" srcOrd="0" destOrd="0" presId="urn:microsoft.com/office/officeart/2008/layout/HexagonCluster"/>
    <dgm:cxn modelId="{03CE3035-A424-B643-BE2E-7E0EF2580D64}" type="presParOf" srcId="{19A07ADB-10CC-034C-9B79-671C140726F2}" destId="{05FEF101-940A-F241-89D5-F4506F929AB6}" srcOrd="14" destOrd="0" presId="urn:microsoft.com/office/officeart/2008/layout/HexagonCluster"/>
    <dgm:cxn modelId="{DB7400FD-0838-0748-95DB-40DEC27296A6}" type="presParOf" srcId="{05FEF101-940A-F241-89D5-F4506F929AB6}" destId="{CEED1AE8-FDAF-F447-8804-771671654BA4}" srcOrd="0" destOrd="0" presId="urn:microsoft.com/office/officeart/2008/layout/HexagonCluster"/>
    <dgm:cxn modelId="{736CB9F0-8D93-4A4E-BEC8-623719D3DB31}" type="presParOf" srcId="{19A07ADB-10CC-034C-9B79-671C140726F2}" destId="{0DA142AA-917C-A946-AED9-7565A24BD2F5}" srcOrd="15" destOrd="0" presId="urn:microsoft.com/office/officeart/2008/layout/HexagonCluster"/>
    <dgm:cxn modelId="{DB3A67E6-3AEA-0047-8634-181EBC3AC499}" type="presParOf" srcId="{0DA142AA-917C-A946-AED9-7565A24BD2F5}" destId="{DF68ACAF-F44D-6844-9B0E-BD570F1A794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2C4F74-2112-4B2C-9853-CA054B5A6097}" type="doc">
      <dgm:prSet loTypeId="urn:microsoft.com/office/officeart/2005/8/layout/arrow2" loCatId="process" qsTypeId="urn:microsoft.com/office/officeart/2005/8/quickstyle/simple1" qsCatId="simple" csTypeId="urn:microsoft.com/office/officeart/2005/8/colors/accent3_5" csCatId="accent3" phldr="1"/>
      <dgm:spPr/>
    </dgm:pt>
    <dgm:pt modelId="{39462DF4-C580-4D12-8EB9-06C98479CDB6}">
      <dgm:prSet phldrT="[Text]" custT="1"/>
      <dgm:spPr/>
      <dgm:t>
        <a:bodyPr/>
        <a:lstStyle/>
        <a:p>
          <a:r>
            <a:rPr lang="en-US" sz="1800" dirty="0"/>
            <a:t>Online Assessment (Numerical, Verbal reasoning tests)</a:t>
          </a:r>
        </a:p>
      </dgm:t>
    </dgm:pt>
    <dgm:pt modelId="{E4CE1E9C-850E-4A99-8F5C-E6EB8195E2B0}" type="parTrans" cxnId="{5F214B5F-2064-4232-8A4C-1D84E822B704}">
      <dgm:prSet/>
      <dgm:spPr/>
      <dgm:t>
        <a:bodyPr/>
        <a:lstStyle/>
        <a:p>
          <a:endParaRPr lang="en-US"/>
        </a:p>
      </dgm:t>
    </dgm:pt>
    <dgm:pt modelId="{7E842978-F805-4A8E-B0EB-241DA8628B67}" type="sibTrans" cxnId="{5F214B5F-2064-4232-8A4C-1D84E822B704}">
      <dgm:prSet/>
      <dgm:spPr/>
      <dgm:t>
        <a:bodyPr/>
        <a:lstStyle/>
        <a:p>
          <a:endParaRPr lang="en-US"/>
        </a:p>
      </dgm:t>
    </dgm:pt>
    <dgm:pt modelId="{A09704FE-03C9-4229-B76D-16FAC42559CE}">
      <dgm:prSet phldrT="[Text]" custT="1"/>
      <dgm:spPr/>
      <dgm:t>
        <a:bodyPr/>
        <a:lstStyle/>
        <a:p>
          <a:r>
            <a:rPr lang="en-US" sz="1800" dirty="0"/>
            <a:t>Assessment day where correspondents work as  a group to ascertain team working skills</a:t>
          </a:r>
        </a:p>
      </dgm:t>
    </dgm:pt>
    <dgm:pt modelId="{A12B33C3-085C-4327-A018-EEE04304B91E}" type="parTrans" cxnId="{3A85CA99-56E4-42B0-AED5-6DDB8D06273C}">
      <dgm:prSet/>
      <dgm:spPr/>
      <dgm:t>
        <a:bodyPr/>
        <a:lstStyle/>
        <a:p>
          <a:endParaRPr lang="en-US"/>
        </a:p>
      </dgm:t>
    </dgm:pt>
    <dgm:pt modelId="{3E62332F-1B24-466B-80D9-D7402B1F0F57}" type="sibTrans" cxnId="{3A85CA99-56E4-42B0-AED5-6DDB8D06273C}">
      <dgm:prSet/>
      <dgm:spPr/>
      <dgm:t>
        <a:bodyPr/>
        <a:lstStyle/>
        <a:p>
          <a:endParaRPr lang="en-US"/>
        </a:p>
      </dgm:t>
    </dgm:pt>
    <dgm:pt modelId="{F268B420-D1A3-49BF-8959-C3821A9B7E94}">
      <dgm:prSet phldrT="[Text]" custT="1"/>
      <dgm:spPr/>
      <dgm:t>
        <a:bodyPr/>
        <a:lstStyle/>
        <a:p>
          <a:r>
            <a:rPr lang="en-US" sz="1800" dirty="0"/>
            <a:t>Interview to know more about prospective staff and to ensure they are right for the role </a:t>
          </a:r>
        </a:p>
      </dgm:t>
    </dgm:pt>
    <dgm:pt modelId="{D2A9C205-D76E-4097-966F-3B1D1556A6C8}" type="parTrans" cxnId="{F92CDFA4-41A7-4572-80F1-30993467BA29}">
      <dgm:prSet/>
      <dgm:spPr/>
      <dgm:t>
        <a:bodyPr/>
        <a:lstStyle/>
        <a:p>
          <a:endParaRPr lang="en-US"/>
        </a:p>
      </dgm:t>
    </dgm:pt>
    <dgm:pt modelId="{88CCF318-00A0-4C36-97FA-D24D4C5DC3AB}" type="sibTrans" cxnId="{F92CDFA4-41A7-4572-80F1-30993467BA29}">
      <dgm:prSet/>
      <dgm:spPr/>
      <dgm:t>
        <a:bodyPr/>
        <a:lstStyle/>
        <a:p>
          <a:endParaRPr lang="en-US"/>
        </a:p>
      </dgm:t>
    </dgm:pt>
    <dgm:pt modelId="{09B0D721-77D2-4B65-9D3E-A558FFBB2E28}" type="pres">
      <dgm:prSet presAssocID="{052C4F74-2112-4B2C-9853-CA054B5A6097}" presName="arrowDiagram" presStyleCnt="0">
        <dgm:presLayoutVars>
          <dgm:chMax val="5"/>
          <dgm:dir/>
          <dgm:resizeHandles val="exact"/>
        </dgm:presLayoutVars>
      </dgm:prSet>
      <dgm:spPr/>
    </dgm:pt>
    <dgm:pt modelId="{7E7317AA-82CA-410B-B843-4E4D383DD281}" type="pres">
      <dgm:prSet presAssocID="{052C4F74-2112-4B2C-9853-CA054B5A6097}" presName="arrow" presStyleLbl="bgShp" presStyleIdx="0" presStyleCnt="1" custLinFactNeighborX="-20438" custLinFactNeighborY="7643"/>
      <dgm:spPr/>
    </dgm:pt>
    <dgm:pt modelId="{164C856B-789B-4371-809B-BFC15594E455}" type="pres">
      <dgm:prSet presAssocID="{052C4F74-2112-4B2C-9853-CA054B5A6097}" presName="arrowDiagram3" presStyleCnt="0"/>
      <dgm:spPr/>
    </dgm:pt>
    <dgm:pt modelId="{5C444752-0B2F-4C4B-9B5A-FC76DB788779}" type="pres">
      <dgm:prSet presAssocID="{39462DF4-C580-4D12-8EB9-06C98479CDB6}" presName="bullet3a" presStyleLbl="node1" presStyleIdx="0" presStyleCnt="3" custLinFactX="-123788" custLinFactNeighborX="-200000" custLinFactNeighborY="-35126"/>
      <dgm:spPr/>
    </dgm:pt>
    <dgm:pt modelId="{D5F6E456-2941-4FD9-895E-1C70977EA629}" type="pres">
      <dgm:prSet presAssocID="{39462DF4-C580-4D12-8EB9-06C98479CDB6}" presName="textBox3a" presStyleLbl="revTx" presStyleIdx="0" presStyleCnt="3" custScaleX="238010" custScaleY="30372" custLinFactNeighborX="38611" custLinFactNeighborY="-43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19220-CFF7-42C4-BF73-9478BF97FB07}" type="pres">
      <dgm:prSet presAssocID="{A09704FE-03C9-4229-B76D-16FAC42559CE}" presName="bullet3b" presStyleLbl="node1" presStyleIdx="1" presStyleCnt="3" custLinFactX="-100000" custLinFactNeighborX="-174712" custLinFactNeighborY="42021"/>
      <dgm:spPr/>
    </dgm:pt>
    <dgm:pt modelId="{96AA094D-6ACD-4C40-A0A5-0AB82163DBFC}" type="pres">
      <dgm:prSet presAssocID="{A09704FE-03C9-4229-B76D-16FAC42559CE}" presName="textBox3b" presStyleLbl="revTx" presStyleIdx="1" presStyleCnt="3" custScaleX="287397" custScaleY="27696" custLinFactNeighborX="44758" custLinFactNeighborY="-33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8A7F2-CB34-4882-9818-29DF5C358CF3}" type="pres">
      <dgm:prSet presAssocID="{F268B420-D1A3-49BF-8959-C3821A9B7E94}" presName="bullet3c" presStyleLbl="node1" presStyleIdx="2" presStyleCnt="3" custLinFactX="-90561" custLinFactNeighborX="-100000" custLinFactNeighborY="21815"/>
      <dgm:spPr/>
    </dgm:pt>
    <dgm:pt modelId="{6DE743B0-6AB8-4F02-8955-30DD83DDD1E4}" type="pres">
      <dgm:prSet presAssocID="{F268B420-D1A3-49BF-8959-C3821A9B7E94}" presName="textBox3c" presStyleLbl="revTx" presStyleIdx="2" presStyleCnt="3" custScaleX="218201" custScaleY="24098" custLinFactNeighborX="12259" custLinFactNeighborY="-44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8898E1-79AC-47F3-8BF8-A14A4CBCDCCD}" type="presOf" srcId="{39462DF4-C580-4D12-8EB9-06C98479CDB6}" destId="{D5F6E456-2941-4FD9-895E-1C70977EA629}" srcOrd="0" destOrd="0" presId="urn:microsoft.com/office/officeart/2005/8/layout/arrow2"/>
    <dgm:cxn modelId="{3A85CA99-56E4-42B0-AED5-6DDB8D06273C}" srcId="{052C4F74-2112-4B2C-9853-CA054B5A6097}" destId="{A09704FE-03C9-4229-B76D-16FAC42559CE}" srcOrd="1" destOrd="0" parTransId="{A12B33C3-085C-4327-A018-EEE04304B91E}" sibTransId="{3E62332F-1B24-466B-80D9-D7402B1F0F57}"/>
    <dgm:cxn modelId="{5F214B5F-2064-4232-8A4C-1D84E822B704}" srcId="{052C4F74-2112-4B2C-9853-CA054B5A6097}" destId="{39462DF4-C580-4D12-8EB9-06C98479CDB6}" srcOrd="0" destOrd="0" parTransId="{E4CE1E9C-850E-4A99-8F5C-E6EB8195E2B0}" sibTransId="{7E842978-F805-4A8E-B0EB-241DA8628B67}"/>
    <dgm:cxn modelId="{C00D36D3-6242-4826-A16F-14666C41F858}" type="presOf" srcId="{052C4F74-2112-4B2C-9853-CA054B5A6097}" destId="{09B0D721-77D2-4B65-9D3E-A558FFBB2E28}" srcOrd="0" destOrd="0" presId="urn:microsoft.com/office/officeart/2005/8/layout/arrow2"/>
    <dgm:cxn modelId="{33D546EE-0A71-4B3B-879B-AD406FCF8D39}" type="presOf" srcId="{F268B420-D1A3-49BF-8959-C3821A9B7E94}" destId="{6DE743B0-6AB8-4F02-8955-30DD83DDD1E4}" srcOrd="0" destOrd="0" presId="urn:microsoft.com/office/officeart/2005/8/layout/arrow2"/>
    <dgm:cxn modelId="{F92CDFA4-41A7-4572-80F1-30993467BA29}" srcId="{052C4F74-2112-4B2C-9853-CA054B5A6097}" destId="{F268B420-D1A3-49BF-8959-C3821A9B7E94}" srcOrd="2" destOrd="0" parTransId="{D2A9C205-D76E-4097-966F-3B1D1556A6C8}" sibTransId="{88CCF318-00A0-4C36-97FA-D24D4C5DC3AB}"/>
    <dgm:cxn modelId="{E27F463D-CD16-4A01-8F32-9E9EA73765DD}" type="presOf" srcId="{A09704FE-03C9-4229-B76D-16FAC42559CE}" destId="{96AA094D-6ACD-4C40-A0A5-0AB82163DBFC}" srcOrd="0" destOrd="0" presId="urn:microsoft.com/office/officeart/2005/8/layout/arrow2"/>
    <dgm:cxn modelId="{017B523A-3703-4D93-BD3A-267007F7201D}" type="presParOf" srcId="{09B0D721-77D2-4B65-9D3E-A558FFBB2E28}" destId="{7E7317AA-82CA-410B-B843-4E4D383DD281}" srcOrd="0" destOrd="0" presId="urn:microsoft.com/office/officeart/2005/8/layout/arrow2"/>
    <dgm:cxn modelId="{66F4FA2C-1F24-4F0D-A7B2-868EAA778417}" type="presParOf" srcId="{09B0D721-77D2-4B65-9D3E-A558FFBB2E28}" destId="{164C856B-789B-4371-809B-BFC15594E455}" srcOrd="1" destOrd="0" presId="urn:microsoft.com/office/officeart/2005/8/layout/arrow2"/>
    <dgm:cxn modelId="{78969E27-FC03-44C0-8C21-885D69280F2C}" type="presParOf" srcId="{164C856B-789B-4371-809B-BFC15594E455}" destId="{5C444752-0B2F-4C4B-9B5A-FC76DB788779}" srcOrd="0" destOrd="0" presId="urn:microsoft.com/office/officeart/2005/8/layout/arrow2"/>
    <dgm:cxn modelId="{1647CBCC-5C0A-482A-813C-035F0961486D}" type="presParOf" srcId="{164C856B-789B-4371-809B-BFC15594E455}" destId="{D5F6E456-2941-4FD9-895E-1C70977EA629}" srcOrd="1" destOrd="0" presId="urn:microsoft.com/office/officeart/2005/8/layout/arrow2"/>
    <dgm:cxn modelId="{8BE086CE-EC39-48DF-997B-28475C612391}" type="presParOf" srcId="{164C856B-789B-4371-809B-BFC15594E455}" destId="{7B419220-CFF7-42C4-BF73-9478BF97FB07}" srcOrd="2" destOrd="0" presId="urn:microsoft.com/office/officeart/2005/8/layout/arrow2"/>
    <dgm:cxn modelId="{A0E8506D-1C9A-48BC-AE33-EDFEE8DAB531}" type="presParOf" srcId="{164C856B-789B-4371-809B-BFC15594E455}" destId="{96AA094D-6ACD-4C40-A0A5-0AB82163DBFC}" srcOrd="3" destOrd="0" presId="urn:microsoft.com/office/officeart/2005/8/layout/arrow2"/>
    <dgm:cxn modelId="{92167C1E-80B7-4662-8252-7F422A74E3EE}" type="presParOf" srcId="{164C856B-789B-4371-809B-BFC15594E455}" destId="{D418A7F2-CB34-4882-9818-29DF5C358CF3}" srcOrd="4" destOrd="0" presId="urn:microsoft.com/office/officeart/2005/8/layout/arrow2"/>
    <dgm:cxn modelId="{E5DFDA55-1AD0-4592-A41E-F3866042CF38}" type="presParOf" srcId="{164C856B-789B-4371-809B-BFC15594E455}" destId="{6DE743B0-6AB8-4F02-8955-30DD83DDD1E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0CD120-5038-475C-8AED-8E6EC69BD2C1}" type="doc">
      <dgm:prSet loTypeId="urn:microsoft.com/office/officeart/2011/layout/HexagonRadial" loCatId="cycle" qsTypeId="urn:microsoft.com/office/officeart/2005/8/quickstyle/3d5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3CECCE47-5D48-4DC4-88C3-0BE9982775BE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dirty="0"/>
            <a:t>Development</a:t>
          </a:r>
        </a:p>
      </dgm:t>
    </dgm:pt>
    <dgm:pt modelId="{2351DDC6-EF7D-4D8A-86C0-D903BBA8AB4A}" type="parTrans" cxnId="{A4D1034F-3B5A-42EB-B119-5103809A304F}">
      <dgm:prSet/>
      <dgm:spPr/>
      <dgm:t>
        <a:bodyPr/>
        <a:lstStyle/>
        <a:p>
          <a:endParaRPr lang="en-US"/>
        </a:p>
      </dgm:t>
    </dgm:pt>
    <dgm:pt modelId="{4B4BE978-6B8E-4EF6-962B-33BC3C92C181}" type="sibTrans" cxnId="{A4D1034F-3B5A-42EB-B119-5103809A304F}">
      <dgm:prSet/>
      <dgm:spPr/>
      <dgm:t>
        <a:bodyPr/>
        <a:lstStyle/>
        <a:p>
          <a:endParaRPr lang="en-US"/>
        </a:p>
      </dgm:t>
    </dgm:pt>
    <dgm:pt modelId="{F43F6DE9-F2F9-40AE-AC51-CA8E71C553CE}">
      <dgm:prSet phldrT="[Text]"/>
      <dgm:spPr/>
      <dgm:t>
        <a:bodyPr/>
        <a:lstStyle/>
        <a:p>
          <a:r>
            <a:rPr lang="en-US" dirty="0"/>
            <a:t>Training</a:t>
          </a:r>
        </a:p>
      </dgm:t>
    </dgm:pt>
    <dgm:pt modelId="{4C126B1B-14FE-4F78-AFDF-FEB65367C7B9}" type="parTrans" cxnId="{8F96D63B-1EDB-4D2C-8497-6E7DF365C8D3}">
      <dgm:prSet/>
      <dgm:spPr/>
      <dgm:t>
        <a:bodyPr/>
        <a:lstStyle/>
        <a:p>
          <a:endParaRPr lang="en-US"/>
        </a:p>
      </dgm:t>
    </dgm:pt>
    <dgm:pt modelId="{932BEA03-8DAD-4D0C-B663-0DC3CBF9550F}" type="sibTrans" cxnId="{8F96D63B-1EDB-4D2C-8497-6E7DF365C8D3}">
      <dgm:prSet/>
      <dgm:spPr/>
      <dgm:t>
        <a:bodyPr/>
        <a:lstStyle/>
        <a:p>
          <a:endParaRPr lang="en-US"/>
        </a:p>
      </dgm:t>
    </dgm:pt>
    <dgm:pt modelId="{5B5FC0DF-42B5-45E1-A60B-F4A1B1C7B5FC}">
      <dgm:prSet phldrT="[Text]"/>
      <dgm:spPr/>
      <dgm:t>
        <a:bodyPr/>
        <a:lstStyle/>
        <a:p>
          <a:r>
            <a:rPr lang="en-US" dirty="0"/>
            <a:t>Skills</a:t>
          </a:r>
        </a:p>
      </dgm:t>
    </dgm:pt>
    <dgm:pt modelId="{63CD76A3-78A9-45BC-9ABB-F122A7DDAC70}" type="parTrans" cxnId="{30209CCC-FBA6-491E-A8BE-45BF7FF4FD33}">
      <dgm:prSet/>
      <dgm:spPr/>
      <dgm:t>
        <a:bodyPr/>
        <a:lstStyle/>
        <a:p>
          <a:endParaRPr lang="en-US"/>
        </a:p>
      </dgm:t>
    </dgm:pt>
    <dgm:pt modelId="{BE9D4424-0835-40A9-BE09-AB55275AA050}" type="sibTrans" cxnId="{30209CCC-FBA6-491E-A8BE-45BF7FF4FD33}">
      <dgm:prSet/>
      <dgm:spPr/>
      <dgm:t>
        <a:bodyPr/>
        <a:lstStyle/>
        <a:p>
          <a:endParaRPr lang="en-US"/>
        </a:p>
      </dgm:t>
    </dgm:pt>
    <dgm:pt modelId="{66B89CEE-1B8C-4EA5-9B8C-049FB461EFBF}">
      <dgm:prSet phldrT="[Text]"/>
      <dgm:spPr/>
      <dgm:t>
        <a:bodyPr/>
        <a:lstStyle/>
        <a:p>
          <a:r>
            <a:rPr lang="en-US" dirty="0"/>
            <a:t>Experience</a:t>
          </a:r>
        </a:p>
      </dgm:t>
    </dgm:pt>
    <dgm:pt modelId="{F9EF4BF6-F129-4360-9831-E699AECFDC25}" type="parTrans" cxnId="{19FE853D-FEBC-425A-AB4B-BA1E72B045A1}">
      <dgm:prSet/>
      <dgm:spPr/>
      <dgm:t>
        <a:bodyPr/>
        <a:lstStyle/>
        <a:p>
          <a:endParaRPr lang="en-US"/>
        </a:p>
      </dgm:t>
    </dgm:pt>
    <dgm:pt modelId="{DAAFAFF1-38BF-4E93-96E6-83E29673A626}" type="sibTrans" cxnId="{19FE853D-FEBC-425A-AB4B-BA1E72B045A1}">
      <dgm:prSet/>
      <dgm:spPr/>
      <dgm:t>
        <a:bodyPr/>
        <a:lstStyle/>
        <a:p>
          <a:endParaRPr lang="en-US"/>
        </a:p>
      </dgm:t>
    </dgm:pt>
    <dgm:pt modelId="{A125B7A2-B730-4EB4-9B3A-0D6D4E227462}">
      <dgm:prSet phldrT="[Text]"/>
      <dgm:spPr/>
      <dgm:t>
        <a:bodyPr/>
        <a:lstStyle/>
        <a:p>
          <a:r>
            <a:rPr lang="en-US" dirty="0"/>
            <a:t>Attitude</a:t>
          </a:r>
        </a:p>
      </dgm:t>
    </dgm:pt>
    <dgm:pt modelId="{89B883EE-82FD-4069-AF8B-2D8AEC8FDBB5}" type="parTrans" cxnId="{F81CEB66-193E-412E-B771-F1DB9F9262E3}">
      <dgm:prSet/>
      <dgm:spPr/>
      <dgm:t>
        <a:bodyPr/>
        <a:lstStyle/>
        <a:p>
          <a:endParaRPr lang="en-US"/>
        </a:p>
      </dgm:t>
    </dgm:pt>
    <dgm:pt modelId="{1FC21D0B-7473-4DED-8C8C-DA06C919A618}" type="sibTrans" cxnId="{F81CEB66-193E-412E-B771-F1DB9F9262E3}">
      <dgm:prSet/>
      <dgm:spPr/>
      <dgm:t>
        <a:bodyPr/>
        <a:lstStyle/>
        <a:p>
          <a:endParaRPr lang="en-US"/>
        </a:p>
      </dgm:t>
    </dgm:pt>
    <dgm:pt modelId="{5F7A6624-71E9-4541-BF70-C9C9281BA280}">
      <dgm:prSet phldrT="[Text]"/>
      <dgm:spPr/>
      <dgm:t>
        <a:bodyPr/>
        <a:lstStyle/>
        <a:p>
          <a:r>
            <a:rPr lang="en-US" dirty="0"/>
            <a:t>Education</a:t>
          </a:r>
        </a:p>
      </dgm:t>
    </dgm:pt>
    <dgm:pt modelId="{74B541F0-6EAE-43AF-BEE3-4BBC81DD1675}" type="parTrans" cxnId="{EFBEFB1E-AB0B-4C40-A3C5-AECBC85CCDC3}">
      <dgm:prSet/>
      <dgm:spPr/>
      <dgm:t>
        <a:bodyPr/>
        <a:lstStyle/>
        <a:p>
          <a:endParaRPr lang="en-US"/>
        </a:p>
      </dgm:t>
    </dgm:pt>
    <dgm:pt modelId="{0AD99D20-C462-4D06-A10D-7E30180C4F18}" type="sibTrans" cxnId="{EFBEFB1E-AB0B-4C40-A3C5-AECBC85CCDC3}">
      <dgm:prSet/>
      <dgm:spPr/>
      <dgm:t>
        <a:bodyPr/>
        <a:lstStyle/>
        <a:p>
          <a:endParaRPr lang="en-US"/>
        </a:p>
      </dgm:t>
    </dgm:pt>
    <dgm:pt modelId="{68DACA07-1294-4E2B-A6E8-95E7B9943282}">
      <dgm:prSet phldrT="[Text]"/>
      <dgm:spPr/>
      <dgm:t>
        <a:bodyPr/>
        <a:lstStyle/>
        <a:p>
          <a:r>
            <a:rPr lang="en-US" dirty="0"/>
            <a:t>Knowledge</a:t>
          </a:r>
        </a:p>
      </dgm:t>
    </dgm:pt>
    <dgm:pt modelId="{D03C5EA6-05DD-49F4-A9CA-94DB85E4EF60}" type="parTrans" cxnId="{B9DACA1E-66E5-4A8F-B598-6635E123C884}">
      <dgm:prSet/>
      <dgm:spPr/>
      <dgm:t>
        <a:bodyPr/>
        <a:lstStyle/>
        <a:p>
          <a:endParaRPr lang="en-US"/>
        </a:p>
      </dgm:t>
    </dgm:pt>
    <dgm:pt modelId="{5BAC668A-A5ED-44E5-8CE6-2EFCA2096290}" type="sibTrans" cxnId="{B9DACA1E-66E5-4A8F-B598-6635E123C884}">
      <dgm:prSet/>
      <dgm:spPr/>
      <dgm:t>
        <a:bodyPr/>
        <a:lstStyle/>
        <a:p>
          <a:endParaRPr lang="en-US"/>
        </a:p>
      </dgm:t>
    </dgm:pt>
    <dgm:pt modelId="{CAC924FC-4FEA-45F6-8BBB-56256FAA6961}" type="pres">
      <dgm:prSet presAssocID="{EE0CD120-5038-475C-8AED-8E6EC69BD2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3058A79-4E72-4727-95C3-B7F56A4E4C9D}" type="pres">
      <dgm:prSet presAssocID="{3CECCE47-5D48-4DC4-88C3-0BE9982775B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1F1F6DBA-0D56-4622-8CF5-C9DB775118E3}" type="pres">
      <dgm:prSet presAssocID="{F43F6DE9-F2F9-40AE-AC51-CA8E71C553CE}" presName="Accent1" presStyleCnt="0"/>
      <dgm:spPr/>
    </dgm:pt>
    <dgm:pt modelId="{495F3B22-CF97-4209-AC19-C024D97C4621}" type="pres">
      <dgm:prSet presAssocID="{F43F6DE9-F2F9-40AE-AC51-CA8E71C553CE}" presName="Accent" presStyleLbl="bgShp" presStyleIdx="0" presStyleCnt="6"/>
      <dgm:spPr/>
    </dgm:pt>
    <dgm:pt modelId="{5E71BB40-38E0-4208-90D1-B2C34D06BFB1}" type="pres">
      <dgm:prSet presAssocID="{F43F6DE9-F2F9-40AE-AC51-CA8E71C553C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4F523-6525-4A54-B872-649DA0BCAC32}" type="pres">
      <dgm:prSet presAssocID="{5B5FC0DF-42B5-45E1-A60B-F4A1B1C7B5FC}" presName="Accent2" presStyleCnt="0"/>
      <dgm:spPr/>
    </dgm:pt>
    <dgm:pt modelId="{9B04C46C-0057-4C54-A5E4-71C2CD633BF5}" type="pres">
      <dgm:prSet presAssocID="{5B5FC0DF-42B5-45E1-A60B-F4A1B1C7B5FC}" presName="Accent" presStyleLbl="bgShp" presStyleIdx="1" presStyleCnt="6"/>
      <dgm:spPr/>
    </dgm:pt>
    <dgm:pt modelId="{0031AF60-328B-4CB6-9EAF-75E0712DC5A9}" type="pres">
      <dgm:prSet presAssocID="{5B5FC0DF-42B5-45E1-A60B-F4A1B1C7B5F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AB430-D713-4A9A-B636-77D6BFF5DB6E}" type="pres">
      <dgm:prSet presAssocID="{66B89CEE-1B8C-4EA5-9B8C-049FB461EFBF}" presName="Accent3" presStyleCnt="0"/>
      <dgm:spPr/>
    </dgm:pt>
    <dgm:pt modelId="{6843EBEC-E394-4753-B520-CCD7609FE020}" type="pres">
      <dgm:prSet presAssocID="{66B89CEE-1B8C-4EA5-9B8C-049FB461EFBF}" presName="Accent" presStyleLbl="bgShp" presStyleIdx="2" presStyleCnt="6"/>
      <dgm:spPr/>
    </dgm:pt>
    <dgm:pt modelId="{F91DDBF5-EB43-4A67-AE2A-4D08CCC1E661}" type="pres">
      <dgm:prSet presAssocID="{66B89CEE-1B8C-4EA5-9B8C-049FB461EFB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F5AD2-E907-4F67-B40E-258E21BBF62C}" type="pres">
      <dgm:prSet presAssocID="{A125B7A2-B730-4EB4-9B3A-0D6D4E227462}" presName="Accent4" presStyleCnt="0"/>
      <dgm:spPr/>
    </dgm:pt>
    <dgm:pt modelId="{C8D59250-57E8-4ECE-A10F-114AE59DD3B8}" type="pres">
      <dgm:prSet presAssocID="{A125B7A2-B730-4EB4-9B3A-0D6D4E227462}" presName="Accent" presStyleLbl="bgShp" presStyleIdx="3" presStyleCnt="6"/>
      <dgm:spPr/>
    </dgm:pt>
    <dgm:pt modelId="{E96D1AEE-6FDD-4F7E-8723-94302CAD2154}" type="pres">
      <dgm:prSet presAssocID="{A125B7A2-B730-4EB4-9B3A-0D6D4E22746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28765-5554-4300-A2C9-D62AE051921F}" type="pres">
      <dgm:prSet presAssocID="{5F7A6624-71E9-4541-BF70-C9C9281BA280}" presName="Accent5" presStyleCnt="0"/>
      <dgm:spPr/>
    </dgm:pt>
    <dgm:pt modelId="{A4A4E186-A643-459D-91CC-62BA61B1011F}" type="pres">
      <dgm:prSet presAssocID="{5F7A6624-71E9-4541-BF70-C9C9281BA280}" presName="Accent" presStyleLbl="bgShp" presStyleIdx="4" presStyleCnt="6"/>
      <dgm:spPr/>
    </dgm:pt>
    <dgm:pt modelId="{EEFDA945-090F-4F88-BD25-28E4298EFA49}" type="pres">
      <dgm:prSet presAssocID="{5F7A6624-71E9-4541-BF70-C9C9281BA28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88C06-6125-491B-AB5B-A9A09C5F26F9}" type="pres">
      <dgm:prSet presAssocID="{68DACA07-1294-4E2B-A6E8-95E7B9943282}" presName="Accent6" presStyleCnt="0"/>
      <dgm:spPr/>
    </dgm:pt>
    <dgm:pt modelId="{71223835-748C-4059-80B2-81963E6C12C5}" type="pres">
      <dgm:prSet presAssocID="{68DACA07-1294-4E2B-A6E8-95E7B9943282}" presName="Accent" presStyleLbl="bgShp" presStyleIdx="5" presStyleCnt="6"/>
      <dgm:spPr/>
    </dgm:pt>
    <dgm:pt modelId="{A2076061-CE75-49B1-920D-A83EEF6BA731}" type="pres">
      <dgm:prSet presAssocID="{68DACA07-1294-4E2B-A6E8-95E7B9943282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FE853D-FEBC-425A-AB4B-BA1E72B045A1}" srcId="{3CECCE47-5D48-4DC4-88C3-0BE9982775BE}" destId="{66B89CEE-1B8C-4EA5-9B8C-049FB461EFBF}" srcOrd="2" destOrd="0" parTransId="{F9EF4BF6-F129-4360-9831-E699AECFDC25}" sibTransId="{DAAFAFF1-38BF-4E93-96E6-83E29673A626}"/>
    <dgm:cxn modelId="{8F96D63B-1EDB-4D2C-8497-6E7DF365C8D3}" srcId="{3CECCE47-5D48-4DC4-88C3-0BE9982775BE}" destId="{F43F6DE9-F2F9-40AE-AC51-CA8E71C553CE}" srcOrd="0" destOrd="0" parTransId="{4C126B1B-14FE-4F78-AFDF-FEB65367C7B9}" sibTransId="{932BEA03-8DAD-4D0C-B663-0DC3CBF9550F}"/>
    <dgm:cxn modelId="{15F91E3F-DFFF-4841-B44F-407E57EF522F}" type="presOf" srcId="{F43F6DE9-F2F9-40AE-AC51-CA8E71C553CE}" destId="{5E71BB40-38E0-4208-90D1-B2C34D06BFB1}" srcOrd="0" destOrd="0" presId="urn:microsoft.com/office/officeart/2011/layout/HexagonRadial"/>
    <dgm:cxn modelId="{31CCF1CA-B289-6745-970C-5A19105B3CBF}" type="presOf" srcId="{3CECCE47-5D48-4DC4-88C3-0BE9982775BE}" destId="{D3058A79-4E72-4727-95C3-B7F56A4E4C9D}" srcOrd="0" destOrd="0" presId="urn:microsoft.com/office/officeart/2011/layout/HexagonRadial"/>
    <dgm:cxn modelId="{A4D1034F-3B5A-42EB-B119-5103809A304F}" srcId="{EE0CD120-5038-475C-8AED-8E6EC69BD2C1}" destId="{3CECCE47-5D48-4DC4-88C3-0BE9982775BE}" srcOrd="0" destOrd="0" parTransId="{2351DDC6-EF7D-4D8A-86C0-D903BBA8AB4A}" sibTransId="{4B4BE978-6B8E-4EF6-962B-33BC3C92C181}"/>
    <dgm:cxn modelId="{5D917B92-A292-924D-BF50-54331EBFABE5}" type="presOf" srcId="{A125B7A2-B730-4EB4-9B3A-0D6D4E227462}" destId="{E96D1AEE-6FDD-4F7E-8723-94302CAD2154}" srcOrd="0" destOrd="0" presId="urn:microsoft.com/office/officeart/2011/layout/HexagonRadial"/>
    <dgm:cxn modelId="{44B38529-6760-674D-819B-9ED27F1044DF}" type="presOf" srcId="{66B89CEE-1B8C-4EA5-9B8C-049FB461EFBF}" destId="{F91DDBF5-EB43-4A67-AE2A-4D08CCC1E661}" srcOrd="0" destOrd="0" presId="urn:microsoft.com/office/officeart/2011/layout/HexagonRadial"/>
    <dgm:cxn modelId="{313CC52C-8799-2E43-8AC5-54A2C0A89BBA}" type="presOf" srcId="{5B5FC0DF-42B5-45E1-A60B-F4A1B1C7B5FC}" destId="{0031AF60-328B-4CB6-9EAF-75E0712DC5A9}" srcOrd="0" destOrd="0" presId="urn:microsoft.com/office/officeart/2011/layout/HexagonRadial"/>
    <dgm:cxn modelId="{1A080709-5B29-1043-939E-3ED36DC37029}" type="presOf" srcId="{5F7A6624-71E9-4541-BF70-C9C9281BA280}" destId="{EEFDA945-090F-4F88-BD25-28E4298EFA49}" srcOrd="0" destOrd="0" presId="urn:microsoft.com/office/officeart/2011/layout/HexagonRadial"/>
    <dgm:cxn modelId="{EFBEFB1E-AB0B-4C40-A3C5-AECBC85CCDC3}" srcId="{3CECCE47-5D48-4DC4-88C3-0BE9982775BE}" destId="{5F7A6624-71E9-4541-BF70-C9C9281BA280}" srcOrd="4" destOrd="0" parTransId="{74B541F0-6EAE-43AF-BEE3-4BBC81DD1675}" sibTransId="{0AD99D20-C462-4D06-A10D-7E30180C4F18}"/>
    <dgm:cxn modelId="{30209CCC-FBA6-491E-A8BE-45BF7FF4FD33}" srcId="{3CECCE47-5D48-4DC4-88C3-0BE9982775BE}" destId="{5B5FC0DF-42B5-45E1-A60B-F4A1B1C7B5FC}" srcOrd="1" destOrd="0" parTransId="{63CD76A3-78A9-45BC-9ABB-F122A7DDAC70}" sibTransId="{BE9D4424-0835-40A9-BE09-AB55275AA050}"/>
    <dgm:cxn modelId="{F81CEB66-193E-412E-B771-F1DB9F9262E3}" srcId="{3CECCE47-5D48-4DC4-88C3-0BE9982775BE}" destId="{A125B7A2-B730-4EB4-9B3A-0D6D4E227462}" srcOrd="3" destOrd="0" parTransId="{89B883EE-82FD-4069-AF8B-2D8AEC8FDBB5}" sibTransId="{1FC21D0B-7473-4DED-8C8C-DA06C919A618}"/>
    <dgm:cxn modelId="{B9DACA1E-66E5-4A8F-B598-6635E123C884}" srcId="{3CECCE47-5D48-4DC4-88C3-0BE9982775BE}" destId="{68DACA07-1294-4E2B-A6E8-95E7B9943282}" srcOrd="5" destOrd="0" parTransId="{D03C5EA6-05DD-49F4-A9CA-94DB85E4EF60}" sibTransId="{5BAC668A-A5ED-44E5-8CE6-2EFCA2096290}"/>
    <dgm:cxn modelId="{5B29DBCE-9579-194C-B557-B3E959D9CF50}" type="presOf" srcId="{EE0CD120-5038-475C-8AED-8E6EC69BD2C1}" destId="{CAC924FC-4FEA-45F6-8BBB-56256FAA6961}" srcOrd="0" destOrd="0" presId="urn:microsoft.com/office/officeart/2011/layout/HexagonRadial"/>
    <dgm:cxn modelId="{A60F375A-6C6E-B542-89B6-EC5E6BD40692}" type="presOf" srcId="{68DACA07-1294-4E2B-A6E8-95E7B9943282}" destId="{A2076061-CE75-49B1-920D-A83EEF6BA731}" srcOrd="0" destOrd="0" presId="urn:microsoft.com/office/officeart/2011/layout/HexagonRadial"/>
    <dgm:cxn modelId="{59E1D082-671B-7B4B-8324-1CFBD0F2ACD2}" type="presParOf" srcId="{CAC924FC-4FEA-45F6-8BBB-56256FAA6961}" destId="{D3058A79-4E72-4727-95C3-B7F56A4E4C9D}" srcOrd="0" destOrd="0" presId="urn:microsoft.com/office/officeart/2011/layout/HexagonRadial"/>
    <dgm:cxn modelId="{A32C9A4C-0BB6-BD46-A999-0524313B09B8}" type="presParOf" srcId="{CAC924FC-4FEA-45F6-8BBB-56256FAA6961}" destId="{1F1F6DBA-0D56-4622-8CF5-C9DB775118E3}" srcOrd="1" destOrd="0" presId="urn:microsoft.com/office/officeart/2011/layout/HexagonRadial"/>
    <dgm:cxn modelId="{E1800F9A-4C8E-3C40-A751-8C853D57AA23}" type="presParOf" srcId="{1F1F6DBA-0D56-4622-8CF5-C9DB775118E3}" destId="{495F3B22-CF97-4209-AC19-C024D97C4621}" srcOrd="0" destOrd="0" presId="urn:microsoft.com/office/officeart/2011/layout/HexagonRadial"/>
    <dgm:cxn modelId="{04B80D34-804B-904B-94D0-FA143C318C81}" type="presParOf" srcId="{CAC924FC-4FEA-45F6-8BBB-56256FAA6961}" destId="{5E71BB40-38E0-4208-90D1-B2C34D06BFB1}" srcOrd="2" destOrd="0" presId="urn:microsoft.com/office/officeart/2011/layout/HexagonRadial"/>
    <dgm:cxn modelId="{657A88AB-CE80-9043-930B-9DD39ED658C6}" type="presParOf" srcId="{CAC924FC-4FEA-45F6-8BBB-56256FAA6961}" destId="{C234F523-6525-4A54-B872-649DA0BCAC32}" srcOrd="3" destOrd="0" presId="urn:microsoft.com/office/officeart/2011/layout/HexagonRadial"/>
    <dgm:cxn modelId="{5B9115BF-6252-6E42-B872-07ADF231C489}" type="presParOf" srcId="{C234F523-6525-4A54-B872-649DA0BCAC32}" destId="{9B04C46C-0057-4C54-A5E4-71C2CD633BF5}" srcOrd="0" destOrd="0" presId="urn:microsoft.com/office/officeart/2011/layout/HexagonRadial"/>
    <dgm:cxn modelId="{2EF39F83-DC01-FD48-8FAF-CE79250134D4}" type="presParOf" srcId="{CAC924FC-4FEA-45F6-8BBB-56256FAA6961}" destId="{0031AF60-328B-4CB6-9EAF-75E0712DC5A9}" srcOrd="4" destOrd="0" presId="urn:microsoft.com/office/officeart/2011/layout/HexagonRadial"/>
    <dgm:cxn modelId="{DA7AA954-265D-CD4B-9031-0DEBCCC5196D}" type="presParOf" srcId="{CAC924FC-4FEA-45F6-8BBB-56256FAA6961}" destId="{ACCAB430-D713-4A9A-B636-77D6BFF5DB6E}" srcOrd="5" destOrd="0" presId="urn:microsoft.com/office/officeart/2011/layout/HexagonRadial"/>
    <dgm:cxn modelId="{369986F3-3F4D-144A-95F5-80EE3BD39796}" type="presParOf" srcId="{ACCAB430-D713-4A9A-B636-77D6BFF5DB6E}" destId="{6843EBEC-E394-4753-B520-CCD7609FE020}" srcOrd="0" destOrd="0" presId="urn:microsoft.com/office/officeart/2011/layout/HexagonRadial"/>
    <dgm:cxn modelId="{F86D00DC-E743-F449-A6AA-AA650C72FC91}" type="presParOf" srcId="{CAC924FC-4FEA-45F6-8BBB-56256FAA6961}" destId="{F91DDBF5-EB43-4A67-AE2A-4D08CCC1E661}" srcOrd="6" destOrd="0" presId="urn:microsoft.com/office/officeart/2011/layout/HexagonRadial"/>
    <dgm:cxn modelId="{B0F907EC-5B64-1E43-BB40-719BD99B9B82}" type="presParOf" srcId="{CAC924FC-4FEA-45F6-8BBB-56256FAA6961}" destId="{7B3F5AD2-E907-4F67-B40E-258E21BBF62C}" srcOrd="7" destOrd="0" presId="urn:microsoft.com/office/officeart/2011/layout/HexagonRadial"/>
    <dgm:cxn modelId="{ABF73768-52A7-1546-B1CD-0AAEA79E661E}" type="presParOf" srcId="{7B3F5AD2-E907-4F67-B40E-258E21BBF62C}" destId="{C8D59250-57E8-4ECE-A10F-114AE59DD3B8}" srcOrd="0" destOrd="0" presId="urn:microsoft.com/office/officeart/2011/layout/HexagonRadial"/>
    <dgm:cxn modelId="{BA8255DE-EE41-3747-827A-3C56D16A352D}" type="presParOf" srcId="{CAC924FC-4FEA-45F6-8BBB-56256FAA6961}" destId="{E96D1AEE-6FDD-4F7E-8723-94302CAD2154}" srcOrd="8" destOrd="0" presId="urn:microsoft.com/office/officeart/2011/layout/HexagonRadial"/>
    <dgm:cxn modelId="{109816E7-33EC-AC4E-81B3-B9D34940B43C}" type="presParOf" srcId="{CAC924FC-4FEA-45F6-8BBB-56256FAA6961}" destId="{FBA28765-5554-4300-A2C9-D62AE051921F}" srcOrd="9" destOrd="0" presId="urn:microsoft.com/office/officeart/2011/layout/HexagonRadial"/>
    <dgm:cxn modelId="{134ABAC7-DD86-FA4A-817F-0F584A89CEB8}" type="presParOf" srcId="{FBA28765-5554-4300-A2C9-D62AE051921F}" destId="{A4A4E186-A643-459D-91CC-62BA61B1011F}" srcOrd="0" destOrd="0" presId="urn:microsoft.com/office/officeart/2011/layout/HexagonRadial"/>
    <dgm:cxn modelId="{CB117D6A-7D9F-CC4C-8678-325E5A9E7CBD}" type="presParOf" srcId="{CAC924FC-4FEA-45F6-8BBB-56256FAA6961}" destId="{EEFDA945-090F-4F88-BD25-28E4298EFA49}" srcOrd="10" destOrd="0" presId="urn:microsoft.com/office/officeart/2011/layout/HexagonRadial"/>
    <dgm:cxn modelId="{C0D39671-44DD-A14B-A8F4-E47EF7483ACB}" type="presParOf" srcId="{CAC924FC-4FEA-45F6-8BBB-56256FAA6961}" destId="{31F88C06-6125-491B-AB5B-A9A09C5F26F9}" srcOrd="11" destOrd="0" presId="urn:microsoft.com/office/officeart/2011/layout/HexagonRadial"/>
    <dgm:cxn modelId="{5CDC68DD-637F-5E45-8294-94A6F2A24755}" type="presParOf" srcId="{31F88C06-6125-491B-AB5B-A9A09C5F26F9}" destId="{71223835-748C-4059-80B2-81963E6C12C5}" srcOrd="0" destOrd="0" presId="urn:microsoft.com/office/officeart/2011/layout/HexagonRadial"/>
    <dgm:cxn modelId="{C4E4383C-9B65-9840-88B2-48573F56AD7B}" type="presParOf" srcId="{CAC924FC-4FEA-45F6-8BBB-56256FAA6961}" destId="{A2076061-CE75-49B1-920D-A83EEF6BA73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42CBC-505B-3E41-9CBB-7E2A2E9BE7D3}">
      <dsp:nvSpPr>
        <dsp:cNvPr id="0" name=""/>
        <dsp:cNvSpPr/>
      </dsp:nvSpPr>
      <dsp:spPr>
        <a:xfrm>
          <a:off x="1332413" y="2856027"/>
          <a:ext cx="1569578" cy="134730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Promotion</a:t>
          </a:r>
        </a:p>
      </dsp:txBody>
      <dsp:txXfrm>
        <a:off x="1575486" y="3064677"/>
        <a:ext cx="1083432" cy="930002"/>
      </dsp:txXfrm>
    </dsp:sp>
    <dsp:sp modelId="{E6FF592F-E98A-5946-B71D-7353426C353A}">
      <dsp:nvSpPr>
        <dsp:cNvPr id="0" name=""/>
        <dsp:cNvSpPr/>
      </dsp:nvSpPr>
      <dsp:spPr>
        <a:xfrm>
          <a:off x="1371600" y="2667000"/>
          <a:ext cx="183232" cy="1580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6837B-734D-D748-B64B-28DD1399A2F2}">
      <dsp:nvSpPr>
        <dsp:cNvPr id="0" name=""/>
        <dsp:cNvSpPr/>
      </dsp:nvSpPr>
      <dsp:spPr>
        <a:xfrm>
          <a:off x="1356477" y="1378357"/>
          <a:ext cx="1569578" cy="13473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0E66D-D11F-204E-AB6E-75D21632BEAC}">
      <dsp:nvSpPr>
        <dsp:cNvPr id="0" name=""/>
        <dsp:cNvSpPr/>
      </dsp:nvSpPr>
      <dsp:spPr>
        <a:xfrm>
          <a:off x="1371599" y="4114800"/>
          <a:ext cx="183232" cy="1580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041E5-1C27-4F47-91C0-848FB29E77F4}">
      <dsp:nvSpPr>
        <dsp:cNvPr id="0" name=""/>
        <dsp:cNvSpPr/>
      </dsp:nvSpPr>
      <dsp:spPr>
        <a:xfrm>
          <a:off x="2663443" y="2113338"/>
          <a:ext cx="1569578" cy="134730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906516" y="2321988"/>
        <a:ext cx="1083432" cy="930002"/>
      </dsp:txXfrm>
    </dsp:sp>
    <dsp:sp modelId="{DA095C23-A399-934C-93E4-F964AE099BBA}">
      <dsp:nvSpPr>
        <dsp:cNvPr id="0" name=""/>
        <dsp:cNvSpPr/>
      </dsp:nvSpPr>
      <dsp:spPr>
        <a:xfrm>
          <a:off x="3738639" y="3272388"/>
          <a:ext cx="183232" cy="1580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A018D-7F5B-E440-9A0B-4D8D1AB4EE9D}">
      <dsp:nvSpPr>
        <dsp:cNvPr id="0" name=""/>
        <dsp:cNvSpPr/>
      </dsp:nvSpPr>
      <dsp:spPr>
        <a:xfrm>
          <a:off x="2652940" y="2091413"/>
          <a:ext cx="1569563" cy="137527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EC9A0-5945-8340-8EBF-4FFAC84BEDEC}">
      <dsp:nvSpPr>
        <dsp:cNvPr id="0" name=""/>
        <dsp:cNvSpPr/>
      </dsp:nvSpPr>
      <dsp:spPr>
        <a:xfrm>
          <a:off x="4037343" y="3457438"/>
          <a:ext cx="183232" cy="1580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AA115-4B5A-324D-9109-0459C3E86BB5}">
      <dsp:nvSpPr>
        <dsp:cNvPr id="0" name=""/>
        <dsp:cNvSpPr/>
      </dsp:nvSpPr>
      <dsp:spPr>
        <a:xfrm flipV="1">
          <a:off x="5257796" y="1295401"/>
          <a:ext cx="45721" cy="4571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5265416" y="1303019"/>
        <a:ext cx="30482" cy="30477"/>
      </dsp:txXfrm>
    </dsp:sp>
    <dsp:sp modelId="{F9E600E8-0A3A-404C-A4EE-B78B04CF3FFB}">
      <dsp:nvSpPr>
        <dsp:cNvPr id="0" name=""/>
        <dsp:cNvSpPr/>
      </dsp:nvSpPr>
      <dsp:spPr>
        <a:xfrm>
          <a:off x="2438400" y="1143001"/>
          <a:ext cx="183232" cy="1580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ACA1E-4EFE-184C-8AF6-5546E6453F6D}">
      <dsp:nvSpPr>
        <dsp:cNvPr id="0" name=""/>
        <dsp:cNvSpPr/>
      </dsp:nvSpPr>
      <dsp:spPr>
        <a:xfrm>
          <a:off x="2663443" y="644686"/>
          <a:ext cx="1569578" cy="13473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198FB-6331-844F-8BF4-C7606DFCD597}">
      <dsp:nvSpPr>
        <dsp:cNvPr id="0" name=""/>
        <dsp:cNvSpPr/>
      </dsp:nvSpPr>
      <dsp:spPr>
        <a:xfrm>
          <a:off x="4267200" y="990600"/>
          <a:ext cx="183232" cy="1580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5221F-B489-3041-8146-01890E6B72C2}">
      <dsp:nvSpPr>
        <dsp:cNvPr id="0" name=""/>
        <dsp:cNvSpPr/>
      </dsp:nvSpPr>
      <dsp:spPr>
        <a:xfrm>
          <a:off x="4001388" y="1385240"/>
          <a:ext cx="1569578" cy="134730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244461" y="1593890"/>
        <a:ext cx="1083432" cy="930002"/>
      </dsp:txXfrm>
    </dsp:sp>
    <dsp:sp modelId="{F868F3E4-4B53-464B-9D4F-A735F07BAC41}">
      <dsp:nvSpPr>
        <dsp:cNvPr id="0" name=""/>
        <dsp:cNvSpPr/>
      </dsp:nvSpPr>
      <dsp:spPr>
        <a:xfrm>
          <a:off x="5351088" y="1979889"/>
          <a:ext cx="183232" cy="1580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D1AE8-FDAF-F447-8804-771671654BA4}">
      <dsp:nvSpPr>
        <dsp:cNvPr id="0" name=""/>
        <dsp:cNvSpPr/>
      </dsp:nvSpPr>
      <dsp:spPr>
        <a:xfrm>
          <a:off x="4014223" y="1378364"/>
          <a:ext cx="1569578" cy="13473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8ACAF-F44D-6844-9B0E-BD570F1A7943}">
      <dsp:nvSpPr>
        <dsp:cNvPr id="0" name=""/>
        <dsp:cNvSpPr/>
      </dsp:nvSpPr>
      <dsp:spPr>
        <a:xfrm>
          <a:off x="5661546" y="2149636"/>
          <a:ext cx="183232" cy="1580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C35AA-4CC5-D74E-83BD-2D0777705E08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A59E3-FF3B-3641-BF0C-579DB181BB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16594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CA2B4-0B62-7845-8351-B36B4711939E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929FC-A0F1-5441-879C-06283313BD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690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549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448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284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44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08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265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903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192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27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089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96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869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ALPHOTEC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Think Forward. Think Better.</a:t>
            </a:r>
          </a:p>
        </p:txBody>
      </p:sp>
    </p:spTree>
    <p:extLst>
      <p:ext uri="{BB962C8B-B14F-4D97-AF65-F5344CB8AC3E}">
        <p14:creationId xmlns:p14="http://schemas.microsoft.com/office/powerpoint/2010/main" xmlns="" val="175346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93"/>
    </mc:Choice>
    <mc:Fallback>
      <p:transition spd="slow" advTm="439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533400"/>
            <a:ext cx="9692640" cy="1325562"/>
          </a:xfrm>
        </p:spPr>
        <p:txBody>
          <a:bodyPr/>
          <a:lstStyle/>
          <a:p>
            <a:r>
              <a:rPr lang="en-GB" dirty="0"/>
              <a:t>Operations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2209800"/>
            <a:ext cx="693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Main Objectives</a:t>
            </a:r>
          </a:p>
          <a:p>
            <a:r>
              <a:rPr lang="en-GB" dirty="0"/>
              <a:t>To produce cost effective phones whilst delivering maximum quality </a:t>
            </a:r>
          </a:p>
          <a:p>
            <a:endParaRPr lang="en-GB" dirty="0"/>
          </a:p>
          <a:p>
            <a:r>
              <a:rPr lang="en-GB" u="sng" dirty="0"/>
              <a:t>Plant locations &amp; Investments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 factories in USA producing a total of  440k units per annum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Contract production to local Chinese firms in order to  increase total units produced to 890k units per annum by mid-2018.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will reduce costs as our main markets we serve is within Asia pacific 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7655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2582"/>
    </mc:Choice>
    <mc:Fallback>
      <p:transition spd="slow" advTm="4258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984" y="2286000"/>
            <a:ext cx="5638800" cy="3505200"/>
          </a:xfrm>
        </p:spPr>
        <p:txBody>
          <a:bodyPr>
            <a:noAutofit/>
          </a:bodyPr>
          <a:lstStyle/>
          <a:p>
            <a:r>
              <a:rPr lang="en-GB" sz="1800" b="1" dirty="0">
                <a:solidFill>
                  <a:schemeClr val="tx1"/>
                </a:solidFill>
              </a:rPr>
              <a:t>Strategies for cost reduction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Develop strong relationships with suppliers with the aim of dealing cheaper prices for supplies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Outsource back office functions to IT firms in India to reduce salaries &amp; wages costs by mid 2017  (known to reduce costs by 20% of UK &amp; US companies)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Utilise plastic in producing phones as opposed to stainless steel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Reduce transport by 60% in mid 2018 as we outsource production to main market, Asia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81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2769"/>
    </mc:Choice>
    <mc:Fallback>
      <p:transition spd="slow" advTm="7276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600200"/>
            <a:ext cx="6139543" cy="1988614"/>
          </a:xfrm>
        </p:spPr>
        <p:txBody>
          <a:bodyPr/>
          <a:lstStyle/>
          <a:p>
            <a:r>
              <a:rPr lang="en-GB" dirty="0"/>
              <a:t>Personnel and R&amp;D</a:t>
            </a:r>
          </a:p>
        </p:txBody>
      </p:sp>
    </p:spTree>
    <p:extLst>
      <p:ext uri="{BB962C8B-B14F-4D97-AF65-F5344CB8AC3E}">
        <p14:creationId xmlns:p14="http://schemas.microsoft.com/office/powerpoint/2010/main" xmlns="" val="56327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04"/>
    </mc:Choice>
    <mc:Fallback>
      <p:transition spd="slow" advTm="440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Personnel and R&amp;D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6742" y="2514600"/>
            <a:ext cx="4191000" cy="2611438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Human Resource Staffs: 200 (2016), 100(2017)</a:t>
            </a:r>
          </a:p>
          <a:p>
            <a:r>
              <a:rPr lang="en-GB" sz="1800" dirty="0">
                <a:solidFill>
                  <a:schemeClr val="tx1"/>
                </a:solidFill>
              </a:rPr>
              <a:t>Salary Levels: £2000/ Month</a:t>
            </a:r>
          </a:p>
          <a:p>
            <a:r>
              <a:rPr lang="en-GB" sz="1800" dirty="0">
                <a:solidFill>
                  <a:schemeClr val="tx1"/>
                </a:solidFill>
              </a:rPr>
              <a:t>Recruitment Costs: £68</a:t>
            </a:r>
          </a:p>
          <a:p>
            <a:r>
              <a:rPr lang="en-GB" sz="1800" dirty="0">
                <a:solidFill>
                  <a:schemeClr val="tx1"/>
                </a:solidFill>
              </a:rPr>
              <a:t> </a:t>
            </a:r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9732DC89-FCF4-41E2-BE10-0E6398D0930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83704305"/>
                  </p:ext>
                </p:extLst>
              </p:nvPr>
            </p:nvGraphicFramePr>
            <p:xfrm>
              <a:off x="4953000" y="1752600"/>
              <a:ext cx="6972300" cy="43053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Chart 4">
                <a:extLst>
                  <a:ext uri="{FF2B5EF4-FFF2-40B4-BE49-F238E27FC236}">
                    <a16:creationId xmlns="" xmlns:a16="http://schemas.microsoft.com/office/drawing/2014/main" id="{9732DC89-FCF4-41E2-BE10-0E6398D093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3000" y="1752600"/>
                <a:ext cx="6972300" cy="43053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89448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744"/>
    </mc:Choice>
    <mc:Fallback>
      <p:transition spd="slow" advTm="2774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5415696"/>
            <a:ext cx="9982200" cy="914400"/>
          </a:xfrm>
        </p:spPr>
        <p:txBody>
          <a:bodyPr/>
          <a:lstStyle/>
          <a:p>
            <a:r>
              <a:rPr lang="en-GB" dirty="0"/>
              <a:t>Personnel and R&amp;D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36822"/>
            <a:ext cx="3932237" cy="3201988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Step 1: Online Application Form</a:t>
            </a:r>
          </a:p>
          <a:p>
            <a:r>
              <a:rPr lang="en-GB" sz="1800" dirty="0">
                <a:solidFill>
                  <a:schemeClr val="tx1"/>
                </a:solidFill>
              </a:rPr>
              <a:t>Step 2: Online Assessment</a:t>
            </a:r>
          </a:p>
          <a:p>
            <a:r>
              <a:rPr lang="en-GB" sz="1800" dirty="0">
                <a:solidFill>
                  <a:schemeClr val="tx1"/>
                </a:solidFill>
              </a:rPr>
              <a:t>Step 3: Assessment Day</a:t>
            </a:r>
          </a:p>
          <a:p>
            <a:r>
              <a:rPr lang="en-GB" sz="1800" dirty="0">
                <a:solidFill>
                  <a:schemeClr val="tx1"/>
                </a:solidFill>
              </a:rPr>
              <a:t>Step 4: Face to face Interview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3226901542"/>
              </p:ext>
            </p:extLst>
          </p:nvPr>
        </p:nvGraphicFramePr>
        <p:xfrm>
          <a:off x="914400" y="762000"/>
          <a:ext cx="10591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val 10"/>
          <p:cNvSpPr/>
          <p:nvPr/>
        </p:nvSpPr>
        <p:spPr>
          <a:xfrm>
            <a:off x="914400" y="6052702"/>
            <a:ext cx="152400" cy="12796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oup 11"/>
          <p:cNvGrpSpPr/>
          <p:nvPr/>
        </p:nvGrpSpPr>
        <p:grpSpPr>
          <a:xfrm>
            <a:off x="990600" y="5596177"/>
            <a:ext cx="4674754" cy="764776"/>
            <a:chOff x="-1643010" y="3781213"/>
            <a:chExt cx="4674754" cy="3291142"/>
          </a:xfrm>
        </p:grpSpPr>
        <p:sp>
          <p:nvSpPr>
            <p:cNvPr id="13" name="Rectangle 12"/>
            <p:cNvSpPr/>
            <p:nvPr/>
          </p:nvSpPr>
          <p:spPr>
            <a:xfrm>
              <a:off x="1137920" y="3781213"/>
              <a:ext cx="1893824" cy="14681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-1643010" y="5604235"/>
              <a:ext cx="1893824" cy="1468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978" tIns="0" rIns="0" bIns="0" numCol="1" spcCol="1270" anchor="t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Apply for the job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18" t="4535" r="14816" b="6576"/>
          <a:stretch/>
        </p:blipFill>
        <p:spPr>
          <a:xfrm>
            <a:off x="9318674" y="406801"/>
            <a:ext cx="571500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543464" y="110583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" panose="02040604050505020304" pitchFamily="18" charset="0"/>
              </a:rPr>
              <a:t>Employed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514" y="526191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Recruitment process </a:t>
            </a:r>
          </a:p>
        </p:txBody>
      </p:sp>
    </p:spTree>
    <p:extLst>
      <p:ext uri="{BB962C8B-B14F-4D97-AF65-F5344CB8AC3E}">
        <p14:creationId xmlns:p14="http://schemas.microsoft.com/office/powerpoint/2010/main" xmlns="" val="128549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4454"/>
    </mc:Choice>
    <mc:Fallback>
      <p:transition spd="slow" advTm="3445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81806" y="2313639"/>
            <a:ext cx="4648200" cy="3811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1300" kern="1200" spc="1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Training Budget £300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In-Company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Training Course specific to their area every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Problem Solving Skill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Improve the communication skills and leadership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algn="r"/>
            <a:r>
              <a:rPr lang="en-GB" sz="1000" b="1" dirty="0">
                <a:solidFill>
                  <a:schemeClr val="tx1"/>
                </a:solidFill>
              </a:rPr>
              <a:t>Company will pay for the training fee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694780215"/>
              </p:ext>
            </p:extLst>
          </p:nvPr>
        </p:nvGraphicFramePr>
        <p:xfrm>
          <a:off x="4119202" y="1407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5907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3475"/>
    </mc:Choice>
    <mc:Fallback>
      <p:transition spd="slow" advTm="2347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854"/>
            <a:ext cx="2693579" cy="1130587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Motivation 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l="14228" t="4453" r="14276" b="9251"/>
          <a:stretch/>
        </p:blipFill>
        <p:spPr>
          <a:xfrm>
            <a:off x="5943600" y="1204441"/>
            <a:ext cx="4648200" cy="420575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334000"/>
            <a:ext cx="4722812" cy="685800"/>
          </a:xfrm>
        </p:spPr>
        <p:txBody>
          <a:bodyPr>
            <a:norm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sz="1200" dirty="0"/>
              <a:t>High wages fulfil the physiological needs</a:t>
            </a:r>
          </a:p>
          <a:p>
            <a:pPr marL="285750" indent="-285750">
              <a:buFont typeface="Wingdings" charset="2"/>
              <a:buChar char="ü"/>
            </a:pPr>
            <a:r>
              <a:rPr lang="en-GB" sz="1200" dirty="0"/>
              <a:t>Bonus for staff when they achieve their target</a:t>
            </a:r>
          </a:p>
          <a:p>
            <a:pPr marL="285750" indent="-285750">
              <a:buFont typeface="Wingdings" charset="2"/>
              <a:buChar char="ü"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4495800"/>
            <a:ext cx="3810000" cy="66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GB" sz="1600" dirty="0"/>
              <a:t>Provide a safe environment for the staff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GB" sz="1600" dirty="0"/>
              <a:t>Health Care for their family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4579" y="3688063"/>
            <a:ext cx="3429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Staffs gathering every month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565864" y="2541149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Opportunity to take charge in projects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Opportunity for promotion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1359187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Giving staff power to make decision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Listen to their opinion</a:t>
            </a:r>
          </a:p>
        </p:txBody>
      </p:sp>
    </p:spTree>
    <p:extLst>
      <p:ext uri="{BB962C8B-B14F-4D97-AF65-F5344CB8AC3E}">
        <p14:creationId xmlns:p14="http://schemas.microsoft.com/office/powerpoint/2010/main" xmlns="" val="10140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971"/>
    </mc:Choice>
    <mc:Fallback>
      <p:transition spd="slow" advTm="4497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38600" y="1805781"/>
            <a:ext cx="3276600" cy="1325563"/>
          </a:xfrm>
        </p:spPr>
        <p:txBody>
          <a:bodyPr/>
          <a:lstStyle/>
          <a:p>
            <a:r>
              <a:rPr lang="en-US" dirty="0"/>
              <a:t>Finances</a:t>
            </a:r>
          </a:p>
        </p:txBody>
      </p:sp>
    </p:spTree>
    <p:extLst>
      <p:ext uri="{BB962C8B-B14F-4D97-AF65-F5344CB8AC3E}">
        <p14:creationId xmlns:p14="http://schemas.microsoft.com/office/powerpoint/2010/main" xmlns="" val="143481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633"/>
    </mc:Choice>
    <mc:Fallback>
      <p:transition spd="slow" advTm="663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Objectives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4358" y="2057400"/>
            <a:ext cx="87578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Break even by 2</a:t>
            </a:r>
            <a:r>
              <a:rPr lang="en-US" sz="2500" baseline="30000" dirty="0"/>
              <a:t>nd</a:t>
            </a:r>
            <a:r>
              <a:rPr lang="en-US" sz="2500" dirty="0"/>
              <a:t> year (mid-2017)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Maintain positive cash flow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Achieve positive net profit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Repaying long term loans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Dividend payout 3% of positive profit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188886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271"/>
    </mc:Choice>
    <mc:Fallback>
      <p:transition spd="slow" advTm="2227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 of funds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1872" y="2133600"/>
            <a:ext cx="8263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Issuance of 10,000 shares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Long term loans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Retained earnings </a:t>
            </a:r>
          </a:p>
        </p:txBody>
      </p:sp>
    </p:spTree>
    <p:extLst>
      <p:ext uri="{BB962C8B-B14F-4D97-AF65-F5344CB8AC3E}">
        <p14:creationId xmlns:p14="http://schemas.microsoft.com/office/powerpoint/2010/main" xmlns="" val="92996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553"/>
    </mc:Choice>
    <mc:Fallback>
      <p:transition spd="slow" advTm="1955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9692640" cy="944562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        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Company name: </a:t>
            </a:r>
            <a:r>
              <a:rPr lang="en-US" dirty="0" err="1"/>
              <a:t>Alphotec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0753" y="1907956"/>
            <a:ext cx="5181600" cy="15287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Mission Statement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“Think better, Think forward.”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48400" y="1750792"/>
            <a:ext cx="4480560" cy="435133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Objectives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7</a:t>
            </a:r>
            <a:r>
              <a:rPr lang="en-US" sz="1800" dirty="0"/>
              <a:t>% of the global market share in the 4</a:t>
            </a:r>
            <a:r>
              <a:rPr lang="en-US" baseline="30000" dirty="0"/>
              <a:t>th</a:t>
            </a:r>
            <a:r>
              <a:rPr lang="en-US" sz="1800" dirty="0"/>
              <a:t> year (2019)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Break Even in 2</a:t>
            </a:r>
            <a:r>
              <a:rPr lang="en-US" sz="1800" baseline="30000" dirty="0"/>
              <a:t>nd</a:t>
            </a:r>
            <a:r>
              <a:rPr lang="en-US" sz="1800" dirty="0"/>
              <a:t> year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Repay 15% of our loan every year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6634" y="3436719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Financial Structure </a:t>
            </a:r>
          </a:p>
          <a:p>
            <a:endParaRPr lang="en-GB" dirty="0"/>
          </a:p>
          <a:p>
            <a:r>
              <a:rPr lang="en-GB" dirty="0"/>
              <a:t>Issue 10,000 shares at £100 per share = Raise in £1,000,000 of share capital</a:t>
            </a:r>
          </a:p>
          <a:p>
            <a:endParaRPr lang="en-GB" dirty="0"/>
          </a:p>
          <a:p>
            <a:r>
              <a:rPr lang="en-GB" dirty="0"/>
              <a:t>Lend £2,000,000 from Bank, VC, or Private investors </a:t>
            </a:r>
          </a:p>
        </p:txBody>
      </p:sp>
    </p:spTree>
    <p:extLst>
      <p:ext uri="{BB962C8B-B14F-4D97-AF65-F5344CB8AC3E}">
        <p14:creationId xmlns:p14="http://schemas.microsoft.com/office/powerpoint/2010/main" xmlns="" val="55873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8922"/>
    </mc:Choice>
    <mc:Fallback>
      <p:transition spd="slow" advTm="3892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692640" cy="1325562"/>
          </a:xfrm>
        </p:spPr>
        <p:txBody>
          <a:bodyPr/>
          <a:lstStyle/>
          <a:p>
            <a:r>
              <a:rPr lang="en-GB" dirty="0"/>
              <a:t>Shareholder Reward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371600"/>
            <a:ext cx="5276347" cy="39962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981200"/>
            <a:ext cx="571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Shareholders will be rewarded with a dividend pay-out of 3% of the firm’s positive earnings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Charities will be given 5% of the firms’ positive earnings with the aim of staying committed to its Corporate Social Responsibility  </a:t>
            </a:r>
          </a:p>
        </p:txBody>
      </p:sp>
    </p:spTree>
    <p:extLst>
      <p:ext uri="{BB962C8B-B14F-4D97-AF65-F5344CB8AC3E}">
        <p14:creationId xmlns:p14="http://schemas.microsoft.com/office/powerpoint/2010/main" xmlns="" val="148747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5545"/>
    </mc:Choice>
    <mc:Fallback>
      <p:transition spd="slow" advTm="2554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79" y="365760"/>
            <a:ext cx="9692640" cy="1325562"/>
          </a:xfrm>
        </p:spPr>
        <p:txBody>
          <a:bodyPr/>
          <a:lstStyle/>
          <a:p>
            <a:r>
              <a:rPr lang="en-US" dirty="0"/>
              <a:t>Break Even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Asia break-even point of sales at 2286.7  &amp; £388,743.6 in terms of sales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199" y="1905000"/>
            <a:ext cx="5390753" cy="404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32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5809"/>
    </mc:Choice>
    <mc:Fallback>
      <p:transition spd="slow" advTm="2580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9692640" cy="1325562"/>
          </a:xfrm>
        </p:spPr>
        <p:txBody>
          <a:bodyPr/>
          <a:lstStyle/>
          <a:p>
            <a:r>
              <a:rPr lang="en-GB" dirty="0"/>
              <a:t>Cash flow forecasts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9650178"/>
              </p:ext>
            </p:extLst>
          </p:nvPr>
        </p:nvGraphicFramePr>
        <p:xfrm>
          <a:off x="990600" y="1554162"/>
          <a:ext cx="6324601" cy="48767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25527">
                  <a:extLst>
                    <a:ext uri="{9D8B030D-6E8A-4147-A177-3AD203B41FA5}">
                      <a16:colId xmlns="" xmlns:a16="http://schemas.microsoft.com/office/drawing/2014/main" val="3216613551"/>
                    </a:ext>
                  </a:extLst>
                </a:gridCol>
                <a:gridCol w="1066358">
                  <a:extLst>
                    <a:ext uri="{9D8B030D-6E8A-4147-A177-3AD203B41FA5}">
                      <a16:colId xmlns="" xmlns:a16="http://schemas.microsoft.com/office/drawing/2014/main" val="509115867"/>
                    </a:ext>
                  </a:extLst>
                </a:gridCol>
                <a:gridCol w="1066358">
                  <a:extLst>
                    <a:ext uri="{9D8B030D-6E8A-4147-A177-3AD203B41FA5}">
                      <a16:colId xmlns="" xmlns:a16="http://schemas.microsoft.com/office/drawing/2014/main" val="3857687580"/>
                    </a:ext>
                  </a:extLst>
                </a:gridCol>
                <a:gridCol w="1066358">
                  <a:extLst>
                    <a:ext uri="{9D8B030D-6E8A-4147-A177-3AD203B41FA5}">
                      <a16:colId xmlns="" xmlns:a16="http://schemas.microsoft.com/office/drawing/2014/main" val="2570815"/>
                    </a:ext>
                  </a:extLst>
                </a:gridCol>
              </a:tblGrid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Operation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547542782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Cash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1,276,720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2068974081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2367802659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Cash paid for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2551544265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Inventory Purchase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-264,000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3051038288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General Operation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-112,000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3493519689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Wage Expenses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-123,000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876128554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Interest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mr-I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-13,500</a:t>
                      </a: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2909824223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Income tax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sng" strike="noStrike" dirty="0">
                          <a:effectLst/>
                        </a:rPr>
                        <a:t>-32</a:t>
                      </a:r>
                      <a:r>
                        <a:rPr lang="en-GB" sz="1100" u="sng" strike="noStrike" dirty="0">
                          <a:effectLst/>
                        </a:rPr>
                        <a:t>,</a:t>
                      </a:r>
                      <a:r>
                        <a:rPr lang="mr-IN" sz="1100" u="sng" strike="noStrike" dirty="0">
                          <a:effectLst/>
                        </a:rPr>
                        <a:t>800</a:t>
                      </a:r>
                      <a:endParaRPr lang="mr-IN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208350776"/>
                  </a:ext>
                </a:extLst>
              </a:tr>
              <a:tr h="2026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Net Cash Flow from Operation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</a:rPr>
                        <a:t>731,420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690027792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2483223664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Investing Activity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3806246488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Cash Paid For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1147712307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Purchase of factories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 dirty="0">
                          <a:effectLst/>
                        </a:rPr>
                        <a:t>-640,000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4032489429"/>
                  </a:ext>
                </a:extLst>
              </a:tr>
              <a:tr h="2026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Net Cash Flow from Investing activity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-640,000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3234422413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2348138316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3848846921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Financing Activity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4067085905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Cash Paid for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1716763151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Dividends (5%)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 dirty="0">
                          <a:effectLst/>
                        </a:rPr>
                        <a:t>-53,000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2059117086"/>
                  </a:ext>
                </a:extLst>
              </a:tr>
              <a:tr h="2026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Net Cash Flow from Financing Activity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-53,000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2130787196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1204721117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952626128"/>
                  </a:ext>
                </a:extLst>
              </a:tr>
              <a:tr h="215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Net Increase in Cash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1" u="none" strike="noStrike" dirty="0">
                          <a:effectLst/>
                        </a:rPr>
                        <a:t>38,420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651" marR="5651" marT="5651" marB="0" anchor="b"/>
                </a:tc>
                <a:extLst>
                  <a:ext uri="{0D108BD9-81ED-4DB2-BD59-A6C34878D82A}">
                    <a16:rowId xmlns="" xmlns:a16="http://schemas.microsoft.com/office/drawing/2014/main" val="1337764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6952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146"/>
    </mc:Choice>
    <mc:Fallback>
      <p:transition spd="slow" advTm="2114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spc="-50" dirty="0">
                <a:solidFill>
                  <a:srgbClr val="000000"/>
                </a:solidFill>
                <a:ea typeface="+mj-ea"/>
                <a:cs typeface="+mj-cs"/>
              </a:rPr>
              <a:t>Profit and Loss Account Year 1  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2491789"/>
              </p:ext>
            </p:extLst>
          </p:nvPr>
        </p:nvGraphicFramePr>
        <p:xfrm>
          <a:off x="685800" y="1371600"/>
          <a:ext cx="7467600" cy="4648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9281">
                  <a:extLst>
                    <a:ext uri="{9D8B030D-6E8A-4147-A177-3AD203B41FA5}">
                      <a16:colId xmlns="" xmlns:a16="http://schemas.microsoft.com/office/drawing/2014/main" val="3672841940"/>
                    </a:ext>
                  </a:extLst>
                </a:gridCol>
                <a:gridCol w="1178319">
                  <a:extLst>
                    <a:ext uri="{9D8B030D-6E8A-4147-A177-3AD203B41FA5}">
                      <a16:colId xmlns="" xmlns:a16="http://schemas.microsoft.com/office/drawing/2014/main" val="589024439"/>
                    </a:ext>
                  </a:extLst>
                </a:gridCol>
              </a:tblGrid>
              <a:tr h="202096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Alphotec</a:t>
                      </a:r>
                      <a:endParaRPr lang="en-GB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80744289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Sales revenue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1,540,611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30848564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08965301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Costs and expenses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4031464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Variable production costs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476,871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58422696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Feature costs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107,134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66132790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Contract manufacturing costs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9836319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Transportation and tariffs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36,956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63787936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R&amp;D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10,000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09043296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Promotion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5,000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98667006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Administration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98,802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83666229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Costs and expenses total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712,678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11041710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95990037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OPERATING PROFIT BEFORE DEPR. (EBITDA)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827,933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19093695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Depreciation from fixed assets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126,225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41804319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93172455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OPERATING PROFIT (EBIT)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701,708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60363743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Net financing expenses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3,184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80845696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136374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PROFIT BEFORE TAXES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698,524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64945720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Income taxes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34,480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11008696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33478751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PROFIT FOR THE ROUND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664,044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32295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760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310"/>
    </mc:Choice>
    <mc:Fallback>
      <p:transition spd="slow" advTm="831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895600"/>
            <a:ext cx="609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We are ALPHOTEC</a:t>
            </a:r>
            <a:endParaRPr lang="en-GB" sz="1000" dirty="0"/>
          </a:p>
          <a:p>
            <a:pPr algn="ctr"/>
            <a:r>
              <a:rPr lang="en-GB" sz="1000" dirty="0"/>
              <a:t>       Think better, Think forward.</a:t>
            </a:r>
          </a:p>
        </p:txBody>
      </p:sp>
    </p:spTree>
    <p:extLst>
      <p:ext uri="{BB962C8B-B14F-4D97-AF65-F5344CB8AC3E}">
        <p14:creationId xmlns:p14="http://schemas.microsoft.com/office/powerpoint/2010/main" xmlns="" val="249032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60"/>
    </mc:Choice>
    <mc:Fallback>
      <p:transition spd="slow" advTm="436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9982200" cy="1325562"/>
          </a:xfrm>
        </p:spPr>
        <p:txBody>
          <a:bodyPr/>
          <a:lstStyle/>
          <a:p>
            <a:r>
              <a:rPr lang="en-GB" dirty="0"/>
              <a:t>Current Global market size for smartphones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5359" t="26245" r="8418" b="15626"/>
          <a:stretch/>
        </p:blipFill>
        <p:spPr>
          <a:xfrm>
            <a:off x="3662758" y="1981200"/>
            <a:ext cx="7078696" cy="411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2172574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Global smartphone industry worth $398 billion as of 2015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Number of smartphones sold in 2015 peaked at 1.4 billion units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 in every 4 people in the world now have access to a smartphone</a:t>
            </a:r>
          </a:p>
          <a:p>
            <a:r>
              <a:rPr lang="en-GB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China responsible for a quarter of total sales of smartphone sales</a:t>
            </a:r>
          </a:p>
        </p:txBody>
      </p:sp>
    </p:spTree>
    <p:extLst>
      <p:ext uri="{BB962C8B-B14F-4D97-AF65-F5344CB8AC3E}">
        <p14:creationId xmlns:p14="http://schemas.microsoft.com/office/powerpoint/2010/main" xmlns="" val="70694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9415"/>
    </mc:Choice>
    <mc:Fallback>
      <p:transition spd="slow" advTm="2941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705"/>
            <a:ext cx="8763000" cy="854075"/>
          </a:xfrm>
        </p:spPr>
        <p:txBody>
          <a:bodyPr/>
          <a:lstStyle/>
          <a:p>
            <a:r>
              <a:rPr lang="en-GB" dirty="0"/>
              <a:t>                Market  Segmentation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447800"/>
            <a:ext cx="3733800" cy="3205163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/>
              <a:t>Target Market Segments (By region)</a:t>
            </a:r>
          </a:p>
          <a:p>
            <a:pPr marL="0" indent="0" algn="just">
              <a:buNone/>
            </a:pPr>
            <a:r>
              <a:rPr lang="en-GB" sz="1800" dirty="0"/>
              <a:t>   -Asia pacific (India fastest growing market for smartphones) </a:t>
            </a:r>
          </a:p>
          <a:p>
            <a:pPr marL="0" indent="0" algn="just">
              <a:buNone/>
            </a:pPr>
            <a:r>
              <a:rPr lang="en-GB" sz="1800" dirty="0"/>
              <a:t>    -China (Largest market for smartphones in the world)</a:t>
            </a:r>
          </a:p>
          <a:p>
            <a:pPr marL="0" indent="0" algn="just">
              <a:buNone/>
            </a:pPr>
            <a:r>
              <a:rPr lang="en-GB" sz="1800" dirty="0"/>
              <a:t>   -Europe Market</a:t>
            </a:r>
          </a:p>
          <a:p>
            <a:pPr marL="0" indent="0" algn="just">
              <a:buNone/>
            </a:pPr>
            <a:r>
              <a:rPr lang="en-GB"/>
              <a:t>  -USA</a:t>
            </a:r>
            <a:r>
              <a:rPr lang="en-GB" sz="1800"/>
              <a:t> </a:t>
            </a:r>
            <a:endParaRPr lang="en-GB" sz="1800" dirty="0"/>
          </a:p>
          <a:p>
            <a:pPr algn="just">
              <a:lnSpc>
                <a:spcPct val="100000"/>
              </a:lnSpc>
            </a:pPr>
            <a:r>
              <a:rPr lang="en-GB" sz="1800" dirty="0"/>
              <a:t>Target Market by Age group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1800" dirty="0"/>
              <a:t>  -16-54 year olds in all geographical regions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6255" y="1200694"/>
            <a:ext cx="7581213" cy="46355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45479" y="5960014"/>
            <a:ext cx="6428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http://seekingalpha.com/article/3238866-will-india-be-the-next-domino-to-fall-to-apple</a:t>
            </a:r>
          </a:p>
        </p:txBody>
      </p:sp>
    </p:spTree>
    <p:extLst>
      <p:ext uri="{BB962C8B-B14F-4D97-AF65-F5344CB8AC3E}">
        <p14:creationId xmlns:p14="http://schemas.microsoft.com/office/powerpoint/2010/main" xmlns="" val="205989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8683"/>
    </mc:Choice>
    <mc:Fallback>
      <p:transition spd="slow" advTm="4868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3124200" cy="1096963"/>
          </a:xfrm>
        </p:spPr>
        <p:txBody>
          <a:bodyPr>
            <a:normAutofit/>
          </a:bodyPr>
          <a:lstStyle/>
          <a:p>
            <a:r>
              <a:rPr lang="en-US" dirty="0"/>
              <a:t>Competition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" t="646" r="4867" b="12024"/>
          <a:stretch/>
        </p:blipFill>
        <p:spPr>
          <a:xfrm>
            <a:off x="3581400" y="1632873"/>
            <a:ext cx="7763522" cy="5097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2209800"/>
            <a:ext cx="2819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3 Main Competitors:</a:t>
            </a:r>
          </a:p>
          <a:p>
            <a:endParaRPr lang="en-US" dirty="0"/>
          </a:p>
          <a:p>
            <a:r>
              <a:rPr lang="en-US" dirty="0"/>
              <a:t>1. Samsung (21.7%)</a:t>
            </a:r>
          </a:p>
          <a:p>
            <a:r>
              <a:rPr lang="en-US" dirty="0"/>
              <a:t>2. Apple (14.1%)</a:t>
            </a:r>
          </a:p>
          <a:p>
            <a:r>
              <a:rPr lang="en-US" dirty="0"/>
              <a:t>3. Huawei (8.9%)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Asia pacific is a driver for majority of our competitors growth in market share. We plan to capitalize on the growth in these rapidly developing markets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31679" y="6514689"/>
            <a:ext cx="8435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IDC</a:t>
            </a:r>
          </a:p>
        </p:txBody>
      </p:sp>
    </p:spTree>
    <p:extLst>
      <p:ext uri="{BB962C8B-B14F-4D97-AF65-F5344CB8AC3E}">
        <p14:creationId xmlns:p14="http://schemas.microsoft.com/office/powerpoint/2010/main" xmlns="" val="110226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3395"/>
    </mc:Choice>
    <mc:Fallback>
      <p:transition spd="slow" advTm="3339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322287"/>
            <a:ext cx="4037012" cy="1325563"/>
          </a:xfrm>
        </p:spPr>
        <p:txBody>
          <a:bodyPr/>
          <a:lstStyle/>
          <a:p>
            <a:r>
              <a:rPr lang="en-US" dirty="0"/>
              <a:t>Our Product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Alpho</a:t>
            </a:r>
            <a:r>
              <a:rPr lang="en-US" dirty="0"/>
              <a:t> I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8" y="2792412"/>
            <a:ext cx="3503611" cy="2312988"/>
          </a:xfrm>
        </p:spPr>
        <p:txBody>
          <a:bodyPr>
            <a:normAutofit/>
          </a:bodyPr>
          <a:lstStyle/>
          <a:p>
            <a:r>
              <a:rPr lang="en-US" sz="1800" dirty="0"/>
              <a:t>64 GB Capacity </a:t>
            </a:r>
          </a:p>
          <a:p>
            <a:r>
              <a:rPr lang="en-US" sz="1800" dirty="0"/>
              <a:t>4.7 inch screen(1334 x 750-pixel resolution)</a:t>
            </a:r>
          </a:p>
          <a:p>
            <a:r>
              <a:rPr lang="en-US" sz="1800" dirty="0"/>
              <a:t>12MP Camera</a:t>
            </a:r>
          </a:p>
          <a:p>
            <a:r>
              <a:rPr lang="en-US" sz="1800" dirty="0"/>
              <a:t>1080p HD video</a:t>
            </a:r>
          </a:p>
          <a:p>
            <a:r>
              <a:rPr lang="en-US" sz="1800" dirty="0"/>
              <a:t>Build in battery 3200 </a:t>
            </a:r>
            <a:r>
              <a:rPr lang="en-US" sz="1800" dirty="0" err="1"/>
              <a:t>mAh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3962400" y="1678513"/>
            <a:ext cx="4480560" cy="731520"/>
          </a:xfrm>
        </p:spPr>
        <p:txBody>
          <a:bodyPr/>
          <a:lstStyle/>
          <a:p>
            <a:r>
              <a:rPr lang="en-US" dirty="0" err="1"/>
              <a:t>Alpho</a:t>
            </a:r>
            <a:r>
              <a:rPr lang="en-US" dirty="0"/>
              <a:t> II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3962400" y="2792412"/>
            <a:ext cx="3582988" cy="2761258"/>
          </a:xfrm>
        </p:spPr>
        <p:txBody>
          <a:bodyPr/>
          <a:lstStyle/>
          <a:p>
            <a:r>
              <a:rPr lang="en-US" sz="1800" dirty="0"/>
              <a:t>128GB Capacity</a:t>
            </a:r>
          </a:p>
          <a:p>
            <a:r>
              <a:rPr lang="en-US" sz="1800" dirty="0"/>
              <a:t>5.5 inch screen (1920 x 1080-pixel resolution)</a:t>
            </a:r>
          </a:p>
          <a:p>
            <a:r>
              <a:rPr lang="en-US" sz="1800" dirty="0"/>
              <a:t>12MP Camera</a:t>
            </a:r>
          </a:p>
          <a:p>
            <a:r>
              <a:rPr lang="en-US" sz="1800" dirty="0"/>
              <a:t>1080p HD video</a:t>
            </a:r>
          </a:p>
          <a:p>
            <a:r>
              <a:rPr lang="en-US" sz="1800" dirty="0"/>
              <a:t>Build in Battery 4200 </a:t>
            </a:r>
            <a:r>
              <a:rPr lang="en-US" sz="1800" dirty="0" err="1"/>
              <a:t>mAh</a:t>
            </a:r>
            <a:endParaRPr lang="en-US" sz="1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5163" y="54102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Price</a:t>
            </a:r>
          </a:p>
          <a:p>
            <a:r>
              <a:rPr lang="en-US" dirty="0" err="1"/>
              <a:t>Alpho</a:t>
            </a:r>
            <a:r>
              <a:rPr lang="en-US" dirty="0"/>
              <a:t> I : £</a:t>
            </a:r>
            <a:r>
              <a:rPr lang="en-US" i="1" dirty="0"/>
              <a:t> </a:t>
            </a:r>
            <a:r>
              <a:rPr lang="en-US" dirty="0"/>
              <a:t>299</a:t>
            </a:r>
          </a:p>
          <a:p>
            <a:r>
              <a:rPr lang="en-US" dirty="0" err="1"/>
              <a:t>Alpho</a:t>
            </a:r>
            <a:r>
              <a:rPr lang="en-US" dirty="0"/>
              <a:t> II : £ 399 </a:t>
            </a: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7391400" y="1899010"/>
            <a:ext cx="4480560" cy="731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lang="en-US" sz="20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 err="1">
                <a:solidFill>
                  <a:srgbClr val="FF0000"/>
                </a:solidFill>
              </a:rPr>
              <a:t>Alpho</a:t>
            </a:r>
            <a:r>
              <a:rPr lang="en-GB" i="1" dirty="0">
                <a:solidFill>
                  <a:srgbClr val="FF0000"/>
                </a:solidFill>
              </a:rPr>
              <a:t> X </a:t>
            </a:r>
          </a:p>
          <a:p>
            <a:r>
              <a:rPr lang="en-GB" sz="1800" dirty="0"/>
              <a:t>(Due to Launch in  2019)</a:t>
            </a: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7257757" y="2792412"/>
            <a:ext cx="3582988" cy="27612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128GB Capacity</a:t>
            </a:r>
          </a:p>
          <a:p>
            <a:r>
              <a:rPr lang="en-US" dirty="0"/>
              <a:t>5.5 inch screen (1920 x 1080-pixel resolution)</a:t>
            </a:r>
          </a:p>
          <a:p>
            <a:r>
              <a:rPr lang="en-US" dirty="0"/>
              <a:t>12MP Camera</a:t>
            </a:r>
          </a:p>
          <a:p>
            <a:r>
              <a:rPr lang="en-US" dirty="0"/>
              <a:t>1080p HD video</a:t>
            </a:r>
          </a:p>
          <a:p>
            <a:r>
              <a:rPr lang="en-US" dirty="0"/>
              <a:t>Build in Battery 4200 </a:t>
            </a:r>
            <a:r>
              <a:rPr lang="en-US" dirty="0" err="1"/>
              <a:t>mAh</a:t>
            </a:r>
            <a:endParaRPr lang="en-US" dirty="0"/>
          </a:p>
          <a:p>
            <a:r>
              <a:rPr lang="en-US" dirty="0"/>
              <a:t>Touch ID</a:t>
            </a:r>
          </a:p>
          <a:p>
            <a:r>
              <a:rPr lang="en-US" dirty="0"/>
              <a:t>Wireless headphone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380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8164"/>
    </mc:Choice>
    <mc:Fallback>
      <p:transition spd="slow" advTm="6816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6096000" cy="32004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Social media promotion: Instagram ,Facebook, Twitter ,YouTube adverts, T.V adverts </a:t>
            </a:r>
            <a:r>
              <a:rPr lang="en-GB" dirty="0" err="1"/>
              <a:t>etc</a:t>
            </a:r>
            <a:endParaRPr lang="en-GB" dirty="0"/>
          </a:p>
          <a:p>
            <a:endParaRPr lang="en-GB" dirty="0"/>
          </a:p>
          <a:p>
            <a:r>
              <a:rPr lang="en-GB" dirty="0"/>
              <a:t>Use influential figures or events as Brand ambassadors </a:t>
            </a:r>
          </a:p>
          <a:p>
            <a:endParaRPr lang="en-GB" dirty="0"/>
          </a:p>
          <a:p>
            <a:r>
              <a:rPr lang="en-US" dirty="0"/>
              <a:t>£ </a:t>
            </a:r>
            <a:r>
              <a:rPr lang="en-GB" dirty="0"/>
              <a:t>80,000 marketing budget 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18499637"/>
              </p:ext>
            </p:extLst>
          </p:nvPr>
        </p:nvGraphicFramePr>
        <p:xfrm>
          <a:off x="5277556" y="1028541"/>
          <a:ext cx="6914444" cy="4859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537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8083"/>
    </mc:Choice>
    <mc:Fallback>
      <p:transition spd="slow" advTm="4808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9692640" cy="1325562"/>
          </a:xfrm>
        </p:spPr>
        <p:txBody>
          <a:bodyPr/>
          <a:lstStyle/>
          <a:p>
            <a:r>
              <a:rPr lang="en-GB" dirty="0"/>
              <a:t>SWOT Analysis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2300825"/>
              </p:ext>
            </p:extLst>
          </p:nvPr>
        </p:nvGraphicFramePr>
        <p:xfrm>
          <a:off x="1142999" y="1828800"/>
          <a:ext cx="8077200" cy="4901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>
                  <a:extLst>
                    <a:ext uri="{9D8B030D-6E8A-4147-A177-3AD203B41FA5}">
                      <a16:colId xmlns="" xmlns:a16="http://schemas.microsoft.com/office/drawing/2014/main" val="1498181851"/>
                    </a:ext>
                  </a:extLst>
                </a:gridCol>
                <a:gridCol w="2692400">
                  <a:extLst>
                    <a:ext uri="{9D8B030D-6E8A-4147-A177-3AD203B41FA5}">
                      <a16:colId xmlns="" xmlns:a16="http://schemas.microsoft.com/office/drawing/2014/main" val="3036629065"/>
                    </a:ext>
                  </a:extLst>
                </a:gridCol>
                <a:gridCol w="2692400">
                  <a:extLst>
                    <a:ext uri="{9D8B030D-6E8A-4147-A177-3AD203B41FA5}">
                      <a16:colId xmlns="" xmlns:a16="http://schemas.microsoft.com/office/drawing/2014/main" val="1214109480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r>
                        <a:rPr lang="en-GB" dirty="0"/>
                        <a:t>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Strengths</a:t>
                      </a:r>
                      <a:r>
                        <a:rPr lang="en-GB" baseline="0" dirty="0"/>
                        <a:t> </a:t>
                      </a:r>
                    </a:p>
                    <a:p>
                      <a:endParaRPr lang="en-GB" baseline="0" dirty="0"/>
                    </a:p>
                    <a:p>
                      <a:r>
                        <a:rPr lang="en-GB" baseline="0" dirty="0"/>
                        <a:t>Strong culture of innovation </a:t>
                      </a:r>
                    </a:p>
                    <a:p>
                      <a:endParaRPr lang="en-GB" baseline="0" dirty="0"/>
                    </a:p>
                    <a:p>
                      <a:r>
                        <a:rPr lang="en-GB" baseline="0" dirty="0"/>
                        <a:t>Price penetration strategy</a:t>
                      </a:r>
                    </a:p>
                    <a:p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Weaknesses</a:t>
                      </a:r>
                    </a:p>
                    <a:p>
                      <a:endParaRPr lang="en-GB" dirty="0"/>
                    </a:p>
                    <a:p>
                      <a:r>
                        <a:rPr lang="en-GB" baseline="0" dirty="0"/>
                        <a:t>human resources</a:t>
                      </a:r>
                    </a:p>
                    <a:p>
                      <a:endParaRPr lang="en-GB" baseline="0" dirty="0"/>
                    </a:p>
                    <a:p>
                      <a:r>
                        <a:rPr lang="en-GB" baseline="0" dirty="0"/>
                        <a:t>Finance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9504793"/>
                  </a:ext>
                </a:extLst>
              </a:tr>
              <a:tr h="2615293">
                <a:tc>
                  <a:txBody>
                    <a:bodyPr/>
                    <a:lstStyle/>
                    <a:p>
                      <a:r>
                        <a:rPr lang="en-GB" dirty="0"/>
                        <a:t>EXTERNAL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Opportunities </a:t>
                      </a:r>
                    </a:p>
                    <a:p>
                      <a:endParaRPr lang="en-GB" dirty="0"/>
                    </a:p>
                    <a:p>
                      <a:pPr algn="l"/>
                      <a:r>
                        <a:rPr lang="en-GB" dirty="0"/>
                        <a:t>Rapidly growing</a:t>
                      </a:r>
                      <a:r>
                        <a:rPr lang="en-GB" baseline="0" dirty="0"/>
                        <a:t> smartphone market </a:t>
                      </a:r>
                    </a:p>
                    <a:p>
                      <a:pPr algn="l"/>
                      <a:endParaRPr lang="en-GB" baseline="0" dirty="0"/>
                    </a:p>
                    <a:p>
                      <a:pPr algn="l"/>
                      <a:r>
                        <a:rPr lang="en-GB" baseline="0" dirty="0"/>
                        <a:t>Increasing digitalisation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Threats 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Economies</a:t>
                      </a:r>
                      <a:r>
                        <a:rPr lang="en-GB" baseline="0" dirty="0"/>
                        <a:t> of scale of competitors </a:t>
                      </a:r>
                    </a:p>
                    <a:p>
                      <a:endParaRPr lang="en-GB" baseline="0" dirty="0"/>
                    </a:p>
                    <a:p>
                      <a:r>
                        <a:rPr lang="en-GB" baseline="0" dirty="0"/>
                        <a:t>Strong Brand loyalty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8869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290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9820"/>
    </mc:Choice>
    <mc:Fallback>
      <p:transition spd="slow" advTm="7982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447800"/>
            <a:ext cx="4389808" cy="1990905"/>
          </a:xfrm>
        </p:spPr>
        <p:txBody>
          <a:bodyPr/>
          <a:lstStyle/>
          <a:p>
            <a:r>
              <a:rPr lang="en-GB" dirty="0"/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11555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959"/>
    </mc:Choice>
    <mc:Fallback>
      <p:transition spd="slow" advTm="795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2209</TotalTime>
  <Words>989</Words>
  <Application>Microsoft Office PowerPoint</Application>
  <PresentationFormat>Custom</PresentationFormat>
  <Paragraphs>249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ALPHOTEC</vt:lpstr>
      <vt:lpstr>Introduction            Company name: Alphotec</vt:lpstr>
      <vt:lpstr>Current Global market size for smartphones</vt:lpstr>
      <vt:lpstr>                Market  Segmentation</vt:lpstr>
      <vt:lpstr>Competition</vt:lpstr>
      <vt:lpstr>Our Product</vt:lpstr>
      <vt:lpstr>Promotion</vt:lpstr>
      <vt:lpstr>SWOT Analysis</vt:lpstr>
      <vt:lpstr>Operations</vt:lpstr>
      <vt:lpstr>Operations</vt:lpstr>
      <vt:lpstr>Production</vt:lpstr>
      <vt:lpstr>Personnel and R&amp;D</vt:lpstr>
      <vt:lpstr>Personnel and R&amp;D</vt:lpstr>
      <vt:lpstr>Personnel and R&amp;D</vt:lpstr>
      <vt:lpstr>Training</vt:lpstr>
      <vt:lpstr>Motivation </vt:lpstr>
      <vt:lpstr>Finances</vt:lpstr>
      <vt:lpstr>Main Objectives</vt:lpstr>
      <vt:lpstr>Sources of funds</vt:lpstr>
      <vt:lpstr>Shareholder Reward </vt:lpstr>
      <vt:lpstr>Break Even </vt:lpstr>
      <vt:lpstr>Cash flow forecasts 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Kenny Yau</dc:creator>
  <cp:lastModifiedBy>Kyeni</cp:lastModifiedBy>
  <cp:revision>171</cp:revision>
  <dcterms:created xsi:type="dcterms:W3CDTF">2016-12-06T16:07:48Z</dcterms:created>
  <dcterms:modified xsi:type="dcterms:W3CDTF">2017-12-16T01:08:36Z</dcterms:modified>
</cp:coreProperties>
</file>