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3"/>
  </p:notesMasterIdLst>
  <p:sldIdLst>
    <p:sldId id="259" r:id="rId4"/>
    <p:sldId id="384" r:id="rId5"/>
    <p:sldId id="411" r:id="rId6"/>
    <p:sldId id="327" r:id="rId7"/>
    <p:sldId id="358" r:id="rId8"/>
    <p:sldId id="400" r:id="rId9"/>
    <p:sldId id="406" r:id="rId10"/>
    <p:sldId id="376" r:id="rId11"/>
    <p:sldId id="394" r:id="rId12"/>
    <p:sldId id="377" r:id="rId13"/>
    <p:sldId id="378" r:id="rId14"/>
    <p:sldId id="385" r:id="rId15"/>
    <p:sldId id="381" r:id="rId16"/>
    <p:sldId id="395" r:id="rId17"/>
    <p:sldId id="380" r:id="rId18"/>
    <p:sldId id="396" r:id="rId19"/>
    <p:sldId id="386" r:id="rId20"/>
    <p:sldId id="387" r:id="rId21"/>
    <p:sldId id="383" r:id="rId22"/>
    <p:sldId id="389" r:id="rId23"/>
    <p:sldId id="391" r:id="rId24"/>
    <p:sldId id="393" r:id="rId25"/>
    <p:sldId id="398" r:id="rId26"/>
    <p:sldId id="399" r:id="rId27"/>
    <p:sldId id="392" r:id="rId28"/>
    <p:sldId id="397" r:id="rId29"/>
    <p:sldId id="408" r:id="rId30"/>
    <p:sldId id="409" r:id="rId31"/>
    <p:sldId id="410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  <a:srgbClr val="000099"/>
    <a:srgbClr val="060606"/>
    <a:srgbClr val="FFFF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508" autoAdjust="0"/>
    <p:restoredTop sz="90976" autoAdjust="0"/>
  </p:normalViewPr>
  <p:slideViewPr>
    <p:cSldViewPr>
      <p:cViewPr varScale="1">
        <p:scale>
          <a:sx n="42" d="100"/>
          <a:sy n="42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ABC76-18DE-4692-A8C8-FB84C0C9F192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C0C2D-C1D8-41BA-86A1-780C678BDA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3548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E4661C-5AD5-4C8B-B4F3-F341A68A16E5}" type="slidenum">
              <a:rPr lang="en-US">
                <a:solidFill>
                  <a:prstClr val="black"/>
                </a:solidFill>
              </a:rPr>
              <a:pPr eaLnBrk="1" hangingPunct="1"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5744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C0C2D-C1D8-41BA-86A1-780C678BDA32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4356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C0C2D-C1D8-41BA-86A1-780C678BDA32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305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C0C2D-C1D8-41BA-86A1-780C678BDA3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9567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C0C2D-C1D8-41BA-86A1-780C678BDA3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2919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C0C2D-C1D8-41BA-86A1-780C678BDA32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52068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C0C2D-C1D8-41BA-86A1-780C678BDA32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73041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C0C2D-C1D8-41BA-86A1-780C678BDA32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0817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C0C2D-C1D8-41BA-86A1-780C678BDA32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47038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C0C2D-C1D8-41BA-86A1-780C678BDA32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23046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C0C2D-C1D8-41BA-86A1-780C678BDA32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459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1441450"/>
            <a:ext cx="9144000" cy="5416550"/>
          </a:xfrm>
          <a:prstGeom prst="rect">
            <a:avLst/>
          </a:prstGeom>
          <a:solidFill>
            <a:srgbClr val="0083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4D4F53"/>
              </a:solidFill>
            </a:endParaRP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 rot="10800000">
            <a:off x="8423275" y="1341438"/>
            <a:ext cx="720725" cy="863600"/>
          </a:xfrm>
          <a:prstGeom prst="rtTriangle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4D4F53"/>
              </a:solidFill>
            </a:endParaRP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7300" y="733425"/>
            <a:ext cx="24257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A BUSINESS SCHOOL RGB_BL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2674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9938" y="2417763"/>
            <a:ext cx="7762875" cy="143986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9938" y="5908675"/>
            <a:ext cx="7762875" cy="360363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4887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5574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1371600"/>
            <a:ext cx="1936750" cy="4746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9938" y="1371600"/>
            <a:ext cx="5661025" cy="4746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78853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1441450"/>
            <a:ext cx="9144000" cy="5416550"/>
          </a:xfrm>
          <a:prstGeom prst="rect">
            <a:avLst/>
          </a:prstGeom>
          <a:solidFill>
            <a:srgbClr val="0083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4D4F53"/>
              </a:solidFill>
            </a:endParaRP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 rot="10800000">
            <a:off x="8423275" y="1341438"/>
            <a:ext cx="720725" cy="863600"/>
          </a:xfrm>
          <a:prstGeom prst="rtTriangle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4D4F53"/>
              </a:solidFill>
            </a:endParaRP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7300" y="733425"/>
            <a:ext cx="24257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A BUSINESS SCHOOL RGB_BL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2674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9938" y="2417763"/>
            <a:ext cx="7762875" cy="143986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9938" y="5908675"/>
            <a:ext cx="7762875" cy="360363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04478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32580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69471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9938" y="2093913"/>
            <a:ext cx="3798887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2093913"/>
            <a:ext cx="3798888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00327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11522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89495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64405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1003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3632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70761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47747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1371600"/>
            <a:ext cx="1936750" cy="4746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9938" y="1371600"/>
            <a:ext cx="5661025" cy="4746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60497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84EC-C0FF-457C-BE39-3376E55F10D3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9FF8-37B1-4484-937E-B7E5D74897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363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84EC-C0FF-457C-BE39-3376E55F10D3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9FF8-37B1-4484-937E-B7E5D74897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23054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84EC-C0FF-457C-BE39-3376E55F10D3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9FF8-37B1-4484-937E-B7E5D74897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0184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84EC-C0FF-457C-BE39-3376E55F10D3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9FF8-37B1-4484-937E-B7E5D74897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62005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84EC-C0FF-457C-BE39-3376E55F10D3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9FF8-37B1-4484-937E-B7E5D74897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2430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84EC-C0FF-457C-BE39-3376E55F10D3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9FF8-37B1-4484-937E-B7E5D74897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1202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84EC-C0FF-457C-BE39-3376E55F10D3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9FF8-37B1-4484-937E-B7E5D74897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2591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01104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84EC-C0FF-457C-BE39-3376E55F10D3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9FF8-37B1-4484-937E-B7E5D74897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80185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84EC-C0FF-457C-BE39-3376E55F10D3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9FF8-37B1-4484-937E-B7E5D74897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19715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84EC-C0FF-457C-BE39-3376E55F10D3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9FF8-37B1-4484-937E-B7E5D74897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2793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84EC-C0FF-457C-BE39-3376E55F10D3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9FF8-37B1-4484-937E-B7E5D74897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6570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5" y="1412776"/>
            <a:ext cx="3897584" cy="47054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527" y="1412775"/>
            <a:ext cx="3897585" cy="47054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4251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965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404664"/>
            <a:ext cx="5472608" cy="511175"/>
          </a:xfrm>
        </p:spPr>
        <p:txBody>
          <a:bodyPr/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3173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5574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5050" y="188640"/>
            <a:ext cx="5111750" cy="1162050"/>
          </a:xfrm>
        </p:spPr>
        <p:txBody>
          <a:bodyPr anchor="ctr"/>
          <a:lstStyle>
            <a:lvl1pPr algn="r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3451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4345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/>
          <p:cNvSpPr>
            <a:spLocks noChangeArrowheads="1"/>
          </p:cNvSpPr>
          <p:nvPr/>
        </p:nvSpPr>
        <p:spPr bwMode="auto">
          <a:xfrm rot="5400000">
            <a:off x="8402637" y="6116638"/>
            <a:ext cx="720725" cy="762000"/>
          </a:xfrm>
          <a:prstGeom prst="rtTriangle">
            <a:avLst/>
          </a:prstGeom>
          <a:solidFill>
            <a:srgbClr val="0083BE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4D4F53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7863" y="314326"/>
            <a:ext cx="5172249" cy="88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412776"/>
            <a:ext cx="8126413" cy="470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700" y="6019800"/>
            <a:ext cx="24257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4" descr="A BUSINESS SCHOOL RGB_BLAC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2674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631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0" i="0" u="none">
          <a:solidFill>
            <a:srgbClr val="0083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5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5"/>
        </a:buBlip>
        <a:defRPr sz="20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5"/>
        </a:buBlip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5"/>
        </a:buBlip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5"/>
        </a:buBlip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6"/>
        </a:buBlip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6"/>
        </a:buBlip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6"/>
        </a:buBlip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6"/>
        </a:buBlip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/>
          <p:cNvSpPr>
            <a:spLocks noChangeArrowheads="1"/>
          </p:cNvSpPr>
          <p:nvPr/>
        </p:nvSpPr>
        <p:spPr bwMode="auto">
          <a:xfrm rot="5400000">
            <a:off x="8402637" y="6116638"/>
            <a:ext cx="720725" cy="762000"/>
          </a:xfrm>
          <a:prstGeom prst="rtTriangle">
            <a:avLst/>
          </a:prstGeom>
          <a:solidFill>
            <a:srgbClr val="0083BE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4D4F53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9938" y="1371600"/>
            <a:ext cx="77501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9938" y="2093913"/>
            <a:ext cx="7750175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700" y="6019800"/>
            <a:ext cx="24257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4" descr="A BUSINESS SCHOOL RGB_BLAC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2674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1772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5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5"/>
        </a:buBlip>
        <a:defRPr sz="20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5"/>
        </a:buBlip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5"/>
        </a:buBlip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5"/>
        </a:buBlip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6"/>
        </a:buBlip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6"/>
        </a:buBlip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6"/>
        </a:buBlip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6"/>
        </a:buBlip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784EC-C0FF-457C-BE39-3376E55F10D3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39FF8-37B1-4484-937E-B7E5D74897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2287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Learning Objectives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 anchor="ctr"/>
          <a:lstStyle/>
          <a:p>
            <a:pPr eaLnBrk="1" hangingPunct="1">
              <a:spcBef>
                <a:spcPts val="1800"/>
              </a:spcBef>
            </a:pPr>
            <a:r>
              <a:rPr lang="en-GB" sz="2800" dirty="0">
                <a:latin typeface="Calibri" pitchFamily="34" charset="0"/>
                <a:cs typeface="Calibri" pitchFamily="34" charset="0"/>
              </a:rPr>
              <a:t>Understand what is required to the setting of marketing objectives</a:t>
            </a:r>
          </a:p>
          <a:p>
            <a:pPr eaLnBrk="1" hangingPunct="1">
              <a:spcBef>
                <a:spcPts val="1800"/>
              </a:spcBef>
            </a:pPr>
            <a:r>
              <a:rPr lang="en-GB" sz="2800" dirty="0">
                <a:latin typeface="Calibri" pitchFamily="34" charset="0"/>
                <a:cs typeface="Calibri" pitchFamily="34" charset="0"/>
              </a:rPr>
              <a:t>Introduce a series of activities leading to the formulation of plan to achieve your marketing objectives</a:t>
            </a:r>
          </a:p>
        </p:txBody>
      </p:sp>
    </p:spTree>
    <p:extLst>
      <p:ext uri="{BB962C8B-B14F-4D97-AF65-F5344CB8AC3E}">
        <p14:creationId xmlns:p14="http://schemas.microsoft.com/office/powerpoint/2010/main" xmlns="" val="3851595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 Segments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Customer groups represent a separate segments if:</a:t>
            </a:r>
          </a:p>
          <a:p>
            <a:endParaRPr lang="en-GB" dirty="0"/>
          </a:p>
          <a:p>
            <a:pPr>
              <a:spcBef>
                <a:spcPts val="1200"/>
              </a:spcBef>
            </a:pPr>
            <a:r>
              <a:rPr lang="en-GB" dirty="0"/>
              <a:t>Their needs require and justify a distinct offer</a:t>
            </a:r>
          </a:p>
          <a:p>
            <a:pPr>
              <a:spcBef>
                <a:spcPts val="1200"/>
              </a:spcBef>
            </a:pPr>
            <a:r>
              <a:rPr lang="en-GB" dirty="0"/>
              <a:t>They are reached through different Distribution Channels</a:t>
            </a:r>
          </a:p>
          <a:p>
            <a:pPr>
              <a:spcBef>
                <a:spcPts val="1200"/>
              </a:spcBef>
            </a:pPr>
            <a:r>
              <a:rPr lang="en-GB" dirty="0"/>
              <a:t>They require different types of relationships (Between the business and the customer – CRM)</a:t>
            </a:r>
          </a:p>
          <a:p>
            <a:pPr>
              <a:spcBef>
                <a:spcPts val="1200"/>
              </a:spcBef>
            </a:pPr>
            <a:r>
              <a:rPr lang="en-GB" dirty="0"/>
              <a:t>They have substantially different profitability</a:t>
            </a:r>
          </a:p>
          <a:p>
            <a:pPr>
              <a:spcBef>
                <a:spcPts val="1200"/>
              </a:spcBef>
            </a:pPr>
            <a:r>
              <a:rPr lang="en-GB" dirty="0"/>
              <a:t>They are willing to pay for different aspects of the offer (1</a:t>
            </a:r>
            <a:r>
              <a:rPr lang="en-GB" baseline="30000" dirty="0"/>
              <a:t>st</a:t>
            </a:r>
            <a:r>
              <a:rPr lang="en-GB" dirty="0"/>
              <a:t> Class)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95097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 Segments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dirty="0"/>
              <a:t>There are different types of Customer Segments. Here are some examples:</a:t>
            </a:r>
          </a:p>
          <a:p>
            <a:pPr>
              <a:spcBef>
                <a:spcPts val="1200"/>
              </a:spcBef>
            </a:pPr>
            <a:r>
              <a:rPr lang="en-GB" b="1" dirty="0"/>
              <a:t>Mass market:</a:t>
            </a:r>
            <a:r>
              <a:rPr lang="en-GB" dirty="0"/>
              <a:t> focus on large group of customers with broadly similar needs and problems</a:t>
            </a:r>
          </a:p>
          <a:p>
            <a:pPr>
              <a:spcBef>
                <a:spcPts val="1200"/>
              </a:spcBef>
            </a:pPr>
            <a:r>
              <a:rPr lang="en-GB" b="1" dirty="0"/>
              <a:t>Niche market:</a:t>
            </a:r>
            <a:r>
              <a:rPr lang="en-GB" dirty="0"/>
              <a:t> businesses targeting niche markets cater to specific, specialized customer segments. The offer is tailored to the specific requirements of a niche market</a:t>
            </a:r>
          </a:p>
          <a:p>
            <a:pPr>
              <a:spcBef>
                <a:spcPts val="1200"/>
              </a:spcBef>
            </a:pPr>
            <a:r>
              <a:rPr lang="en-GB" b="1" dirty="0"/>
              <a:t>Diversified: </a:t>
            </a:r>
            <a:r>
              <a:rPr lang="en-GB" dirty="0"/>
              <a:t>serves two unrelated customer segments with very different needs and problems (</a:t>
            </a:r>
            <a:r>
              <a:rPr lang="en-GB" dirty="0" err="1"/>
              <a:t>McCafe</a:t>
            </a:r>
            <a:r>
              <a:rPr lang="en-GB" dirty="0"/>
              <a:t>, McDonald's)</a:t>
            </a:r>
          </a:p>
        </p:txBody>
      </p:sp>
    </p:spTree>
    <p:extLst>
      <p:ext uri="{BB962C8B-B14F-4D97-AF65-F5344CB8AC3E}">
        <p14:creationId xmlns:p14="http://schemas.microsoft.com/office/powerpoint/2010/main" xmlns="" val="2564582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 Segments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dirty="0"/>
              <a:t>There are different types of Customer Segments. Here are some examples:</a:t>
            </a:r>
          </a:p>
          <a:p>
            <a:pPr>
              <a:spcBef>
                <a:spcPts val="1200"/>
              </a:spcBef>
            </a:pPr>
            <a:r>
              <a:rPr lang="en-GB" b="1" dirty="0"/>
              <a:t>Mass market:</a:t>
            </a:r>
            <a:r>
              <a:rPr lang="en-GB" dirty="0"/>
              <a:t> focus on large group of customers with broadly similar needs and problems</a:t>
            </a:r>
          </a:p>
          <a:p>
            <a:pPr>
              <a:spcBef>
                <a:spcPts val="1200"/>
              </a:spcBef>
            </a:pPr>
            <a:r>
              <a:rPr lang="en-GB" b="1" dirty="0"/>
              <a:t>Niche market:</a:t>
            </a:r>
            <a:r>
              <a:rPr lang="en-GB" dirty="0"/>
              <a:t> businesses targeting niche markets cater to specific, specialized customer segments. The offer is tailored to the specific requirements of a niche market</a:t>
            </a:r>
          </a:p>
          <a:p>
            <a:pPr>
              <a:spcBef>
                <a:spcPts val="1200"/>
              </a:spcBef>
            </a:pPr>
            <a:r>
              <a:rPr lang="en-GB" b="1" dirty="0"/>
              <a:t>Diversified: </a:t>
            </a:r>
            <a:r>
              <a:rPr lang="en-GB" dirty="0"/>
              <a:t>serves two unrelated customer segments with very different needs and problems (</a:t>
            </a:r>
            <a:r>
              <a:rPr lang="en-GB" dirty="0" err="1"/>
              <a:t>McCafe</a:t>
            </a:r>
            <a:r>
              <a:rPr lang="en-GB" dirty="0"/>
              <a:t>, McDonald's)</a:t>
            </a:r>
          </a:p>
        </p:txBody>
      </p:sp>
      <p:sp>
        <p:nvSpPr>
          <p:cNvPr id="4" name="Rectangle 3"/>
          <p:cNvSpPr/>
          <p:nvPr/>
        </p:nvSpPr>
        <p:spPr>
          <a:xfrm rot="20114620">
            <a:off x="674610" y="2276544"/>
            <a:ext cx="7564592" cy="13681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Who are “our” most important customers?</a:t>
            </a:r>
          </a:p>
        </p:txBody>
      </p:sp>
    </p:spTree>
    <p:extLst>
      <p:ext uri="{BB962C8B-B14F-4D97-AF65-F5344CB8AC3E}">
        <p14:creationId xmlns:p14="http://schemas.microsoft.com/office/powerpoint/2010/main" xmlns="" val="418481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dirty="0"/>
              <a:t>I know “Who are “our” most important customers?”…</a:t>
            </a:r>
          </a:p>
          <a:p>
            <a:pPr>
              <a:spcBef>
                <a:spcPts val="1200"/>
              </a:spcBef>
            </a:pPr>
            <a:r>
              <a:rPr lang="en-GB" dirty="0"/>
              <a:t>What do they want from a phone? – identify customer’s needs/ speak to your customer. What is value for them?</a:t>
            </a:r>
          </a:p>
          <a:p>
            <a:pPr>
              <a:spcBef>
                <a:spcPts val="1200"/>
              </a:spcBef>
            </a:pPr>
            <a:endParaRPr lang="en-GB" dirty="0"/>
          </a:p>
          <a:p>
            <a:pPr>
              <a:spcBef>
                <a:spcPts val="1200"/>
              </a:spcBef>
            </a:pPr>
            <a:r>
              <a:rPr lang="en-GB" dirty="0"/>
              <a:t>If I read using my phone: big screen?</a:t>
            </a:r>
          </a:p>
          <a:p>
            <a:pPr>
              <a:spcBef>
                <a:spcPts val="1200"/>
              </a:spcBef>
            </a:pPr>
            <a:r>
              <a:rPr lang="en-GB" dirty="0"/>
              <a:t>If I practice sports: light weight/ small?</a:t>
            </a:r>
          </a:p>
          <a:p>
            <a:pPr>
              <a:spcBef>
                <a:spcPts val="1200"/>
              </a:spcBef>
            </a:pPr>
            <a:r>
              <a:rPr lang="en-GB" dirty="0"/>
              <a:t>….</a:t>
            </a:r>
          </a:p>
          <a:p>
            <a:pPr>
              <a:spcBef>
                <a:spcPts val="1200"/>
              </a:spcBef>
            </a:pPr>
            <a:endParaRPr lang="en-GB" dirty="0"/>
          </a:p>
          <a:p>
            <a:pPr>
              <a:spcBef>
                <a:spcPts val="1200"/>
              </a:spcBef>
            </a:pPr>
            <a:r>
              <a:rPr lang="en-GB" dirty="0"/>
              <a:t>Identify what is Valued from the perspective of the customer</a:t>
            </a:r>
          </a:p>
          <a:p>
            <a:pPr>
              <a:spcBef>
                <a:spcPts val="1200"/>
              </a:spcBef>
            </a:pPr>
            <a:endParaRPr lang="en-GB" dirty="0"/>
          </a:p>
        </p:txBody>
      </p:sp>
      <p:pic>
        <p:nvPicPr>
          <p:cNvPr id="3074" name="Picture 2" descr="https://www.tasktilldone.com/blog/wp-content/uploads/2014/11/market-research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435" y="2564904"/>
            <a:ext cx="3744053" cy="224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33987" y="4806528"/>
            <a:ext cx="2262158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" dirty="0"/>
              <a:t>https://www.tasktilldone.com/blog/wp-content/uploads/2014/11/market-research-small.png`</a:t>
            </a:r>
          </a:p>
        </p:txBody>
      </p:sp>
    </p:spTree>
    <p:extLst>
      <p:ext uri="{BB962C8B-B14F-4D97-AF65-F5344CB8AC3E}">
        <p14:creationId xmlns:p14="http://schemas.microsoft.com/office/powerpoint/2010/main" xmlns="" val="3639076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dirty="0"/>
              <a:t>Listen to the voice of the customer!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4644" y="4341144"/>
            <a:ext cx="3063659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" dirty="0"/>
              <a:t>https://encrypted-tbn1.gstatic.com/images?q=tbn:ANd9GcTcXVrxPCB23h8OVGmZQPMQDVvxW4_IHlbf2zUxI4WaCjuYuWxE</a:t>
            </a:r>
          </a:p>
        </p:txBody>
      </p:sp>
      <p:pic>
        <p:nvPicPr>
          <p:cNvPr id="3076" name="Picture 4" descr="Image result for market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7313" y="2636912"/>
            <a:ext cx="25622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1104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proposition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GB" dirty="0"/>
              <a:t>Describes the products/ services that create value for a specific Customer Segment</a:t>
            </a:r>
          </a:p>
          <a:p>
            <a:pPr>
              <a:spcBef>
                <a:spcPts val="1800"/>
              </a:spcBef>
            </a:pPr>
            <a:r>
              <a:rPr lang="en-GB" dirty="0"/>
              <a:t>Why customers should buy “your” product (and not the competitor’s)?</a:t>
            </a:r>
          </a:p>
          <a:p>
            <a:pPr>
              <a:spcBef>
                <a:spcPts val="1800"/>
              </a:spcBef>
            </a:pPr>
            <a:r>
              <a:rPr lang="en-GB" dirty="0"/>
              <a:t>Which one of our customer needs are we satisfying?</a:t>
            </a:r>
          </a:p>
          <a:p>
            <a:pPr>
              <a:spcBef>
                <a:spcPts val="1800"/>
              </a:spcBef>
            </a:pPr>
            <a:r>
              <a:rPr lang="en-GB" dirty="0"/>
              <a:t>A value proposition creates value for a customer segment through a distinct mix of elements catering to that segment needs</a:t>
            </a:r>
          </a:p>
          <a:p>
            <a:pPr>
              <a:spcBef>
                <a:spcPts val="1800"/>
              </a:spcBef>
            </a:pPr>
            <a:r>
              <a:rPr lang="en-GB" dirty="0"/>
              <a:t>Examples: price, design, performance, just to name a few.</a:t>
            </a:r>
          </a:p>
        </p:txBody>
      </p:sp>
    </p:spTree>
    <p:extLst>
      <p:ext uri="{BB962C8B-B14F-4D97-AF65-F5344CB8AC3E}">
        <p14:creationId xmlns:p14="http://schemas.microsoft.com/office/powerpoint/2010/main" xmlns="" val="1244173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proposition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6669360"/>
            <a:ext cx="35814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dirty="0"/>
              <a:t>http://www.peterjthomson.com/wp-content/uploads/2013/11/value-proposition-canvas-questions.jpg</a:t>
            </a:r>
          </a:p>
        </p:txBody>
      </p:sp>
      <p:pic>
        <p:nvPicPr>
          <p:cNvPr id="6146" name="Picture 2" descr="http://www.peterjthomson.com/wp-content/uploads/2013/11/value-proposition-canvas-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634" y="116632"/>
            <a:ext cx="8780560" cy="658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9385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proposition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GB" dirty="0"/>
              <a:t>Describes the products/ services that create value for a specific Customer Segment</a:t>
            </a:r>
          </a:p>
          <a:p>
            <a:pPr>
              <a:spcBef>
                <a:spcPts val="1800"/>
              </a:spcBef>
            </a:pPr>
            <a:r>
              <a:rPr lang="en-GB" dirty="0"/>
              <a:t>Why customers should by “your” product (and not the competitor’s)?</a:t>
            </a:r>
          </a:p>
          <a:p>
            <a:pPr>
              <a:spcBef>
                <a:spcPts val="1800"/>
              </a:spcBef>
            </a:pPr>
            <a:r>
              <a:rPr lang="en-GB" dirty="0"/>
              <a:t>Which one of our customer needs are we satisfying?</a:t>
            </a:r>
          </a:p>
          <a:p>
            <a:pPr>
              <a:spcBef>
                <a:spcPts val="1800"/>
              </a:spcBef>
            </a:pPr>
            <a:r>
              <a:rPr lang="en-GB" dirty="0"/>
              <a:t>A value proposition creates value for a customer segment through a distinct mix of elements catering to that segment needs</a:t>
            </a:r>
          </a:p>
          <a:p>
            <a:pPr>
              <a:spcBef>
                <a:spcPts val="1800"/>
              </a:spcBef>
            </a:pPr>
            <a:r>
              <a:rPr lang="en-GB" dirty="0"/>
              <a:t>Examples: price, design, performance, just to name a few.</a:t>
            </a:r>
          </a:p>
        </p:txBody>
      </p:sp>
      <p:sp>
        <p:nvSpPr>
          <p:cNvPr id="4" name="Rectangle 3"/>
          <p:cNvSpPr/>
          <p:nvPr/>
        </p:nvSpPr>
        <p:spPr>
          <a:xfrm rot="20114620">
            <a:off x="894738" y="2473577"/>
            <a:ext cx="7564592" cy="1980891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Why customers should by “your” product?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What is your USP?</a:t>
            </a:r>
          </a:p>
        </p:txBody>
      </p:sp>
    </p:spTree>
    <p:extLst>
      <p:ext uri="{BB962C8B-B14F-4D97-AF65-F5344CB8AC3E}">
        <p14:creationId xmlns:p14="http://schemas.microsoft.com/office/powerpoint/2010/main" xmlns="" val="219281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dirty="0"/>
              <a:t>Describes how a company communicates with and reaches its customer segments to deliver a Value Proposition</a:t>
            </a:r>
          </a:p>
          <a:p>
            <a:pPr>
              <a:spcBef>
                <a:spcPts val="1200"/>
              </a:spcBef>
            </a:pPr>
            <a:r>
              <a:rPr lang="en-GB" dirty="0"/>
              <a:t>Are customer touch points that play an important role in the customer experience</a:t>
            </a:r>
          </a:p>
        </p:txBody>
      </p:sp>
      <p:pic>
        <p:nvPicPr>
          <p:cNvPr id="7170" name="Picture 2" descr="http://www.multichannelmarketingacademy.com/wp-content/uploads/2015/02/multichannel_market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"/>
          <a:stretch/>
        </p:blipFill>
        <p:spPr bwMode="auto">
          <a:xfrm>
            <a:off x="3275856" y="3574138"/>
            <a:ext cx="4582960" cy="32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2934" y="6597352"/>
            <a:ext cx="2589170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" dirty="0"/>
              <a:t>http://www.multichannelmarketingacademy.com/wp-content/uploads/2015/02/multichannel_marketing.jpg</a:t>
            </a:r>
          </a:p>
        </p:txBody>
      </p:sp>
    </p:spTree>
    <p:extLst>
      <p:ext uri="{BB962C8B-B14F-4D97-AF65-F5344CB8AC3E}">
        <p14:creationId xmlns:p14="http://schemas.microsoft.com/office/powerpoint/2010/main" xmlns="" val="2232307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dirty="0"/>
              <a:t>Channels serve several functions, including: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Raising awareness among customers about a company’s products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Helping customers evaluate a company’s Value Proposition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Allowing customers to purchase specific products and services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Delivering a value proposition to customers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Providing post-purchase customer support (After sales)</a:t>
            </a:r>
          </a:p>
        </p:txBody>
      </p:sp>
    </p:spTree>
    <p:extLst>
      <p:ext uri="{BB962C8B-B14F-4D97-AF65-F5344CB8AC3E}">
        <p14:creationId xmlns:p14="http://schemas.microsoft.com/office/powerpoint/2010/main" xmlns="" val="347973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/>
              <a:t>Business Game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Virtual Sessions are available through Blackboard collaborate.</a:t>
            </a:r>
          </a:p>
          <a:p>
            <a:pPr lvl="1"/>
            <a:r>
              <a:rPr lang="en-GB" sz="2400" dirty="0"/>
              <a:t>Every Friday between 1200-1400</a:t>
            </a:r>
          </a:p>
          <a:p>
            <a:pPr lvl="1"/>
            <a:r>
              <a:rPr lang="en-GB" sz="2400" dirty="0"/>
              <a:t>Book an appointment using WASS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Benefits:</a:t>
            </a:r>
          </a:p>
          <a:p>
            <a:pPr lvl="2"/>
            <a:r>
              <a:rPr lang="en-GB" sz="2400" dirty="0"/>
              <a:t>I can accommodate larger group.</a:t>
            </a:r>
          </a:p>
          <a:p>
            <a:pPr marL="457200" lvl="1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1399234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Revenue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dirty="0"/>
              <a:t>For what are our customer really willing to pay?</a:t>
            </a:r>
          </a:p>
          <a:p>
            <a:pPr>
              <a:spcBef>
                <a:spcPts val="1200"/>
              </a:spcBef>
            </a:pPr>
            <a:endParaRPr lang="en-GB" dirty="0"/>
          </a:p>
          <a:p>
            <a:pPr>
              <a:spcBef>
                <a:spcPts val="1200"/>
              </a:spcBef>
            </a:pPr>
            <a:r>
              <a:rPr lang="en-GB" dirty="0"/>
              <a:t>A business plan can involve two different types of Revenue Streams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Transaction revenues (similar to what happens in the simulation)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Recurring revenues resulting from ongoing payments to either deliver a Value Proposition to customers or provide post-purchase customer support</a:t>
            </a:r>
          </a:p>
        </p:txBody>
      </p:sp>
      <p:pic>
        <p:nvPicPr>
          <p:cNvPr id="8194" name="Picture 2" descr="http://super-trainer.com/wp-content/uploads/2012/08/additional-inco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96752"/>
            <a:ext cx="2160861" cy="112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2060848"/>
            <a:ext cx="1890261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" dirty="0"/>
              <a:t>http://super-trainer.com/wp-content/uploads/2012/08/additional-income.jpg</a:t>
            </a:r>
          </a:p>
        </p:txBody>
      </p:sp>
      <p:pic>
        <p:nvPicPr>
          <p:cNvPr id="8196" name="Picture 4" descr="https://d2v4zi8pl64nxt.cloudfront.net/1344635403_c0c0e39f319e8748e3b63bec5f0480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49080"/>
            <a:ext cx="34575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82882" y="6616055"/>
            <a:ext cx="231345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" dirty="0"/>
              <a:t>https://d2v4zi8pl64nxt.cloudfront.net/1344635403_c0c0e39f319e8748e3b63bec5f048028.jpg</a:t>
            </a:r>
          </a:p>
        </p:txBody>
      </p:sp>
    </p:spTree>
    <p:extLst>
      <p:ext uri="{BB962C8B-B14F-4D97-AF65-F5344CB8AC3E}">
        <p14:creationId xmlns:p14="http://schemas.microsoft.com/office/powerpoint/2010/main" xmlns="" val="533289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Pricing Mechanisms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52429922"/>
              </p:ext>
            </p:extLst>
          </p:nvPr>
        </p:nvGraphicFramePr>
        <p:xfrm>
          <a:off x="478034" y="1412875"/>
          <a:ext cx="8126414" cy="4103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2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632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dirty="0"/>
                        <a:t>Fixed Menu Pricing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dirty="0"/>
                        <a:t>Dynamic Pricing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922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i="1" dirty="0"/>
                        <a:t>List price</a:t>
                      </a:r>
                      <a:r>
                        <a:rPr lang="en-GB" baseline="0" dirty="0"/>
                        <a:t> – fixed prices for individual products, services, or other value propositions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i="1" dirty="0"/>
                        <a:t>Negotiation</a:t>
                      </a:r>
                      <a:r>
                        <a:rPr lang="en-GB" i="1" baseline="0" dirty="0"/>
                        <a:t>:</a:t>
                      </a:r>
                      <a:r>
                        <a:rPr lang="en-GB" baseline="0" dirty="0"/>
                        <a:t> price negotiated between two or more partners (special purchases)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i="1" dirty="0"/>
                        <a:t>Product</a:t>
                      </a:r>
                      <a:r>
                        <a:rPr lang="en-GB" i="1" baseline="0" dirty="0"/>
                        <a:t> feature dependent:</a:t>
                      </a:r>
                      <a:r>
                        <a:rPr lang="en-GB" baseline="0" dirty="0"/>
                        <a:t> price depends on the number or quality of value proposition features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i="1" dirty="0"/>
                        <a:t>Yield management:</a:t>
                      </a:r>
                      <a:r>
                        <a:rPr lang="en-GB" baseline="0" dirty="0"/>
                        <a:t> price depends on inventory and time of purchase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i="1" dirty="0"/>
                        <a:t>Customer segment</a:t>
                      </a:r>
                      <a:r>
                        <a:rPr lang="en-GB" i="1" baseline="0" dirty="0"/>
                        <a:t> dependent: </a:t>
                      </a:r>
                      <a:r>
                        <a:rPr lang="en-GB" baseline="0" dirty="0"/>
                        <a:t>price depends on the type and characteristic of a customer segment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i="1" dirty="0"/>
                        <a:t>Real-time-market:</a:t>
                      </a:r>
                      <a:r>
                        <a:rPr lang="en-GB" i="1" baseline="0" dirty="0"/>
                        <a:t> </a:t>
                      </a:r>
                      <a:r>
                        <a:rPr lang="en-GB" baseline="0" dirty="0"/>
                        <a:t>price is established dynamically based on supply and demand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i="1" dirty="0"/>
                        <a:t>Volume dependent: </a:t>
                      </a:r>
                      <a:r>
                        <a:rPr lang="en-GB" dirty="0"/>
                        <a:t>price</a:t>
                      </a:r>
                      <a:r>
                        <a:rPr lang="en-GB" baseline="0" dirty="0"/>
                        <a:t> as a function of the quantity purchased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i="1" dirty="0"/>
                        <a:t>Auctions:</a:t>
                      </a:r>
                      <a:r>
                        <a:rPr lang="en-GB" dirty="0"/>
                        <a:t> price determined by outcome of competitive bidding (eBay)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42302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Demand forecast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628800"/>
            <a:ext cx="62007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9406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Demand forecast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GB" dirty="0"/>
              <a:t>Based on your chosen:</a:t>
            </a:r>
          </a:p>
          <a:p>
            <a:pPr>
              <a:spcBef>
                <a:spcPts val="1200"/>
              </a:spcBef>
            </a:pPr>
            <a:r>
              <a:rPr lang="en-GB" dirty="0"/>
              <a:t>customer segment (CS),</a:t>
            </a:r>
          </a:p>
          <a:p>
            <a:pPr>
              <a:spcBef>
                <a:spcPts val="1200"/>
              </a:spcBef>
            </a:pPr>
            <a:r>
              <a:rPr lang="en-GB" dirty="0"/>
              <a:t>value proposition (VP),</a:t>
            </a:r>
          </a:p>
          <a:p>
            <a:pPr>
              <a:spcBef>
                <a:spcPts val="1200"/>
              </a:spcBef>
            </a:pPr>
            <a:r>
              <a:rPr lang="en-GB" dirty="0"/>
              <a:t>Pricing, and</a:t>
            </a:r>
          </a:p>
          <a:p>
            <a:pPr>
              <a:spcBef>
                <a:spcPts val="1200"/>
              </a:spcBef>
            </a:pPr>
            <a:r>
              <a:rPr lang="en-GB" dirty="0"/>
              <a:t>Channels</a:t>
            </a:r>
          </a:p>
          <a:p>
            <a:pPr marL="0" indent="0">
              <a:spcBef>
                <a:spcPts val="1200"/>
              </a:spcBef>
              <a:buNone/>
            </a:pPr>
            <a:endParaRPr lang="en-GB" dirty="0"/>
          </a:p>
          <a:p>
            <a:pPr marL="0" indent="0">
              <a:spcBef>
                <a:spcPts val="1200"/>
              </a:spcBef>
              <a:buNone/>
            </a:pPr>
            <a:r>
              <a:rPr lang="en-GB" dirty="0"/>
              <a:t>how much of the pie do you think you can get?</a:t>
            </a:r>
          </a:p>
          <a:p>
            <a:pPr>
              <a:spcBef>
                <a:spcPts val="1200"/>
              </a:spcBef>
            </a:pPr>
            <a:endParaRPr lang="en-GB" dirty="0"/>
          </a:p>
          <a:p>
            <a:pPr>
              <a:spcBef>
                <a:spcPts val="1200"/>
              </a:spcBef>
            </a:pPr>
            <a:r>
              <a:rPr lang="en-GB" dirty="0"/>
              <a:t>Remember these are all interconnected decisions and will influence each other!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916832"/>
            <a:ext cx="4252031" cy="210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694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Demand forecast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dirty="0"/>
              <a:t>Example:</a:t>
            </a:r>
          </a:p>
          <a:p>
            <a:pPr>
              <a:spcBef>
                <a:spcPts val="1200"/>
              </a:spcBef>
            </a:pPr>
            <a:r>
              <a:rPr lang="en-GB" dirty="0"/>
              <a:t>CS: Niche market – gamers</a:t>
            </a:r>
          </a:p>
          <a:p>
            <a:pPr>
              <a:spcBef>
                <a:spcPts val="1200"/>
              </a:spcBef>
            </a:pPr>
            <a:r>
              <a:rPr lang="en-GB" dirty="0"/>
              <a:t>VP: high spec to run sophisticated games + good screen/ imagery</a:t>
            </a:r>
          </a:p>
          <a:p>
            <a:pPr>
              <a:spcBef>
                <a:spcPts val="1200"/>
              </a:spcBef>
            </a:pPr>
            <a:r>
              <a:rPr lang="en-GB" dirty="0"/>
              <a:t>Price: Customer segment dependent – price premium charged</a:t>
            </a:r>
          </a:p>
          <a:p>
            <a:pPr>
              <a:spcBef>
                <a:spcPts val="1200"/>
              </a:spcBef>
            </a:pPr>
            <a:r>
              <a:rPr lang="en-GB" dirty="0"/>
              <a:t>Channels – both web-sales and specialist stores</a:t>
            </a:r>
          </a:p>
          <a:p>
            <a:pPr>
              <a:spcBef>
                <a:spcPts val="1200"/>
              </a:spcBef>
            </a:pPr>
            <a:r>
              <a:rPr lang="en-GB" dirty="0"/>
              <a:t>What is the </a:t>
            </a:r>
            <a:r>
              <a:rPr lang="en-GB" b="1" dirty="0"/>
              <a:t>total size </a:t>
            </a:r>
            <a:r>
              <a:rPr lang="en-GB" dirty="0"/>
              <a:t>of this (niche) market? </a:t>
            </a:r>
          </a:p>
          <a:p>
            <a:pPr>
              <a:spcBef>
                <a:spcPts val="1200"/>
              </a:spcBef>
            </a:pPr>
            <a:r>
              <a:rPr lang="en-GB" dirty="0"/>
              <a:t>From the total of potential customer, what proportion am I expecting to reach/ sell to?</a:t>
            </a:r>
          </a:p>
          <a:p>
            <a:pPr>
              <a:spcBef>
                <a:spcPts val="1200"/>
              </a:spcBef>
            </a:pPr>
            <a:r>
              <a:rPr lang="en-GB" dirty="0"/>
              <a:t>Do I have the capacity to match the expected demand?</a:t>
            </a:r>
          </a:p>
        </p:txBody>
      </p:sp>
    </p:spTree>
    <p:extLst>
      <p:ext uri="{BB962C8B-B14F-4D97-AF65-F5344CB8AC3E}">
        <p14:creationId xmlns:p14="http://schemas.microsoft.com/office/powerpoint/2010/main" xmlns="" val="304403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dirty="0"/>
              <a:t>Connecting the dots between Marketing, Finance, Operations and HR and R&amp;D.</a:t>
            </a:r>
          </a:p>
          <a:p>
            <a:pPr>
              <a:spcBef>
                <a:spcPts val="1200"/>
              </a:spcBef>
            </a:pPr>
            <a:r>
              <a:rPr lang="en-GB" dirty="0"/>
              <a:t>This is not at the heart of your marketing decisions, but if not taken into consideration can lead to a flawed business plan.</a:t>
            </a:r>
          </a:p>
          <a:p>
            <a:pPr>
              <a:spcBef>
                <a:spcPts val="1200"/>
              </a:spcBef>
            </a:pPr>
            <a:r>
              <a:rPr lang="en-GB" dirty="0"/>
              <a:t>How much all your marketing activities will cost ($ - finance)</a:t>
            </a:r>
          </a:p>
          <a:p>
            <a:pPr>
              <a:spcBef>
                <a:spcPts val="1200"/>
              </a:spcBef>
            </a:pPr>
            <a:r>
              <a:rPr lang="en-GB" dirty="0"/>
              <a:t>How are you planning to produce and deliver (Operations)</a:t>
            </a:r>
          </a:p>
          <a:p>
            <a:pPr>
              <a:spcBef>
                <a:spcPts val="1200"/>
              </a:spcBef>
            </a:pPr>
            <a:r>
              <a:rPr lang="en-GB" dirty="0"/>
              <a:t>How will you translate customer requirements in product features (HR and P&amp;D)</a:t>
            </a:r>
          </a:p>
          <a:p>
            <a:pPr>
              <a:spcBef>
                <a:spcPts val="1200"/>
              </a:spcBef>
            </a:pPr>
            <a:endParaRPr lang="en-GB" dirty="0"/>
          </a:p>
          <a:p>
            <a:pPr marL="0" indent="0">
              <a:spcBef>
                <a:spcPts val="1200"/>
              </a:spcBef>
              <a:buNone/>
            </a:pPr>
            <a:r>
              <a:rPr lang="en-GB" dirty="0"/>
              <a:t> 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067944" y="4885304"/>
            <a:ext cx="1507655" cy="1942059"/>
            <a:chOff x="1714642" y="2564904"/>
            <a:chExt cx="2428097" cy="3127717"/>
          </a:xfrm>
        </p:grpSpPr>
        <p:pic>
          <p:nvPicPr>
            <p:cNvPr id="5" name="Picture 4" descr="skd181973sdc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14642" y="2564904"/>
              <a:ext cx="2428097" cy="312771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051721" y="4077072"/>
              <a:ext cx="1728192" cy="743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Ali 1 day of practice</a:t>
              </a:r>
            </a:p>
          </p:txBody>
        </p:sp>
      </p:grp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6084168" y="4323540"/>
            <a:ext cx="2363369" cy="2503823"/>
            <a:chOff x="4788024" y="1844824"/>
            <a:chExt cx="3518210" cy="3816424"/>
          </a:xfrm>
        </p:grpSpPr>
        <p:pic>
          <p:nvPicPr>
            <p:cNvPr id="8" name="Picture 7" descr="skd181913sdc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88024" y="1844824"/>
              <a:ext cx="3518210" cy="381642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861251">
              <a:off x="4871197" y="2982319"/>
              <a:ext cx="2165035" cy="703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Bob 1 year of practice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18860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Limitations/ Differences between your Business plan and the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endParaRPr lang="en-GB" dirty="0"/>
          </a:p>
          <a:p>
            <a:pPr>
              <a:spcBef>
                <a:spcPts val="1200"/>
              </a:spcBef>
            </a:pPr>
            <a:endParaRPr lang="en-GB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dirty="0"/>
              <a:t>Although ideally you would be able to apply all aspects of your business plan when using the simulation (</a:t>
            </a:r>
            <a:r>
              <a:rPr lang="en-GB" dirty="0" err="1"/>
              <a:t>Cesim</a:t>
            </a:r>
            <a:r>
              <a:rPr lang="en-GB" dirty="0"/>
              <a:t>), some of the concepts presented here, while very relevant for a successful business plan may become redundant when using the simulation, </a:t>
            </a:r>
            <a:r>
              <a:rPr lang="en-GB" dirty="0" err="1"/>
              <a:t>eg</a:t>
            </a:r>
            <a:r>
              <a:rPr lang="en-GB" dirty="0"/>
              <a:t>.: Revenue streams, some of the pricing strategies. </a:t>
            </a:r>
          </a:p>
        </p:txBody>
      </p:sp>
    </p:spTree>
    <p:extLst>
      <p:ext uri="{BB962C8B-B14F-4D97-AF65-F5344CB8AC3E}">
        <p14:creationId xmlns:p14="http://schemas.microsoft.com/office/powerpoint/2010/main" xmlns="" val="3682835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Demand forecast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8125" t="20000" r="13516" b="12500"/>
          <a:stretch/>
        </p:blipFill>
        <p:spPr>
          <a:xfrm>
            <a:off x="815256" y="1340768"/>
            <a:ext cx="7704856" cy="501279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5364088" y="980728"/>
            <a:ext cx="720080" cy="201622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148064" y="3933056"/>
            <a:ext cx="2664296" cy="8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2659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531" t="18667" r="24533" b="20668"/>
          <a:stretch/>
        </p:blipFill>
        <p:spPr>
          <a:xfrm>
            <a:off x="395536" y="1052736"/>
            <a:ext cx="7776864" cy="577709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3131840" y="692696"/>
            <a:ext cx="720080" cy="201622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311860" y="3098655"/>
            <a:ext cx="1944216" cy="69735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7951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 Share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240" t="18964" r="16729" b="26204"/>
          <a:stretch/>
        </p:blipFill>
        <p:spPr>
          <a:xfrm>
            <a:off x="326591" y="1484784"/>
            <a:ext cx="840655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3504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/>
              <a:t>More about marketing plans?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1800" dirty="0"/>
              <a:t>The content here presented is non-exhaustive and aim to contribute to the general understanding of the role of marketing within a business plan.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dirty="0"/>
              <a:t>Key sources used: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Business Model Generation </a:t>
            </a:r>
          </a:p>
          <a:p>
            <a:pPr lvl="1"/>
            <a:r>
              <a:rPr lang="en-GB" sz="1200" dirty="0" err="1"/>
              <a:t>Osterwalder</a:t>
            </a:r>
            <a:r>
              <a:rPr lang="en-GB" sz="1200" dirty="0"/>
              <a:t>, A, </a:t>
            </a:r>
            <a:r>
              <a:rPr lang="en-GB" sz="1200" dirty="0" err="1"/>
              <a:t>Pigneur</a:t>
            </a:r>
            <a:r>
              <a:rPr lang="en-GB" sz="1200" dirty="0"/>
              <a:t>, Y, &amp; Clark, T 2010, Business Model Generation. [Electronic Resource] : A Handbook For Visionaries, Game Changers, And Challengers, </a:t>
            </a:r>
            <a:r>
              <a:rPr lang="en-GB" sz="1200" dirty="0" err="1"/>
              <a:t>n.p</a:t>
            </a:r>
            <a:r>
              <a:rPr lang="en-GB" sz="1200" dirty="0"/>
              <a:t>.: Hoboken, NJ : Wiley, c2010.</a:t>
            </a:r>
          </a:p>
          <a:p>
            <a:pPr lvl="1"/>
            <a:endParaRPr lang="en-GB" sz="1200" dirty="0"/>
          </a:p>
          <a:p>
            <a:r>
              <a:rPr lang="en-GB" sz="1800" dirty="0"/>
              <a:t>Marketing Plans</a:t>
            </a:r>
          </a:p>
          <a:p>
            <a:pPr lvl="1"/>
            <a:r>
              <a:rPr lang="en-GB" sz="1200" dirty="0"/>
              <a:t>McDonald, M, &amp; Wilson, H 2011, Marketing Plans. [Electronic Resource] : How To Prepare Them, How To Use Them, </a:t>
            </a:r>
            <a:r>
              <a:rPr lang="en-GB" sz="1200" dirty="0" err="1"/>
              <a:t>n.p</a:t>
            </a:r>
            <a:r>
              <a:rPr lang="en-GB" sz="1200" dirty="0"/>
              <a:t>.: Chichester, West Sussex, U.K. : Wiley, 2011</a:t>
            </a:r>
          </a:p>
          <a:p>
            <a:pPr lvl="1"/>
            <a:endParaRPr lang="en-GB" sz="1200" dirty="0"/>
          </a:p>
          <a:p>
            <a:r>
              <a:rPr lang="en-GB" sz="1800" dirty="0"/>
              <a:t>Living Supply Chains</a:t>
            </a:r>
          </a:p>
          <a:p>
            <a:pPr lvl="1"/>
            <a:r>
              <a:rPr lang="en-GB" sz="1200" dirty="0" err="1"/>
              <a:t>Gattorna</a:t>
            </a:r>
            <a:r>
              <a:rPr lang="en-GB" sz="1200" dirty="0"/>
              <a:t>, J. (2006). Living supply chains: how to mobilize the enterprise around delivering what your customers want. Pearson Education.</a:t>
            </a:r>
          </a:p>
          <a:p>
            <a:pPr lvl="1"/>
            <a:endParaRPr lang="en-GB" sz="1800" dirty="0"/>
          </a:p>
          <a:p>
            <a:r>
              <a:rPr lang="en-GB" sz="1800" dirty="0"/>
              <a:t>GC-Decision_making_guide-en_EN.pdf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3044121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marketing planning necessary?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spcBef>
                <a:spcPts val="1800"/>
              </a:spcBef>
              <a:buNone/>
            </a:pPr>
            <a:r>
              <a:rPr lang="en-GB" sz="2400" dirty="0"/>
              <a:t>To help you to: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Identify sources of competitive advantage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Force an organized approach to developing strategy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To communicate with and get support from other functions within the business</a:t>
            </a:r>
          </a:p>
        </p:txBody>
      </p:sp>
    </p:spTree>
    <p:extLst>
      <p:ext uri="{BB962C8B-B14F-4D97-AF65-F5344CB8AC3E}">
        <p14:creationId xmlns:p14="http://schemas.microsoft.com/office/powerpoint/2010/main" xmlns="" val="2199252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Arrow Connector 81"/>
          <p:cNvCxnSpPr/>
          <p:nvPr/>
        </p:nvCxnSpPr>
        <p:spPr>
          <a:xfrm>
            <a:off x="4401891" y="3933056"/>
            <a:ext cx="396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4797891" y="2717512"/>
            <a:ext cx="3096344" cy="34117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dirty="0"/>
              <a:t>Marketing Strategy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331640" y="2717512"/>
            <a:ext cx="3096344" cy="34117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GB" dirty="0"/>
          </a:p>
          <a:p>
            <a:pPr algn="ctr"/>
            <a:r>
              <a:rPr lang="en-GB" dirty="0"/>
              <a:t>Situation review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9739" y="1268760"/>
            <a:ext cx="2340000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Mission Statement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739" y="1844824"/>
            <a:ext cx="2340000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Financial Summary</a:t>
            </a:r>
          </a:p>
        </p:txBody>
      </p:sp>
      <p:sp>
        <p:nvSpPr>
          <p:cNvPr id="8" name="Rectangle 7"/>
          <p:cNvSpPr/>
          <p:nvPr/>
        </p:nvSpPr>
        <p:spPr>
          <a:xfrm>
            <a:off x="1485523" y="3501008"/>
            <a:ext cx="2719459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Market overview</a:t>
            </a:r>
          </a:p>
        </p:txBody>
      </p:sp>
      <p:sp>
        <p:nvSpPr>
          <p:cNvPr id="9" name="Rectangle 8"/>
          <p:cNvSpPr/>
          <p:nvPr/>
        </p:nvSpPr>
        <p:spPr>
          <a:xfrm>
            <a:off x="1485523" y="4149080"/>
            <a:ext cx="2719459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Opportunities/ Threats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85523" y="4797152"/>
            <a:ext cx="2719459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Strengths/ Weaknesses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85523" y="5445224"/>
            <a:ext cx="2719459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Issues to be addressed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17883" y="3068960"/>
            <a:ext cx="2761297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Customer segments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17883" y="3573016"/>
            <a:ext cx="2761297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Value Proposition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17883" y="4077072"/>
            <a:ext cx="2761297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Channels</a:t>
            </a:r>
          </a:p>
        </p:txBody>
      </p:sp>
      <p:cxnSp>
        <p:nvCxnSpPr>
          <p:cNvPr id="6" name="Straight Arrow Connector 5"/>
          <p:cNvCxnSpPr>
            <a:stCxn id="8" idx="2"/>
            <a:endCxn id="9" idx="0"/>
          </p:cNvCxnSpPr>
          <p:nvPr/>
        </p:nvCxnSpPr>
        <p:spPr>
          <a:xfrm>
            <a:off x="2845253" y="3861048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2"/>
            <a:endCxn id="10" idx="0"/>
          </p:cNvCxnSpPr>
          <p:nvPr/>
        </p:nvCxnSpPr>
        <p:spPr>
          <a:xfrm>
            <a:off x="2845253" y="4509120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  <a:endCxn id="13" idx="0"/>
          </p:cNvCxnSpPr>
          <p:nvPr/>
        </p:nvCxnSpPr>
        <p:spPr>
          <a:xfrm>
            <a:off x="2845253" y="5157192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overview of an example of activities</a:t>
            </a:r>
          </a:p>
        </p:txBody>
      </p:sp>
      <p:cxnSp>
        <p:nvCxnSpPr>
          <p:cNvPr id="75" name="Elbow Connector 74"/>
          <p:cNvCxnSpPr>
            <a:stCxn id="7" idx="2"/>
            <a:endCxn id="70" idx="0"/>
          </p:cNvCxnSpPr>
          <p:nvPr/>
        </p:nvCxnSpPr>
        <p:spPr>
          <a:xfrm rot="16200000" flipH="1">
            <a:off x="5216577" y="1588026"/>
            <a:ext cx="512648" cy="174632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7" idx="2"/>
            <a:endCxn id="65" idx="0"/>
          </p:cNvCxnSpPr>
          <p:nvPr/>
        </p:nvCxnSpPr>
        <p:spPr>
          <a:xfrm rot="5400000">
            <a:off x="3483452" y="1601225"/>
            <a:ext cx="512648" cy="171992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0" idx="1"/>
            <a:endCxn id="65" idx="3"/>
          </p:cNvCxnSpPr>
          <p:nvPr/>
        </p:nvCxnSpPr>
        <p:spPr>
          <a:xfrm flipH="1">
            <a:off x="4427984" y="4423392"/>
            <a:ext cx="3699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4941906" y="4581128"/>
            <a:ext cx="2761297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Revenue Streams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941906" y="5085184"/>
            <a:ext cx="2761297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Pricing &amp; Demand Forecast</a:t>
            </a:r>
          </a:p>
        </p:txBody>
      </p:sp>
      <p:sp>
        <p:nvSpPr>
          <p:cNvPr id="87" name="Rectangle 86"/>
          <p:cNvSpPr/>
          <p:nvPr/>
        </p:nvSpPr>
        <p:spPr>
          <a:xfrm>
            <a:off x="4941906" y="5589240"/>
            <a:ext cx="2761297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Key Resources</a:t>
            </a:r>
          </a:p>
        </p:txBody>
      </p:sp>
    </p:spTree>
    <p:extLst>
      <p:ext uri="{BB962C8B-B14F-4D97-AF65-F5344CB8AC3E}">
        <p14:creationId xmlns:p14="http://schemas.microsoft.com/office/powerpoint/2010/main" xmlns="" val="316419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pt-BR" altLang="en-US" dirty="0"/>
              <a:t>Situation 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7624" y="1628800"/>
            <a:ext cx="3096344" cy="34117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GB" dirty="0"/>
          </a:p>
          <a:p>
            <a:pPr algn="ctr"/>
            <a:r>
              <a:rPr lang="en-GB" dirty="0"/>
              <a:t>Situation review</a:t>
            </a:r>
          </a:p>
        </p:txBody>
      </p:sp>
      <p:sp>
        <p:nvSpPr>
          <p:cNvPr id="5" name="Rectangle 4"/>
          <p:cNvSpPr/>
          <p:nvPr/>
        </p:nvSpPr>
        <p:spPr>
          <a:xfrm>
            <a:off x="1341507" y="2412296"/>
            <a:ext cx="2719459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Market overview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1507" y="3060368"/>
            <a:ext cx="2719459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Opportunities/ Threats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41507" y="3708440"/>
            <a:ext cx="2719459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Strengths/ Weaknesses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341507" y="4356512"/>
            <a:ext cx="2719459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Issues to be addressed</a:t>
            </a:r>
          </a:p>
        </p:txBody>
      </p:sp>
      <p:cxnSp>
        <p:nvCxnSpPr>
          <p:cNvPr id="9" name="Straight Arrow Connector 8"/>
          <p:cNvCxnSpPr>
            <a:stCxn id="5" idx="2"/>
            <a:endCxn id="6" idx="0"/>
          </p:cNvCxnSpPr>
          <p:nvPr/>
        </p:nvCxnSpPr>
        <p:spPr>
          <a:xfrm>
            <a:off x="2701237" y="2772336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>
            <a:off x="2701237" y="3420408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>
            <a:off x="2701237" y="4068480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876877" y="2300679"/>
            <a:ext cx="2719459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Market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6877" y="2948751"/>
            <a:ext cx="2719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Market Structure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Market trends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Key market segments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Gap analysis</a:t>
            </a:r>
          </a:p>
        </p:txBody>
      </p:sp>
    </p:spTree>
    <p:extLst>
      <p:ext uri="{BB962C8B-B14F-4D97-AF65-F5344CB8AC3E}">
        <p14:creationId xmlns:p14="http://schemas.microsoft.com/office/powerpoint/2010/main" xmlns="" val="2039333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Watch the customer, not only the competitor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Companies should start to understand what is going on inside their own businesses….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		…a myopic focus on competitors and external environment can limit understanding of internal cultural capability, which is so critical to executing strategy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Adapted from </a:t>
            </a:r>
            <a:r>
              <a:rPr lang="en-GB" dirty="0" err="1"/>
              <a:t>Gattorna</a:t>
            </a:r>
            <a:r>
              <a:rPr lang="en-GB" dirty="0"/>
              <a:t> (2006, p. 10)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50625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 Segments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GB" dirty="0"/>
              <a:t>Defines the different groups of people or organizations an enterprise (Your group/ your company) aims to reach and serve</a:t>
            </a:r>
          </a:p>
          <a:p>
            <a:pPr>
              <a:spcBef>
                <a:spcPts val="800"/>
              </a:spcBef>
            </a:pPr>
            <a:r>
              <a:rPr lang="en-GB" dirty="0"/>
              <a:t>Segments are distinct groups of customers with common needs, common behaviours or other attributes.</a:t>
            </a:r>
          </a:p>
          <a:p>
            <a:pPr>
              <a:spcBef>
                <a:spcPts val="800"/>
              </a:spcBef>
            </a:pPr>
            <a:endParaRPr lang="en-GB" dirty="0"/>
          </a:p>
          <a:p>
            <a:pPr>
              <a:spcBef>
                <a:spcPts val="800"/>
              </a:spcBef>
            </a:pPr>
            <a:endParaRPr lang="en-GB" dirty="0"/>
          </a:p>
        </p:txBody>
      </p:sp>
      <p:pic>
        <p:nvPicPr>
          <p:cNvPr id="1032" name="Picture 8" descr="http://cdn2.business2community.com/wp-content/uploads/2012/06/customer-segmentation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8156" y="2996952"/>
            <a:ext cx="3200028" cy="320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080710" y="6093296"/>
            <a:ext cx="249940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" dirty="0"/>
              <a:t>http://cdn2.business2community.com/wp-content/uploads/2012/06/customer-segmentation-image.jpg</a:t>
            </a:r>
          </a:p>
        </p:txBody>
      </p:sp>
    </p:spTree>
    <p:extLst>
      <p:ext uri="{BB962C8B-B14F-4D97-AF65-F5344CB8AC3E}">
        <p14:creationId xmlns:p14="http://schemas.microsoft.com/office/powerpoint/2010/main" xmlns="" val="381960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 Segments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GB" dirty="0"/>
              <a:t>Examples:</a:t>
            </a:r>
          </a:p>
          <a:p>
            <a:pPr>
              <a:spcBef>
                <a:spcPts val="800"/>
              </a:spcBef>
            </a:pPr>
            <a:r>
              <a:rPr lang="en-GB" dirty="0"/>
              <a:t>Lifestyle: sports, gamers…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GB" dirty="0"/>
              <a:t>For example, historically, Sky is a TV provider for sports lovers due to its Sky sports channels. BT saw an opportunity to compete and now has a strong coverage via BT sports. What the customers have in common? </a:t>
            </a:r>
          </a:p>
          <a:p>
            <a:pPr>
              <a:spcBef>
                <a:spcPts val="800"/>
              </a:spcBef>
            </a:pPr>
            <a:r>
              <a:rPr lang="en-GB" dirty="0"/>
              <a:t>Age: 15-25; 25-40, 40-55, …</a:t>
            </a:r>
          </a:p>
          <a:p>
            <a:pPr>
              <a:spcBef>
                <a:spcPts val="800"/>
              </a:spcBef>
            </a:pPr>
            <a:r>
              <a:rPr lang="en-GB" dirty="0"/>
              <a:t>Income… Just to name a few</a:t>
            </a:r>
          </a:p>
          <a:p>
            <a:pPr>
              <a:spcBef>
                <a:spcPts val="800"/>
              </a:spcBef>
            </a:pPr>
            <a:endParaRPr lang="en-GB" dirty="0"/>
          </a:p>
        </p:txBody>
      </p:sp>
      <p:pic>
        <p:nvPicPr>
          <p:cNvPr id="5" name="Picture 2" descr="http://www.liftpointconsulting.com/wp-content/uploads/2014/05/Customer_Segmentation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7112"/>
            <a:ext cx="273630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580112" y="4815888"/>
            <a:ext cx="1607408" cy="13592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067478" y="6175170"/>
            <a:ext cx="2340705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" dirty="0"/>
              <a:t>http://www.liftpointconsulting.com/wp-content/uploads/2014/05/Customer_Segmentation_3.jpg</a:t>
            </a:r>
          </a:p>
        </p:txBody>
      </p:sp>
    </p:spTree>
    <p:extLst>
      <p:ext uri="{BB962C8B-B14F-4D97-AF65-F5344CB8AC3E}">
        <p14:creationId xmlns:p14="http://schemas.microsoft.com/office/powerpoint/2010/main" xmlns="" val="197280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5&quot;/&gt;&lt;/object&gt;&lt;object type=&quot;3&quot; unique_id=&quot;10007&quot;&gt;&lt;property id=&quot;20148&quot; value=&quot;5&quot;/&gt;&lt;property id=&quot;20300&quot; value=&quot;Slide 4 - &amp;quot;Learning Objectives&amp;quot;&quot;/&gt;&lt;property id=&quot;20307&quot; value=&quot;259&quot;/&gt;&lt;/object&gt;&lt;object type=&quot;3&quot; unique_id=&quot;10032&quot;&gt;&lt;property id=&quot;20148&quot; value=&quot;5&quot;/&gt;&lt;property id=&quot;20300&quot; value=&quot;Slide 33 - &amp;quot;Business Game (BN2225)  E N D&amp;quot;&quot;/&gt;&lt;property id=&quot;20307&quot; value=&quot;282&quot;/&gt;&lt;/object&gt;&lt;object type=&quot;3&quot; unique_id=&quot;10433&quot;&gt;&lt;property id=&quot;20148&quot; value=&quot;5&quot;/&gt;&lt;property id=&quot;20300&quot; value=&quot;Slide 3 - &amp;quot;Business Game (BN2225)  Marketing&amp;quot;&quot;/&gt;&lt;property id=&quot;20307&quot; value=&quot;319&quot;/&gt;&lt;/object&gt;&lt;object type=&quot;3&quot; unique_id=&quot;10434&quot;&gt;&lt;property id=&quot;20148&quot; value=&quot;5&quot;/&gt;&lt;property id=&quot;20300&quot; value=&quot;Slide 6 - &amp;quot;Why is marketing planning necessary?&amp;quot;&quot;/&gt;&lt;property id=&quot;20307&quot; value=&quot;327&quot;/&gt;&lt;/object&gt;&lt;object type=&quot;3&quot; unique_id=&quot;12147&quot;&gt;&lt;property id=&quot;20148&quot; value=&quot;5&quot;/&gt;&lt;property id=&quot;20300&quot; value=&quot;Slide 7 - &amp;quot;An overview of an example of activities&amp;quot;&quot;/&gt;&lt;property id=&quot;20307&quot; value=&quot;358&quot;/&gt;&lt;/object&gt;&lt;object type=&quot;3&quot; unique_id=&quot;13901&quot;&gt;&lt;property id=&quot;20148&quot; value=&quot;5&quot;/&gt;&lt;property id=&quot;20300&quot; value=&quot;Slide 10 - &amp;quot;Customer Segments&amp;quot;&quot;/&gt;&lt;property id=&quot;20307&quot; value=&quot;376&quot;/&gt;&lt;/object&gt;&lt;object type=&quot;3&quot; unique_id=&quot;14152&quot;&gt;&lt;property id=&quot;20148&quot; value=&quot;5&quot;/&gt;&lt;property id=&quot;20300&quot; value=&quot;Slide 12 - &amp;quot;Customer Segments&amp;quot;&quot;/&gt;&lt;property id=&quot;20307&quot; value=&quot;377&quot;/&gt;&lt;/object&gt;&lt;object type=&quot;3&quot; unique_id=&quot;14153&quot;&gt;&lt;property id=&quot;20148&quot; value=&quot;5&quot;/&gt;&lt;property id=&quot;20300&quot; value=&quot;Slide 13 - &amp;quot;Customer Segments&amp;quot;&quot;/&gt;&lt;property id=&quot;20307&quot; value=&quot;378&quot;/&gt;&lt;/object&gt;&lt;object type=&quot;3&quot; unique_id=&quot;14473&quot;&gt;&lt;property id=&quot;20148&quot; value=&quot;5&quot;/&gt;&lt;property id=&quot;20300&quot; value=&quot;Slide 15 - &amp;quot;Market Research&amp;quot;&quot;/&gt;&lt;property id=&quot;20307&quot; value=&quot;381&quot;/&gt;&lt;/object&gt;&lt;object type=&quot;3&quot; unique_id=&quot;14474&quot;&gt;&lt;property id=&quot;20148&quot; value=&quot;5&quot;/&gt;&lt;property id=&quot;20300&quot; value=&quot;Slide 17 - &amp;quot;Value proposition&amp;quot;&quot;/&gt;&lt;property id=&quot;20307&quot; value=&quot;380&quot;/&gt;&lt;/object&gt;&lt;object type=&quot;3&quot; unique_id=&quot;14476&quot;&gt;&lt;property id=&quot;20148&quot; value=&quot;5&quot;/&gt;&lt;property id=&quot;20300&quot; value=&quot;Slide 21 - &amp;quot;Channels&amp;quot;&quot;/&gt;&lt;property id=&quot;20307&quot; value=&quot;383&quot;/&gt;&lt;/object&gt;&lt;object type=&quot;3&quot; unique_id=&quot;15034&quot;&gt;&lt;property id=&quot;20148&quot; value=&quot;5&quot;/&gt;&lt;property id=&quot;20300&quot; value=&quot;Slide 5 - &amp;quot;More about marketing plans?&amp;quot;&quot;/&gt;&lt;property id=&quot;20307&quot; value=&quot;384&quot;/&gt;&lt;/object&gt;&lt;object type=&quot;3&quot; unique_id=&quot;15557&quot;&gt;&lt;property id=&quot;20148&quot; value=&quot;5&quot;/&gt;&lt;property id=&quot;20300&quot; value=&quot;Slide 14 - &amp;quot;Customer Segments&amp;quot;&quot;/&gt;&lt;property id=&quot;20307&quot; value=&quot;385&quot;/&gt;&lt;/object&gt;&lt;object type=&quot;3&quot; unique_id=&quot;15558&quot;&gt;&lt;property id=&quot;20148&quot; value=&quot;5&quot;/&gt;&lt;property id=&quot;20300&quot; value=&quot;Slide 19 - &amp;quot;Value proposition&amp;quot;&quot;/&gt;&lt;property id=&quot;20307&quot; value=&quot;386&quot;/&gt;&lt;/object&gt;&lt;object type=&quot;3&quot; unique_id=&quot;15735&quot;&gt;&lt;property id=&quot;20148&quot; value=&quot;5&quot;/&gt;&lt;property id=&quot;20300&quot; value=&quot;Slide 20 - &amp;quot;Channels&amp;quot;&quot;/&gt;&lt;property id=&quot;20307&quot; value=&quot;387&quot;/&gt;&lt;/object&gt;&lt;object type=&quot;3&quot; unique_id=&quot;16155&quot;&gt;&lt;property id=&quot;20148&quot; value=&quot;5&quot;/&gt;&lt;property id=&quot;20300&quot; value=&quot;Slide 22 - &amp;quot;Revenue Streams&amp;quot;&quot;/&gt;&lt;property id=&quot;20307&quot; value=&quot;389&quot;/&gt;&lt;/object&gt;&lt;object type=&quot;3&quot; unique_id=&quot;16342&quot;&gt;&lt;property id=&quot;20148&quot; value=&quot;5&quot;/&gt;&lt;property id=&quot;20300&quot; value=&quot;Slide 23 - &amp;quot;Pricing Mechanisms&amp;quot;&quot;/&gt;&lt;property id=&quot;20307&quot; value=&quot;391&quot;/&gt;&lt;/object&gt;&lt;object type=&quot;3&quot; unique_id=&quot;16910&quot;&gt;&lt;property id=&quot;20148&quot; value=&quot;5&quot;/&gt;&lt;property id=&quot;20300&quot; value=&quot;Slide 11 - &amp;quot;Customer Segments&amp;quot;&quot;/&gt;&lt;property id=&quot;20307&quot; value=&quot;394&quot;/&gt;&lt;/object&gt;&lt;object type=&quot;3&quot; unique_id=&quot;16911&quot;&gt;&lt;property id=&quot;20148&quot; value=&quot;5&quot;/&gt;&lt;property id=&quot;20300&quot; value=&quot;Slide 16 - &amp;quot;Market Research&amp;quot;&quot;/&gt;&lt;property id=&quot;20307&quot; value=&quot;395&quot;/&gt;&lt;/object&gt;&lt;object type=&quot;3&quot; unique_id=&quot;16912&quot;&gt;&lt;property id=&quot;20148&quot; value=&quot;5&quot;/&gt;&lt;property id=&quot;20300&quot; value=&quot;Slide 18 - &amp;quot;Value proposition&amp;quot;&quot;/&gt;&lt;property id=&quot;20307&quot; value=&quot;396&quot;/&gt;&lt;/object&gt;&lt;object type=&quot;3&quot; unique_id=&quot;16913&quot;&gt;&lt;property id=&quot;20148&quot; value=&quot;5&quot;/&gt;&lt;property id=&quot;20300&quot; value=&quot;Slide 24 - &amp;quot;Demand forecast&amp;quot;&quot;/&gt;&lt;property id=&quot;20307&quot; value=&quot;393&quot;/&gt;&lt;/object&gt;&lt;object type=&quot;3&quot; unique_id=&quot;16914&quot;&gt;&lt;property id=&quot;20148&quot; value=&quot;5&quot;/&gt;&lt;property id=&quot;20300&quot; value=&quot;Slide 27 - &amp;quot;Key resources&amp;quot;&quot;/&gt;&lt;property id=&quot;20307&quot; value=&quot;392&quot;/&gt;&lt;/object&gt;&lt;object type=&quot;3&quot; unique_id=&quot;17523&quot;&gt;&lt;property id=&quot;20148&quot; value=&quot;5&quot;/&gt;&lt;property id=&quot;20300&quot; value=&quot;Slide 28 - &amp;quot;Limitations/ Differences between your Business plan and the simulation&amp;quot;&quot;/&gt;&lt;property id=&quot;20307&quot; value=&quot;397&quot;/&gt;&lt;/object&gt;&lt;object type=&quot;3&quot; unique_id=&quot;18008&quot;&gt;&lt;property id=&quot;20148&quot; value=&quot;5&quot;/&gt;&lt;property id=&quot;20300&quot; value=&quot;Slide 8 - &amp;quot;Situation Review&amp;quot;&quot;/&gt;&lt;property id=&quot;20307&quot; value=&quot;400&quot;/&gt;&lt;/object&gt;&lt;object type=&quot;3&quot; unique_id=&quot;18014&quot;&gt;&lt;property id=&quot;20148&quot; value=&quot;5&quot;/&gt;&lt;property id=&quot;20300&quot; value=&quot;Slide 25 - &amp;quot;Demand forecast&amp;quot;&quot;/&gt;&lt;property id=&quot;20307&quot; value=&quot;398&quot;/&gt;&lt;/object&gt;&lt;object type=&quot;3&quot; unique_id=&quot;18015&quot;&gt;&lt;property id=&quot;20148&quot; value=&quot;5&quot;/&gt;&lt;property id=&quot;20300&quot; value=&quot;Slide 26 - &amp;quot;Demand forecast&amp;quot;&quot;/&gt;&lt;property id=&quot;20307&quot; value=&quot;399&quot;/&gt;&lt;/object&gt;&lt;object type=&quot;3&quot; unique_id=&quot;18420&quot;&gt;&lt;property id=&quot;20148&quot; value=&quot;5&quot;/&gt;&lt;property id=&quot;20300&quot; value=&quot;Slide 9 - &amp;quot;Watch the customer, not only the competitor&amp;quot;&quot;/&gt;&lt;property id=&quot;20307&quot; value=&quot;406&quot;/&gt;&lt;/object&gt;&lt;object type=&quot;3&quot; unique_id=&quot;18736&quot;&gt;&lt;property id=&quot;20148&quot; value=&quot;5&quot;/&gt;&lt;property id=&quot;20300&quot; value=&quot;Slide 32 - &amp;quot;Q&amp;amp;A&amp;quot;&quot;/&gt;&lt;property id=&quot;20307&quot; value=&quot;407&quot;/&gt;&lt;/object&gt;&lt;object type=&quot;3&quot; unique_id=&quot;19728&quot;&gt;&lt;property id=&quot;20148&quot; value=&quot;5&quot;/&gt;&lt;property id=&quot;20300&quot; value=&quot;Slide 29 - &amp;quot;Demand forecast&amp;quot;&quot;/&gt;&lt;property id=&quot;20307&quot; value=&quot;408&quot;/&gt;&lt;/object&gt;&lt;object type=&quot;3&quot; unique_id=&quot;19729&quot;&gt;&lt;property id=&quot;20148&quot; value=&quot;5&quot;/&gt;&lt;property id=&quot;20300&quot; value=&quot;Slide 30 - &amp;quot;Marketing&amp;quot;&quot;/&gt;&lt;property id=&quot;20307&quot; value=&quot;409&quot;/&gt;&lt;/object&gt;&lt;object type=&quot;3&quot; unique_id=&quot;19730&quot;&gt;&lt;property id=&quot;20148&quot; value=&quot;5&quot;/&gt;&lt;property id=&quot;20300&quot; value=&quot;Slide 31 - &amp;quot;Market Share&amp;quot;&quot;/&gt;&lt;property id=&quot;20307&quot; value=&quot;410&quot;/&gt;&lt;/object&gt;&lt;object type=&quot;3&quot; unique_id=&quot;19833&quot;&gt;&lt;property id=&quot;20148&quot; value=&quot;5&quot;/&gt;&lt;property id=&quot;20300&quot; value=&quot;Slide 2 - &amp;quot;Careers open day&amp;quot;&quot;/&gt;&lt;property id=&quot;20307&quot; value=&quot;41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ABS">
  <a:themeElements>
    <a:clrScheme name="ABS 2">
      <a:dk1>
        <a:srgbClr val="4D4F53"/>
      </a:dk1>
      <a:lt1>
        <a:srgbClr val="FFFFFF"/>
      </a:lt1>
      <a:dk2>
        <a:srgbClr val="FFFFFF"/>
      </a:dk2>
      <a:lt2>
        <a:srgbClr val="808080"/>
      </a:lt2>
      <a:accent1>
        <a:srgbClr val="C90062"/>
      </a:accent1>
      <a:accent2>
        <a:srgbClr val="641F45"/>
      </a:accent2>
      <a:accent3>
        <a:srgbClr val="FFFFFF"/>
      </a:accent3>
      <a:accent4>
        <a:srgbClr val="404246"/>
      </a:accent4>
      <a:accent5>
        <a:srgbClr val="E1AAB7"/>
      </a:accent5>
      <a:accent6>
        <a:srgbClr val="5A1B3E"/>
      </a:accent6>
      <a:hlink>
        <a:srgbClr val="009999"/>
      </a:hlink>
      <a:folHlink>
        <a:srgbClr val="99CC00"/>
      </a:folHlink>
    </a:clrScheme>
    <a:fontScheme name="AB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B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 2">
        <a:dk1>
          <a:srgbClr val="4D4F53"/>
        </a:dk1>
        <a:lt1>
          <a:srgbClr val="FFFFFF"/>
        </a:lt1>
        <a:dk2>
          <a:srgbClr val="FFFFFF"/>
        </a:dk2>
        <a:lt2>
          <a:srgbClr val="808080"/>
        </a:lt2>
        <a:accent1>
          <a:srgbClr val="C90062"/>
        </a:accent1>
        <a:accent2>
          <a:srgbClr val="641F45"/>
        </a:accent2>
        <a:accent3>
          <a:srgbClr val="FFFFFF"/>
        </a:accent3>
        <a:accent4>
          <a:srgbClr val="404246"/>
        </a:accent4>
        <a:accent5>
          <a:srgbClr val="E1AAB7"/>
        </a:accent5>
        <a:accent6>
          <a:srgbClr val="5A1B3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BS">
  <a:themeElements>
    <a:clrScheme name="AB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B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 2">
        <a:dk1>
          <a:srgbClr val="4D4F53"/>
        </a:dk1>
        <a:lt1>
          <a:srgbClr val="FFFFFF"/>
        </a:lt1>
        <a:dk2>
          <a:srgbClr val="FFFFFF"/>
        </a:dk2>
        <a:lt2>
          <a:srgbClr val="808080"/>
        </a:lt2>
        <a:accent1>
          <a:srgbClr val="C90062"/>
        </a:accent1>
        <a:accent2>
          <a:srgbClr val="641F45"/>
        </a:accent2>
        <a:accent3>
          <a:srgbClr val="FFFFFF"/>
        </a:accent3>
        <a:accent4>
          <a:srgbClr val="404246"/>
        </a:accent4>
        <a:accent5>
          <a:srgbClr val="E1AAB7"/>
        </a:accent5>
        <a:accent6>
          <a:srgbClr val="5A1B3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9555</TotalTime>
  <Words>1463</Words>
  <Application>Microsoft Office PowerPoint</Application>
  <PresentationFormat>On-screen Show (4:3)</PresentationFormat>
  <Paragraphs>205</Paragraphs>
  <Slides>29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ABS</vt:lpstr>
      <vt:lpstr>1_ABS</vt:lpstr>
      <vt:lpstr>Office Theme</vt:lpstr>
      <vt:lpstr>Learning Objectives</vt:lpstr>
      <vt:lpstr>Business Game Update</vt:lpstr>
      <vt:lpstr>More about marketing plans?</vt:lpstr>
      <vt:lpstr>Why is marketing planning necessary?</vt:lpstr>
      <vt:lpstr>An overview of an example of activities</vt:lpstr>
      <vt:lpstr>Situation Review</vt:lpstr>
      <vt:lpstr>Watch the customer, not only the competitor</vt:lpstr>
      <vt:lpstr>Customer Segments</vt:lpstr>
      <vt:lpstr>Customer Segments</vt:lpstr>
      <vt:lpstr>Customer Segments</vt:lpstr>
      <vt:lpstr>Customer Segments</vt:lpstr>
      <vt:lpstr>Customer Segments</vt:lpstr>
      <vt:lpstr>Market Research</vt:lpstr>
      <vt:lpstr>Market Research</vt:lpstr>
      <vt:lpstr>Value proposition</vt:lpstr>
      <vt:lpstr>Value proposition</vt:lpstr>
      <vt:lpstr>Value proposition</vt:lpstr>
      <vt:lpstr>Channels</vt:lpstr>
      <vt:lpstr>Channels</vt:lpstr>
      <vt:lpstr>Revenue Streams</vt:lpstr>
      <vt:lpstr>Pricing Mechanisms</vt:lpstr>
      <vt:lpstr>Demand forecast</vt:lpstr>
      <vt:lpstr>Demand forecast</vt:lpstr>
      <vt:lpstr>Demand forecast</vt:lpstr>
      <vt:lpstr>Key resources</vt:lpstr>
      <vt:lpstr>Limitations/ Differences between your Business plan and the simulation</vt:lpstr>
      <vt:lpstr>Demand forecast</vt:lpstr>
      <vt:lpstr>Marketing</vt:lpstr>
      <vt:lpstr>Market Share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Game (BN2225) FOM 1  Module Introduction</dc:title>
  <dc:creator>Paul Bocij</dc:creator>
  <cp:lastModifiedBy>Kyeni</cp:lastModifiedBy>
  <cp:revision>237</cp:revision>
  <dcterms:created xsi:type="dcterms:W3CDTF">2011-09-30T15:08:18Z</dcterms:created>
  <dcterms:modified xsi:type="dcterms:W3CDTF">2017-12-16T00:56:00Z</dcterms:modified>
</cp:coreProperties>
</file>