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68" r:id="rId2"/>
    <p:sldId id="256" r:id="rId3"/>
    <p:sldId id="257" r:id="rId4"/>
    <p:sldId id="259" r:id="rId5"/>
    <p:sldId id="260" r:id="rId6"/>
    <p:sldId id="261" r:id="rId7"/>
    <p:sldId id="262" r:id="rId8"/>
    <p:sldId id="263" r:id="rId9"/>
    <p:sldId id="264" r:id="rId10"/>
    <p:sldId id="266" r:id="rId11"/>
    <p:sldId id="267" r:id="rId12"/>
  </p:sldIdLst>
  <p:sldSz cx="9144000" cy="6858000" type="screen4x3"/>
  <p:notesSz cx="6858000" cy="9144000"/>
  <p:defaultTextStyle>
    <a:lvl1pPr>
      <a:defRPr>
        <a:latin typeface="Calibri"/>
        <a:ea typeface="Calibri"/>
        <a:cs typeface="Calibri"/>
        <a:sym typeface="Calibri"/>
      </a:defRPr>
    </a:lvl1pPr>
    <a:lvl2pPr indent="457200">
      <a:defRPr>
        <a:latin typeface="Calibri"/>
        <a:ea typeface="Calibri"/>
        <a:cs typeface="Calibri"/>
        <a:sym typeface="Calibri"/>
      </a:defRPr>
    </a:lvl2pPr>
    <a:lvl3pPr indent="914400">
      <a:defRPr>
        <a:latin typeface="Calibri"/>
        <a:ea typeface="Calibri"/>
        <a:cs typeface="Calibri"/>
        <a:sym typeface="Calibri"/>
      </a:defRPr>
    </a:lvl3pPr>
    <a:lvl4pPr indent="1371600">
      <a:defRPr>
        <a:latin typeface="Calibri"/>
        <a:ea typeface="Calibri"/>
        <a:cs typeface="Calibri"/>
        <a:sym typeface="Calibri"/>
      </a:defRPr>
    </a:lvl4pPr>
    <a:lvl5pPr indent="1828800">
      <a:defRPr>
        <a:latin typeface="Calibri"/>
        <a:ea typeface="Calibri"/>
        <a:cs typeface="Calibri"/>
        <a:sym typeface="Calibri"/>
      </a:defRPr>
    </a:lvl5pPr>
    <a:lvl6pPr indent="2286000">
      <a:defRPr>
        <a:latin typeface="Calibri"/>
        <a:ea typeface="Calibri"/>
        <a:cs typeface="Calibri"/>
        <a:sym typeface="Calibri"/>
      </a:defRPr>
    </a:lvl6pPr>
    <a:lvl7pPr indent="2743200">
      <a:defRPr>
        <a:latin typeface="Calibri"/>
        <a:ea typeface="Calibri"/>
        <a:cs typeface="Calibri"/>
        <a:sym typeface="Calibri"/>
      </a:defRPr>
    </a:lvl7pPr>
    <a:lvl8pPr indent="3200400">
      <a:defRPr>
        <a:latin typeface="Calibri"/>
        <a:ea typeface="Calibri"/>
        <a:cs typeface="Calibri"/>
        <a:sym typeface="Calibri"/>
      </a:defRPr>
    </a:lvl8pPr>
    <a:lvl9pPr indent="3657600">
      <a:defRPr>
        <a:latin typeface="Calibri"/>
        <a:ea typeface="Calibri"/>
        <a:cs typeface="Calibri"/>
        <a:sym typeface="Calibri"/>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940675A-B579-460E-94D1-54222C63F5DA}">
  <a:tblStyle styleId="{4C3C2611-4C71-4FC5-86AE-919BDF0F9419}"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a:tcStyle>
        <a:tcBdr/>
        <a:fill>
          <a:solidFill>
            <a:srgbClr val="E8ECF4"/>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EE7D0"/>
          </a:solidFill>
        </a:fill>
      </a:tcStyle>
    </a:wholeTbl>
    <a:band2H>
      <a:tcTxStyle/>
      <a:tcStyle>
        <a:tcBdr/>
        <a:fill>
          <a:solidFill>
            <a:srgbClr val="EFF3E9"/>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Row>
  </a:tblStyle>
  <a:tblStyle styleId="{EEE7283C-3CF3-47DC-8721-378D4A62B22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CDCCE"/>
          </a:solidFill>
        </a:fill>
      </a:tcStyle>
    </a:wholeTbl>
    <a:band2H>
      <a:tcTxStyle/>
      <a:tcStyle>
        <a:tcBdr/>
        <a:fill>
          <a:solidFill>
            <a:srgbClr val="FDEEE8"/>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Row>
  </a:tblStyle>
  <a:tblStyle styleId="{CF821DB8-F4EB-4A41-A1BA-3FCAFE7338EE}" styleName="">
    <a:tblBg/>
    <a:wholeTbl>
      <a:tcTxStyle b="on" i="on">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74522" autoAdjust="0"/>
  </p:normalViewPr>
  <p:slideViewPr>
    <p:cSldViewPr snapToGrid="0">
      <p:cViewPr varScale="1">
        <p:scale>
          <a:sx n="34" d="100"/>
          <a:sy n="34" d="100"/>
        </p:scale>
        <p:origin x="-1332" y="-7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8" name="Shape 58"/>
          <p:cNvSpPr>
            <a:spLocks noGrp="1" noRot="1" noChangeAspect="1"/>
          </p:cNvSpPr>
          <p:nvPr>
            <p:ph type="sldImg"/>
          </p:nvPr>
        </p:nvSpPr>
        <p:spPr>
          <a:xfrm>
            <a:off x="1143000" y="685800"/>
            <a:ext cx="4572000" cy="3429000"/>
          </a:xfrm>
          <a:prstGeom prst="rect">
            <a:avLst/>
          </a:prstGeom>
        </p:spPr>
        <p:txBody>
          <a:bodyPr/>
          <a:lstStyle/>
          <a:p>
            <a:pPr lvl="0"/>
            <a:endParaRPr dirty="0"/>
          </a:p>
        </p:txBody>
      </p:sp>
      <p:sp>
        <p:nvSpPr>
          <p:cNvPr id="59" name="Shape 59"/>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xmlns="" val="631470486"/>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hape 65"/>
          <p:cNvSpPr>
            <a:spLocks noGrp="1" noRot="1" noChangeAspect="1"/>
          </p:cNvSpPr>
          <p:nvPr>
            <p:ph type="sldImg"/>
          </p:nvPr>
        </p:nvSpPr>
        <p:spPr>
          <a:prstGeom prst="rect">
            <a:avLst/>
          </a:prstGeom>
        </p:spPr>
        <p:txBody>
          <a:bodyPr/>
          <a:lstStyle/>
          <a:p>
            <a:pPr lvl="0"/>
            <a:endParaRPr dirty="0"/>
          </a:p>
        </p:txBody>
      </p:sp>
      <p:sp>
        <p:nvSpPr>
          <p:cNvPr id="66" name="Shape 66"/>
          <p:cNvSpPr>
            <a:spLocks noGrp="1"/>
          </p:cNvSpPr>
          <p:nvPr>
            <p:ph type="body" sz="quarter" idx="1"/>
          </p:nvPr>
        </p:nvSpPr>
        <p:spPr>
          <a:prstGeom prst="rect">
            <a:avLst/>
          </a:prstGeom>
        </p:spPr>
        <p:txBody>
          <a:bodyPr/>
          <a:lstStyle/>
          <a:p>
            <a:pPr lvl="0" defTabSz="914400">
              <a:lnSpc>
                <a:spcPct val="100000"/>
              </a:lnSpc>
              <a:defRPr sz="1800"/>
            </a:pPr>
            <a:r>
              <a:rPr sz="1200" b="1" dirty="0">
                <a:latin typeface="Calibri"/>
                <a:ea typeface="Calibri"/>
                <a:cs typeface="Calibri"/>
                <a:sym typeface="Calibri"/>
              </a:rPr>
              <a:t>Glyphosate – What Is It?</a:t>
            </a:r>
            <a:endParaRPr sz="1200" dirty="0">
              <a:latin typeface="Calibri"/>
              <a:ea typeface="Calibri"/>
              <a:cs typeface="Calibri"/>
              <a:sym typeface="Calibri"/>
            </a:endParaRPr>
          </a:p>
          <a:p>
            <a:pPr lvl="0" defTabSz="914400">
              <a:lnSpc>
                <a:spcPct val="100000"/>
              </a:lnSpc>
              <a:defRPr sz="1800"/>
            </a:pPr>
            <a:r>
              <a:rPr sz="1200" dirty="0">
                <a:latin typeface="Calibri"/>
                <a:ea typeface="Calibri"/>
                <a:cs typeface="Calibri"/>
                <a:sym typeface="Calibri"/>
              </a:rPr>
              <a:t>Glyphosate, more commonly known as Roundup, is the most widely used herbicide in the world.  In 2007, the United States alone used 85,000 tons and, according to Szekacs &amp; Darvas (2012), has been called the most significant chemical in modern agriculture.  It was first created for use as a descaling agent to clean mineral deposits from plumbing pipes, boilers, and heaters.  The Monsanto Company later acquired the rights and glyphosate was then patented as an herbicide and released in the 1970s.  It serves as a broad-spectrum herbicide.  This means that it spreads throughout the entire plant, from the leaves to the roots.  </a:t>
            </a:r>
          </a:p>
          <a:p>
            <a:pPr lvl="0" defTabSz="914400">
              <a:lnSpc>
                <a:spcPct val="100000"/>
              </a:lnSpc>
              <a:defRPr sz="1800"/>
            </a:pPr>
            <a:r>
              <a:rPr sz="1200" dirty="0">
                <a:latin typeface="Calibri"/>
                <a:ea typeface="Calibri"/>
                <a:cs typeface="Calibri"/>
                <a:sym typeface="Calibri"/>
              </a:rPr>
              <a:t> </a:t>
            </a:r>
          </a:p>
          <a:p>
            <a:pPr lvl="0" defTabSz="914400">
              <a:lnSpc>
                <a:spcPct val="100000"/>
              </a:lnSpc>
              <a:defRPr sz="1800"/>
            </a:pPr>
            <a:r>
              <a:rPr sz="1200" dirty="0">
                <a:latin typeface="Calibri"/>
                <a:ea typeface="Calibri"/>
                <a:cs typeface="Calibri"/>
                <a:sym typeface="Calibri"/>
              </a:rPr>
              <a:t>In 1996, crops began to be genetically engineered in order to resist glyphosate, thus enabling farmers to kill weeds without harming their crops.  These herbicide resistant plants absorb glyphosate via direct application and from soil, meaning that it cannot be washed off before consumption (Campbell, 2015).  These crops were originally intended to help farmers control weeds.  The plants are resistant to glyphosate, allowing it to be sprayed over fields and target only the unwanted weeds instead of the crops.  These genetically engineered seeds are commonly known as “terminator seeds” because the crops grown from these seeds are sterile, meaning farmers cannot reuse them.  </a:t>
            </a:r>
          </a:p>
        </p:txBody>
      </p:sp>
    </p:spTree>
    <p:extLst>
      <p:ext uri="{BB962C8B-B14F-4D97-AF65-F5344CB8AC3E}">
        <p14:creationId xmlns:p14="http://schemas.microsoft.com/office/powerpoint/2010/main" xmlns="" val="996441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Shape 72"/>
          <p:cNvSpPr>
            <a:spLocks noGrp="1" noRot="1" noChangeAspect="1"/>
          </p:cNvSpPr>
          <p:nvPr>
            <p:ph type="sldImg"/>
          </p:nvPr>
        </p:nvSpPr>
        <p:spPr>
          <a:prstGeom prst="rect">
            <a:avLst/>
          </a:prstGeom>
        </p:spPr>
        <p:txBody>
          <a:bodyPr/>
          <a:lstStyle/>
          <a:p>
            <a:pPr lvl="0"/>
            <a:endParaRPr dirty="0"/>
          </a:p>
        </p:txBody>
      </p:sp>
      <p:sp>
        <p:nvSpPr>
          <p:cNvPr id="73" name="Shape 73"/>
          <p:cNvSpPr>
            <a:spLocks noGrp="1"/>
          </p:cNvSpPr>
          <p:nvPr>
            <p:ph type="body" sz="quarter" idx="1"/>
          </p:nvPr>
        </p:nvSpPr>
        <p:spPr>
          <a:prstGeom prst="rect">
            <a:avLst/>
          </a:prstGeom>
        </p:spPr>
        <p:txBody>
          <a:bodyPr/>
          <a:lstStyle/>
          <a:p>
            <a:pPr lvl="0" defTabSz="914400">
              <a:lnSpc>
                <a:spcPct val="100000"/>
              </a:lnSpc>
              <a:defRPr sz="1800"/>
            </a:pPr>
            <a:r>
              <a:rPr sz="1200" b="1" dirty="0">
                <a:latin typeface="Calibri"/>
                <a:ea typeface="Calibri"/>
                <a:cs typeface="Calibri"/>
                <a:sym typeface="Calibri"/>
              </a:rPr>
              <a:t>Why are Glyphosates a Public Health Concern?</a:t>
            </a:r>
            <a:endParaRPr sz="1200" dirty="0">
              <a:latin typeface="Calibri"/>
              <a:ea typeface="Calibri"/>
              <a:cs typeface="Calibri"/>
              <a:sym typeface="Calibri"/>
            </a:endParaRPr>
          </a:p>
          <a:p>
            <a:pPr lvl="0" defTabSz="914400">
              <a:lnSpc>
                <a:spcPct val="100000"/>
              </a:lnSpc>
              <a:defRPr sz="1800"/>
            </a:pPr>
            <a:r>
              <a:rPr sz="1200" dirty="0">
                <a:latin typeface="Calibri"/>
                <a:ea typeface="Calibri"/>
                <a:cs typeface="Calibri"/>
                <a:sym typeface="Calibri"/>
              </a:rPr>
              <a:t>Although glyphosate presents a clear advantage to farmers, what does its use mean to consumers?  Koller et al (2012), demonstrated genotoxic effects after short exposures to glyphosate, even when diluted 450 times greater than current agriculture uses.  Inhalation can cause DNA damage in exposed farmers.  In fact, in March of 2015, the World Health Organization (WHO) classified glyphosates as “probably carcinogenic.”  It has been linked to endocrine disruption, cancer formation, miscarriages and birth defects, and disruption of human sex hormones resulting in serious health concerns.  Additionally, it has been demonstrated to affect the bacterial composition of soil, resulting in an altered soil biology that includes changes in nutrient availability and an immobilization of manganese which is an essential plant micronutrient (Stonebrook, 2013).</a:t>
            </a:r>
          </a:p>
          <a:p>
            <a:pPr lvl="0" defTabSz="914400">
              <a:lnSpc>
                <a:spcPct val="100000"/>
              </a:lnSpc>
              <a:defRPr sz="1800"/>
            </a:pPr>
            <a:r>
              <a:rPr sz="1200" dirty="0">
                <a:latin typeface="Calibri"/>
                <a:ea typeface="Calibri"/>
                <a:cs typeface="Calibri"/>
                <a:sym typeface="Calibri"/>
              </a:rPr>
              <a:t> </a:t>
            </a:r>
          </a:p>
          <a:p>
            <a:pPr lvl="0" defTabSz="914400">
              <a:lnSpc>
                <a:spcPct val="100000"/>
              </a:lnSpc>
              <a:defRPr sz="1800"/>
            </a:pPr>
            <a:r>
              <a:rPr sz="1200" b="1" dirty="0">
                <a:latin typeface="Calibri"/>
                <a:ea typeface="Calibri"/>
                <a:cs typeface="Calibri"/>
                <a:sym typeface="Calibri"/>
              </a:rPr>
              <a:t>Why are Changes Important?</a:t>
            </a:r>
            <a:endParaRPr sz="1200" dirty="0">
              <a:latin typeface="Calibri"/>
              <a:ea typeface="Calibri"/>
              <a:cs typeface="Calibri"/>
              <a:sym typeface="Calibri"/>
            </a:endParaRPr>
          </a:p>
          <a:p>
            <a:pPr lvl="0" defTabSz="914400">
              <a:lnSpc>
                <a:spcPct val="100000"/>
              </a:lnSpc>
              <a:defRPr sz="1800"/>
            </a:pPr>
            <a:r>
              <a:rPr sz="1200" dirty="0">
                <a:latin typeface="Calibri"/>
                <a:ea typeface="Calibri"/>
                <a:cs typeface="Calibri"/>
                <a:sym typeface="Calibri"/>
              </a:rPr>
              <a:t>Despite the clear link between glyphosate usage and negative health outcomes, the product continues to be utilized today.   In order to protect not only our farmland and future crops, indeed the lives of Americans, we must begin to recognize the negative affects glyphosate poses and advocate for immediate product regulation or even discontinuation.   </a:t>
            </a:r>
          </a:p>
          <a:p>
            <a:pPr lvl="0" defTabSz="914400">
              <a:lnSpc>
                <a:spcPct val="100000"/>
              </a:lnSpc>
              <a:defRPr sz="1800"/>
            </a:pPr>
            <a:r>
              <a:rPr sz="1200" dirty="0">
                <a:latin typeface="Calibri"/>
                <a:ea typeface="Calibri"/>
                <a:cs typeface="Calibri"/>
                <a:sym typeface="Calibri"/>
              </a:rPr>
              <a:t> </a:t>
            </a:r>
          </a:p>
        </p:txBody>
      </p:sp>
    </p:spTree>
    <p:extLst>
      <p:ext uri="{BB962C8B-B14F-4D97-AF65-F5344CB8AC3E}">
        <p14:creationId xmlns:p14="http://schemas.microsoft.com/office/powerpoint/2010/main" xmlns="" val="1736876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hape 83"/>
          <p:cNvSpPr>
            <a:spLocks noGrp="1" noRot="1" noChangeAspect="1"/>
          </p:cNvSpPr>
          <p:nvPr>
            <p:ph type="sldImg"/>
          </p:nvPr>
        </p:nvSpPr>
        <p:spPr>
          <a:prstGeom prst="rect">
            <a:avLst/>
          </a:prstGeom>
        </p:spPr>
        <p:txBody>
          <a:bodyPr/>
          <a:lstStyle/>
          <a:p>
            <a:pPr lvl="0"/>
            <a:endParaRPr dirty="0"/>
          </a:p>
        </p:txBody>
      </p:sp>
      <p:sp>
        <p:nvSpPr>
          <p:cNvPr id="84" name="Shape 84"/>
          <p:cNvSpPr>
            <a:spLocks noGrp="1"/>
          </p:cNvSpPr>
          <p:nvPr>
            <p:ph type="body" sz="quarter" idx="1"/>
          </p:nvPr>
        </p:nvSpPr>
        <p:spPr>
          <a:prstGeom prst="rect">
            <a:avLst/>
          </a:prstGeom>
        </p:spPr>
        <p:txBody>
          <a:bodyPr/>
          <a:lstStyle/>
          <a:p>
            <a:pPr lvl="0" defTabSz="914400">
              <a:lnSpc>
                <a:spcPct val="100000"/>
              </a:lnSpc>
              <a:defRPr sz="1800"/>
            </a:pPr>
            <a:r>
              <a:rPr lang="en-US" sz="1200" dirty="0">
                <a:latin typeface="Calibri"/>
                <a:ea typeface="Calibri"/>
                <a:cs typeface="Calibri"/>
                <a:sym typeface="Calibri"/>
              </a:rPr>
              <a:t>The government’s response in the United States to this problem in the past have been the following:</a:t>
            </a:r>
          </a:p>
          <a:p>
            <a:pPr lvl="0" defTabSz="914400">
              <a:lnSpc>
                <a:spcPct val="100000"/>
              </a:lnSpc>
              <a:defRPr sz="1800"/>
            </a:pPr>
            <a:r>
              <a:rPr lang="en-US" sz="1200" dirty="0">
                <a:latin typeface="Calibri"/>
                <a:ea typeface="Calibri"/>
                <a:cs typeface="Calibri"/>
                <a:sym typeface="Calibri"/>
              </a:rPr>
              <a:t>The EPA in 1993 considered glyphosate as non-carcinogenic.  In 2015, the governmental agency initiated a review and in 2016 it reported that it is likely non-carcinogenic.  </a:t>
            </a:r>
          </a:p>
          <a:p>
            <a:pPr lvl="0" defTabSz="914400">
              <a:lnSpc>
                <a:spcPct val="100000"/>
              </a:lnSpc>
              <a:defRPr sz="1800"/>
            </a:pPr>
            <a:r>
              <a:rPr lang="en-US" sz="1200" dirty="0">
                <a:latin typeface="Calibri"/>
                <a:ea typeface="Calibri"/>
                <a:cs typeface="Calibri"/>
                <a:sym typeface="Calibri"/>
              </a:rPr>
              <a:t>The United States Department of Agriculture in 2011 discovered through rigorous tests that over 90% of crops tested positive for glyphosate.  March of this year, the agency announced that it would not tests foods for this chemical.  Then in</a:t>
            </a:r>
            <a:r>
              <a:rPr lang="en-US" sz="1200" baseline="0" dirty="0">
                <a:latin typeface="Calibri"/>
                <a:ea typeface="Calibri"/>
                <a:cs typeface="Calibri"/>
                <a:sym typeface="Calibri"/>
              </a:rPr>
              <a:t> couple of days the USDA quietly announced they would start testing foods for glyphosate.  </a:t>
            </a:r>
            <a:endParaRPr lang="en-US" sz="1200" dirty="0">
              <a:latin typeface="Calibri"/>
              <a:ea typeface="Calibri"/>
              <a:cs typeface="Calibri"/>
              <a:sym typeface="Calibri"/>
            </a:endParaRPr>
          </a:p>
          <a:p>
            <a:pPr lvl="0" defTabSz="914400">
              <a:lnSpc>
                <a:spcPct val="100000"/>
              </a:lnSpc>
              <a:defRPr sz="1800"/>
            </a:pPr>
            <a:r>
              <a:rPr lang="en-US" sz="1200" dirty="0">
                <a:latin typeface="Calibri"/>
                <a:ea typeface="Calibri"/>
                <a:cs typeface="Calibri"/>
                <a:sym typeface="Calibri"/>
              </a:rPr>
              <a:t>The state of California added glyphosate as a carcinogen to the California Proposition 65.  This proposition is a list of toxic substances that may cause cancer and birth defects and to reduce exposure to these chemicals.  Once on this list, companies are required to place a warning label on their products.  Monsanto, in response to this, filed a lawsuit and was later dismissed.  </a:t>
            </a:r>
          </a:p>
          <a:p>
            <a:pPr lvl="0" defTabSz="914400">
              <a:lnSpc>
                <a:spcPct val="100000"/>
              </a:lnSpc>
              <a:defRPr sz="1800"/>
            </a:pPr>
            <a:endParaRPr lang="en-US" sz="1200" dirty="0">
              <a:latin typeface="Calibri"/>
              <a:ea typeface="Calibri"/>
              <a:cs typeface="Calibri"/>
              <a:sym typeface="Calibri"/>
            </a:endParaRPr>
          </a:p>
          <a:p>
            <a:pPr lvl="0" defTabSz="914400">
              <a:lnSpc>
                <a:spcPct val="100000"/>
              </a:lnSpc>
              <a:defRPr sz="1800"/>
            </a:pPr>
            <a:r>
              <a:rPr lang="en-US" sz="1200" dirty="0">
                <a:latin typeface="Calibri"/>
                <a:ea typeface="Calibri"/>
                <a:cs typeface="Calibri"/>
                <a:sym typeface="Calibri"/>
              </a:rPr>
              <a:t>So what do we need to do:</a:t>
            </a:r>
          </a:p>
          <a:p>
            <a:pPr marL="228600" lvl="0" indent="-228600" defTabSz="914400">
              <a:lnSpc>
                <a:spcPct val="100000"/>
              </a:lnSpc>
              <a:buSzPct val="100000"/>
              <a:buAutoNum type="arabicParenR"/>
              <a:defRPr sz="1800"/>
            </a:pPr>
            <a:r>
              <a:rPr lang="en-US" sz="1200" dirty="0">
                <a:latin typeface="Calibri"/>
                <a:ea typeface="Calibri"/>
                <a:cs typeface="Calibri"/>
                <a:sym typeface="Calibri"/>
              </a:rPr>
              <a:t>Approach US PIRG which is a group that researches and uncovers facts.  This entity stands up to powerful groups when the health and safety of individuals are at risk.  </a:t>
            </a:r>
          </a:p>
          <a:p>
            <a:pPr marL="228600" lvl="0" indent="-228600" defTabSz="914400">
              <a:lnSpc>
                <a:spcPct val="100000"/>
              </a:lnSpc>
              <a:buSzPct val="100000"/>
              <a:buAutoNum type="arabicParenR"/>
              <a:defRPr sz="1800"/>
            </a:pPr>
            <a:r>
              <a:rPr lang="en-US" sz="1200" dirty="0">
                <a:latin typeface="Calibri"/>
                <a:ea typeface="Calibri"/>
                <a:cs typeface="Calibri"/>
                <a:sym typeface="Calibri"/>
              </a:rPr>
              <a:t>Advocate to the EPA and USDA and argue to allow testing of foods.</a:t>
            </a:r>
          </a:p>
          <a:p>
            <a:pPr marL="228600" lvl="0" indent="-228600" defTabSz="914400">
              <a:lnSpc>
                <a:spcPct val="100000"/>
              </a:lnSpc>
              <a:buSzPct val="100000"/>
              <a:buAutoNum type="arabicParenR"/>
              <a:defRPr sz="1800"/>
            </a:pPr>
            <a:r>
              <a:rPr lang="en-US" sz="1200" dirty="0">
                <a:latin typeface="Calibri"/>
                <a:ea typeface="Calibri"/>
                <a:cs typeface="Calibri"/>
                <a:sym typeface="Calibri"/>
              </a:rPr>
              <a:t>Lobby at both the state and national level to ban the use of Roundup.  Beginning at the state level and gain their support will be necessary to lobby at the national level.  </a:t>
            </a:r>
          </a:p>
        </p:txBody>
      </p:sp>
    </p:spTree>
    <p:extLst>
      <p:ext uri="{BB962C8B-B14F-4D97-AF65-F5344CB8AC3E}">
        <p14:creationId xmlns:p14="http://schemas.microsoft.com/office/powerpoint/2010/main" xmlns="" val="11952843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prstGeom prst="rect">
            <a:avLst/>
          </a:prstGeom>
        </p:spPr>
        <p:txBody>
          <a:bodyPr/>
          <a:lstStyle/>
          <a:p>
            <a:pPr lvl="0"/>
            <a:endParaRPr dirty="0"/>
          </a:p>
        </p:txBody>
      </p:sp>
      <p:sp>
        <p:nvSpPr>
          <p:cNvPr id="92" name="Shape 92"/>
          <p:cNvSpPr>
            <a:spLocks noGrp="1"/>
          </p:cNvSpPr>
          <p:nvPr>
            <p:ph type="body" sz="quarter" idx="1"/>
          </p:nvPr>
        </p:nvSpPr>
        <p:spPr>
          <a:prstGeom prst="rect">
            <a:avLst/>
          </a:prstGeom>
        </p:spPr>
        <p:txBody>
          <a:bodyPr/>
          <a:lstStyle/>
          <a:p>
            <a:pPr lvl="0" defTabSz="914400">
              <a:lnSpc>
                <a:spcPct val="100000"/>
              </a:lnSpc>
              <a:defRPr sz="1800"/>
            </a:pPr>
            <a:r>
              <a:rPr sz="1200" dirty="0">
                <a:latin typeface="Calibri"/>
                <a:ea typeface="Calibri"/>
                <a:cs typeface="Calibri"/>
                <a:sym typeface="Calibri"/>
              </a:rPr>
              <a:t>Policy-making strategies can be used to influence health care services and governmental agencies.  These strategies help to gain the attention of politician’s and other large groups.  Such strategies include:</a:t>
            </a:r>
          </a:p>
          <a:p>
            <a:pPr marL="228600" lvl="0" indent="-228600" defTabSz="914400">
              <a:lnSpc>
                <a:spcPct val="100000"/>
              </a:lnSpc>
              <a:buSzPct val="100000"/>
              <a:buAutoNum type="arabicParenR"/>
              <a:defRPr sz="1800"/>
            </a:pPr>
            <a:r>
              <a:rPr sz="1200" dirty="0">
                <a:latin typeface="Calibri"/>
                <a:ea typeface="Calibri"/>
                <a:cs typeface="Calibri"/>
                <a:sym typeface="Calibri"/>
              </a:rPr>
              <a:t>Sign the website petition found on the US PIRG website.  </a:t>
            </a:r>
          </a:p>
          <a:p>
            <a:pPr marL="228600" lvl="0" indent="-228600" defTabSz="914400">
              <a:lnSpc>
                <a:spcPct val="100000"/>
              </a:lnSpc>
              <a:buSzPct val="100000"/>
              <a:buAutoNum type="arabicParenR"/>
              <a:defRPr sz="1800"/>
            </a:pPr>
            <a:r>
              <a:rPr sz="1200" dirty="0">
                <a:latin typeface="Calibri"/>
                <a:ea typeface="Calibri"/>
                <a:cs typeface="Calibri"/>
                <a:sym typeface="Calibri"/>
              </a:rPr>
              <a:t>Use of social media and like/favor/join such groups that support the ban of glyphosate until further evidence proves whether it is or not carcinogenic.  The more likes and the more support for this group, the likelihood that politicians will see the concern and will gain attention at the legislative level.  </a:t>
            </a:r>
          </a:p>
          <a:p>
            <a:pPr marL="228600" lvl="0" indent="-228600" defTabSz="914400">
              <a:lnSpc>
                <a:spcPct val="100000"/>
              </a:lnSpc>
              <a:buSzPct val="100000"/>
              <a:buAutoNum type="arabicParenR"/>
              <a:defRPr sz="1800"/>
            </a:pPr>
            <a:r>
              <a:rPr sz="1200" dirty="0">
                <a:latin typeface="Calibri"/>
                <a:ea typeface="Calibri"/>
                <a:cs typeface="Calibri"/>
                <a:sym typeface="Calibri"/>
              </a:rPr>
              <a:t>Also lobby to politicians at both the state and national level.  The more we fight and argue that citizens health and lives are at risk, the more these politician’s will listen. Another argument that can be presented is that the World Health Organization even announced in 2015 a link between cancer and glyphosate.  Presenting this point is a strategy to gain the attention of legislature.  This danger and threat to society is an attention grabber.  </a:t>
            </a:r>
          </a:p>
        </p:txBody>
      </p:sp>
    </p:spTree>
    <p:extLst>
      <p:ext uri="{BB962C8B-B14F-4D97-AF65-F5344CB8AC3E}">
        <p14:creationId xmlns:p14="http://schemas.microsoft.com/office/powerpoint/2010/main" xmlns="" val="2791347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Proposed</a:t>
            </a:r>
            <a:r>
              <a:rPr lang="en-US" b="1" baseline="0" dirty="0"/>
              <a:t> Bill at the State Level </a:t>
            </a:r>
            <a:endParaRPr lang="en-US" b="1" dirty="0"/>
          </a:p>
          <a:p>
            <a:r>
              <a:rPr lang="en-US" dirty="0"/>
              <a:t>The proposed bill aims to prohibit the aerial application of glyphosate to crops as well as ground application at the state level as the chemical has been classified as a known carcinogen by the WHO</a:t>
            </a:r>
            <a:r>
              <a:rPr lang="en-US" baseline="0" dirty="0"/>
              <a:t> (Cressey, 2015)</a:t>
            </a:r>
            <a:r>
              <a:rPr lang="en-US" dirty="0"/>
              <a:t>.</a:t>
            </a:r>
            <a:r>
              <a:rPr lang="en-US" baseline="0" dirty="0"/>
              <a:t>  </a:t>
            </a:r>
            <a:r>
              <a:rPr lang="en-US" dirty="0"/>
              <a:t>This limits the exposure of glyphosate and protects citizens from the harmful effects of the chemical and helps to eliminate contamination of crops, waterways and the air supply.  This bill would also include the labeling of glyphosate as a known carcinogen making consumers aware that it is a chemical that has the potential to cause cancer (Broughton,</a:t>
            </a:r>
            <a:r>
              <a:rPr lang="en-US" baseline="0" dirty="0"/>
              <a:t> 2017)</a:t>
            </a:r>
            <a:r>
              <a:rPr lang="en-US" dirty="0"/>
              <a:t>. </a:t>
            </a:r>
          </a:p>
        </p:txBody>
      </p:sp>
    </p:spTree>
    <p:extLst>
      <p:ext uri="{BB962C8B-B14F-4D97-AF65-F5344CB8AC3E}">
        <p14:creationId xmlns:p14="http://schemas.microsoft.com/office/powerpoint/2010/main" xmlns="" val="18572784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Shape 101"/>
          <p:cNvSpPr>
            <a:spLocks noGrp="1" noRot="1" noChangeAspect="1"/>
          </p:cNvSpPr>
          <p:nvPr>
            <p:ph type="sldImg"/>
          </p:nvPr>
        </p:nvSpPr>
        <p:spPr>
          <a:prstGeom prst="rect">
            <a:avLst/>
          </a:prstGeom>
        </p:spPr>
        <p:txBody>
          <a:bodyPr/>
          <a:lstStyle/>
          <a:p>
            <a:pPr lvl="0"/>
            <a:endParaRPr dirty="0"/>
          </a:p>
        </p:txBody>
      </p:sp>
      <p:sp>
        <p:nvSpPr>
          <p:cNvPr id="102" name="Shape 102"/>
          <p:cNvSpPr>
            <a:spLocks noGrp="1"/>
          </p:cNvSpPr>
          <p:nvPr>
            <p:ph type="body" sz="quarter" idx="1"/>
          </p:nvPr>
        </p:nvSpPr>
        <p:spPr>
          <a:prstGeom prst="rect">
            <a:avLst/>
          </a:prstGeom>
        </p:spPr>
        <p:txBody>
          <a:bodyPr/>
          <a:lstStyle/>
          <a:p>
            <a:pPr lvl="0" defTabSz="914400">
              <a:lnSpc>
                <a:spcPct val="100000"/>
              </a:lnSpc>
              <a:defRPr sz="1800"/>
            </a:pPr>
            <a:r>
              <a:rPr sz="1200" b="1" dirty="0">
                <a:latin typeface="Calibri"/>
                <a:ea typeface="Calibri"/>
                <a:cs typeface="Calibri"/>
                <a:sym typeface="Calibri"/>
              </a:rPr>
              <a:t>What can Nurses Do?</a:t>
            </a:r>
            <a:endParaRPr sz="1200" dirty="0">
              <a:latin typeface="Calibri"/>
              <a:ea typeface="Calibri"/>
              <a:cs typeface="Calibri"/>
              <a:sym typeface="Calibri"/>
            </a:endParaRPr>
          </a:p>
          <a:p>
            <a:pPr lvl="0" defTabSz="914400">
              <a:lnSpc>
                <a:spcPct val="100000"/>
              </a:lnSpc>
              <a:defRPr sz="1800"/>
            </a:pPr>
            <a:r>
              <a:rPr sz="1200" dirty="0">
                <a:latin typeface="Calibri"/>
                <a:ea typeface="Calibri"/>
                <a:cs typeface="Calibri"/>
                <a:sym typeface="Calibri"/>
              </a:rPr>
              <a:t>Within the nursing profession, we must stop being only reactive.  Although it is vital to know how to care for patients who have been negatively affected by the use of glyphosate, it is also vital to be proactive.  We must begin to take a socio-environmental approach to human and public health.  This entails understanding the association of the chemical used and the development that it has on the health of the rural workers, work environment, and nature.  There is a strongly documented link to disorders of multiple systems, including gastric, mental, circulatory, respiratory, and dermatological systems.   Rural workers who apply pesticides are at the highest risk, along with those who work with the crops directly after harvesting.  Understanding the relationship between pesticide use and the rural labor workforce enables us to provide these patients and employers with strategies to decrease exposure, such as personal protection equipment (PPE) and rigorous hand washing.  By communicating the risk factors associated with the use of glyphosate, nurses can begin to teach rural workers how to identify signs and symptoms of health disorders associated with pesticides.  This can result in quicker identification and treatment (Cezar-Vaz, Bonow, Mello &amp; Santos, 2016).  </a:t>
            </a:r>
          </a:p>
        </p:txBody>
      </p:sp>
    </p:spTree>
    <p:extLst>
      <p:ext uri="{BB962C8B-B14F-4D97-AF65-F5344CB8AC3E}">
        <p14:creationId xmlns:p14="http://schemas.microsoft.com/office/powerpoint/2010/main" xmlns="" val="14295922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Implementation</a:t>
            </a:r>
          </a:p>
          <a:p>
            <a:r>
              <a:rPr lang="en-US" dirty="0"/>
              <a:t>The bill would be proposed at the state level due to difficulties other organizations and legislation has faced when dealing with the chemical giant, Monsanto.  Monsanto has deep political ties as Michael Taylor, previous lawyer employed by the company, went on to work for the Food and Drug Administration (FDA), writing policies involving genetic modification and then returned to Monsanto in the capacity of vice president.  This example, as well as many others involving Monsanto, the EPA, and the FDA makes legal action challenging but not impossible (Broughton, 2017).  Litigation against Monsanto should not be taken lightly as they are in control of most of the U.S.’s food supply.   The first step in proposing a bill of this capacity is gaining advocacy which is best done through education.   One can go about creating advocates for this important cause through social media outlets, local environmental groups, partnering with legislators as well as professional nursing organizations.  A large protest in 2015, known as the March Against Monsanto was successful in joining people from across the globe to voice their opposition to Monsanto.  Comparisons can be made to California’s process when they enacted Proposition 65 which requires the labeling of glyphosate as a known carcinogen (Cook-Schultz, 2017). </a:t>
            </a:r>
          </a:p>
          <a:p>
            <a:endParaRPr lang="en-US" dirty="0"/>
          </a:p>
          <a:p>
            <a:r>
              <a:rPr lang="en-US" dirty="0"/>
              <a:t>Proving that the banning of this toxic substance would benefit many is just the beginning of the fight against Monsanto.    When consumers are educated and aware of the substances they are eating, they are able to make informed decisions about their food choices which would likely result in a decrease in the sale of foods that are affected by glyphosate.  When there is a decrease in the demand for these foods, companies will have to adapt to what consumers demand, thus changing their approach to food delivery to the public.  More than likely, the labeling piece of the bill would pass before the banning of the substance due to efforts at the local level, simply because there is much to consider including the importation of foods from other states as well as other countries which could be affected by the toxic spray.  Implementing a ban at the state level affects many farmers who could potentially have profit loss and limits their herbicide choices.  A huge state-wide campaign would have to be generated urging the public to buy local crops grown within the state to assuring safety from glyphosate.  Working in conjunction with farm bureaus across the state as well as conducting town hall meetings would be essential steps in the implementation of the new program. </a:t>
            </a:r>
          </a:p>
        </p:txBody>
      </p:sp>
    </p:spTree>
    <p:extLst>
      <p:ext uri="{BB962C8B-B14F-4D97-AF65-F5344CB8AC3E}">
        <p14:creationId xmlns:p14="http://schemas.microsoft.com/office/powerpoint/2010/main" xmlns="" val="40547224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Shape 111"/>
          <p:cNvSpPr>
            <a:spLocks noGrp="1" noRot="1" noChangeAspect="1"/>
          </p:cNvSpPr>
          <p:nvPr>
            <p:ph type="sldImg"/>
          </p:nvPr>
        </p:nvSpPr>
        <p:spPr>
          <a:prstGeom prst="rect">
            <a:avLst/>
          </a:prstGeom>
        </p:spPr>
        <p:txBody>
          <a:bodyPr/>
          <a:lstStyle/>
          <a:p>
            <a:pPr lvl="0"/>
            <a:endParaRPr dirty="0"/>
          </a:p>
        </p:txBody>
      </p:sp>
      <p:sp>
        <p:nvSpPr>
          <p:cNvPr id="112" name="Shape 112"/>
          <p:cNvSpPr>
            <a:spLocks noGrp="1"/>
          </p:cNvSpPr>
          <p:nvPr>
            <p:ph type="body" sz="quarter" idx="1"/>
          </p:nvPr>
        </p:nvSpPr>
        <p:spPr>
          <a:prstGeom prst="rect">
            <a:avLst/>
          </a:prstGeom>
        </p:spPr>
        <p:txBody>
          <a:bodyPr/>
          <a:lstStyle/>
          <a:p>
            <a:pPr lvl="0">
              <a:defRPr sz="1800"/>
            </a:pPr>
            <a:r>
              <a:rPr sz="1200" b="1" dirty="0">
                <a:latin typeface="Trebuchet MS"/>
                <a:ea typeface="Trebuchet MS"/>
                <a:cs typeface="Trebuchet MS"/>
                <a:sym typeface="Trebuchet MS"/>
              </a:rPr>
              <a:t>Summary</a:t>
            </a:r>
          </a:p>
          <a:p>
            <a:pPr lvl="0">
              <a:defRPr sz="1800"/>
            </a:pPr>
            <a:r>
              <a:rPr sz="1200" dirty="0">
                <a:latin typeface="Trebuchet MS"/>
                <a:ea typeface="Trebuchet MS"/>
                <a:cs typeface="Trebuchet MS"/>
                <a:sym typeface="Trebuchet MS"/>
              </a:rPr>
              <a:t>Glyphosate is one of those chemicals that can benefit us in multiple ways, but can also be harmful if used inappropriately in our environment.  Although glyphosate has its positive uses such as a plumbing and pipe aide and crop assistant it is also known as a carcinogen.  Carcinogen’s are known for being cancer causing agents in tissues and organs.  This chemical does not just cause cancer, but it is also the culprit responsible for birth defects, miscarriages and endocrine problems.  Having the possibility of being harmful should indeed be reason enough for more actions to be taken concerning this chemical.  A positive start would be to advocate by approaching the appropriate entities such as, United States Public Interest Research Group (U.S. PIRG), EPA, USDA, as well as other influential interests groups.  The public has a right to choose what chemicals are used in their environment. </a:t>
            </a:r>
          </a:p>
        </p:txBody>
      </p:sp>
    </p:spTree>
    <p:extLst>
      <p:ext uri="{BB962C8B-B14F-4D97-AF65-F5344CB8AC3E}">
        <p14:creationId xmlns:p14="http://schemas.microsoft.com/office/powerpoint/2010/main" xmlns="" val="6982618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slide" Target="../slides/slide5.xml"/><Relationship Id="rId1" Type="http://schemas.openxmlformats.org/officeDocument/2006/relationships/slideMaster" Target="../slideMasters/slideMaster1.xml"/><Relationship Id="rId5" Type="http://schemas.openxmlformats.org/officeDocument/2006/relationships/slide" Target="../slides/slide10.xml"/><Relationship Id="rId4" Type="http://schemas.openxmlformats.org/officeDocument/2006/relationships/slide" Target="../slides/slide8.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6" name="Shape 6"/>
          <p:cNvSpPr/>
          <p:nvPr/>
        </p:nvSpPr>
        <p:spPr>
          <a:xfrm>
            <a:off x="24064" y="0"/>
            <a:ext cx="1752601" cy="6875327"/>
          </a:xfrm>
          <a:prstGeom prst="rect">
            <a:avLst/>
          </a:prstGeom>
          <a:solidFill>
            <a:srgbClr val="4F81BD"/>
          </a:solidFill>
          <a:ln w="12700">
            <a:miter lim="400000"/>
          </a:ln>
        </p:spPr>
        <p:txBody>
          <a:bodyPr lIns="0" tIns="0" rIns="0" bIns="0" anchor="ctr"/>
          <a:lstStyle/>
          <a:p>
            <a:pPr lvl="0" algn="ctr">
              <a:defRPr>
                <a:solidFill>
                  <a:srgbClr val="FFFFFF"/>
                </a:solidFill>
              </a:defRPr>
            </a:pPr>
            <a:endParaRPr dirty="0"/>
          </a:p>
        </p:txBody>
      </p:sp>
      <p:sp>
        <p:nvSpPr>
          <p:cNvPr id="7" name="Shape 7"/>
          <p:cNvSpPr>
            <a:spLocks noGrp="1"/>
          </p:cNvSpPr>
          <p:nvPr>
            <p:ph type="sldNum" sz="quarter" idx="2"/>
          </p:nvPr>
        </p:nvSpPr>
        <p:spPr>
          <a:prstGeom prst="rect">
            <a:avLst/>
          </a:prstGeom>
        </p:spPr>
        <p:txBody>
          <a:bodyPr/>
          <a:lstStyle/>
          <a:p>
            <a:pPr lvl="0"/>
            <a:fld id="{86CB4B4D-7CA3-9044-876B-883B54F8677D}" type="slidenum">
              <a:rPr/>
              <a:pPr lvl="0"/>
              <a:t>‹#›</a:t>
            </a:fld>
            <a:endParaRPr dirty="0"/>
          </a:p>
        </p:txBody>
      </p:sp>
      <p:sp>
        <p:nvSpPr>
          <p:cNvPr id="8" name="Shape 8"/>
          <p:cNvSpPr/>
          <p:nvPr/>
        </p:nvSpPr>
        <p:spPr>
          <a:xfrm>
            <a:off x="0" y="0"/>
            <a:ext cx="9144000" cy="6858000"/>
          </a:xfrm>
          <a:prstGeom prst="rect">
            <a:avLst/>
          </a:prstGeom>
          <a:ln w="57150">
            <a:solidFill>
              <a:srgbClr val="3A5E8A"/>
            </a:solidFill>
          </a:ln>
        </p:spPr>
        <p:txBody>
          <a:bodyPr lIns="0" tIns="0" rIns="0" bIns="0" anchor="ctr"/>
          <a:lstStyle/>
          <a:p>
            <a:pPr lvl="0" algn="ctr">
              <a:defRPr>
                <a:solidFill>
                  <a:srgbClr val="FFFFFF"/>
                </a:solidFill>
              </a:defRPr>
            </a:pPr>
            <a:endParaRPr dirty="0"/>
          </a:p>
        </p:txBody>
      </p:sp>
      <p:sp>
        <p:nvSpPr>
          <p:cNvPr id="9" name="Shape 9">
            <a:hlinkClick r:id="" action="ppaction://hlinkshowjump?jump=nextslide"/>
          </p:cNvPr>
          <p:cNvSpPr/>
          <p:nvPr/>
        </p:nvSpPr>
        <p:spPr>
          <a:xfrm>
            <a:off x="76200" y="1720929"/>
            <a:ext cx="1600200" cy="294641"/>
          </a:xfrm>
          <a:prstGeom prst="rect">
            <a:avLst/>
          </a:prstGeom>
          <a:solidFill>
            <a:srgbClr val="DCE6F2"/>
          </a:solidFill>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sz="1400" b="1">
                <a:solidFill>
                  <a:srgbClr val="1F497D"/>
                </a:solidFill>
              </a:defRPr>
            </a:lvl1pPr>
          </a:lstStyle>
          <a:p>
            <a:pPr lvl="0">
              <a:defRPr sz="1800" b="0">
                <a:solidFill>
                  <a:srgbClr val="000000"/>
                </a:solidFill>
              </a:defRPr>
            </a:pPr>
            <a:r>
              <a:rPr sz="1400" b="1" dirty="0">
                <a:solidFill>
                  <a:srgbClr val="1F497D"/>
                </a:solidFill>
              </a:rPr>
              <a:t>Policy Issue</a:t>
            </a:r>
          </a:p>
        </p:txBody>
      </p:sp>
      <p:sp>
        <p:nvSpPr>
          <p:cNvPr id="10" name="Shape 10">
            <a:hlinkClick r:id="" action="ppaction://hlinkshowjump?jump=previousslide"/>
          </p:cNvPr>
          <p:cNvSpPr/>
          <p:nvPr/>
        </p:nvSpPr>
        <p:spPr>
          <a:xfrm>
            <a:off x="76200" y="2147946"/>
            <a:ext cx="1600200" cy="294641"/>
          </a:xfrm>
          <a:prstGeom prst="rect">
            <a:avLst/>
          </a:prstGeom>
          <a:solidFill>
            <a:srgbClr val="DCE6F2"/>
          </a:solidFill>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sz="1400" b="1">
                <a:solidFill>
                  <a:srgbClr val="1F497D"/>
                </a:solidFill>
              </a:defRPr>
            </a:lvl1pPr>
          </a:lstStyle>
          <a:p>
            <a:pPr lvl="0">
              <a:defRPr sz="1800" b="0">
                <a:solidFill>
                  <a:srgbClr val="000000"/>
                </a:solidFill>
              </a:defRPr>
            </a:pPr>
            <a:r>
              <a:rPr sz="1400" b="1" dirty="0">
                <a:solidFill>
                  <a:srgbClr val="1F497D"/>
                </a:solidFill>
              </a:rPr>
              <a:t>Movenote</a:t>
            </a:r>
          </a:p>
        </p:txBody>
      </p:sp>
      <p:sp>
        <p:nvSpPr>
          <p:cNvPr id="11" name="Shape 11">
            <a:hlinkClick r:id="" action="ppaction://hlinkshowjump?jump=nextslide"/>
          </p:cNvPr>
          <p:cNvSpPr/>
          <p:nvPr/>
        </p:nvSpPr>
        <p:spPr>
          <a:xfrm>
            <a:off x="76200" y="2574964"/>
            <a:ext cx="1600200" cy="497841"/>
          </a:xfrm>
          <a:prstGeom prst="rect">
            <a:avLst/>
          </a:prstGeom>
          <a:solidFill>
            <a:srgbClr val="DCE6F2"/>
          </a:solidFill>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sz="1400" b="1">
                <a:solidFill>
                  <a:srgbClr val="1F497D"/>
                </a:solidFill>
              </a:defRPr>
            </a:lvl1pPr>
          </a:lstStyle>
          <a:p>
            <a:pPr lvl="0">
              <a:defRPr sz="1800" b="0">
                <a:solidFill>
                  <a:srgbClr val="000000"/>
                </a:solidFill>
              </a:defRPr>
            </a:pPr>
            <a:r>
              <a:rPr sz="1400" b="1" dirty="0">
                <a:solidFill>
                  <a:srgbClr val="1F497D"/>
                </a:solidFill>
              </a:rPr>
              <a:t>Government Response</a:t>
            </a:r>
          </a:p>
        </p:txBody>
      </p:sp>
      <p:sp>
        <p:nvSpPr>
          <p:cNvPr id="12" name="Shape 12">
            <a:hlinkClick r:id="rId2" action="ppaction://hlinksldjump"/>
          </p:cNvPr>
          <p:cNvSpPr/>
          <p:nvPr/>
        </p:nvSpPr>
        <p:spPr>
          <a:xfrm>
            <a:off x="76200" y="3197423"/>
            <a:ext cx="1600200" cy="294641"/>
          </a:xfrm>
          <a:prstGeom prst="rect">
            <a:avLst/>
          </a:prstGeom>
          <a:solidFill>
            <a:srgbClr val="DCE6F2"/>
          </a:solidFill>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sz="1400" b="1">
                <a:solidFill>
                  <a:srgbClr val="1F497D"/>
                </a:solidFill>
              </a:defRPr>
            </a:lvl1pPr>
          </a:lstStyle>
          <a:p>
            <a:pPr lvl="0">
              <a:defRPr sz="1800" b="0">
                <a:solidFill>
                  <a:srgbClr val="000000"/>
                </a:solidFill>
              </a:defRPr>
            </a:pPr>
            <a:r>
              <a:rPr sz="1400" b="1" dirty="0">
                <a:solidFill>
                  <a:srgbClr val="1F497D"/>
                </a:solidFill>
              </a:rPr>
              <a:t>Assessment</a:t>
            </a:r>
          </a:p>
        </p:txBody>
      </p:sp>
      <p:sp>
        <p:nvSpPr>
          <p:cNvPr id="13" name="Shape 13">
            <a:hlinkClick r:id="" action="ppaction://hlinkshowjump?jump=previousslide"/>
          </p:cNvPr>
          <p:cNvSpPr/>
          <p:nvPr/>
        </p:nvSpPr>
        <p:spPr>
          <a:xfrm>
            <a:off x="66039" y="5481933"/>
            <a:ext cx="1600201" cy="294641"/>
          </a:xfrm>
          <a:prstGeom prst="rect">
            <a:avLst/>
          </a:prstGeom>
          <a:solidFill>
            <a:srgbClr val="DCE6F2"/>
          </a:solidFill>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sz="1400" b="1">
                <a:solidFill>
                  <a:srgbClr val="1F497D"/>
                </a:solidFill>
              </a:defRPr>
            </a:lvl1pPr>
          </a:lstStyle>
          <a:p>
            <a:pPr lvl="0">
              <a:defRPr sz="1800" b="0">
                <a:solidFill>
                  <a:srgbClr val="000000"/>
                </a:solidFill>
              </a:defRPr>
            </a:pPr>
            <a:r>
              <a:rPr sz="1400" b="1" dirty="0">
                <a:solidFill>
                  <a:srgbClr val="1F497D"/>
                </a:solidFill>
              </a:rPr>
              <a:t>Ad Hoc</a:t>
            </a:r>
          </a:p>
        </p:txBody>
      </p:sp>
      <p:sp>
        <p:nvSpPr>
          <p:cNvPr id="14" name="Shape 14">
            <a:hlinkClick r:id="rId3" action="ppaction://hlinksldjump"/>
          </p:cNvPr>
          <p:cNvSpPr/>
          <p:nvPr/>
        </p:nvSpPr>
        <p:spPr>
          <a:xfrm>
            <a:off x="76200" y="1295400"/>
            <a:ext cx="1600200" cy="294640"/>
          </a:xfrm>
          <a:prstGeom prst="rect">
            <a:avLst/>
          </a:prstGeom>
          <a:solidFill>
            <a:srgbClr val="DCE6F2"/>
          </a:solidFill>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sz="1400" b="1">
                <a:solidFill>
                  <a:srgbClr val="1F497D"/>
                </a:solidFill>
              </a:defRPr>
            </a:lvl1pPr>
          </a:lstStyle>
          <a:p>
            <a:pPr lvl="0">
              <a:defRPr sz="1800" b="0">
                <a:solidFill>
                  <a:srgbClr val="000000"/>
                </a:solidFill>
              </a:defRPr>
            </a:pPr>
            <a:r>
              <a:rPr sz="1400" b="1" dirty="0">
                <a:solidFill>
                  <a:srgbClr val="1F497D"/>
                </a:solidFill>
              </a:rPr>
              <a:t>Introduction</a:t>
            </a:r>
          </a:p>
        </p:txBody>
      </p:sp>
      <p:sp>
        <p:nvSpPr>
          <p:cNvPr id="15" name="Shape 15">
            <a:hlinkClick r:id="" action="ppaction://hlinkshowjump?jump=nextslide"/>
          </p:cNvPr>
          <p:cNvSpPr/>
          <p:nvPr/>
        </p:nvSpPr>
        <p:spPr>
          <a:xfrm>
            <a:off x="76200" y="3657600"/>
            <a:ext cx="1600200" cy="294640"/>
          </a:xfrm>
          <a:prstGeom prst="rect">
            <a:avLst/>
          </a:prstGeom>
          <a:solidFill>
            <a:srgbClr val="DCE6F2"/>
          </a:solidFill>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sz="1400" b="1">
                <a:solidFill>
                  <a:srgbClr val="1F497D"/>
                </a:solidFill>
              </a:defRPr>
            </a:lvl1pPr>
          </a:lstStyle>
          <a:p>
            <a:pPr lvl="0">
              <a:defRPr sz="1800" b="0">
                <a:solidFill>
                  <a:srgbClr val="000000"/>
                </a:solidFill>
              </a:defRPr>
            </a:pPr>
            <a:r>
              <a:rPr sz="1400" b="1" dirty="0">
                <a:solidFill>
                  <a:srgbClr val="1F497D"/>
                </a:solidFill>
              </a:rPr>
              <a:t>Proposed Bill</a:t>
            </a:r>
          </a:p>
        </p:txBody>
      </p:sp>
      <p:sp>
        <p:nvSpPr>
          <p:cNvPr id="16" name="Shape 16">
            <a:hlinkClick r:id="rId4" action="ppaction://hlinksldjump"/>
          </p:cNvPr>
          <p:cNvSpPr/>
          <p:nvPr/>
        </p:nvSpPr>
        <p:spPr>
          <a:xfrm>
            <a:off x="66039" y="4110594"/>
            <a:ext cx="1600201" cy="294641"/>
          </a:xfrm>
          <a:prstGeom prst="rect">
            <a:avLst/>
          </a:prstGeom>
          <a:solidFill>
            <a:srgbClr val="DCE6F2"/>
          </a:solidFill>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sz="1400" b="1">
                <a:solidFill>
                  <a:srgbClr val="1F497D"/>
                </a:solidFill>
              </a:defRPr>
            </a:lvl1pPr>
          </a:lstStyle>
          <a:p>
            <a:pPr lvl="0">
              <a:defRPr sz="1800" b="0">
                <a:solidFill>
                  <a:srgbClr val="000000"/>
                </a:solidFill>
              </a:defRPr>
            </a:pPr>
            <a:r>
              <a:rPr sz="1400" b="1" dirty="0">
                <a:solidFill>
                  <a:srgbClr val="1F497D"/>
                </a:solidFill>
              </a:rPr>
              <a:t>Advocacy</a:t>
            </a:r>
          </a:p>
        </p:txBody>
      </p:sp>
      <p:sp>
        <p:nvSpPr>
          <p:cNvPr id="17" name="Shape 17">
            <a:hlinkClick r:id="" action="ppaction://hlinkshowjump?jump=previousslide"/>
          </p:cNvPr>
          <p:cNvSpPr/>
          <p:nvPr/>
        </p:nvSpPr>
        <p:spPr>
          <a:xfrm>
            <a:off x="76200" y="4570771"/>
            <a:ext cx="1600200" cy="294641"/>
          </a:xfrm>
          <a:prstGeom prst="rect">
            <a:avLst/>
          </a:prstGeom>
          <a:solidFill>
            <a:srgbClr val="DCE6F2"/>
          </a:solidFill>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sz="1400" b="1">
                <a:solidFill>
                  <a:srgbClr val="1F497D"/>
                </a:solidFill>
              </a:defRPr>
            </a:lvl1pPr>
          </a:lstStyle>
          <a:p>
            <a:pPr lvl="0">
              <a:defRPr sz="1800" b="0">
                <a:solidFill>
                  <a:srgbClr val="000000"/>
                </a:solidFill>
              </a:defRPr>
            </a:pPr>
            <a:r>
              <a:rPr sz="1400" b="1" dirty="0">
                <a:solidFill>
                  <a:srgbClr val="1F497D"/>
                </a:solidFill>
              </a:rPr>
              <a:t>Implementation</a:t>
            </a:r>
          </a:p>
        </p:txBody>
      </p:sp>
      <p:sp>
        <p:nvSpPr>
          <p:cNvPr id="18" name="Shape 18">
            <a:hlinkClick r:id="" action="ppaction://hlinkshowjump?jump=nextslide"/>
          </p:cNvPr>
          <p:cNvSpPr/>
          <p:nvPr/>
        </p:nvSpPr>
        <p:spPr>
          <a:xfrm>
            <a:off x="76200" y="5030947"/>
            <a:ext cx="1600200" cy="294641"/>
          </a:xfrm>
          <a:prstGeom prst="rect">
            <a:avLst/>
          </a:prstGeom>
          <a:solidFill>
            <a:srgbClr val="DCE6F2"/>
          </a:solidFill>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sz="1400" b="1">
                <a:solidFill>
                  <a:srgbClr val="1F497D"/>
                </a:solidFill>
              </a:defRPr>
            </a:lvl1pPr>
          </a:lstStyle>
          <a:p>
            <a:pPr lvl="0">
              <a:defRPr sz="1800" b="0">
                <a:solidFill>
                  <a:srgbClr val="000000"/>
                </a:solidFill>
              </a:defRPr>
            </a:pPr>
            <a:r>
              <a:rPr sz="1400" b="1" dirty="0">
                <a:solidFill>
                  <a:srgbClr val="1F497D"/>
                </a:solidFill>
              </a:rPr>
              <a:t>Summary</a:t>
            </a:r>
          </a:p>
        </p:txBody>
      </p:sp>
      <p:sp>
        <p:nvSpPr>
          <p:cNvPr id="19" name="Shape 19"/>
          <p:cNvSpPr/>
          <p:nvPr/>
        </p:nvSpPr>
        <p:spPr>
          <a:xfrm>
            <a:off x="76200" y="228599"/>
            <a:ext cx="1447800" cy="3835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r>
              <a:rPr sz="2000" b="1" dirty="0">
                <a:solidFill>
                  <a:srgbClr val="FFFFFF"/>
                </a:solidFill>
              </a:rPr>
              <a:t>WEB</a:t>
            </a:r>
            <a:r>
              <a:rPr sz="2000" b="1" dirty="0"/>
              <a:t>QUEST</a:t>
            </a:r>
          </a:p>
        </p:txBody>
      </p:sp>
      <p:sp>
        <p:nvSpPr>
          <p:cNvPr id="20" name="Shape 20">
            <a:hlinkClick r:id="rId5" action="ppaction://hlinksldjump"/>
          </p:cNvPr>
          <p:cNvSpPr/>
          <p:nvPr/>
        </p:nvSpPr>
        <p:spPr>
          <a:xfrm>
            <a:off x="76200" y="5940623"/>
            <a:ext cx="1600200" cy="294641"/>
          </a:xfrm>
          <a:prstGeom prst="rect">
            <a:avLst/>
          </a:prstGeom>
          <a:solidFill>
            <a:srgbClr val="DCE6F2"/>
          </a:solidFill>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sz="1400" b="1">
                <a:solidFill>
                  <a:srgbClr val="1F497D"/>
                </a:solidFill>
              </a:defRPr>
            </a:lvl1pPr>
          </a:lstStyle>
          <a:p>
            <a:pPr lvl="0">
              <a:defRPr sz="1800" b="0">
                <a:solidFill>
                  <a:srgbClr val="000000"/>
                </a:solidFill>
              </a:defRPr>
            </a:pPr>
            <a:r>
              <a:rPr sz="1400" b="1" dirty="0">
                <a:solidFill>
                  <a:srgbClr val="1F497D"/>
                </a:solidFill>
              </a:rPr>
              <a:t>Credits</a:t>
            </a: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55" name="Shape 55"/>
          <p:cNvSpPr>
            <a:spLocks noGrp="1"/>
          </p:cNvSpPr>
          <p:nvPr>
            <p:ph type="title"/>
          </p:nvPr>
        </p:nvSpPr>
        <p:spPr>
          <a:xfrm>
            <a:off x="6629400" y="0"/>
            <a:ext cx="2057400" cy="6400802"/>
          </a:xfrm>
          <a:prstGeom prst="rect">
            <a:avLst/>
          </a:prstGeom>
        </p:spPr>
        <p:txBody>
          <a:bodyPr/>
          <a:lstStyle/>
          <a:p>
            <a:pPr lvl="0">
              <a:defRPr sz="1800"/>
            </a:pPr>
            <a:r>
              <a:rPr sz="4400"/>
              <a:t>Click to edit Master title style</a:t>
            </a:r>
          </a:p>
        </p:txBody>
      </p:sp>
      <p:sp>
        <p:nvSpPr>
          <p:cNvPr id="56" name="Shape 56"/>
          <p:cNvSpPr>
            <a:spLocks noGrp="1"/>
          </p:cNvSpPr>
          <p:nvPr>
            <p:ph type="body" idx="1"/>
          </p:nvPr>
        </p:nvSpPr>
        <p:spPr>
          <a:xfrm>
            <a:off x="457200" y="274638"/>
            <a:ext cx="6019800" cy="6583363"/>
          </a:xfrm>
          <a:prstGeom prst="rect">
            <a:avLst/>
          </a:prstGeom>
        </p:spPr>
        <p:txBody>
          <a:bodyPr/>
          <a:lstStyle/>
          <a:p>
            <a:pPr lvl="0">
              <a:defRPr sz="1800"/>
            </a:pPr>
            <a:r>
              <a:rPr sz="3200"/>
              <a:t>Click to edit Master text styles</a:t>
            </a:r>
          </a:p>
          <a:p>
            <a:pPr lvl="1">
              <a:defRPr sz="1800"/>
            </a:pPr>
            <a:r>
              <a:rPr sz="3200"/>
              <a:t>Second level</a:t>
            </a:r>
          </a:p>
          <a:p>
            <a:pPr lvl="2">
              <a:defRPr sz="1800"/>
            </a:pPr>
            <a:r>
              <a:rPr sz="3200"/>
              <a:t>Third level</a:t>
            </a:r>
          </a:p>
          <a:p>
            <a:pPr lvl="3">
              <a:defRPr sz="1800"/>
            </a:pPr>
            <a:r>
              <a:rPr sz="3200"/>
              <a:t>Fourth level</a:t>
            </a:r>
          </a:p>
          <a:p>
            <a:pPr lvl="4">
              <a:defRPr sz="1800"/>
            </a:pPr>
            <a:r>
              <a:rPr sz="3200"/>
              <a:t>Fifth level</a:t>
            </a:r>
          </a:p>
        </p:txBody>
      </p:sp>
      <p:sp>
        <p:nvSpPr>
          <p:cNvPr id="57" name="Shape 57"/>
          <p:cNvSpPr>
            <a:spLocks noGrp="1"/>
          </p:cNvSpPr>
          <p:nvPr>
            <p:ph type="sldNum" sz="quarter" idx="2"/>
          </p:nvPr>
        </p:nvSpPr>
        <p:spPr>
          <a:prstGeom prst="rect">
            <a:avLst/>
          </a:prstGeom>
        </p:spPr>
        <p:txBody>
          <a:bodyPr/>
          <a:lstStyle/>
          <a:p>
            <a:pPr lvl="0"/>
            <a:fld id="{86CB4B4D-7CA3-9044-876B-883B54F8677D}" type="slidenum">
              <a:rPr/>
              <a:pPr lvl="0"/>
              <a:t>‹#›</a:t>
            </a:fld>
            <a:endParaRPr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6" name="Shape 26"/>
          <p:cNvSpPr>
            <a:spLocks noGrp="1"/>
          </p:cNvSpPr>
          <p:nvPr>
            <p:ph type="title"/>
          </p:nvPr>
        </p:nvSpPr>
        <p:spPr>
          <a:xfrm>
            <a:off x="722312" y="4406900"/>
            <a:ext cx="7772401" cy="1362075"/>
          </a:xfrm>
          <a:prstGeom prst="rect">
            <a:avLst/>
          </a:prstGeom>
        </p:spPr>
        <p:txBody>
          <a:bodyPr anchor="t"/>
          <a:lstStyle>
            <a:lvl1pPr algn="l">
              <a:defRPr sz="4000" b="1" cap="all"/>
            </a:lvl1pPr>
          </a:lstStyle>
          <a:p>
            <a:pPr lvl="0">
              <a:defRPr sz="1800" b="0" cap="none"/>
            </a:pPr>
            <a:r>
              <a:rPr sz="4000" b="1" cap="all"/>
              <a:t>Click to edit Master title style</a:t>
            </a:r>
          </a:p>
        </p:txBody>
      </p:sp>
      <p:sp>
        <p:nvSpPr>
          <p:cNvPr id="27" name="Shape 27"/>
          <p:cNvSpPr>
            <a:spLocks noGrp="1"/>
          </p:cNvSpPr>
          <p:nvPr>
            <p:ph type="body"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stStyle>
          <a:p>
            <a:pPr lvl="0">
              <a:defRPr sz="1800">
                <a:solidFill>
                  <a:srgbClr val="000000"/>
                </a:solidFill>
              </a:defRPr>
            </a:pPr>
            <a:r>
              <a:rPr sz="2000">
                <a:solidFill>
                  <a:srgbClr val="888888"/>
                </a:solidFill>
              </a:rPr>
              <a:t>Click to edit Master text styles</a:t>
            </a:r>
          </a:p>
        </p:txBody>
      </p:sp>
      <p:sp>
        <p:nvSpPr>
          <p:cNvPr id="28" name="Shape 28"/>
          <p:cNvSpPr>
            <a:spLocks noGrp="1"/>
          </p:cNvSpPr>
          <p:nvPr>
            <p:ph type="sldNum" sz="quarter" idx="2"/>
          </p:nvPr>
        </p:nvSpPr>
        <p:spPr>
          <a:prstGeom prst="rect">
            <a:avLst/>
          </a:prstGeom>
        </p:spPr>
        <p:txBody>
          <a:bodyPr/>
          <a:lstStyle/>
          <a:p>
            <a:pPr lvl="0"/>
            <a:fld id="{86CB4B4D-7CA3-9044-876B-883B54F8677D}" type="slidenum">
              <a:rPr/>
              <a:pPr lvl="0"/>
              <a:t>‹#›</a:t>
            </a:fld>
            <a:endParaRPr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0" name="Shape 30"/>
          <p:cNvSpPr>
            <a:spLocks noGrp="1"/>
          </p:cNvSpPr>
          <p:nvPr>
            <p:ph type="title"/>
          </p:nvPr>
        </p:nvSpPr>
        <p:spPr>
          <a:prstGeom prst="rect">
            <a:avLst/>
          </a:prstGeom>
        </p:spPr>
        <p:txBody>
          <a:bodyPr/>
          <a:lstStyle/>
          <a:p>
            <a:pPr lvl="0">
              <a:defRPr sz="1800"/>
            </a:pPr>
            <a:r>
              <a:rPr sz="4400"/>
              <a:t>Click to edit Master title style</a:t>
            </a:r>
          </a:p>
        </p:txBody>
      </p:sp>
      <p:sp>
        <p:nvSpPr>
          <p:cNvPr id="31" name="Shape 31"/>
          <p:cNvSpPr>
            <a:spLocks noGrp="1"/>
          </p:cNvSpPr>
          <p:nvPr>
            <p:ph type="body" idx="1"/>
          </p:nvPr>
        </p:nvSpPr>
        <p:spPr>
          <a:xfrm>
            <a:off x="457200" y="1600200"/>
            <a:ext cx="4038600" cy="5257800"/>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pPr lvl="0">
              <a:defRPr sz="1800"/>
            </a:pPr>
            <a:r>
              <a:rPr sz="2800"/>
              <a:t>Click to edit Master text styles</a:t>
            </a:r>
          </a:p>
          <a:p>
            <a:pPr lvl="1">
              <a:defRPr sz="1800"/>
            </a:pPr>
            <a:r>
              <a:rPr sz="2800"/>
              <a:t>Second level</a:t>
            </a:r>
          </a:p>
          <a:p>
            <a:pPr lvl="2">
              <a:defRPr sz="1800"/>
            </a:pPr>
            <a:r>
              <a:rPr sz="2800"/>
              <a:t>Third level</a:t>
            </a:r>
          </a:p>
          <a:p>
            <a:pPr lvl="3">
              <a:defRPr sz="1800"/>
            </a:pPr>
            <a:r>
              <a:rPr sz="2800"/>
              <a:t>Fourth level</a:t>
            </a:r>
          </a:p>
          <a:p>
            <a:pPr lvl="4">
              <a:defRPr sz="1800"/>
            </a:pPr>
            <a:r>
              <a:rPr sz="2800"/>
              <a:t>Fifth level</a:t>
            </a:r>
          </a:p>
        </p:txBody>
      </p:sp>
      <p:sp>
        <p:nvSpPr>
          <p:cNvPr id="32" name="Shape 32"/>
          <p:cNvSpPr>
            <a:spLocks noGrp="1"/>
          </p:cNvSpPr>
          <p:nvPr>
            <p:ph type="sldNum" sz="quarter" idx="2"/>
          </p:nvPr>
        </p:nvSpPr>
        <p:spPr>
          <a:prstGeom prst="rect">
            <a:avLst/>
          </a:prstGeom>
        </p:spPr>
        <p:txBody>
          <a:bodyPr/>
          <a:lstStyle/>
          <a:p>
            <a:pPr lvl="0"/>
            <a:fld id="{86CB4B4D-7CA3-9044-876B-883B54F8677D}" type="slidenum">
              <a:rPr/>
              <a:pPr lvl="0"/>
              <a:t>‹#›</a:t>
            </a:fld>
            <a:endParaRPr dirty="0"/>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34" name="Shape 34"/>
          <p:cNvSpPr>
            <a:spLocks noGrp="1"/>
          </p:cNvSpPr>
          <p:nvPr>
            <p:ph type="title"/>
          </p:nvPr>
        </p:nvSpPr>
        <p:spPr>
          <a:xfrm>
            <a:off x="457200" y="256810"/>
            <a:ext cx="8229600" cy="1178656"/>
          </a:xfrm>
          <a:prstGeom prst="rect">
            <a:avLst/>
          </a:prstGeom>
        </p:spPr>
        <p:txBody>
          <a:bodyPr/>
          <a:lstStyle/>
          <a:p>
            <a:pPr lvl="0">
              <a:defRPr sz="1800"/>
            </a:pPr>
            <a:r>
              <a:rPr sz="4400"/>
              <a:t>Click to edit Master title style</a:t>
            </a:r>
          </a:p>
        </p:txBody>
      </p:sp>
      <p:sp>
        <p:nvSpPr>
          <p:cNvPr id="35" name="Shape 35"/>
          <p:cNvSpPr>
            <a:spLocks noGrp="1"/>
          </p:cNvSpPr>
          <p:nvPr>
            <p:ph type="body" idx="1"/>
          </p:nvPr>
        </p:nvSpPr>
        <p:spPr>
          <a:xfrm>
            <a:off x="457200" y="1435465"/>
            <a:ext cx="4040188" cy="739410"/>
          </a:xfrm>
          <a:prstGeom prst="rect">
            <a:avLst/>
          </a:prstGeom>
        </p:spPr>
        <p:txBody>
          <a:bodyPr anchor="b"/>
          <a:lstStyle>
            <a:lvl1pPr marL="0" indent="0">
              <a:spcBef>
                <a:spcPts val="500"/>
              </a:spcBef>
              <a:buSzTx/>
              <a:buFontTx/>
              <a:buNone/>
              <a:defRPr sz="2400" b="1"/>
            </a:lvl1pPr>
          </a:lstStyle>
          <a:p>
            <a:pPr lvl="0">
              <a:defRPr sz="1800" b="0"/>
            </a:pPr>
            <a:r>
              <a:rPr sz="2400" b="1"/>
              <a:t>Click to edit Master text styles</a:t>
            </a:r>
          </a:p>
        </p:txBody>
      </p:sp>
      <p:sp>
        <p:nvSpPr>
          <p:cNvPr id="36" name="Shape 36"/>
          <p:cNvSpPr>
            <a:spLocks noGrp="1"/>
          </p:cNvSpPr>
          <p:nvPr>
            <p:ph type="sldNum" sz="quarter" idx="2"/>
          </p:nvPr>
        </p:nvSpPr>
        <p:spPr>
          <a:prstGeom prst="rect">
            <a:avLst/>
          </a:prstGeom>
        </p:spPr>
        <p:txBody>
          <a:bodyPr/>
          <a:lstStyle/>
          <a:p>
            <a:pPr lvl="0"/>
            <a:fld id="{86CB4B4D-7CA3-9044-876B-883B54F8677D}" type="slidenum">
              <a:rPr/>
              <a:pPr lvl="0"/>
              <a:t>‹#›</a:t>
            </a:fld>
            <a:endParaRPr dirty="0"/>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38" name="Shape 38"/>
          <p:cNvSpPr>
            <a:spLocks noGrp="1"/>
          </p:cNvSpPr>
          <p:nvPr>
            <p:ph type="title"/>
          </p:nvPr>
        </p:nvSpPr>
        <p:spPr>
          <a:prstGeom prst="rect">
            <a:avLst/>
          </a:prstGeom>
        </p:spPr>
        <p:txBody>
          <a:bodyPr/>
          <a:lstStyle/>
          <a:p>
            <a:pPr lvl="0">
              <a:defRPr sz="1800"/>
            </a:pPr>
            <a:r>
              <a:rPr sz="4400"/>
              <a:t>Click to edit Master title style</a:t>
            </a:r>
          </a:p>
        </p:txBody>
      </p:sp>
      <p:sp>
        <p:nvSpPr>
          <p:cNvPr id="39" name="Shape 39"/>
          <p:cNvSpPr>
            <a:spLocks noGrp="1"/>
          </p:cNvSpPr>
          <p:nvPr>
            <p:ph type="sldNum" sz="quarter" idx="2"/>
          </p:nvPr>
        </p:nvSpPr>
        <p:spPr>
          <a:prstGeom prst="rect">
            <a:avLst/>
          </a:prstGeom>
        </p:spPr>
        <p:txBody>
          <a:bodyPr/>
          <a:lstStyle/>
          <a:p>
            <a:pPr lvl="0"/>
            <a:fld id="{86CB4B4D-7CA3-9044-876B-883B54F8677D}" type="slidenum">
              <a:rPr/>
              <a:pPr lvl="0"/>
              <a:t>‹#›</a:t>
            </a:fld>
            <a:endParaRPr dirty="0"/>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41" name="Shape 41"/>
          <p:cNvSpPr>
            <a:spLocks noGrp="1"/>
          </p:cNvSpPr>
          <p:nvPr>
            <p:ph type="sldNum" sz="quarter" idx="2"/>
          </p:nvPr>
        </p:nvSpPr>
        <p:spPr>
          <a:prstGeom prst="rect">
            <a:avLst/>
          </a:prstGeom>
        </p:spPr>
        <p:txBody>
          <a:bodyPr/>
          <a:lstStyle/>
          <a:p>
            <a:pPr lvl="0"/>
            <a:fld id="{86CB4B4D-7CA3-9044-876B-883B54F8677D}" type="slidenum">
              <a:rPr/>
              <a:pPr lvl="0"/>
              <a:t>‹#›</a:t>
            </a:fld>
            <a:endParaRPr dirty="0"/>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43" name="Shape 43"/>
          <p:cNvSpPr>
            <a:spLocks noGrp="1"/>
          </p:cNvSpPr>
          <p:nvPr>
            <p:ph type="title"/>
          </p:nvPr>
        </p:nvSpPr>
        <p:spPr>
          <a:xfrm>
            <a:off x="457200" y="0"/>
            <a:ext cx="3008314" cy="1435100"/>
          </a:xfrm>
          <a:prstGeom prst="rect">
            <a:avLst/>
          </a:prstGeom>
        </p:spPr>
        <p:txBody>
          <a:bodyPr anchor="b"/>
          <a:lstStyle>
            <a:lvl1pPr algn="l">
              <a:defRPr sz="2000" b="1"/>
            </a:lvl1pPr>
          </a:lstStyle>
          <a:p>
            <a:pPr lvl="0">
              <a:defRPr sz="1800" b="0"/>
            </a:pPr>
            <a:r>
              <a:rPr sz="2000" b="1"/>
              <a:t>Click to edit Master title style</a:t>
            </a:r>
          </a:p>
        </p:txBody>
      </p:sp>
      <p:sp>
        <p:nvSpPr>
          <p:cNvPr id="44" name="Shape 44"/>
          <p:cNvSpPr>
            <a:spLocks noGrp="1"/>
          </p:cNvSpPr>
          <p:nvPr>
            <p:ph type="body" idx="1"/>
          </p:nvPr>
        </p:nvSpPr>
        <p:spPr>
          <a:xfrm>
            <a:off x="3575050" y="273050"/>
            <a:ext cx="5111750" cy="6584950"/>
          </a:xfrm>
          <a:prstGeom prst="rect">
            <a:avLst/>
          </a:prstGeom>
        </p:spPr>
        <p:txBody>
          <a:bodyPr/>
          <a:lstStyle/>
          <a:p>
            <a:pPr lvl="0">
              <a:defRPr sz="1800"/>
            </a:pPr>
            <a:r>
              <a:rPr sz="3200"/>
              <a:t>Click to edit Master text styles</a:t>
            </a:r>
          </a:p>
          <a:p>
            <a:pPr lvl="1">
              <a:defRPr sz="1800"/>
            </a:pPr>
            <a:r>
              <a:rPr sz="3200"/>
              <a:t>Second level</a:t>
            </a:r>
          </a:p>
          <a:p>
            <a:pPr lvl="2">
              <a:defRPr sz="1800"/>
            </a:pPr>
            <a:r>
              <a:rPr sz="3200"/>
              <a:t>Third level</a:t>
            </a:r>
          </a:p>
          <a:p>
            <a:pPr lvl="3">
              <a:defRPr sz="1800"/>
            </a:pPr>
            <a:r>
              <a:rPr sz="3200"/>
              <a:t>Fourth level</a:t>
            </a:r>
          </a:p>
          <a:p>
            <a:pPr lvl="4">
              <a:defRPr sz="1800"/>
            </a:pPr>
            <a:r>
              <a:rPr sz="3200"/>
              <a:t>Fifth level</a:t>
            </a:r>
          </a:p>
        </p:txBody>
      </p:sp>
      <p:sp>
        <p:nvSpPr>
          <p:cNvPr id="45" name="Shape 45"/>
          <p:cNvSpPr>
            <a:spLocks noGrp="1"/>
          </p:cNvSpPr>
          <p:nvPr>
            <p:ph type="sldNum" sz="quarter" idx="2"/>
          </p:nvPr>
        </p:nvSpPr>
        <p:spPr>
          <a:prstGeom prst="rect">
            <a:avLst/>
          </a:prstGeom>
        </p:spPr>
        <p:txBody>
          <a:bodyPr/>
          <a:lstStyle/>
          <a:p>
            <a:pPr lvl="0"/>
            <a:fld id="{86CB4B4D-7CA3-9044-876B-883B54F8677D}" type="slidenum">
              <a:rPr/>
              <a:pPr lvl="0"/>
              <a:t>‹#›</a:t>
            </a:fld>
            <a:endParaRPr dirty="0"/>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47" name="Shape 47"/>
          <p:cNvSpPr>
            <a:spLocks noGrp="1"/>
          </p:cNvSpPr>
          <p:nvPr>
            <p:ph type="title"/>
          </p:nvPr>
        </p:nvSpPr>
        <p:spPr>
          <a:xfrm>
            <a:off x="1792288" y="4800600"/>
            <a:ext cx="5486401" cy="566738"/>
          </a:xfrm>
          <a:prstGeom prst="rect">
            <a:avLst/>
          </a:prstGeom>
        </p:spPr>
        <p:txBody>
          <a:bodyPr anchor="b"/>
          <a:lstStyle>
            <a:lvl1pPr algn="l">
              <a:defRPr sz="2000" b="1"/>
            </a:lvl1pPr>
          </a:lstStyle>
          <a:p>
            <a:pPr lvl="0">
              <a:defRPr sz="1800" b="0"/>
            </a:pPr>
            <a:r>
              <a:rPr sz="2000" b="1"/>
              <a:t>Click to edit Master title style</a:t>
            </a:r>
          </a:p>
        </p:txBody>
      </p:sp>
      <p:sp>
        <p:nvSpPr>
          <p:cNvPr id="48" name="Shape 48"/>
          <p:cNvSpPr>
            <a:spLocks noGrp="1"/>
          </p:cNvSpPr>
          <p:nvPr>
            <p:ph type="body" idx="1"/>
          </p:nvPr>
        </p:nvSpPr>
        <p:spPr>
          <a:xfrm>
            <a:off x="1792288" y="5367337"/>
            <a:ext cx="5486401" cy="804863"/>
          </a:xfrm>
          <a:prstGeom prst="rect">
            <a:avLst/>
          </a:prstGeom>
        </p:spPr>
        <p:txBody>
          <a:bodyPr/>
          <a:lstStyle>
            <a:lvl1pPr marL="0" indent="0">
              <a:spcBef>
                <a:spcPts val="300"/>
              </a:spcBef>
              <a:buSzTx/>
              <a:buFontTx/>
              <a:buNone/>
              <a:defRPr sz="1400"/>
            </a:lvl1pPr>
          </a:lstStyle>
          <a:p>
            <a:pPr lvl="0">
              <a:defRPr sz="1800"/>
            </a:pPr>
            <a:r>
              <a:rPr sz="1400"/>
              <a:t>Click to edit Master text styles</a:t>
            </a:r>
          </a:p>
        </p:txBody>
      </p:sp>
      <p:sp>
        <p:nvSpPr>
          <p:cNvPr id="49" name="Shape 49"/>
          <p:cNvSpPr>
            <a:spLocks noGrp="1"/>
          </p:cNvSpPr>
          <p:nvPr>
            <p:ph type="sldNum" sz="quarter" idx="2"/>
          </p:nvPr>
        </p:nvSpPr>
        <p:spPr>
          <a:prstGeom prst="rect">
            <a:avLst/>
          </a:prstGeom>
        </p:spPr>
        <p:txBody>
          <a:bodyPr/>
          <a:lstStyle/>
          <a:p>
            <a:pPr lvl="0"/>
            <a:fld id="{86CB4B4D-7CA3-9044-876B-883B54F8677D}" type="slidenum">
              <a:rPr/>
              <a:pPr lvl="0"/>
              <a:t>‹#›</a:t>
            </a:fld>
            <a:endParaRPr dirty="0"/>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51" name="Shape 51"/>
          <p:cNvSpPr>
            <a:spLocks noGrp="1"/>
          </p:cNvSpPr>
          <p:nvPr>
            <p:ph type="title"/>
          </p:nvPr>
        </p:nvSpPr>
        <p:spPr>
          <a:prstGeom prst="rect">
            <a:avLst/>
          </a:prstGeom>
        </p:spPr>
        <p:txBody>
          <a:bodyPr/>
          <a:lstStyle/>
          <a:p>
            <a:pPr lvl="0">
              <a:defRPr sz="1800"/>
            </a:pPr>
            <a:r>
              <a:rPr sz="4400"/>
              <a:t>Click to edit Master title style</a:t>
            </a:r>
          </a:p>
        </p:txBody>
      </p:sp>
      <p:sp>
        <p:nvSpPr>
          <p:cNvPr id="52" name="Shape 52"/>
          <p:cNvSpPr>
            <a:spLocks noGrp="1"/>
          </p:cNvSpPr>
          <p:nvPr>
            <p:ph type="body" idx="1"/>
          </p:nvPr>
        </p:nvSpPr>
        <p:spPr>
          <a:prstGeom prst="rect">
            <a:avLst/>
          </a:prstGeom>
        </p:spPr>
        <p:txBody>
          <a:bodyPr/>
          <a:lstStyle/>
          <a:p>
            <a:pPr lvl="0">
              <a:defRPr sz="1800"/>
            </a:pPr>
            <a:r>
              <a:rPr sz="3200"/>
              <a:t>Click to edit Master text styles</a:t>
            </a:r>
          </a:p>
          <a:p>
            <a:pPr lvl="1">
              <a:defRPr sz="1800"/>
            </a:pPr>
            <a:r>
              <a:rPr sz="3200"/>
              <a:t>Second level</a:t>
            </a:r>
          </a:p>
          <a:p>
            <a:pPr lvl="2">
              <a:defRPr sz="1800"/>
            </a:pPr>
            <a:r>
              <a:rPr sz="3200"/>
              <a:t>Third level</a:t>
            </a:r>
          </a:p>
          <a:p>
            <a:pPr lvl="3">
              <a:defRPr sz="1800"/>
            </a:pPr>
            <a:r>
              <a:rPr sz="3200"/>
              <a:t>Fourth level</a:t>
            </a:r>
          </a:p>
          <a:p>
            <a:pPr lvl="4">
              <a:defRPr sz="1800"/>
            </a:pPr>
            <a:r>
              <a:rPr sz="3200"/>
              <a:t>Fifth level</a:t>
            </a:r>
          </a:p>
        </p:txBody>
      </p:sp>
      <p:sp>
        <p:nvSpPr>
          <p:cNvPr id="53" name="Shape 53"/>
          <p:cNvSpPr>
            <a:spLocks noGrp="1"/>
          </p:cNvSpPr>
          <p:nvPr>
            <p:ph type="sldNum" sz="quarter" idx="2"/>
          </p:nvPr>
        </p:nvSpPr>
        <p:spPr>
          <a:prstGeom prst="rect">
            <a:avLst/>
          </a:prstGeom>
        </p:spPr>
        <p:txBody>
          <a:bodyPr/>
          <a:lstStyle/>
          <a:p>
            <a:pPr lvl="0"/>
            <a:fld id="{86CB4B4D-7CA3-9044-876B-883B54F8677D}" type="slidenum">
              <a:rPr/>
              <a:pPr lvl="0"/>
              <a:t>‹#›</a:t>
            </a:fld>
            <a:endParaRPr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457200" y="92076"/>
            <a:ext cx="8229600" cy="1508125"/>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normAutofit/>
          </a:bodyPr>
          <a:lstStyle/>
          <a:p>
            <a:pPr lvl="0">
              <a:defRPr sz="1800"/>
            </a:pPr>
            <a:r>
              <a:rPr sz="4400"/>
              <a:t>Click to edit Master title style</a:t>
            </a:r>
          </a:p>
        </p:txBody>
      </p:sp>
      <p:sp>
        <p:nvSpPr>
          <p:cNvPr id="3" name="Shape 3"/>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p>
            <a:pPr lvl="0">
              <a:defRPr sz="1800"/>
            </a:pPr>
            <a:r>
              <a:rPr sz="3200"/>
              <a:t>Click to edit Master text styles</a:t>
            </a:r>
          </a:p>
          <a:p>
            <a:pPr lvl="1">
              <a:defRPr sz="1800"/>
            </a:pPr>
            <a:r>
              <a:rPr sz="3200"/>
              <a:t>Second level</a:t>
            </a:r>
          </a:p>
          <a:p>
            <a:pPr lvl="2">
              <a:defRPr sz="1800"/>
            </a:pPr>
            <a:r>
              <a:rPr sz="3200"/>
              <a:t>Third level</a:t>
            </a:r>
          </a:p>
          <a:p>
            <a:pPr lvl="3">
              <a:defRPr sz="1800"/>
            </a:pPr>
            <a:r>
              <a:rPr sz="3200"/>
              <a:t>Fourth level</a:t>
            </a:r>
          </a:p>
          <a:p>
            <a:pPr lvl="4">
              <a:defRPr sz="1800"/>
            </a:pPr>
            <a:r>
              <a:rPr sz="3200"/>
              <a:t>Fifth level</a:t>
            </a:r>
          </a:p>
        </p:txBody>
      </p:sp>
      <p:sp>
        <p:nvSpPr>
          <p:cNvPr id="4" name="Shape 4"/>
          <p:cNvSpPr>
            <a:spLocks noGrp="1"/>
          </p:cNvSpPr>
          <p:nvPr>
            <p:ph type="sldNum" sz="quarter" idx="2"/>
          </p:nvPr>
        </p:nvSpPr>
        <p:spPr>
          <a:xfrm>
            <a:off x="6553200" y="6404292"/>
            <a:ext cx="2133600" cy="269241"/>
          </a:xfrm>
          <a:prstGeom prst="rect">
            <a:avLst/>
          </a:prstGeom>
          <a:ln w="12700">
            <a:miter lim="400000"/>
          </a:ln>
        </p:spPr>
        <p:txBody>
          <a:bodyPr lIns="45719" rIns="45719" anchor="ctr">
            <a:spAutoFit/>
          </a:bodyPr>
          <a:lstStyle>
            <a:lvl1pPr algn="r">
              <a:defRPr sz="1200">
                <a:solidFill>
                  <a:srgbClr val="888888"/>
                </a:solidFill>
              </a:defRPr>
            </a:lvl1pPr>
          </a:lstStyle>
          <a:p>
            <a:pPr lvl="0"/>
            <a:fld id="{86CB4B4D-7CA3-9044-876B-883B54F8677D}" type="slidenum">
              <a:rPr/>
              <a:pPr lvl="0"/>
              <a:t>‹#›</a:t>
            </a:fld>
            <a:endParaRPr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transition spd="med"/>
  <p:txStyles>
    <p:titleStyle>
      <a:lvl1pPr algn="ctr">
        <a:defRPr sz="4400">
          <a:latin typeface="Calibri"/>
          <a:ea typeface="Calibri"/>
          <a:cs typeface="Calibri"/>
          <a:sym typeface="Calibri"/>
        </a:defRPr>
      </a:lvl1pPr>
      <a:lvl2pPr algn="ctr">
        <a:defRPr sz="4400">
          <a:latin typeface="Calibri"/>
          <a:ea typeface="Calibri"/>
          <a:cs typeface="Calibri"/>
          <a:sym typeface="Calibri"/>
        </a:defRPr>
      </a:lvl2pPr>
      <a:lvl3pPr algn="ctr">
        <a:defRPr sz="4400">
          <a:latin typeface="Calibri"/>
          <a:ea typeface="Calibri"/>
          <a:cs typeface="Calibri"/>
          <a:sym typeface="Calibri"/>
        </a:defRPr>
      </a:lvl3pPr>
      <a:lvl4pPr algn="ctr">
        <a:defRPr sz="4400">
          <a:latin typeface="Calibri"/>
          <a:ea typeface="Calibri"/>
          <a:cs typeface="Calibri"/>
          <a:sym typeface="Calibri"/>
        </a:defRPr>
      </a:lvl4pPr>
      <a:lvl5pPr algn="ctr">
        <a:defRPr sz="4400">
          <a:latin typeface="Calibri"/>
          <a:ea typeface="Calibri"/>
          <a:cs typeface="Calibri"/>
          <a:sym typeface="Calibri"/>
        </a:defRPr>
      </a:lvl5pPr>
      <a:lvl6pPr algn="ctr">
        <a:defRPr sz="4400">
          <a:latin typeface="Calibri"/>
          <a:ea typeface="Calibri"/>
          <a:cs typeface="Calibri"/>
          <a:sym typeface="Calibri"/>
        </a:defRPr>
      </a:lvl6pPr>
      <a:lvl7pPr algn="ctr">
        <a:defRPr sz="4400">
          <a:latin typeface="Calibri"/>
          <a:ea typeface="Calibri"/>
          <a:cs typeface="Calibri"/>
          <a:sym typeface="Calibri"/>
        </a:defRPr>
      </a:lvl7pPr>
      <a:lvl8pPr algn="ctr">
        <a:defRPr sz="4400">
          <a:latin typeface="Calibri"/>
          <a:ea typeface="Calibri"/>
          <a:cs typeface="Calibri"/>
          <a:sym typeface="Calibri"/>
        </a:defRPr>
      </a:lvl8pPr>
      <a:lvl9pPr algn="ctr">
        <a:defRPr sz="4400">
          <a:latin typeface="Calibri"/>
          <a:ea typeface="Calibri"/>
          <a:cs typeface="Calibri"/>
          <a:sym typeface="Calibri"/>
        </a:defRPr>
      </a:lvl9pPr>
    </p:titleStyle>
    <p:bodyStyle>
      <a:lvl1pPr marL="342900" indent="-342900">
        <a:spcBef>
          <a:spcPts val="700"/>
        </a:spcBef>
        <a:buSzPct val="100000"/>
        <a:buFont typeface="Arial"/>
        <a:buChar char="•"/>
        <a:defRPr sz="3200">
          <a:latin typeface="Calibri"/>
          <a:ea typeface="Calibri"/>
          <a:cs typeface="Calibri"/>
          <a:sym typeface="Calibri"/>
        </a:defRPr>
      </a:lvl1pPr>
      <a:lvl2pPr marL="783771" indent="-326571">
        <a:spcBef>
          <a:spcPts val="700"/>
        </a:spcBef>
        <a:buSzPct val="100000"/>
        <a:buFont typeface="Arial"/>
        <a:buChar char="–"/>
        <a:defRPr sz="3200">
          <a:latin typeface="Calibri"/>
          <a:ea typeface="Calibri"/>
          <a:cs typeface="Calibri"/>
          <a:sym typeface="Calibri"/>
        </a:defRPr>
      </a:lvl2pPr>
      <a:lvl3pPr marL="1219200" indent="-304800">
        <a:spcBef>
          <a:spcPts val="700"/>
        </a:spcBef>
        <a:buSzPct val="100000"/>
        <a:buFont typeface="Arial"/>
        <a:buChar char="•"/>
        <a:defRPr sz="3200">
          <a:latin typeface="Calibri"/>
          <a:ea typeface="Calibri"/>
          <a:cs typeface="Calibri"/>
          <a:sym typeface="Calibri"/>
        </a:defRPr>
      </a:lvl3pPr>
      <a:lvl4pPr marL="1737360" indent="-365760">
        <a:spcBef>
          <a:spcPts val="700"/>
        </a:spcBef>
        <a:buSzPct val="100000"/>
        <a:buFont typeface="Arial"/>
        <a:buChar char="–"/>
        <a:defRPr sz="3200">
          <a:latin typeface="Calibri"/>
          <a:ea typeface="Calibri"/>
          <a:cs typeface="Calibri"/>
          <a:sym typeface="Calibri"/>
        </a:defRPr>
      </a:lvl4pPr>
      <a:lvl5pPr marL="2194560" indent="-365760">
        <a:spcBef>
          <a:spcPts val="700"/>
        </a:spcBef>
        <a:buSzPct val="100000"/>
        <a:buFont typeface="Arial"/>
        <a:buChar char="»"/>
        <a:defRPr sz="3200">
          <a:latin typeface="Calibri"/>
          <a:ea typeface="Calibri"/>
          <a:cs typeface="Calibri"/>
          <a:sym typeface="Calibri"/>
        </a:defRPr>
      </a:lvl5pPr>
      <a:lvl6pPr marL="2651760" indent="-365760">
        <a:spcBef>
          <a:spcPts val="700"/>
        </a:spcBef>
        <a:buSzPct val="100000"/>
        <a:buFont typeface="Arial"/>
        <a:buChar char="•"/>
        <a:defRPr sz="3200">
          <a:latin typeface="Calibri"/>
          <a:ea typeface="Calibri"/>
          <a:cs typeface="Calibri"/>
          <a:sym typeface="Calibri"/>
        </a:defRPr>
      </a:lvl6pPr>
      <a:lvl7pPr marL="3108960" indent="-365760">
        <a:spcBef>
          <a:spcPts val="700"/>
        </a:spcBef>
        <a:buSzPct val="100000"/>
        <a:buFont typeface="Arial"/>
        <a:buChar char="•"/>
        <a:defRPr sz="3200">
          <a:latin typeface="Calibri"/>
          <a:ea typeface="Calibri"/>
          <a:cs typeface="Calibri"/>
          <a:sym typeface="Calibri"/>
        </a:defRPr>
      </a:lvl7pPr>
      <a:lvl8pPr marL="3566159" indent="-365759">
        <a:spcBef>
          <a:spcPts val="700"/>
        </a:spcBef>
        <a:buSzPct val="100000"/>
        <a:buFont typeface="Arial"/>
        <a:buChar char="•"/>
        <a:defRPr sz="3200">
          <a:latin typeface="Calibri"/>
          <a:ea typeface="Calibri"/>
          <a:cs typeface="Calibri"/>
          <a:sym typeface="Calibri"/>
        </a:defRPr>
      </a:lvl8pPr>
      <a:lvl9pPr marL="4023359" indent="-365759">
        <a:spcBef>
          <a:spcPts val="700"/>
        </a:spcBef>
        <a:buSzPct val="100000"/>
        <a:buFont typeface="Arial"/>
        <a:buChar char="•"/>
        <a:defRPr sz="3200">
          <a:latin typeface="Calibri"/>
          <a:ea typeface="Calibri"/>
          <a:cs typeface="Calibri"/>
          <a:sym typeface="Calibri"/>
        </a:defRPr>
      </a:lvl9pPr>
    </p:bodyStyle>
    <p:otherStyle>
      <a:lvl1pPr algn="r">
        <a:defRPr sz="1200">
          <a:solidFill>
            <a:schemeClr val="tx1"/>
          </a:solidFill>
          <a:latin typeface="+mn-lt"/>
          <a:ea typeface="+mn-ea"/>
          <a:cs typeface="+mn-cs"/>
          <a:sym typeface="Calibri"/>
        </a:defRPr>
      </a:lvl1pPr>
      <a:lvl2pPr indent="457200" algn="r">
        <a:defRPr sz="1200">
          <a:solidFill>
            <a:schemeClr val="tx1"/>
          </a:solidFill>
          <a:latin typeface="+mn-lt"/>
          <a:ea typeface="+mn-ea"/>
          <a:cs typeface="+mn-cs"/>
          <a:sym typeface="Calibri"/>
        </a:defRPr>
      </a:lvl2pPr>
      <a:lvl3pPr indent="914400" algn="r">
        <a:defRPr sz="1200">
          <a:solidFill>
            <a:schemeClr val="tx1"/>
          </a:solidFill>
          <a:latin typeface="+mn-lt"/>
          <a:ea typeface="+mn-ea"/>
          <a:cs typeface="+mn-cs"/>
          <a:sym typeface="Calibri"/>
        </a:defRPr>
      </a:lvl3pPr>
      <a:lvl4pPr indent="1371600" algn="r">
        <a:defRPr sz="1200">
          <a:solidFill>
            <a:schemeClr val="tx1"/>
          </a:solidFill>
          <a:latin typeface="+mn-lt"/>
          <a:ea typeface="+mn-ea"/>
          <a:cs typeface="+mn-cs"/>
          <a:sym typeface="Calibri"/>
        </a:defRPr>
      </a:lvl4pPr>
      <a:lvl5pPr indent="1828800" algn="r">
        <a:defRPr sz="1200">
          <a:solidFill>
            <a:schemeClr val="tx1"/>
          </a:solidFill>
          <a:latin typeface="+mn-lt"/>
          <a:ea typeface="+mn-ea"/>
          <a:cs typeface="+mn-cs"/>
          <a:sym typeface="Calibri"/>
        </a:defRPr>
      </a:lvl5pPr>
      <a:lvl6pPr indent="2286000" algn="r">
        <a:defRPr sz="1200">
          <a:solidFill>
            <a:schemeClr val="tx1"/>
          </a:solidFill>
          <a:latin typeface="+mn-lt"/>
          <a:ea typeface="+mn-ea"/>
          <a:cs typeface="+mn-cs"/>
          <a:sym typeface="Calibri"/>
        </a:defRPr>
      </a:lvl6pPr>
      <a:lvl7pPr indent="2743200" algn="r">
        <a:defRPr sz="1200">
          <a:solidFill>
            <a:schemeClr val="tx1"/>
          </a:solidFill>
          <a:latin typeface="+mn-lt"/>
          <a:ea typeface="+mn-ea"/>
          <a:cs typeface="+mn-cs"/>
          <a:sym typeface="Calibri"/>
        </a:defRPr>
      </a:lvl7pPr>
      <a:lvl8pPr indent="3200400" algn="r">
        <a:defRPr sz="1200">
          <a:solidFill>
            <a:schemeClr val="tx1"/>
          </a:solidFill>
          <a:latin typeface="+mn-lt"/>
          <a:ea typeface="+mn-ea"/>
          <a:cs typeface="+mn-cs"/>
          <a:sym typeface="Calibri"/>
        </a:defRPr>
      </a:lvl8pPr>
      <a:lvl9pPr indent="3657600" algn="r">
        <a:defRPr sz="12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93059" y="1167840"/>
            <a:ext cx="8229600" cy="4121335"/>
          </a:xfrm>
        </p:spPr>
        <p:txBody>
          <a:bodyPr>
            <a:normAutofit/>
          </a:bodyPr>
          <a:lstStyle/>
          <a:p>
            <a:r>
              <a:rPr lang="en-US" b="1" dirty="0">
                <a:solidFill>
                  <a:schemeClr val="bg1"/>
                </a:solidFill>
              </a:rPr>
              <a:t>Banning Glyphosate as it is a known Carcinogen</a:t>
            </a:r>
            <a:br>
              <a:rPr lang="en-US" b="1" dirty="0">
                <a:solidFill>
                  <a:schemeClr val="bg1"/>
                </a:solidFill>
              </a:rPr>
            </a:br>
            <a:r>
              <a:rPr lang="en-US" b="1" dirty="0">
                <a:solidFill>
                  <a:schemeClr val="bg1"/>
                </a:solidFill>
              </a:rPr>
              <a:t/>
            </a:r>
            <a:br>
              <a:rPr lang="en-US" b="1" dirty="0">
                <a:solidFill>
                  <a:schemeClr val="bg1"/>
                </a:solidFill>
              </a:rPr>
            </a:br>
            <a:r>
              <a:rPr lang="en-US" sz="2400" b="1" dirty="0">
                <a:solidFill>
                  <a:schemeClr val="tx1"/>
                </a:solidFill>
              </a:rPr>
              <a:t>By: Holly Hunchel, Tiffany Kimble, Angelia Liming, Angel McCain, Rebecca McGowan</a:t>
            </a:r>
            <a:endParaRPr lang="en-US" sz="2400" dirty="0">
              <a:solidFill>
                <a:schemeClr val="tx1"/>
              </a:solidFill>
            </a:endParaRPr>
          </a:p>
        </p:txBody>
      </p:sp>
    </p:spTree>
    <p:extLst>
      <p:ext uri="{BB962C8B-B14F-4D97-AF65-F5344CB8AC3E}">
        <p14:creationId xmlns:p14="http://schemas.microsoft.com/office/powerpoint/2010/main" xmlns="" val="1806886002"/>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Shape 118"/>
          <p:cNvSpPr/>
          <p:nvPr/>
        </p:nvSpPr>
        <p:spPr>
          <a:xfrm>
            <a:off x="1828799" y="190381"/>
            <a:ext cx="6628029" cy="11709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r>
              <a:rPr sz="2800" b="1" dirty="0">
                <a:solidFill>
                  <a:srgbClr val="376092"/>
                </a:solidFill>
              </a:rPr>
              <a:t>Banning Glyphosate as it is a known Carcinogen</a:t>
            </a:r>
          </a:p>
          <a:p>
            <a:pPr lvl="0"/>
            <a:r>
              <a:rPr b="1" dirty="0">
                <a:solidFill>
                  <a:srgbClr val="376092"/>
                </a:solidFill>
              </a:rPr>
              <a:t>Credits</a:t>
            </a:r>
          </a:p>
        </p:txBody>
      </p:sp>
      <p:sp>
        <p:nvSpPr>
          <p:cNvPr id="119" name="Shape 119"/>
          <p:cNvSpPr/>
          <p:nvPr/>
        </p:nvSpPr>
        <p:spPr>
          <a:xfrm>
            <a:off x="76200" y="5943600"/>
            <a:ext cx="1600200" cy="294640"/>
          </a:xfrm>
          <a:prstGeom prst="rect">
            <a:avLst/>
          </a:prstGeom>
          <a:solidFill>
            <a:srgbClr val="558ED5"/>
          </a:solidFill>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sz="1400" b="1">
                <a:solidFill>
                  <a:srgbClr val="FFFFFF"/>
                </a:solidFill>
              </a:defRPr>
            </a:lvl1pPr>
          </a:lstStyle>
          <a:p>
            <a:pPr lvl="0">
              <a:defRPr sz="1800" b="0">
                <a:solidFill>
                  <a:srgbClr val="000000"/>
                </a:solidFill>
              </a:defRPr>
            </a:pPr>
            <a:r>
              <a:rPr sz="1400" b="1" dirty="0">
                <a:solidFill>
                  <a:srgbClr val="FFFFFF"/>
                </a:solidFill>
              </a:rPr>
              <a:t>Credits</a:t>
            </a:r>
          </a:p>
        </p:txBody>
      </p:sp>
      <p:sp>
        <p:nvSpPr>
          <p:cNvPr id="120" name="Shape 120"/>
          <p:cNvSpPr/>
          <p:nvPr/>
        </p:nvSpPr>
        <p:spPr>
          <a:xfrm>
            <a:off x="1828800" y="1236820"/>
            <a:ext cx="7086600" cy="5170646"/>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marL="285750" lvl="0" indent="-285750" algn="ctr"/>
            <a:r>
              <a:rPr dirty="0"/>
              <a:t>References</a:t>
            </a:r>
          </a:p>
          <a:p>
            <a:pPr marL="285750" lvl="0" indent="-285750" algn="ctr"/>
            <a:endParaRPr dirty="0"/>
          </a:p>
          <a:p>
            <a:pPr marL="222250" lvl="0" indent="-222250">
              <a:buSzPct val="100000"/>
              <a:buFont typeface="Arial"/>
              <a:buChar char="•"/>
            </a:pPr>
            <a:r>
              <a:rPr sz="1400" dirty="0"/>
              <a:t>Adl, C. (2015). Farmers in Bermuda back decision to ban Monsanto’s Roundup. Retrieved from http://yournewswire.com/farmers-in-bermuda-back-decision-to-ban-monsantos-roundup/ </a:t>
            </a:r>
            <a:endParaRPr lang="en-US" sz="1400" dirty="0"/>
          </a:p>
          <a:p>
            <a:pPr marL="222250" lvl="0" indent="-222250">
              <a:buSzPct val="100000"/>
              <a:buFont typeface="Arial"/>
              <a:buChar char="•"/>
            </a:pPr>
            <a:r>
              <a:rPr lang="en-US" sz="1400" dirty="0"/>
              <a:t>Broughton, A. (2017). Behind a corporate monster: How Monsanto pushes agricultural domination. Retrieved from https://www.nationofchange.org/2017/03/20/behind-corporate-monster-monsanto-pushes-agricultural-domination/</a:t>
            </a:r>
            <a:endParaRPr sz="1400" dirty="0"/>
          </a:p>
          <a:p>
            <a:pPr marL="222250" lvl="0" indent="-222250">
              <a:buSzPct val="100000"/>
              <a:buFont typeface="Arial"/>
              <a:buChar char="•"/>
            </a:pPr>
            <a:r>
              <a:rPr sz="1400" dirty="0"/>
              <a:t>Campbell, A. W. (2015). Glyphosate: Its effects on humans. </a:t>
            </a:r>
            <a:r>
              <a:rPr sz="1400" i="1" dirty="0"/>
              <a:t>Natural Solutions</a:t>
            </a:r>
            <a:r>
              <a:rPr sz="1400" dirty="0"/>
              <a:t>, (178), 14-15.</a:t>
            </a:r>
          </a:p>
          <a:p>
            <a:pPr marL="222250" lvl="0" indent="-222250">
              <a:buSzPct val="100000"/>
              <a:buFont typeface="Arial"/>
              <a:buChar char="•"/>
            </a:pPr>
            <a:r>
              <a:rPr sz="1400" dirty="0"/>
              <a:t>Cezar-Vaz, M. R., Bonow, C. A., Almeida de Mello, M. V., &amp; Santos da Silva, M. R. (2016). Socio-environmental approach in nursing: focusing on rural labor and the use of pesticides. </a:t>
            </a:r>
            <a:r>
              <a:rPr sz="1400" i="1" dirty="0"/>
              <a:t>Revista Brasileira De Enfermagem</a:t>
            </a:r>
            <a:r>
              <a:rPr sz="1400" dirty="0"/>
              <a:t>, </a:t>
            </a:r>
            <a:r>
              <a:rPr sz="1400" i="1" dirty="0"/>
              <a:t>69</a:t>
            </a:r>
            <a:r>
              <a:rPr sz="1400" dirty="0"/>
              <a:t>(12), 1114. doi:10.1590/0034-7167-2016-0364</a:t>
            </a:r>
          </a:p>
          <a:p>
            <a:pPr marL="222250" lvl="0" indent="-222250">
              <a:buSzPct val="100000"/>
              <a:buFont typeface="Arial"/>
              <a:buChar char="•"/>
            </a:pPr>
            <a:r>
              <a:rPr sz="1400" dirty="0"/>
              <a:t>Cook-Shultz, K. (2017a). USDA announces that it won’t test food for Roundup. Retrieved from http://www.banroundupnow.org/news-archive/2017/3/24/usda-announces-that-it-wont-test-food-for-roundup </a:t>
            </a:r>
          </a:p>
          <a:p>
            <a:pPr marL="222250" lvl="0" indent="-222250">
              <a:buSzPct val="100000"/>
              <a:buFont typeface="Arial"/>
              <a:buChar char="•"/>
            </a:pPr>
            <a:r>
              <a:rPr sz="1400" dirty="0"/>
              <a:t>Cook-Shultz, K. (2017b). Victory for public health: Monsanto defeated in California Roudup case.  Retrieved from http://www.banroundupnow.org/news-archive/2017/3/13/victory-for-public-health-monsanto-defeated-in-california-roundup-case </a:t>
            </a:r>
          </a:p>
          <a:p>
            <a:pPr marL="222250" lvl="0" indent="-222250">
              <a:buSzPct val="100000"/>
              <a:buFont typeface="Arial"/>
              <a:buChar char="•"/>
            </a:pPr>
            <a:r>
              <a:rPr sz="1400" dirty="0"/>
              <a:t>Cressey, D. (2015). Widely used herbicide linked to cancer. Retrieved from https://www.scientificamerican.com/article/widely-used-herbicide-linked-to-cancer/ </a:t>
            </a:r>
            <a:endParaRPr lang="en-US" sz="1400" dirty="0"/>
          </a:p>
          <a:p>
            <a:pPr marL="222250" indent="-222250">
              <a:buSzPct val="100000"/>
              <a:buFont typeface="Arial"/>
              <a:buChar char="•"/>
            </a:pPr>
            <a:r>
              <a:rPr lang="en-US" sz="1400" dirty="0"/>
              <a:t>Food Democracy Now. (2017). USDA quietly drops plan to test for Monsanto’s glyphosate weed killer in food.  Retrieved from http://www.fooddemocracynow.org/blog/2017/mar/29-2 </a:t>
            </a:r>
            <a:endParaRPr sz="1400"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Shape 122"/>
          <p:cNvSpPr/>
          <p:nvPr/>
        </p:nvSpPr>
        <p:spPr>
          <a:xfrm>
            <a:off x="1828799" y="190381"/>
            <a:ext cx="6628029" cy="11709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r>
              <a:rPr sz="2800" b="1" dirty="0">
                <a:solidFill>
                  <a:srgbClr val="376092"/>
                </a:solidFill>
              </a:rPr>
              <a:t>Banning Glyphosate as it is a known Carcinogen</a:t>
            </a:r>
          </a:p>
          <a:p>
            <a:pPr lvl="0"/>
            <a:r>
              <a:rPr b="1" dirty="0">
                <a:solidFill>
                  <a:srgbClr val="376092"/>
                </a:solidFill>
              </a:rPr>
              <a:t>Credits</a:t>
            </a:r>
          </a:p>
        </p:txBody>
      </p:sp>
      <p:sp>
        <p:nvSpPr>
          <p:cNvPr id="123" name="Shape 123"/>
          <p:cNvSpPr/>
          <p:nvPr/>
        </p:nvSpPr>
        <p:spPr>
          <a:xfrm>
            <a:off x="76200" y="5943600"/>
            <a:ext cx="1600200" cy="294640"/>
          </a:xfrm>
          <a:prstGeom prst="rect">
            <a:avLst/>
          </a:prstGeom>
          <a:solidFill>
            <a:srgbClr val="558ED5"/>
          </a:solidFill>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sz="1400" b="1">
                <a:solidFill>
                  <a:srgbClr val="FFFFFF"/>
                </a:solidFill>
              </a:defRPr>
            </a:lvl1pPr>
          </a:lstStyle>
          <a:p>
            <a:pPr lvl="0">
              <a:defRPr sz="1800" b="0">
                <a:solidFill>
                  <a:srgbClr val="000000"/>
                </a:solidFill>
              </a:defRPr>
            </a:pPr>
            <a:r>
              <a:rPr sz="1400" b="1" dirty="0">
                <a:solidFill>
                  <a:srgbClr val="FFFFFF"/>
                </a:solidFill>
              </a:rPr>
              <a:t>Credits</a:t>
            </a:r>
          </a:p>
        </p:txBody>
      </p:sp>
      <p:sp>
        <p:nvSpPr>
          <p:cNvPr id="124" name="Shape 124"/>
          <p:cNvSpPr/>
          <p:nvPr/>
        </p:nvSpPr>
        <p:spPr>
          <a:xfrm>
            <a:off x="1828800" y="1236821"/>
            <a:ext cx="7086600" cy="36625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marL="285750" lvl="0" indent="-285750" algn="ctr"/>
            <a:r>
              <a:rPr dirty="0"/>
              <a:t>References</a:t>
            </a:r>
          </a:p>
          <a:p>
            <a:pPr marL="285750" lvl="0" indent="-285750" algn="ctr"/>
            <a:endParaRPr dirty="0"/>
          </a:p>
          <a:p>
            <a:pPr marL="222250" indent="-222250">
              <a:buSzPct val="100000"/>
              <a:buFont typeface="Arial"/>
              <a:buChar char="•"/>
            </a:pPr>
            <a:r>
              <a:rPr lang="en-US" sz="1400" dirty="0"/>
              <a:t>Koller, V. J., Fürhacker, M., Nersesyan, A., Mišík, M., Eisenbauer, M., &amp; Knasmueller, S. (2012). Cytotoxic and DNA-damaging properties of glyphosate and Roundup in human-derived buccal epithelial cells. </a:t>
            </a:r>
            <a:r>
              <a:rPr lang="en-US" sz="1400" i="1" dirty="0"/>
              <a:t>Archives Of Toxicology</a:t>
            </a:r>
            <a:r>
              <a:rPr lang="en-US" sz="1400" dirty="0"/>
              <a:t>, </a:t>
            </a:r>
            <a:r>
              <a:rPr lang="en-US" sz="1400" i="1" dirty="0"/>
              <a:t>86</a:t>
            </a:r>
            <a:r>
              <a:rPr lang="en-US" sz="1400" dirty="0"/>
              <a:t>(5), 805-813. doi:10.1007/s00204-012-0804-8</a:t>
            </a:r>
          </a:p>
          <a:p>
            <a:pPr marL="222250" lvl="0" indent="-222250">
              <a:buSzPct val="100000"/>
              <a:buFont typeface="Arial"/>
              <a:buChar char="•"/>
            </a:pPr>
            <a:r>
              <a:rPr sz="1400" dirty="0"/>
              <a:t>Stonebrook, S.  (2013).  The dangers of glyphosate herbicide.  Retrieved from http://www.motherearthnews.com/nature-and-environment/environmental-policy/dangers -of-glyphosate- herbicide-zmgz13onzsto</a:t>
            </a:r>
          </a:p>
          <a:p>
            <a:pPr marL="222250" lvl="0" indent="-222250">
              <a:buSzPct val="100000"/>
              <a:buFont typeface="Arial"/>
              <a:buChar char="•"/>
            </a:pPr>
            <a:r>
              <a:rPr sz="1400" dirty="0"/>
              <a:t>Szekacs, A &amp; Darvas, B.  (2012). Chapter fourteen: Forty years with glyphosate. In, M. N. Hasaneen, </a:t>
            </a:r>
            <a:r>
              <a:rPr sz="1400" i="1" dirty="0"/>
              <a:t>Herbicides – Properties, Synthesis and Control of Weeds. </a:t>
            </a:r>
            <a:r>
              <a:rPr lang="en-US" sz="1400" dirty="0"/>
              <a:t>Retrieved</a:t>
            </a:r>
            <a:r>
              <a:rPr sz="1400" dirty="0"/>
              <a:t> from https://www.intechopen.com/books/herbicides-properties-synthesis-and-control-of-weeds/forty-years-with-glyphosate </a:t>
            </a:r>
          </a:p>
          <a:p>
            <a:pPr marL="222250" lvl="0" indent="-222250">
              <a:buSzPct val="100000"/>
              <a:buFont typeface="Arial"/>
              <a:buChar char="•"/>
            </a:pPr>
            <a:r>
              <a:rPr sz="1400" dirty="0"/>
              <a:t>U.S. PIRGS. (2017). About U.S. PIRG. Retrieved from http://www.uspirg.org/page/usp/about-us-pirg-0 </a:t>
            </a:r>
          </a:p>
          <a:p>
            <a:pPr marL="285750" lvl="0" indent="-285750">
              <a:buSzPct val="100000"/>
              <a:buFont typeface="Arial"/>
              <a:buChar char="•"/>
            </a:pPr>
            <a:endParaRPr sz="1400"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Shape 61"/>
          <p:cNvSpPr/>
          <p:nvPr/>
        </p:nvSpPr>
        <p:spPr>
          <a:xfrm>
            <a:off x="1828799" y="190381"/>
            <a:ext cx="6628029" cy="11709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r>
              <a:rPr sz="2800" b="1" dirty="0">
                <a:solidFill>
                  <a:srgbClr val="376092"/>
                </a:solidFill>
              </a:rPr>
              <a:t>Banning Glyphosate as it is a known Carcinogen</a:t>
            </a:r>
          </a:p>
          <a:p>
            <a:pPr lvl="0"/>
            <a:r>
              <a:rPr b="1" dirty="0">
                <a:solidFill>
                  <a:srgbClr val="376092"/>
                </a:solidFill>
              </a:rPr>
              <a:t>Introduction</a:t>
            </a:r>
          </a:p>
        </p:txBody>
      </p:sp>
      <p:sp>
        <p:nvSpPr>
          <p:cNvPr id="62" name="Shape 62"/>
          <p:cNvSpPr/>
          <p:nvPr/>
        </p:nvSpPr>
        <p:spPr>
          <a:xfrm>
            <a:off x="76200" y="1295400"/>
            <a:ext cx="1600200" cy="294640"/>
          </a:xfrm>
          <a:prstGeom prst="rect">
            <a:avLst/>
          </a:prstGeom>
          <a:solidFill>
            <a:srgbClr val="558ED5"/>
          </a:solidFill>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sz="1400" b="1">
                <a:solidFill>
                  <a:srgbClr val="FFFFFF"/>
                </a:solidFill>
              </a:defRPr>
            </a:lvl1pPr>
          </a:lstStyle>
          <a:p>
            <a:pPr lvl="0">
              <a:defRPr sz="1800" b="0">
                <a:solidFill>
                  <a:srgbClr val="000000"/>
                </a:solidFill>
              </a:defRPr>
            </a:pPr>
            <a:r>
              <a:rPr sz="1400" b="1" dirty="0">
                <a:solidFill>
                  <a:srgbClr val="FFFFFF"/>
                </a:solidFill>
              </a:rPr>
              <a:t>Introduction</a:t>
            </a:r>
          </a:p>
        </p:txBody>
      </p:sp>
      <p:sp>
        <p:nvSpPr>
          <p:cNvPr id="63" name="Shape 63"/>
          <p:cNvSpPr/>
          <p:nvPr/>
        </p:nvSpPr>
        <p:spPr>
          <a:xfrm>
            <a:off x="1981200" y="1295399"/>
            <a:ext cx="6934200" cy="3693319"/>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endParaRPr dirty="0"/>
          </a:p>
          <a:p>
            <a:pPr marL="285750" lvl="0" indent="-285750">
              <a:buSzPct val="100000"/>
              <a:buFont typeface="Arial"/>
              <a:buChar char="•"/>
            </a:pPr>
            <a:r>
              <a:rPr dirty="0"/>
              <a:t>What is Glyphosate?</a:t>
            </a:r>
          </a:p>
          <a:p>
            <a:pPr marL="742950" lvl="1" indent="-285750">
              <a:buSzPct val="100000"/>
              <a:buFont typeface="Arial"/>
              <a:buChar char="•"/>
            </a:pPr>
            <a:r>
              <a:rPr lang="en-US" dirty="0"/>
              <a:t>Glyphosate is more commonly known as </a:t>
            </a:r>
            <a:r>
              <a:rPr dirty="0"/>
              <a:t>Roundup</a:t>
            </a:r>
          </a:p>
          <a:p>
            <a:pPr marL="742950" lvl="1" indent="-285750">
              <a:buSzPct val="100000"/>
              <a:buFont typeface="Arial"/>
              <a:buChar char="•"/>
            </a:pPr>
            <a:r>
              <a:rPr dirty="0"/>
              <a:t>Most significant chemical in modern agriculture. (Szekacs and Darvas, 2012)</a:t>
            </a:r>
          </a:p>
          <a:p>
            <a:pPr marL="742950" lvl="1" indent="-285750">
              <a:buSzPct val="100000"/>
              <a:buFont typeface="Arial"/>
              <a:buChar char="•"/>
            </a:pPr>
            <a:r>
              <a:rPr dirty="0"/>
              <a:t>First created to descale mineral deposits from plumbing pipes, boilers and heaters. </a:t>
            </a:r>
          </a:p>
          <a:p>
            <a:pPr marL="742950" lvl="1" indent="-285750">
              <a:buSzPct val="100000"/>
              <a:buFont typeface="Arial"/>
              <a:buChar char="•"/>
            </a:pPr>
            <a:r>
              <a:rPr dirty="0"/>
              <a:t>Monsanto then patented as an herbicide and was released in 1970s.</a:t>
            </a:r>
          </a:p>
          <a:p>
            <a:pPr marL="285750" lvl="0" indent="-285750">
              <a:buSzPct val="100000"/>
              <a:buFont typeface="Arial"/>
              <a:buChar char="•"/>
            </a:pPr>
            <a:endParaRPr dirty="0"/>
          </a:p>
          <a:p>
            <a:pPr marL="285750" lvl="0" indent="-285750">
              <a:buSzPct val="100000"/>
              <a:buFont typeface="Arial"/>
              <a:buChar char="•"/>
            </a:pPr>
            <a:r>
              <a:rPr dirty="0"/>
              <a:t>Roundup ready crops</a:t>
            </a:r>
          </a:p>
          <a:p>
            <a:pPr marL="742950" lvl="1" indent="-285750">
              <a:buSzPct val="100000"/>
              <a:buFont typeface="Arial"/>
              <a:buChar char="•"/>
            </a:pPr>
            <a:r>
              <a:rPr dirty="0"/>
              <a:t>Genetically engineered crops that resist herbicide</a:t>
            </a:r>
          </a:p>
          <a:p>
            <a:pPr marL="742950" lvl="1" indent="-285750">
              <a:buSzPct val="100000"/>
              <a:buFont typeface="Arial"/>
              <a:buChar char="•"/>
            </a:pPr>
            <a:r>
              <a:rPr dirty="0"/>
              <a:t>“terminator seeds”</a:t>
            </a:r>
          </a:p>
        </p:txBody>
      </p:sp>
      <p:pic>
        <p:nvPicPr>
          <p:cNvPr id="64" name="image1.png" descr="mage result for roundup"/>
          <p:cNvPicPr/>
          <p:nvPr/>
        </p:nvPicPr>
        <p:blipFill>
          <a:blip r:embed="rId3">
            <a:extLst/>
          </a:blip>
          <a:stretch>
            <a:fillRect/>
          </a:stretch>
        </p:blipFill>
        <p:spPr>
          <a:xfrm>
            <a:off x="6384518" y="4711720"/>
            <a:ext cx="2095501" cy="1914526"/>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Shape 68"/>
          <p:cNvSpPr/>
          <p:nvPr/>
        </p:nvSpPr>
        <p:spPr>
          <a:xfrm>
            <a:off x="1828799" y="190381"/>
            <a:ext cx="6628029" cy="11709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r>
              <a:rPr sz="2800" b="1" dirty="0">
                <a:solidFill>
                  <a:srgbClr val="376092"/>
                </a:solidFill>
              </a:rPr>
              <a:t>Banning Glyphosate as it is a known Carcinogen</a:t>
            </a:r>
          </a:p>
          <a:p>
            <a:pPr lvl="0"/>
            <a:r>
              <a:rPr b="1" dirty="0">
                <a:solidFill>
                  <a:srgbClr val="376092"/>
                </a:solidFill>
              </a:rPr>
              <a:t>Policy Issue</a:t>
            </a:r>
          </a:p>
        </p:txBody>
      </p:sp>
      <p:sp>
        <p:nvSpPr>
          <p:cNvPr id="69" name="Shape 69"/>
          <p:cNvSpPr/>
          <p:nvPr/>
        </p:nvSpPr>
        <p:spPr>
          <a:xfrm>
            <a:off x="76200" y="1720929"/>
            <a:ext cx="1600200" cy="294641"/>
          </a:xfrm>
          <a:prstGeom prst="rect">
            <a:avLst/>
          </a:prstGeom>
          <a:solidFill>
            <a:srgbClr val="558ED5"/>
          </a:solidFill>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sz="1400" b="1">
                <a:solidFill>
                  <a:srgbClr val="FFFFFF"/>
                </a:solidFill>
              </a:defRPr>
            </a:lvl1pPr>
          </a:lstStyle>
          <a:p>
            <a:pPr lvl="0">
              <a:defRPr sz="1800" b="0">
                <a:solidFill>
                  <a:srgbClr val="000000"/>
                </a:solidFill>
              </a:defRPr>
            </a:pPr>
            <a:r>
              <a:rPr sz="1400" b="1" dirty="0">
                <a:solidFill>
                  <a:srgbClr val="FFFFFF"/>
                </a:solidFill>
              </a:rPr>
              <a:t>Policy Issue</a:t>
            </a:r>
          </a:p>
        </p:txBody>
      </p:sp>
      <p:sp>
        <p:nvSpPr>
          <p:cNvPr id="70" name="Shape 70"/>
          <p:cNvSpPr/>
          <p:nvPr/>
        </p:nvSpPr>
        <p:spPr>
          <a:xfrm>
            <a:off x="1981200" y="1145063"/>
            <a:ext cx="4267200" cy="56667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marL="285750" lvl="0" indent="-285750">
              <a:buSzPct val="100000"/>
              <a:buFont typeface="Arial"/>
              <a:buChar char="•"/>
            </a:pPr>
            <a:endParaRPr sz="1600" dirty="0"/>
          </a:p>
          <a:p>
            <a:pPr marL="285750" lvl="0" indent="-285750">
              <a:buSzPct val="100000"/>
              <a:buFont typeface="Arial"/>
              <a:buChar char="•"/>
            </a:pPr>
            <a:r>
              <a:rPr dirty="0"/>
              <a:t>Public Health Concern</a:t>
            </a:r>
          </a:p>
          <a:p>
            <a:pPr marL="742950" lvl="1" indent="-285750">
              <a:buSzPct val="100000"/>
              <a:buFont typeface="Arial"/>
              <a:buChar char="•"/>
            </a:pPr>
            <a:r>
              <a:rPr dirty="0"/>
              <a:t>Genotoxic effects (Koller et al., 2012)</a:t>
            </a:r>
          </a:p>
          <a:p>
            <a:pPr marL="742950" lvl="1" indent="-285750">
              <a:buSzPct val="100000"/>
              <a:buFont typeface="Arial"/>
              <a:buChar char="•"/>
            </a:pPr>
            <a:r>
              <a:rPr dirty="0"/>
              <a:t>Inhalation – DNA damage</a:t>
            </a:r>
          </a:p>
          <a:p>
            <a:pPr marL="742950" lvl="1" indent="-285750">
              <a:buSzPct val="100000"/>
              <a:buFont typeface="Arial"/>
              <a:buChar char="•"/>
            </a:pPr>
            <a:r>
              <a:rPr dirty="0"/>
              <a:t>World Health Organization (WHO) </a:t>
            </a:r>
          </a:p>
          <a:p>
            <a:pPr marL="1200150" lvl="2" indent="-285750">
              <a:buSzPct val="100000"/>
              <a:buFont typeface="Arial"/>
              <a:buChar char="•"/>
            </a:pPr>
            <a:r>
              <a:rPr dirty="0"/>
              <a:t>probably carcinogenic</a:t>
            </a:r>
          </a:p>
          <a:p>
            <a:pPr marL="742950" lvl="1" indent="-285750">
              <a:buSzPct val="100000"/>
              <a:buFont typeface="Arial"/>
              <a:buChar char="•"/>
            </a:pPr>
            <a:r>
              <a:rPr dirty="0"/>
              <a:t>Endocrine disruption, cancer formation, miscarriages, birth defects, disruption of human sex hormones</a:t>
            </a:r>
          </a:p>
          <a:p>
            <a:pPr marL="742950" lvl="1" indent="-285750">
              <a:buSzPct val="100000"/>
              <a:buFont typeface="Arial"/>
              <a:buChar char="•"/>
            </a:pPr>
            <a:r>
              <a:rPr dirty="0"/>
              <a:t>Affects bacterial composition of soil = altered soil biology (Stonebrook, 2013)</a:t>
            </a:r>
          </a:p>
          <a:p>
            <a:pPr marL="285750" lvl="0" indent="-285750">
              <a:buSzPct val="100000"/>
              <a:buFont typeface="Arial"/>
              <a:buChar char="•"/>
            </a:pPr>
            <a:r>
              <a:rPr dirty="0"/>
              <a:t>Policy issue and why change is important</a:t>
            </a:r>
          </a:p>
          <a:p>
            <a:pPr marL="742950" lvl="1" indent="-285750">
              <a:buSzPct val="100000"/>
              <a:buFont typeface="Arial"/>
              <a:buChar char="•"/>
            </a:pPr>
            <a:r>
              <a:rPr dirty="0"/>
              <a:t>Protect lives of farmers and Americans</a:t>
            </a:r>
          </a:p>
          <a:p>
            <a:pPr marL="742950" lvl="1" indent="-285750">
              <a:buSzPct val="100000"/>
              <a:buFont typeface="Arial"/>
              <a:buChar char="•"/>
            </a:pPr>
            <a:r>
              <a:rPr dirty="0"/>
              <a:t>Must begin to recognize the negative effects</a:t>
            </a:r>
          </a:p>
        </p:txBody>
      </p:sp>
      <p:pic>
        <p:nvPicPr>
          <p:cNvPr id="71" name="image2.png"/>
          <p:cNvPicPr/>
          <p:nvPr/>
        </p:nvPicPr>
        <p:blipFill>
          <a:blip r:embed="rId3">
            <a:extLst/>
          </a:blip>
          <a:stretch>
            <a:fillRect/>
          </a:stretch>
        </p:blipFill>
        <p:spPr>
          <a:xfrm>
            <a:off x="6400800" y="805933"/>
            <a:ext cx="2549844" cy="5694721"/>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Shape 80"/>
          <p:cNvSpPr/>
          <p:nvPr/>
        </p:nvSpPr>
        <p:spPr>
          <a:xfrm>
            <a:off x="1828799" y="381000"/>
            <a:ext cx="6628029" cy="11709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r>
              <a:rPr sz="2800" b="1" dirty="0">
                <a:solidFill>
                  <a:srgbClr val="376092"/>
                </a:solidFill>
              </a:rPr>
              <a:t>Banning Glyphosate as it is a known Carcinogen</a:t>
            </a:r>
          </a:p>
          <a:p>
            <a:pPr lvl="0"/>
            <a:r>
              <a:rPr b="1" dirty="0">
                <a:solidFill>
                  <a:srgbClr val="376092"/>
                </a:solidFill>
              </a:rPr>
              <a:t>Government Response</a:t>
            </a:r>
          </a:p>
        </p:txBody>
      </p:sp>
      <p:sp>
        <p:nvSpPr>
          <p:cNvPr id="81" name="Shape 81"/>
          <p:cNvSpPr/>
          <p:nvPr/>
        </p:nvSpPr>
        <p:spPr>
          <a:xfrm>
            <a:off x="76200" y="2574964"/>
            <a:ext cx="1600200" cy="497841"/>
          </a:xfrm>
          <a:prstGeom prst="rect">
            <a:avLst/>
          </a:prstGeom>
          <a:solidFill>
            <a:srgbClr val="558ED5"/>
          </a:solidFill>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sz="1400" b="1">
                <a:solidFill>
                  <a:srgbClr val="FFFFFF"/>
                </a:solidFill>
              </a:defRPr>
            </a:lvl1pPr>
          </a:lstStyle>
          <a:p>
            <a:pPr lvl="0">
              <a:defRPr sz="1800" b="0">
                <a:solidFill>
                  <a:srgbClr val="000000"/>
                </a:solidFill>
              </a:defRPr>
            </a:pPr>
            <a:r>
              <a:rPr sz="1400" b="1" dirty="0">
                <a:solidFill>
                  <a:srgbClr val="FFFFFF"/>
                </a:solidFill>
              </a:rPr>
              <a:t>Government Response</a:t>
            </a:r>
          </a:p>
        </p:txBody>
      </p:sp>
      <p:sp>
        <p:nvSpPr>
          <p:cNvPr id="82" name="Shape 82"/>
          <p:cNvSpPr/>
          <p:nvPr/>
        </p:nvSpPr>
        <p:spPr>
          <a:xfrm>
            <a:off x="1828800" y="1687353"/>
            <a:ext cx="6934200" cy="5170646"/>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marL="238125" lvl="0" indent="-238125">
              <a:buSzPct val="100000"/>
              <a:buFont typeface="Arial"/>
              <a:buChar char="•"/>
            </a:pPr>
            <a:r>
              <a:rPr sz="1500" dirty="0"/>
              <a:t>United States: </a:t>
            </a:r>
          </a:p>
          <a:p>
            <a:pPr marL="695325" lvl="1" indent="-238125">
              <a:buSzPct val="100000"/>
              <a:buFont typeface="Arial"/>
              <a:buChar char="•"/>
            </a:pPr>
            <a:r>
              <a:rPr sz="1500" dirty="0"/>
              <a:t>Environmental Protection Agency (EPA)</a:t>
            </a:r>
          </a:p>
          <a:p>
            <a:pPr marL="1152525" lvl="2" indent="-238125">
              <a:buSzPct val="100000"/>
              <a:buFont typeface="Arial"/>
              <a:buChar char="•"/>
            </a:pPr>
            <a:r>
              <a:rPr sz="1500" dirty="0"/>
              <a:t>1993 - non-carcinogenic.  </a:t>
            </a:r>
          </a:p>
          <a:p>
            <a:pPr marL="1152525" lvl="2" indent="-238125">
              <a:buSzPct val="100000"/>
              <a:buFont typeface="Arial"/>
              <a:buChar char="•"/>
            </a:pPr>
            <a:r>
              <a:rPr sz="1500" dirty="0"/>
              <a:t>2015 - review initiated</a:t>
            </a:r>
          </a:p>
          <a:p>
            <a:pPr marL="1152525" lvl="2" indent="-238125">
              <a:buSzPct val="100000"/>
              <a:buFont typeface="Arial"/>
              <a:buChar char="•"/>
            </a:pPr>
            <a:r>
              <a:rPr sz="1500" dirty="0"/>
              <a:t>2016 - reported: likely non carcinogenic </a:t>
            </a:r>
          </a:p>
          <a:p>
            <a:pPr marL="695325" lvl="1" indent="-238125">
              <a:buSzPct val="100000"/>
              <a:buFont typeface="Arial"/>
              <a:buChar char="•"/>
            </a:pPr>
            <a:r>
              <a:rPr sz="1500" dirty="0"/>
              <a:t>United States Department of Agriculture (USDA)</a:t>
            </a:r>
          </a:p>
          <a:p>
            <a:pPr marL="1152525" lvl="2" indent="-238125">
              <a:buSzPct val="100000"/>
              <a:buFont typeface="Arial"/>
              <a:buChar char="•"/>
            </a:pPr>
            <a:r>
              <a:rPr sz="1500" dirty="0"/>
              <a:t>2011 - 90% of crops tested positive for glyphosate.  </a:t>
            </a:r>
          </a:p>
          <a:p>
            <a:pPr marL="1152525" lvl="2" indent="-238125">
              <a:buSzPct val="100000"/>
              <a:buFont typeface="Arial"/>
              <a:buChar char="•"/>
            </a:pPr>
            <a:r>
              <a:rPr sz="1500" dirty="0"/>
              <a:t>March 24, 2017 - USDA announced that it would not test foods for this chemical.  (Cook-Shultz, 2017a)</a:t>
            </a:r>
            <a:endParaRPr lang="en-US" sz="1500" dirty="0"/>
          </a:p>
          <a:p>
            <a:pPr marL="1152525" lvl="2" indent="-238125">
              <a:buSzPct val="100000"/>
              <a:buFont typeface="Arial"/>
              <a:buChar char="•"/>
            </a:pPr>
            <a:r>
              <a:rPr lang="en-US" sz="1500" dirty="0"/>
              <a:t>March 29, 2017 – USDA quietly announced that it would begin testing crops (Food Democracy Now, 2017)</a:t>
            </a:r>
            <a:endParaRPr sz="1500" dirty="0"/>
          </a:p>
          <a:p>
            <a:pPr marL="695325" lvl="1" indent="-238125">
              <a:buSzPct val="100000"/>
              <a:buFont typeface="Arial"/>
              <a:buChar char="•"/>
            </a:pPr>
            <a:r>
              <a:rPr sz="1500" dirty="0"/>
              <a:t>California:</a:t>
            </a:r>
          </a:p>
          <a:p>
            <a:pPr marL="1152525" lvl="2" indent="-238125">
              <a:buSzPct val="100000"/>
              <a:buFont typeface="Arial"/>
              <a:buChar char="•"/>
            </a:pPr>
            <a:r>
              <a:rPr sz="1500" dirty="0"/>
              <a:t>2017 – added glyphosate to “California Proposition 65” list of carcinogens.</a:t>
            </a:r>
          </a:p>
          <a:p>
            <a:pPr marL="1609725" lvl="3" indent="-238125">
              <a:buSzPct val="100000"/>
              <a:buFont typeface="Arial"/>
              <a:buChar char="•"/>
            </a:pPr>
            <a:r>
              <a:rPr sz="1500" dirty="0"/>
              <a:t>Monsanto filed a lawsuit to prevent such a listing.  Lawsuit was later dismissed (Cook-Shultz, 2017b)</a:t>
            </a:r>
          </a:p>
          <a:p>
            <a:pPr marL="238125" lvl="0" indent="-238125">
              <a:buSzPct val="100000"/>
              <a:buFont typeface="Arial"/>
              <a:buChar char="•"/>
            </a:pPr>
            <a:r>
              <a:rPr sz="1500" dirty="0"/>
              <a:t>What needs to be done:</a:t>
            </a:r>
          </a:p>
          <a:p>
            <a:pPr marL="695325" lvl="1" indent="-238125">
              <a:buSzPct val="100000"/>
              <a:buFont typeface="Arial"/>
              <a:buChar char="•"/>
            </a:pPr>
            <a:r>
              <a:rPr sz="1500" dirty="0"/>
              <a:t>Approach United States Public Interest Research Group (U.S. PIRG) – group that has the health and safety of individuals in mind (U.S. PIRG, 2017).</a:t>
            </a:r>
          </a:p>
          <a:p>
            <a:pPr marL="695325" lvl="1" indent="-238125">
              <a:buSzPct val="100000"/>
              <a:buFont typeface="Arial"/>
              <a:buChar char="•"/>
            </a:pPr>
            <a:r>
              <a:rPr sz="1500" dirty="0"/>
              <a:t>Advocate to the EPA and USDA.</a:t>
            </a:r>
          </a:p>
          <a:p>
            <a:pPr marL="695325" lvl="1" indent="-238125">
              <a:buSzPct val="100000"/>
              <a:buFont typeface="Arial"/>
              <a:buChar char="•"/>
            </a:pPr>
            <a:r>
              <a:rPr sz="1500" dirty="0"/>
              <a:t>Lobby at the state and national level.</a:t>
            </a:r>
          </a:p>
          <a:p>
            <a:pPr marL="1200150" lvl="2" indent="-285750">
              <a:buSzPct val="100000"/>
              <a:buFont typeface="Arial"/>
              <a:buChar char="•"/>
            </a:pPr>
            <a:endParaRPr sz="1500"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Shape 86"/>
          <p:cNvSpPr/>
          <p:nvPr/>
        </p:nvSpPr>
        <p:spPr>
          <a:xfrm>
            <a:off x="1828799" y="190381"/>
            <a:ext cx="6628029" cy="11709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r>
              <a:rPr sz="2800" b="1" dirty="0">
                <a:solidFill>
                  <a:srgbClr val="376092"/>
                </a:solidFill>
              </a:rPr>
              <a:t>Banning Glyphosate as it is a known Carcinogen</a:t>
            </a:r>
          </a:p>
          <a:p>
            <a:pPr lvl="0"/>
            <a:r>
              <a:rPr b="1" dirty="0">
                <a:solidFill>
                  <a:srgbClr val="376092"/>
                </a:solidFill>
              </a:rPr>
              <a:t>Assessment</a:t>
            </a:r>
          </a:p>
        </p:txBody>
      </p:sp>
      <p:sp>
        <p:nvSpPr>
          <p:cNvPr id="87" name="Shape 87"/>
          <p:cNvSpPr/>
          <p:nvPr/>
        </p:nvSpPr>
        <p:spPr>
          <a:xfrm>
            <a:off x="76200" y="3200400"/>
            <a:ext cx="1600200" cy="294640"/>
          </a:xfrm>
          <a:prstGeom prst="rect">
            <a:avLst/>
          </a:prstGeom>
          <a:solidFill>
            <a:srgbClr val="558ED5"/>
          </a:solidFill>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sz="1400" b="1">
                <a:solidFill>
                  <a:srgbClr val="FFFFFF"/>
                </a:solidFill>
              </a:defRPr>
            </a:lvl1pPr>
          </a:lstStyle>
          <a:p>
            <a:pPr lvl="0">
              <a:defRPr sz="1800" b="0">
                <a:solidFill>
                  <a:srgbClr val="000000"/>
                </a:solidFill>
              </a:defRPr>
            </a:pPr>
            <a:r>
              <a:rPr sz="1400" b="1" dirty="0">
                <a:solidFill>
                  <a:srgbClr val="FFFFFF"/>
                </a:solidFill>
              </a:rPr>
              <a:t>Assessment</a:t>
            </a:r>
          </a:p>
        </p:txBody>
      </p:sp>
      <p:sp>
        <p:nvSpPr>
          <p:cNvPr id="88" name="Shape 88"/>
          <p:cNvSpPr/>
          <p:nvPr/>
        </p:nvSpPr>
        <p:spPr>
          <a:xfrm>
            <a:off x="1828799" y="1421486"/>
            <a:ext cx="7072088" cy="24917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r>
              <a:rPr dirty="0"/>
              <a:t>Strategies to influence health care services</a:t>
            </a:r>
          </a:p>
          <a:p>
            <a:pPr marL="285750" lvl="0" indent="-285750">
              <a:buSzPct val="100000"/>
              <a:buFont typeface="Arial"/>
              <a:buChar char="•"/>
            </a:pPr>
            <a:r>
              <a:rPr dirty="0"/>
              <a:t>Encourage citizens to visit the U.S. PIRG website.  Sign the website petition</a:t>
            </a:r>
          </a:p>
          <a:p>
            <a:pPr marL="285750" lvl="0" indent="-285750">
              <a:buSzPct val="100000"/>
              <a:buFont typeface="Arial"/>
              <a:buChar char="•"/>
            </a:pPr>
            <a:r>
              <a:rPr dirty="0"/>
              <a:t>Utilize social media, i.e. Facebook</a:t>
            </a:r>
          </a:p>
          <a:p>
            <a:pPr marL="285750" lvl="0" indent="-285750">
              <a:buSzPct val="100000"/>
              <a:buFont typeface="Arial"/>
              <a:buChar char="•"/>
            </a:pPr>
            <a:r>
              <a:rPr dirty="0"/>
              <a:t>Lobby to politicians to ban glyphosate</a:t>
            </a:r>
          </a:p>
          <a:p>
            <a:pPr marL="742950" lvl="1" indent="-285750">
              <a:buSzPct val="100000"/>
              <a:buFont typeface="Arial"/>
              <a:buChar char="•"/>
            </a:pPr>
            <a:r>
              <a:rPr dirty="0"/>
              <a:t>Demand governmental action as the health and safety of US citizens are at risk</a:t>
            </a:r>
          </a:p>
          <a:p>
            <a:pPr marL="1200150" lvl="2" indent="-285750">
              <a:buSzPct val="100000"/>
              <a:buFont typeface="Arial"/>
              <a:buChar char="•"/>
            </a:pPr>
            <a:r>
              <a:rPr dirty="0"/>
              <a:t>World Health Organization (WHO) announced a link between cancer and this herbicide (Cressey, 2015).</a:t>
            </a:r>
          </a:p>
        </p:txBody>
      </p:sp>
      <p:pic>
        <p:nvPicPr>
          <p:cNvPr id="89" name="image3.jpg" descr="mage result for ban roundup"/>
          <p:cNvPicPr/>
          <p:nvPr/>
        </p:nvPicPr>
        <p:blipFill>
          <a:blip r:embed="rId3">
            <a:extLst/>
          </a:blip>
          <a:stretch>
            <a:fillRect/>
          </a:stretch>
        </p:blipFill>
        <p:spPr>
          <a:xfrm>
            <a:off x="3269343" y="4116135"/>
            <a:ext cx="4191001" cy="2575438"/>
          </a:xfrm>
          <a:prstGeom prst="rect">
            <a:avLst/>
          </a:prstGeom>
          <a:ln w="12700">
            <a:miter lim="400000"/>
          </a:ln>
        </p:spPr>
      </p:pic>
      <p:sp>
        <p:nvSpPr>
          <p:cNvPr id="90" name="Shape 90"/>
          <p:cNvSpPr/>
          <p:nvPr/>
        </p:nvSpPr>
        <p:spPr>
          <a:xfrm>
            <a:off x="7772400" y="6414573"/>
            <a:ext cx="1128486" cy="2692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200"/>
            </a:lvl1pPr>
          </a:lstStyle>
          <a:p>
            <a:pPr lvl="0">
              <a:defRPr sz="1800"/>
            </a:pPr>
            <a:r>
              <a:rPr sz="1200" dirty="0"/>
              <a:t>Adl, 2015</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Shape 94"/>
          <p:cNvSpPr/>
          <p:nvPr/>
        </p:nvSpPr>
        <p:spPr>
          <a:xfrm>
            <a:off x="1828799" y="190381"/>
            <a:ext cx="6628029" cy="538609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r>
              <a:rPr sz="2800" b="1" dirty="0">
                <a:solidFill>
                  <a:srgbClr val="376092"/>
                </a:solidFill>
              </a:rPr>
              <a:t>Banning Glyphosate as it is a known Carcinogen</a:t>
            </a:r>
          </a:p>
          <a:p>
            <a:pPr lvl="0" algn="ctr"/>
            <a:endParaRPr lang="en-US" b="1" dirty="0">
              <a:solidFill>
                <a:schemeClr val="tx1"/>
              </a:solidFill>
            </a:endParaRPr>
          </a:p>
          <a:p>
            <a:pPr lvl="0" algn="ctr"/>
            <a:r>
              <a:rPr b="1" dirty="0">
                <a:solidFill>
                  <a:schemeClr val="tx1"/>
                </a:solidFill>
              </a:rPr>
              <a:t>Proposed Bill</a:t>
            </a:r>
            <a:endParaRPr lang="en-US" b="1" dirty="0">
              <a:solidFill>
                <a:schemeClr val="tx1"/>
              </a:solidFill>
            </a:endParaRPr>
          </a:p>
          <a:p>
            <a:pPr lvl="0"/>
            <a:endParaRPr lang="en-US" b="1" dirty="0">
              <a:solidFill>
                <a:srgbClr val="376092"/>
              </a:solidFill>
            </a:endParaRPr>
          </a:p>
          <a:p>
            <a:pPr lvl="0"/>
            <a:r>
              <a:rPr lang="en-US" dirty="0">
                <a:solidFill>
                  <a:schemeClr val="tx1"/>
                </a:solidFill>
              </a:rPr>
              <a:t>-Efforts to pass the banning of glyphosate will begin at the state level </a:t>
            </a:r>
          </a:p>
          <a:p>
            <a:pPr lvl="0"/>
            <a:endParaRPr lang="en-US" dirty="0">
              <a:solidFill>
                <a:schemeClr val="tx1"/>
              </a:solidFill>
            </a:endParaRPr>
          </a:p>
          <a:p>
            <a:pPr lvl="0"/>
            <a:r>
              <a:rPr lang="en-US" dirty="0">
                <a:solidFill>
                  <a:schemeClr val="tx1"/>
                </a:solidFill>
              </a:rPr>
              <a:t>-Aims to prohibit aerial as well as ground application of glyphosate to crops</a:t>
            </a:r>
          </a:p>
          <a:p>
            <a:pPr lvl="0"/>
            <a:endParaRPr lang="en-US" dirty="0">
              <a:solidFill>
                <a:schemeClr val="tx1"/>
              </a:solidFill>
            </a:endParaRPr>
          </a:p>
          <a:p>
            <a:pPr lvl="0"/>
            <a:r>
              <a:rPr lang="en-US" dirty="0">
                <a:solidFill>
                  <a:schemeClr val="tx1"/>
                </a:solidFill>
              </a:rPr>
              <a:t>-This bill is supported by the WHO’s recent recognition that glyphosate is a known carcinogen (Cressey, 2015)</a:t>
            </a:r>
          </a:p>
          <a:p>
            <a:pPr lvl="0"/>
            <a:endParaRPr lang="en-US" dirty="0">
              <a:solidFill>
                <a:schemeClr val="tx1"/>
              </a:solidFill>
            </a:endParaRPr>
          </a:p>
          <a:p>
            <a:pPr lvl="0"/>
            <a:r>
              <a:rPr lang="en-US" dirty="0">
                <a:solidFill>
                  <a:schemeClr val="tx1"/>
                </a:solidFill>
              </a:rPr>
              <a:t>-Crops, waterways as well as the air supply can be protected from the harmful effects of glyphosate</a:t>
            </a:r>
          </a:p>
          <a:p>
            <a:pPr lvl="0"/>
            <a:endParaRPr lang="en-US" dirty="0">
              <a:solidFill>
                <a:schemeClr val="tx1"/>
              </a:solidFill>
            </a:endParaRPr>
          </a:p>
          <a:p>
            <a:pPr lvl="0"/>
            <a:r>
              <a:rPr lang="en-US" dirty="0">
                <a:solidFill>
                  <a:schemeClr val="tx1"/>
                </a:solidFill>
              </a:rPr>
              <a:t>-Also includes the addition of glyphosate as a known carcinogen in efforts to protect the  public and create awareness (Broughton, 2017)</a:t>
            </a:r>
          </a:p>
        </p:txBody>
      </p:sp>
      <p:sp>
        <p:nvSpPr>
          <p:cNvPr id="95" name="Shape 95"/>
          <p:cNvSpPr/>
          <p:nvPr/>
        </p:nvSpPr>
        <p:spPr>
          <a:xfrm>
            <a:off x="76200" y="3657600"/>
            <a:ext cx="1600200" cy="294640"/>
          </a:xfrm>
          <a:prstGeom prst="rect">
            <a:avLst/>
          </a:prstGeom>
          <a:solidFill>
            <a:srgbClr val="558ED5"/>
          </a:solidFill>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sz="1400" b="1">
                <a:solidFill>
                  <a:srgbClr val="FFFFFF"/>
                </a:solidFill>
              </a:defRPr>
            </a:lvl1pPr>
          </a:lstStyle>
          <a:p>
            <a:pPr lvl="0">
              <a:defRPr sz="1800" b="0">
                <a:solidFill>
                  <a:srgbClr val="000000"/>
                </a:solidFill>
              </a:defRPr>
            </a:pPr>
            <a:r>
              <a:rPr sz="1400" b="1" dirty="0">
                <a:solidFill>
                  <a:srgbClr val="FFFFFF"/>
                </a:solidFill>
              </a:rPr>
              <a:t>Proposed Bill</a:t>
            </a:r>
          </a:p>
        </p:txBody>
      </p:sp>
      <p:sp>
        <p:nvSpPr>
          <p:cNvPr id="96" name="Shape 96"/>
          <p:cNvSpPr/>
          <p:nvPr/>
        </p:nvSpPr>
        <p:spPr>
          <a:xfrm>
            <a:off x="1828800" y="1403343"/>
            <a:ext cx="6781800" cy="307777"/>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400"/>
            </a:lvl1pPr>
          </a:lstStyle>
          <a:p>
            <a:pPr lvl="0">
              <a:defRPr sz="1800"/>
            </a:pPr>
            <a:endParaRPr sz="1400" dirty="0"/>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Shape 98"/>
          <p:cNvSpPr/>
          <p:nvPr/>
        </p:nvSpPr>
        <p:spPr>
          <a:xfrm>
            <a:off x="1828799" y="190381"/>
            <a:ext cx="6628029" cy="11709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r>
              <a:rPr sz="2800" b="1" dirty="0">
                <a:solidFill>
                  <a:srgbClr val="376092"/>
                </a:solidFill>
              </a:rPr>
              <a:t>Banning Glyphosate as it is a known Carcinogen</a:t>
            </a:r>
          </a:p>
          <a:p>
            <a:pPr lvl="0"/>
            <a:r>
              <a:rPr b="1" dirty="0">
                <a:solidFill>
                  <a:srgbClr val="376092"/>
                </a:solidFill>
              </a:rPr>
              <a:t>Advocacy</a:t>
            </a:r>
          </a:p>
        </p:txBody>
      </p:sp>
      <p:sp>
        <p:nvSpPr>
          <p:cNvPr id="99" name="Shape 99"/>
          <p:cNvSpPr/>
          <p:nvPr/>
        </p:nvSpPr>
        <p:spPr>
          <a:xfrm>
            <a:off x="76200" y="1720929"/>
            <a:ext cx="1600200" cy="294641"/>
          </a:xfrm>
          <a:prstGeom prst="rect">
            <a:avLst/>
          </a:prstGeom>
          <a:solidFill>
            <a:srgbClr val="558ED5"/>
          </a:solidFill>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sz="1400" b="1">
                <a:solidFill>
                  <a:srgbClr val="FFFFFF"/>
                </a:solidFill>
              </a:defRPr>
            </a:lvl1pPr>
          </a:lstStyle>
          <a:p>
            <a:pPr lvl="0">
              <a:defRPr sz="1800" b="0">
                <a:solidFill>
                  <a:srgbClr val="000000"/>
                </a:solidFill>
              </a:defRPr>
            </a:pPr>
            <a:r>
              <a:rPr sz="1400" b="1" dirty="0">
                <a:solidFill>
                  <a:srgbClr val="FFFFFF"/>
                </a:solidFill>
              </a:rPr>
              <a:t>Policy Issue</a:t>
            </a:r>
          </a:p>
        </p:txBody>
      </p:sp>
      <p:sp>
        <p:nvSpPr>
          <p:cNvPr id="100" name="Shape 100"/>
          <p:cNvSpPr/>
          <p:nvPr/>
        </p:nvSpPr>
        <p:spPr>
          <a:xfrm>
            <a:off x="1981200" y="1413152"/>
            <a:ext cx="7010400" cy="22250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marL="285750" lvl="0" indent="-285750">
              <a:buSzPct val="100000"/>
              <a:buFont typeface="Arial"/>
              <a:buChar char="•"/>
            </a:pPr>
            <a:endParaRPr dirty="0"/>
          </a:p>
          <a:p>
            <a:pPr marL="285750" lvl="0" indent="-285750">
              <a:buSzPct val="100000"/>
              <a:buFont typeface="Arial"/>
              <a:buChar char="•"/>
            </a:pPr>
            <a:r>
              <a:rPr dirty="0"/>
              <a:t>What can Nurses Do?</a:t>
            </a:r>
          </a:p>
          <a:p>
            <a:pPr marL="742950" lvl="1" indent="-285750">
              <a:buSzPct val="100000"/>
              <a:buFont typeface="Arial"/>
              <a:buChar char="•"/>
            </a:pPr>
            <a:endParaRPr dirty="0"/>
          </a:p>
          <a:p>
            <a:pPr marL="742950" lvl="1" indent="-285750">
              <a:buSzPct val="100000"/>
              <a:buFont typeface="Arial"/>
              <a:buChar char="•"/>
            </a:pPr>
            <a:r>
              <a:rPr dirty="0"/>
              <a:t>Stop being reactive and be proactive</a:t>
            </a:r>
          </a:p>
          <a:p>
            <a:pPr marL="742950" lvl="1" indent="-285750">
              <a:buSzPct val="100000"/>
              <a:buFont typeface="Arial"/>
              <a:buChar char="•"/>
            </a:pPr>
            <a:r>
              <a:rPr dirty="0"/>
              <a:t>Socio-environmental approach</a:t>
            </a:r>
          </a:p>
          <a:p>
            <a:pPr marL="742950" lvl="1" indent="-285750">
              <a:buSzPct val="100000"/>
              <a:buFont typeface="Arial"/>
              <a:buChar char="•"/>
            </a:pPr>
            <a:r>
              <a:rPr dirty="0"/>
              <a:t>Strategies to decrease the exposure</a:t>
            </a:r>
          </a:p>
          <a:p>
            <a:pPr marL="742950" lvl="1" indent="-285750">
              <a:buSzPct val="100000"/>
              <a:buFont typeface="Arial"/>
              <a:buChar char="•"/>
            </a:pPr>
            <a:r>
              <a:rPr dirty="0"/>
              <a:t>Educate workers of the signs and symptoms (Cezar-Vaz, Bonow, Mello &amp; Santos, 2016)</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Shape 104"/>
          <p:cNvSpPr/>
          <p:nvPr/>
        </p:nvSpPr>
        <p:spPr>
          <a:xfrm>
            <a:off x="1828799" y="190381"/>
            <a:ext cx="6628029" cy="7540526"/>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r>
              <a:rPr sz="2800" b="1" dirty="0">
                <a:solidFill>
                  <a:srgbClr val="376092"/>
                </a:solidFill>
              </a:rPr>
              <a:t>Banning Glyphosate as it is a known Carcinogen</a:t>
            </a:r>
            <a:endParaRPr lang="en-US" sz="2800" b="1" dirty="0">
              <a:solidFill>
                <a:srgbClr val="376092"/>
              </a:solidFill>
            </a:endParaRPr>
          </a:p>
          <a:p>
            <a:pPr lvl="0" algn="ctr"/>
            <a:r>
              <a:rPr b="1" dirty="0">
                <a:solidFill>
                  <a:schemeClr val="tx1"/>
                </a:solidFill>
              </a:rPr>
              <a:t>Implementation</a:t>
            </a:r>
            <a:endParaRPr lang="en-US" b="1" dirty="0">
              <a:solidFill>
                <a:schemeClr val="tx1"/>
              </a:solidFill>
            </a:endParaRPr>
          </a:p>
          <a:p>
            <a:pPr lvl="0" algn="l"/>
            <a:r>
              <a:rPr lang="en-US" b="1" dirty="0">
                <a:solidFill>
                  <a:schemeClr val="tx1"/>
                </a:solidFill>
              </a:rPr>
              <a:t>-</a:t>
            </a:r>
            <a:r>
              <a:rPr lang="en-US" sz="1600" dirty="0">
                <a:solidFill>
                  <a:schemeClr val="tx1"/>
                </a:solidFill>
              </a:rPr>
              <a:t>Monsanto is a chemical giant and litigation against them should not be taken lightly (Broughton, 2017)</a:t>
            </a:r>
          </a:p>
          <a:p>
            <a:pPr lvl="0" algn="l"/>
            <a:r>
              <a:rPr lang="en-US" sz="1600" dirty="0">
                <a:solidFill>
                  <a:schemeClr val="tx1"/>
                </a:solidFill>
              </a:rPr>
              <a:t>-Monsanto has deep political ties, making advocacy against them a crucial step in changing legislation (Broughton, 2017)</a:t>
            </a:r>
          </a:p>
          <a:p>
            <a:pPr lvl="0" algn="l"/>
            <a:r>
              <a:rPr lang="en-US" sz="1600" dirty="0">
                <a:solidFill>
                  <a:schemeClr val="tx1"/>
                </a:solidFill>
              </a:rPr>
              <a:t>-Advocacy efforts </a:t>
            </a:r>
          </a:p>
          <a:p>
            <a:pPr marL="285750" lvl="0" indent="-285750" algn="l">
              <a:buFont typeface="Arial" panose="020B0604020202020204" pitchFamily="34" charset="0"/>
              <a:buChar char="•"/>
            </a:pPr>
            <a:r>
              <a:rPr lang="en-US" sz="1600" dirty="0">
                <a:solidFill>
                  <a:schemeClr val="tx1"/>
                </a:solidFill>
              </a:rPr>
              <a:t>Best done through educating the public</a:t>
            </a:r>
          </a:p>
          <a:p>
            <a:pPr marL="285750" lvl="2" indent="-285750" algn="l">
              <a:buFont typeface="Arial" panose="020B0604020202020204" pitchFamily="34" charset="0"/>
              <a:buChar char="•"/>
            </a:pPr>
            <a:r>
              <a:rPr lang="en-US" sz="1600" dirty="0">
                <a:solidFill>
                  <a:schemeClr val="tx1"/>
                </a:solidFill>
              </a:rPr>
              <a:t>Social media outlets</a:t>
            </a:r>
          </a:p>
          <a:p>
            <a:pPr marL="285750" lvl="2" indent="-285750" algn="l">
              <a:buFont typeface="Arial" panose="020B0604020202020204" pitchFamily="34" charset="0"/>
              <a:buChar char="•"/>
            </a:pPr>
            <a:r>
              <a:rPr lang="en-US" sz="1600" dirty="0">
                <a:solidFill>
                  <a:schemeClr val="tx1"/>
                </a:solidFill>
              </a:rPr>
              <a:t>Local Environmental Groups</a:t>
            </a:r>
          </a:p>
          <a:p>
            <a:pPr marL="285750" lvl="2" indent="-285750" algn="l">
              <a:buFont typeface="Arial" panose="020B0604020202020204" pitchFamily="34" charset="0"/>
              <a:buChar char="•"/>
            </a:pPr>
            <a:r>
              <a:rPr lang="en-US" sz="1600" dirty="0">
                <a:solidFill>
                  <a:schemeClr val="tx1"/>
                </a:solidFill>
              </a:rPr>
              <a:t>Partnering with Legislators</a:t>
            </a:r>
          </a:p>
          <a:p>
            <a:pPr marL="285750" lvl="2" indent="-285750" algn="l">
              <a:buFont typeface="Arial" panose="020B0604020202020204" pitchFamily="34" charset="0"/>
              <a:buChar char="•"/>
            </a:pPr>
            <a:r>
              <a:rPr lang="en-US" sz="1600" dirty="0">
                <a:solidFill>
                  <a:schemeClr val="tx1"/>
                </a:solidFill>
              </a:rPr>
              <a:t>Involvement with professional nursing organizations</a:t>
            </a:r>
          </a:p>
          <a:p>
            <a:pPr marL="285750" lvl="2" indent="-285750" algn="l">
              <a:buFont typeface="Arial" panose="020B0604020202020204" pitchFamily="34" charset="0"/>
              <a:buChar char="•"/>
            </a:pPr>
            <a:r>
              <a:rPr lang="en-US" sz="1600" dirty="0">
                <a:solidFill>
                  <a:schemeClr val="tx1"/>
                </a:solidFill>
              </a:rPr>
              <a:t>”March Against Monsanto” was successful in gaining global recognition in the fight against Monsanto through protesting</a:t>
            </a:r>
          </a:p>
          <a:p>
            <a:pPr lvl="2" indent="0" algn="l"/>
            <a:r>
              <a:rPr lang="en-US" sz="1600" dirty="0">
                <a:solidFill>
                  <a:schemeClr val="tx1"/>
                </a:solidFill>
              </a:rPr>
              <a:t>-Comparisons can be made to California’s law requiring glyphosate be labeled as a known carcinogen (Cook-Schultz, 2017)</a:t>
            </a:r>
          </a:p>
          <a:p>
            <a:pPr lvl="2" indent="0" algn="l"/>
            <a:r>
              <a:rPr lang="en-US" sz="1600" dirty="0">
                <a:solidFill>
                  <a:schemeClr val="tx1"/>
                </a:solidFill>
              </a:rPr>
              <a:t>-When consumers make informed decisions and stop the support for glyphosate use, companies will have to adapt to consumers’ demands resulting in a new approach to food delivery </a:t>
            </a:r>
          </a:p>
          <a:p>
            <a:pPr lvl="2" indent="0" algn="l"/>
            <a:r>
              <a:rPr lang="en-US" sz="1600" dirty="0">
                <a:solidFill>
                  <a:schemeClr val="tx1"/>
                </a:solidFill>
              </a:rPr>
              <a:t>-Must consider the effects this proposed bill could have on farmers</a:t>
            </a:r>
          </a:p>
          <a:p>
            <a:pPr marL="285750" lvl="2" indent="-285750" algn="l">
              <a:buFont typeface="Arial" panose="020B0604020202020204" pitchFamily="34" charset="0"/>
              <a:buChar char="•"/>
            </a:pPr>
            <a:r>
              <a:rPr lang="en-US" sz="1600" dirty="0">
                <a:solidFill>
                  <a:schemeClr val="tx1"/>
                </a:solidFill>
              </a:rPr>
              <a:t>State-wide campaign must be implemented to urge consumers to buy local</a:t>
            </a:r>
          </a:p>
          <a:p>
            <a:pPr marL="285750" lvl="2" indent="-285750" algn="l">
              <a:buFont typeface="Arial" panose="020B0604020202020204" pitchFamily="34" charset="0"/>
              <a:buChar char="•"/>
            </a:pPr>
            <a:r>
              <a:rPr lang="en-US" sz="1600" dirty="0">
                <a:solidFill>
                  <a:schemeClr val="tx1"/>
                </a:solidFill>
              </a:rPr>
              <a:t>Town hall meetings as well as collaboration with farm bureaus would be essential in implantation of the new program </a:t>
            </a:r>
          </a:p>
          <a:p>
            <a:pPr marL="285750" lvl="2" indent="-285750" algn="l">
              <a:buFont typeface="Arial" panose="020B0604020202020204" pitchFamily="34" charset="0"/>
              <a:buChar char="•"/>
            </a:pPr>
            <a:endParaRPr lang="en-US" dirty="0">
              <a:solidFill>
                <a:schemeClr val="tx1"/>
              </a:solidFill>
            </a:endParaRPr>
          </a:p>
          <a:p>
            <a:pPr lvl="2" indent="0" algn="l"/>
            <a:endParaRPr lang="en-US" dirty="0">
              <a:solidFill>
                <a:schemeClr val="tx1"/>
              </a:solidFill>
            </a:endParaRPr>
          </a:p>
          <a:p>
            <a:pPr marL="285750" lvl="0" indent="-285750">
              <a:buFont typeface="Arial" panose="020B0604020202020204" pitchFamily="34" charset="0"/>
              <a:buChar char="•"/>
            </a:pPr>
            <a:endParaRPr lang="en-US" b="1" dirty="0">
              <a:solidFill>
                <a:srgbClr val="376092"/>
              </a:solidFill>
            </a:endParaRPr>
          </a:p>
          <a:p>
            <a:pPr lvl="0"/>
            <a:endParaRPr b="1" dirty="0">
              <a:solidFill>
                <a:srgbClr val="376092"/>
              </a:solidFill>
            </a:endParaRPr>
          </a:p>
        </p:txBody>
      </p:sp>
      <p:sp>
        <p:nvSpPr>
          <p:cNvPr id="105" name="Shape 105"/>
          <p:cNvSpPr/>
          <p:nvPr/>
        </p:nvSpPr>
        <p:spPr>
          <a:xfrm>
            <a:off x="81280" y="4572000"/>
            <a:ext cx="1600201" cy="294640"/>
          </a:xfrm>
          <a:prstGeom prst="rect">
            <a:avLst/>
          </a:prstGeom>
          <a:solidFill>
            <a:srgbClr val="558ED5"/>
          </a:solidFill>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sz="1400" b="1">
                <a:solidFill>
                  <a:srgbClr val="FFFFFF"/>
                </a:solidFill>
              </a:defRPr>
            </a:lvl1pPr>
          </a:lstStyle>
          <a:p>
            <a:pPr lvl="0">
              <a:defRPr sz="1800" b="0">
                <a:solidFill>
                  <a:srgbClr val="000000"/>
                </a:solidFill>
              </a:defRPr>
            </a:pPr>
            <a:r>
              <a:rPr sz="1400" b="1" dirty="0">
                <a:solidFill>
                  <a:srgbClr val="FFFFFF"/>
                </a:solidFill>
              </a:rPr>
              <a:t>Implementation</a:t>
            </a:r>
          </a:p>
        </p:txBody>
      </p:sp>
      <p:sp>
        <p:nvSpPr>
          <p:cNvPr id="106" name="Shape 106"/>
          <p:cNvSpPr/>
          <p:nvPr/>
        </p:nvSpPr>
        <p:spPr>
          <a:xfrm>
            <a:off x="1828800" y="1421486"/>
            <a:ext cx="6781800" cy="307777"/>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400"/>
            </a:lvl1pPr>
          </a:lstStyle>
          <a:p>
            <a:pPr lvl="0">
              <a:defRPr sz="1800"/>
            </a:pPr>
            <a:r>
              <a:rPr sz="1400" dirty="0"/>
              <a:t>  </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Shape 108"/>
          <p:cNvSpPr/>
          <p:nvPr/>
        </p:nvSpPr>
        <p:spPr>
          <a:xfrm>
            <a:off x="1828799" y="190381"/>
            <a:ext cx="6628029" cy="11709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r>
              <a:rPr sz="2800" b="1" dirty="0">
                <a:solidFill>
                  <a:srgbClr val="376092"/>
                </a:solidFill>
              </a:rPr>
              <a:t>Banning Glyphosate as it is a known Carcinogen</a:t>
            </a:r>
          </a:p>
          <a:p>
            <a:pPr lvl="0"/>
            <a:r>
              <a:rPr b="1" dirty="0">
                <a:solidFill>
                  <a:srgbClr val="376092"/>
                </a:solidFill>
              </a:rPr>
              <a:t>Summary</a:t>
            </a:r>
          </a:p>
        </p:txBody>
      </p:sp>
      <p:sp>
        <p:nvSpPr>
          <p:cNvPr id="109" name="Shape 109"/>
          <p:cNvSpPr/>
          <p:nvPr/>
        </p:nvSpPr>
        <p:spPr>
          <a:xfrm>
            <a:off x="71119" y="5029198"/>
            <a:ext cx="1600201" cy="294641"/>
          </a:xfrm>
          <a:prstGeom prst="rect">
            <a:avLst/>
          </a:prstGeom>
          <a:solidFill>
            <a:srgbClr val="558ED5"/>
          </a:solidFill>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sz="1400" b="1">
                <a:solidFill>
                  <a:srgbClr val="FFFFFF"/>
                </a:solidFill>
              </a:defRPr>
            </a:lvl1pPr>
          </a:lstStyle>
          <a:p>
            <a:pPr lvl="0">
              <a:defRPr sz="1800" b="0">
                <a:solidFill>
                  <a:srgbClr val="000000"/>
                </a:solidFill>
              </a:defRPr>
            </a:pPr>
            <a:r>
              <a:rPr sz="1400" b="1" dirty="0">
                <a:solidFill>
                  <a:srgbClr val="FFFFFF"/>
                </a:solidFill>
              </a:rPr>
              <a:t>Summary</a:t>
            </a:r>
          </a:p>
        </p:txBody>
      </p:sp>
      <p:sp>
        <p:nvSpPr>
          <p:cNvPr id="110" name="Shape 110"/>
          <p:cNvSpPr/>
          <p:nvPr/>
        </p:nvSpPr>
        <p:spPr>
          <a:xfrm>
            <a:off x="1828800" y="1417858"/>
            <a:ext cx="6781800" cy="5170646"/>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marL="342900" lvl="0" indent="-342900" defTabSz="457200">
              <a:buFont typeface="Arial" panose="020B0604020202020204" pitchFamily="34" charset="0"/>
              <a:buChar char="•"/>
            </a:pPr>
            <a:r>
              <a:rPr sz="2200" dirty="0">
                <a:latin typeface="Times New Roman"/>
                <a:ea typeface="Times New Roman"/>
                <a:cs typeface="Times New Roman"/>
                <a:sym typeface="Times New Roman"/>
              </a:rPr>
              <a:t>Glyphosate is one of those chemicals that can benefit us in multiple ways, but can also be harmful if used inappropriately in our environment. </a:t>
            </a:r>
            <a:endParaRPr lang="en-US" sz="2200" dirty="0">
              <a:latin typeface="Times New Roman"/>
              <a:ea typeface="Times New Roman"/>
              <a:cs typeface="Times New Roman"/>
              <a:sym typeface="Times New Roman"/>
            </a:endParaRPr>
          </a:p>
          <a:p>
            <a:pPr marL="342900" lvl="0" indent="-342900" defTabSz="457200">
              <a:buFont typeface="Arial" panose="020B0604020202020204" pitchFamily="34" charset="0"/>
              <a:buChar char="•"/>
            </a:pPr>
            <a:r>
              <a:rPr lang="en-US" sz="2200" dirty="0">
                <a:latin typeface="Times New Roman"/>
                <a:ea typeface="Times New Roman"/>
                <a:cs typeface="Times New Roman"/>
                <a:sym typeface="Times New Roman"/>
              </a:rPr>
              <a:t>P</a:t>
            </a:r>
            <a:r>
              <a:rPr sz="2200" dirty="0">
                <a:latin typeface="Times New Roman"/>
                <a:ea typeface="Times New Roman"/>
                <a:cs typeface="Times New Roman"/>
                <a:sym typeface="Times New Roman"/>
              </a:rPr>
              <a:t>ositive uses such as a plumbing and pipe aide and crop assistant it is also known as a carcinogen. </a:t>
            </a:r>
            <a:endParaRPr lang="en-US" sz="2200" dirty="0">
              <a:latin typeface="Times New Roman"/>
              <a:ea typeface="Times New Roman"/>
              <a:cs typeface="Times New Roman"/>
              <a:sym typeface="Times New Roman"/>
            </a:endParaRPr>
          </a:p>
          <a:p>
            <a:pPr marL="342900" lvl="0" indent="-342900" defTabSz="457200">
              <a:buFont typeface="Arial" panose="020B0604020202020204" pitchFamily="34" charset="0"/>
              <a:buChar char="•"/>
            </a:pPr>
            <a:r>
              <a:rPr sz="2200" dirty="0">
                <a:latin typeface="Times New Roman"/>
                <a:ea typeface="Times New Roman"/>
                <a:cs typeface="Times New Roman"/>
                <a:sym typeface="Times New Roman"/>
              </a:rPr>
              <a:t>Carcinogen</a:t>
            </a:r>
            <a:r>
              <a:rPr lang="en-US" sz="2200" dirty="0">
                <a:latin typeface="Times New Roman"/>
                <a:ea typeface="Times New Roman"/>
                <a:cs typeface="Times New Roman"/>
                <a:sym typeface="Times New Roman"/>
              </a:rPr>
              <a:t> increases risk for cancer, birth defects, miscarriages, and endocrine problems.</a:t>
            </a:r>
            <a:endParaRPr sz="2200" dirty="0">
              <a:latin typeface="Times New Roman"/>
              <a:ea typeface="Times New Roman"/>
              <a:cs typeface="Times New Roman"/>
              <a:sym typeface="Times New Roman"/>
            </a:endParaRPr>
          </a:p>
          <a:p>
            <a:pPr marL="342900" lvl="0" indent="-342900" defTabSz="457200">
              <a:buFont typeface="Arial" panose="020B0604020202020204" pitchFamily="34" charset="0"/>
              <a:buChar char="•"/>
            </a:pPr>
            <a:r>
              <a:rPr sz="2200" dirty="0">
                <a:latin typeface="Times New Roman"/>
                <a:ea typeface="Times New Roman"/>
                <a:cs typeface="Times New Roman"/>
                <a:sym typeface="Times New Roman"/>
              </a:rPr>
              <a:t>This chemical does not just cause cancer, but it is also the culprit responsible for birth defects, miscarriages and endocrine problems. </a:t>
            </a:r>
          </a:p>
          <a:p>
            <a:pPr marL="342900" lvl="0" indent="-342900" defTabSz="457200">
              <a:buFont typeface="Arial" panose="020B0604020202020204" pitchFamily="34" charset="0"/>
              <a:buChar char="•"/>
            </a:pPr>
            <a:r>
              <a:rPr lang="en-US" sz="2200" dirty="0">
                <a:latin typeface="Times New Roman"/>
                <a:ea typeface="Times New Roman"/>
                <a:cs typeface="Times New Roman"/>
                <a:sym typeface="Times New Roman"/>
              </a:rPr>
              <a:t>A</a:t>
            </a:r>
            <a:r>
              <a:rPr sz="2200" dirty="0">
                <a:latin typeface="Times New Roman"/>
                <a:ea typeface="Times New Roman"/>
                <a:cs typeface="Times New Roman"/>
                <a:sym typeface="Times New Roman"/>
              </a:rPr>
              <a:t>dvocate by approaching the appropriate entities such as, United States Public Interest Research Group (U.S. PIRG), EPA, USDA, as well as other influential interests groups. </a:t>
            </a:r>
            <a:endParaRPr lang="en-US" sz="2200" dirty="0">
              <a:latin typeface="Times New Roman"/>
              <a:ea typeface="Times New Roman"/>
              <a:cs typeface="Times New Roman"/>
              <a:sym typeface="Times New Roman"/>
            </a:endParaRPr>
          </a:p>
          <a:p>
            <a:pPr marL="342900" lvl="0" indent="-342900" defTabSz="457200">
              <a:buFont typeface="Arial" panose="020B0604020202020204" pitchFamily="34" charset="0"/>
              <a:buChar char="•"/>
            </a:pPr>
            <a:r>
              <a:rPr sz="2200" dirty="0">
                <a:latin typeface="Times New Roman"/>
                <a:ea typeface="Times New Roman"/>
                <a:cs typeface="Times New Roman"/>
                <a:sym typeface="Times New Roman"/>
              </a:rPr>
              <a:t>The public must be notified and educated</a:t>
            </a:r>
            <a:r>
              <a:rPr lang="en-US" sz="2200" dirty="0">
                <a:latin typeface="Times New Roman"/>
                <a:ea typeface="Times New Roman"/>
                <a:cs typeface="Times New Roman"/>
                <a:sym typeface="Times New Roman"/>
              </a:rPr>
              <a:t> </a:t>
            </a:r>
            <a:endParaRPr sz="2200" dirty="0">
              <a:latin typeface="Times New Roman"/>
              <a:ea typeface="Times New Roman"/>
              <a:cs typeface="Times New Roman"/>
              <a:sym typeface="Times New Roman"/>
            </a:endParaRPr>
          </a:p>
        </p:txBody>
      </p:sp>
    </p:spTree>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134</TotalTime>
  <Words>2952</Words>
  <Application>Microsoft Office PowerPoint</Application>
  <PresentationFormat>On-screen Show (4:3)</PresentationFormat>
  <Paragraphs>165</Paragraphs>
  <Slides>11</Slides>
  <Notes>8</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vt:lpstr>
      <vt:lpstr>Banning Glyphosate as it is a known Carcinogen  By: Holly Hunchel, Tiffany Kimble, Angelia Liming, Angel McCain, Rebecca McGowan</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Holly</dc:creator>
  <cp:lastModifiedBy>Kyeni</cp:lastModifiedBy>
  <cp:revision>12</cp:revision>
  <dcterms:modified xsi:type="dcterms:W3CDTF">2017-12-15T06:54:03Z</dcterms:modified>
</cp:coreProperties>
</file>