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25" r:id="rId4"/>
    <p:sldMasterId id="2147483739" r:id="rId5"/>
  </p:sldMasterIdLst>
  <p:notesMasterIdLst>
    <p:notesMasterId r:id="rId63"/>
  </p:notesMasterIdLst>
  <p:handoutMasterIdLst>
    <p:handoutMasterId r:id="rId64"/>
  </p:handoutMasterIdLst>
  <p:sldIdLst>
    <p:sldId id="266" r:id="rId6"/>
    <p:sldId id="257" r:id="rId7"/>
    <p:sldId id="320" r:id="rId8"/>
    <p:sldId id="317" r:id="rId9"/>
    <p:sldId id="318" r:id="rId10"/>
    <p:sldId id="321" r:id="rId11"/>
    <p:sldId id="322" r:id="rId12"/>
    <p:sldId id="323" r:id="rId13"/>
    <p:sldId id="324" r:id="rId14"/>
    <p:sldId id="363" r:id="rId15"/>
    <p:sldId id="325" r:id="rId16"/>
    <p:sldId id="326" r:id="rId17"/>
    <p:sldId id="327" r:id="rId18"/>
    <p:sldId id="328" r:id="rId19"/>
    <p:sldId id="329" r:id="rId20"/>
    <p:sldId id="364" r:id="rId21"/>
    <p:sldId id="330" r:id="rId22"/>
    <p:sldId id="331" r:id="rId23"/>
    <p:sldId id="332" r:id="rId24"/>
    <p:sldId id="365" r:id="rId25"/>
    <p:sldId id="333" r:id="rId26"/>
    <p:sldId id="372" r:id="rId27"/>
    <p:sldId id="335" r:id="rId28"/>
    <p:sldId id="336" r:id="rId29"/>
    <p:sldId id="337" r:id="rId30"/>
    <p:sldId id="366" r:id="rId31"/>
    <p:sldId id="338" r:id="rId32"/>
    <p:sldId id="339" r:id="rId33"/>
    <p:sldId id="367" r:id="rId34"/>
    <p:sldId id="374" r:id="rId35"/>
    <p:sldId id="342" r:id="rId36"/>
    <p:sldId id="343" r:id="rId37"/>
    <p:sldId id="368" r:id="rId38"/>
    <p:sldId id="373" r:id="rId39"/>
    <p:sldId id="369" r:id="rId40"/>
    <p:sldId id="344" r:id="rId41"/>
    <p:sldId id="345" r:id="rId42"/>
    <p:sldId id="346" r:id="rId43"/>
    <p:sldId id="347" r:id="rId44"/>
    <p:sldId id="348" r:id="rId45"/>
    <p:sldId id="349" r:id="rId46"/>
    <p:sldId id="370" r:id="rId47"/>
    <p:sldId id="350" r:id="rId48"/>
    <p:sldId id="351" r:id="rId49"/>
    <p:sldId id="352" r:id="rId50"/>
    <p:sldId id="353" r:id="rId51"/>
    <p:sldId id="354" r:id="rId52"/>
    <p:sldId id="355" r:id="rId53"/>
    <p:sldId id="356" r:id="rId54"/>
    <p:sldId id="371" r:id="rId55"/>
    <p:sldId id="357" r:id="rId56"/>
    <p:sldId id="358" r:id="rId57"/>
    <p:sldId id="359" r:id="rId58"/>
    <p:sldId id="360" r:id="rId59"/>
    <p:sldId id="361" r:id="rId60"/>
    <p:sldId id="309" r:id="rId61"/>
    <p:sldId id="362" r:id="rId62"/>
  </p:sldIdLst>
  <p:sldSz cx="12192000" cy="6858000"/>
  <p:notesSz cx="6954838" cy="9309100"/>
  <p:custDataLst>
    <p:tags r:id="rId65"/>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N Williams" initials="NW" lastIdx="1" clrIdx="1">
    <p:extLst>
      <p:ext uri="{19B8F6BF-5375-455C-9EA6-DF929625EA0E}">
        <p15:presenceInfo xmlns:p15="http://schemas.microsoft.com/office/powerpoint/2012/main" userId="N Williams" providerId="None"/>
      </p:ext>
    </p:extLst>
  </p:cmAuthor>
  <p:cmAuthor id="3" name="Kris Tabor" initials="KT" lastIdx="1" clrIdx="2">
    <p:extLst>
      <p:ext uri="{19B8F6BF-5375-455C-9EA6-DF929625EA0E}">
        <p15:presenceInfo xmlns:p15="http://schemas.microsoft.com/office/powerpoint/2012/main" userId="36ed5372405e2e9d" providerId="Windows Live"/>
      </p:ext>
    </p:extLst>
  </p:cmAuthor>
  <p:cmAuthor id="4" name="Navaneeta Harish" initials="NH" lastIdx="31" clrIdx="3">
    <p:extLst>
      <p:ext uri="{19B8F6BF-5375-455C-9EA6-DF929625EA0E}">
        <p15:presenceInfo xmlns:p15="http://schemas.microsoft.com/office/powerpoint/2012/main" userId="Navaneeta Hari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CA"/>
    <a:srgbClr val="004A78"/>
    <a:srgbClr val="FF6300"/>
    <a:srgbClr val="F2F2F2"/>
    <a:srgbClr val="003865"/>
    <a:srgbClr val="00B8E7"/>
    <a:srgbClr val="0098D4"/>
    <a:srgbClr val="000000"/>
    <a:srgbClr val="006298"/>
    <a:srgbClr val="E925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6" autoAdjust="0"/>
    <p:restoredTop sz="86364" autoAdjust="0"/>
  </p:normalViewPr>
  <p:slideViewPr>
    <p:cSldViewPr snapToGrid="0" snapToObjects="1">
      <p:cViewPr varScale="1">
        <p:scale>
          <a:sx n="42" d="100"/>
          <a:sy n="42" d="100"/>
        </p:scale>
        <p:origin x="648" y="32"/>
      </p:cViewPr>
      <p:guideLst/>
    </p:cSldViewPr>
  </p:slideViewPr>
  <p:outlineViewPr>
    <p:cViewPr>
      <p:scale>
        <a:sx n="33" d="100"/>
        <a:sy n="33" d="100"/>
      </p:scale>
      <p:origin x="0" y="-17712"/>
    </p:cViewPr>
  </p:outlineViewPr>
  <p:notesTextViewPr>
    <p:cViewPr>
      <p:scale>
        <a:sx n="100" d="100"/>
        <a:sy n="100" d="100"/>
      </p:scale>
      <p:origin x="0" y="0"/>
    </p:cViewPr>
  </p:notesTextViewPr>
  <p:sorterViewPr>
    <p:cViewPr>
      <p:scale>
        <a:sx n="100" d="100"/>
        <a:sy n="100" d="100"/>
      </p:scale>
      <p:origin x="0" y="-960"/>
    </p:cViewPr>
  </p:sorterViewPr>
  <p:notesViewPr>
    <p:cSldViewPr snapToGrid="0" snapToObjects="1">
      <p:cViewPr varScale="1">
        <p:scale>
          <a:sx n="48" d="100"/>
          <a:sy n="48" d="100"/>
        </p:scale>
        <p:origin x="2684" y="3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7.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161293" y="8842030"/>
            <a:ext cx="655813" cy="467070"/>
          </a:xfrm>
          <a:prstGeom prst="rect">
            <a:avLst/>
          </a:prstGeom>
        </p:spPr>
        <p:txBody>
          <a:bodyPr vert="horz" lIns="92929" tIns="46464" rIns="92929" bIns="46464" rtlCol="0" anchor="b"/>
          <a:lstStyle>
            <a:lvl1pPr algn="r">
              <a:defRPr sz="1200"/>
            </a:lvl1pPr>
          </a:lstStyle>
          <a:p>
            <a:fld id="{6767803E-66EE-42CE-8DFB-98553954E472}" type="slidenum">
              <a:rPr lang="en-US" sz="1000">
                <a:solidFill>
                  <a:schemeClr val="bg1">
                    <a:lumMod val="50000"/>
                  </a:schemeClr>
                </a:solidFill>
                <a:latin typeface="Arial" panose="020B0604020202020204" pitchFamily="34" charset="0"/>
                <a:cs typeface="Arial" panose="020B0604020202020204" pitchFamily="34" charset="0"/>
              </a:rPr>
              <a:t>‹#›</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55392BA-16D5-4BCB-8BB3-D7B53B67DB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8787" y="158321"/>
            <a:ext cx="1280145" cy="28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47FD3A-2300-48D5-81E3-9406328116EE}"/>
              </a:ext>
            </a:extLst>
          </p:cNvPr>
          <p:cNvSpPr txBox="1"/>
          <p:nvPr/>
        </p:nvSpPr>
        <p:spPr>
          <a:xfrm>
            <a:off x="137815" y="9083659"/>
            <a:ext cx="6351385" cy="203667"/>
          </a:xfrm>
          <a:prstGeom prst="rect">
            <a:avLst/>
          </a:prstGeom>
          <a:noFill/>
        </p:spPr>
        <p:txBody>
          <a:bodyPr wrap="square" lIns="92929" tIns="46464" rIns="92929" bIns="46464"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 Cengage Learning. All Rights Reserved. May not be scanned, copied or duplicated, or posted to a publicly accessible website, in whole or in part.</a:t>
            </a:r>
          </a:p>
        </p:txBody>
      </p:sp>
    </p:spTree>
    <p:custDataLst>
      <p:tags r:id="rId2"/>
    </p:custDataLst>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90563" y="642938"/>
            <a:ext cx="3841750" cy="2162175"/>
          </a:xfrm>
          <a:prstGeom prst="rect">
            <a:avLst/>
          </a:prstGeom>
          <a:noFill/>
          <a:ln w="12700">
            <a:solidFill>
              <a:schemeClr val="bg1">
                <a:lumMod val="65000"/>
              </a:schemeClr>
            </a:solidFill>
          </a:ln>
        </p:spPr>
        <p:txBody>
          <a:bodyPr vert="horz" lIns="92929" tIns="46464" rIns="92929" bIns="46464" rtlCol="0" anchor="ctr"/>
          <a:lstStyle/>
          <a:p>
            <a:pPr lvl="0"/>
            <a:endParaRPr lang="en-US" noProof="0" dirty="0"/>
          </a:p>
        </p:txBody>
      </p:sp>
      <p:sp>
        <p:nvSpPr>
          <p:cNvPr id="5" name="Notes Placeholder 4"/>
          <p:cNvSpPr>
            <a:spLocks noGrp="1"/>
          </p:cNvSpPr>
          <p:nvPr>
            <p:ph type="body" sz="quarter" idx="3"/>
          </p:nvPr>
        </p:nvSpPr>
        <p:spPr>
          <a:xfrm>
            <a:off x="695484" y="3047775"/>
            <a:ext cx="5563870" cy="5619709"/>
          </a:xfrm>
          <a:prstGeom prst="rect">
            <a:avLst/>
          </a:prstGeom>
        </p:spPr>
        <p:txBody>
          <a:bodyPr vert="horz" lIns="92929" tIns="46464" rIns="92929" bIns="46464"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6148630" y="8842030"/>
            <a:ext cx="693873" cy="467070"/>
          </a:xfrm>
          <a:prstGeom prst="rect">
            <a:avLst/>
          </a:prstGeom>
        </p:spPr>
        <p:txBody>
          <a:bodyPr vert="horz" lIns="92929" tIns="46464" rIns="92929" bIns="46464" rtlCol="0" anchor="b"/>
          <a:lstStyle>
            <a:lvl1pPr algn="r" eaLnBrk="1" fontAlgn="auto" hangingPunct="1">
              <a:spcBef>
                <a:spcPts val="0"/>
              </a:spcBef>
              <a:spcAft>
                <a:spcPts val="0"/>
              </a:spcAft>
              <a:defRPr sz="1000">
                <a:solidFill>
                  <a:schemeClr val="bg1">
                    <a:lumMod val="50000"/>
                  </a:schemeClr>
                </a:solidFill>
                <a:latin typeface="Arial" panose="020B0604020202020204" pitchFamily="34" charset="0"/>
                <a:cs typeface="Arial" panose="020B0604020202020204" pitchFamily="34" charset="0"/>
              </a:defRPr>
            </a:lvl1pPr>
          </a:lstStyle>
          <a:p>
            <a:pPr>
              <a:defRPr/>
            </a:pPr>
            <a:fld id="{91CAE60C-72A0-D14D-8733-C13212F694AD}" type="slidenum">
              <a:rPr lang="en-US" smtClean="0"/>
              <a:pPr>
                <a:defRPr/>
              </a:pPr>
              <a:t>‹#›</a:t>
            </a:fld>
            <a:endParaRPr lang="en-US" dirty="0"/>
          </a:p>
        </p:txBody>
      </p:sp>
      <p:pic>
        <p:nvPicPr>
          <p:cNvPr id="8" name="Picture 7">
            <a:extLst>
              <a:ext uri="{FF2B5EF4-FFF2-40B4-BE49-F238E27FC236}">
                <a16:creationId xmlns:a16="http://schemas.microsoft.com/office/drawing/2014/main" id="{A75DDB2F-32A5-4136-BC2E-0D7E0518B4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8787" y="158321"/>
            <a:ext cx="1280145" cy="28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37E5B37-4A58-4B32-B9B0-D824A69A3D97}"/>
              </a:ext>
            </a:extLst>
          </p:cNvPr>
          <p:cNvSpPr txBox="1"/>
          <p:nvPr/>
        </p:nvSpPr>
        <p:spPr>
          <a:xfrm>
            <a:off x="137815" y="9083659"/>
            <a:ext cx="6351385" cy="203667"/>
          </a:xfrm>
          <a:prstGeom prst="rect">
            <a:avLst/>
          </a:prstGeom>
          <a:noFill/>
        </p:spPr>
        <p:txBody>
          <a:bodyPr wrap="square" lIns="92929" tIns="46464" rIns="92929" bIns="46464"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22542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8897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139825" indent="-225425"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1603375" indent="-225425"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42938"/>
            <a:ext cx="3843338" cy="2162175"/>
          </a:xfrm>
        </p:spPr>
      </p:sp>
      <p:sp>
        <p:nvSpPr>
          <p:cNvPr id="3" name="Notes Placeholder 2"/>
          <p:cNvSpPr>
            <a:spLocks noGrp="1"/>
          </p:cNvSpPr>
          <p:nvPr>
            <p:ph type="body" idx="1"/>
          </p:nvPr>
        </p:nvSpPr>
        <p:spPr/>
        <p:txBody>
          <a:bodyPr/>
          <a:lstStyle/>
          <a:p>
            <a:pPr defTabSz="929285">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0</a:t>
            </a:fld>
            <a:endParaRPr lang="en-US" dirty="0"/>
          </a:p>
        </p:txBody>
      </p:sp>
    </p:spTree>
    <p:extLst>
      <p:ext uri="{BB962C8B-B14F-4D97-AF65-F5344CB8AC3E}">
        <p14:creationId xmlns:p14="http://schemas.microsoft.com/office/powerpoint/2010/main" val="120570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42938"/>
            <a:ext cx="3843338" cy="2162175"/>
          </a:xfrm>
        </p:spPr>
      </p:sp>
      <p:sp>
        <p:nvSpPr>
          <p:cNvPr id="3" name="Notes Placeholder 2"/>
          <p:cNvSpPr>
            <a:spLocks noGrp="1"/>
          </p:cNvSpPr>
          <p:nvPr>
            <p:ph type="body" idx="1"/>
          </p:nvPr>
        </p:nvSpPr>
        <p:spPr/>
        <p:txBody>
          <a:bodyPr/>
          <a:lstStyle/>
          <a:p>
            <a:pPr defTabSz="929285">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162234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42938"/>
            <a:ext cx="3843338" cy="2162175"/>
          </a:xfrm>
        </p:spPr>
      </p:sp>
      <p:sp>
        <p:nvSpPr>
          <p:cNvPr id="3" name="Notes Placeholder 2"/>
          <p:cNvSpPr>
            <a:spLocks noGrp="1"/>
          </p:cNvSpPr>
          <p:nvPr>
            <p:ph type="body" idx="1"/>
          </p:nvPr>
        </p:nvSpPr>
        <p:spPr/>
        <p:txBody>
          <a:bodyPr/>
          <a:lstStyle/>
          <a:p>
            <a:pPr defTabSz="929285">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1355863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34</a:t>
            </a:fld>
            <a:endParaRPr lang="en-US" dirty="0"/>
          </a:p>
        </p:txBody>
      </p:sp>
    </p:spTree>
    <p:extLst>
      <p:ext uri="{BB962C8B-B14F-4D97-AF65-F5344CB8AC3E}">
        <p14:creationId xmlns:p14="http://schemas.microsoft.com/office/powerpoint/2010/main" val="990202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53</a:t>
            </a:fld>
            <a:endParaRPr lang="en-US" dirty="0"/>
          </a:p>
        </p:txBody>
      </p:sp>
    </p:spTree>
    <p:extLst>
      <p:ext uri="{BB962C8B-B14F-4D97-AF65-F5344CB8AC3E}">
        <p14:creationId xmlns:p14="http://schemas.microsoft.com/office/powerpoint/2010/main" val="1870491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0" y="3578888"/>
            <a:ext cx="5654722" cy="1655762"/>
          </a:xfrm>
          <a:solidFill>
            <a:schemeClr val="tx2"/>
          </a:solidFill>
        </p:spPr>
        <p:txBody>
          <a:bodyPr anchor="ctr"/>
          <a:lstStyle>
            <a:lvl1pPr marL="0" indent="0" algn="ctr">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5" name="Content Placeholder 2">
            <a:extLst>
              <a:ext uri="{FF2B5EF4-FFF2-40B4-BE49-F238E27FC236}">
                <a16:creationId xmlns:a16="http://schemas.microsoft.com/office/drawing/2014/main" id="{9C6DFBD9-0F5A-487A-A4BC-A4BB6E259D0B}"/>
              </a:ext>
            </a:extLst>
          </p:cNvPr>
          <p:cNvSpPr>
            <a:spLocks noGrp="1"/>
          </p:cNvSpPr>
          <p:nvPr>
            <p:ph sz="half" idx="10" hasCustomPrompt="1"/>
          </p:nvPr>
        </p:nvSpPr>
        <p:spPr>
          <a:xfrm>
            <a:off x="476843" y="655093"/>
            <a:ext cx="5378047" cy="5568286"/>
          </a:xfrm>
        </p:spPr>
        <p:txBody>
          <a:bodyPr/>
          <a:lstStyle>
            <a:lvl1pPr marL="0" indent="0">
              <a:buNone/>
              <a:defRPr sz="2400"/>
            </a:lvl1pPr>
            <a:lvl2pPr>
              <a:defRPr sz="2400" b="0"/>
            </a:lvl2pPr>
            <a:lvl3pPr>
              <a:defRPr sz="2400" b="0"/>
            </a:lvl3pPr>
          </a:lstStyle>
          <a:p>
            <a:pPr lvl="0"/>
            <a:r>
              <a:rPr lang="en-US" dirty="0"/>
              <a:t>Insert textbook image here</a:t>
            </a:r>
          </a:p>
        </p:txBody>
      </p:sp>
      <p:sp>
        <p:nvSpPr>
          <p:cNvPr id="6" name="Rectangle 5">
            <a:extLst>
              <a:ext uri="{FF2B5EF4-FFF2-40B4-BE49-F238E27FC236}">
                <a16:creationId xmlns:a16="http://schemas.microsoft.com/office/drawing/2014/main" id="{4588AE3E-88D2-4C97-95D7-EF8DE60BFF5A}"/>
              </a:ext>
              <a:ext uri="{C183D7F6-B498-43B3-948B-1728B52AA6E4}">
                <adec:decorative xmlns:adec="http://schemas.microsoft.com/office/drawing/2017/decorative" val="1"/>
              </a:ext>
            </a:extLst>
          </p:cNvPr>
          <p:cNvSpPr/>
          <p:nvPr userDrawn="1"/>
        </p:nvSpPr>
        <p:spPr>
          <a:xfrm>
            <a:off x="0" y="3579177"/>
            <a:ext cx="6096000" cy="1655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1DCCA4C-1139-41AD-B2DF-27D39E0A6365}"/>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8F4110-6D3B-4177-939B-284AD19BBBB0}"/>
              </a:ext>
              <a:ext uri="{C183D7F6-B498-43B3-948B-1728B52AA6E4}">
                <adec:decorative xmlns:adec="http://schemas.microsoft.com/office/drawing/2017/decorative" val="1"/>
              </a:ext>
            </a:extLst>
          </p:cNvPr>
          <p:cNvSpPr/>
          <p:nvPr userDrawn="1"/>
        </p:nvSpPr>
        <p:spPr>
          <a:xfrm>
            <a:off x="2077064" y="6578606"/>
            <a:ext cx="8037871" cy="2359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79F6D00D-8478-4F67-AFF8-FEFC774905A6}"/>
              </a:ext>
            </a:extLst>
          </p:cNvPr>
          <p:cNvSpPr>
            <a:spLocks noGrp="1"/>
          </p:cNvSpPr>
          <p:nvPr>
            <p:ph type="title" hasCustomPrompt="1"/>
          </p:nvPr>
        </p:nvSpPr>
        <p:spPr>
          <a:xfrm>
            <a:off x="6437670" y="2361730"/>
            <a:ext cx="5076232" cy="1217447"/>
          </a:xfrm>
        </p:spPr>
        <p:txBody>
          <a:bodyPr/>
          <a:lstStyle>
            <a:lvl1pPr>
              <a:defRPr/>
            </a:lvl1pPr>
          </a:lstStyle>
          <a:p>
            <a:r>
              <a:rPr lang="en-US" dirty="0"/>
              <a:t>Title Slide</a:t>
            </a:r>
          </a:p>
        </p:txBody>
      </p:sp>
      <p:sp>
        <p:nvSpPr>
          <p:cNvPr id="10" name="Text Placeholder 6">
            <a:extLst>
              <a:ext uri="{FF2B5EF4-FFF2-40B4-BE49-F238E27FC236}">
                <a16:creationId xmlns:a16="http://schemas.microsoft.com/office/drawing/2014/main" id="{89D223D2-DC8A-470D-BCB7-3D07D0AD2710}"/>
              </a:ext>
            </a:extLst>
          </p:cNvPr>
          <p:cNvSpPr>
            <a:spLocks noGrp="1"/>
          </p:cNvSpPr>
          <p:nvPr>
            <p:ph type="body" sz="quarter" idx="11"/>
          </p:nvPr>
        </p:nvSpPr>
        <p:spPr>
          <a:xfrm>
            <a:off x="2131036" y="6504662"/>
            <a:ext cx="8179309" cy="334964"/>
          </a:xfrm>
        </p:spPr>
        <p:txBody>
          <a:bodyPr/>
          <a:lstStyle>
            <a:lvl1pPr marL="0" indent="0">
              <a:buNone/>
              <a:defRPr/>
            </a:lvl1pPr>
          </a:lstStyle>
          <a:p>
            <a:pPr algn="ctr"/>
            <a:endParaRPr lang="en-US" sz="900" noProof="0" dirty="0"/>
          </a:p>
        </p:txBody>
      </p:sp>
    </p:spTree>
    <p:custDataLst>
      <p:tags r:id="rId1"/>
    </p:custDataLst>
    <p:extLst>
      <p:ext uri="{BB962C8B-B14F-4D97-AF65-F5344CB8AC3E}">
        <p14:creationId xmlns:p14="http://schemas.microsoft.com/office/powerpoint/2010/main" val="80355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3" name="Title 2">
            <a:extLst>
              <a:ext uri="{FF2B5EF4-FFF2-40B4-BE49-F238E27FC236}">
                <a16:creationId xmlns:a16="http://schemas.microsoft.com/office/drawing/2014/main" id="{56209F15-A2D4-4EF0-8F78-36FD0B6BEF0E}"/>
              </a:ext>
            </a:extLst>
          </p:cNvPr>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58063FEA-08E1-4B16-BC44-2B6C2E723C01}"/>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4A78"/>
                </a:solidFill>
                <a:latin typeface="+mn-lt"/>
              </a:rPr>
              <a:t>2-</a:t>
            </a:r>
            <a:fld id="{963FCBED-9BC8-44C8-B578-C394BC67F972}" type="slidenum">
              <a:rPr lang="en-US" sz="1000" smtClean="0">
                <a:solidFill>
                  <a:srgbClr val="004A78"/>
                </a:solidFill>
                <a:latin typeface="+mn-lt"/>
              </a:rPr>
              <a:pPr/>
              <a:t>‹#›</a:t>
            </a:fld>
            <a:endParaRPr lang="en-US" sz="1000" dirty="0">
              <a:solidFill>
                <a:srgbClr val="004A78"/>
              </a:solidFill>
              <a:latin typeface="+mn-lt"/>
            </a:endParaRPr>
          </a:p>
        </p:txBody>
      </p:sp>
    </p:spTree>
    <p:custDataLst>
      <p:tags r:id="rId1"/>
    </p:custDataLst>
    <p:extLst>
      <p:ext uri="{BB962C8B-B14F-4D97-AF65-F5344CB8AC3E}">
        <p14:creationId xmlns:p14="http://schemas.microsoft.com/office/powerpoint/2010/main" val="272865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8" name="Image Placeholder 1"/>
          <p:cNvSpPr>
            <a:spLocks noGrp="1"/>
          </p:cNvSpPr>
          <p:nvPr>
            <p:ph sz="half" idx="13" hasCustomPrompt="1"/>
          </p:nvPr>
        </p:nvSpPr>
        <p:spPr>
          <a:xfrm>
            <a:off x="476843" y="1825628"/>
            <a:ext cx="2875957" cy="1217447"/>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3" name="Title 2">
            <a:extLst>
              <a:ext uri="{FF2B5EF4-FFF2-40B4-BE49-F238E27FC236}">
                <a16:creationId xmlns:a16="http://schemas.microsoft.com/office/drawing/2014/main" id="{73C4989E-D9D0-4635-A476-34FFA2DAF31B}"/>
              </a:ext>
            </a:extLst>
          </p:cNvPr>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9B817EA5-F0C5-4B71-B113-E9E263DB74D5}"/>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4A78"/>
                </a:solidFill>
                <a:latin typeface="+mn-lt"/>
              </a:rPr>
              <a:t>2-</a:t>
            </a:r>
            <a:fld id="{963FCBED-9BC8-44C8-B578-C394BC67F972}" type="slidenum">
              <a:rPr lang="en-US" sz="1000" smtClean="0">
                <a:solidFill>
                  <a:srgbClr val="004A78"/>
                </a:solidFill>
                <a:latin typeface="+mn-lt"/>
              </a:rPr>
              <a:pPr/>
              <a:t>‹#›</a:t>
            </a:fld>
            <a:endParaRPr lang="en-US" sz="1000" dirty="0">
              <a:solidFill>
                <a:srgbClr val="004A78"/>
              </a:solidFill>
              <a:latin typeface="+mn-lt"/>
            </a:endParaRPr>
          </a:p>
        </p:txBody>
      </p:sp>
    </p:spTree>
    <p:custDataLst>
      <p:tags r:id="rId1"/>
    </p:custDataLst>
    <p:extLst>
      <p:ext uri="{BB962C8B-B14F-4D97-AF65-F5344CB8AC3E}">
        <p14:creationId xmlns:p14="http://schemas.microsoft.com/office/powerpoint/2010/main" val="95082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8" name="Image Placeholder 1"/>
          <p:cNvSpPr>
            <a:spLocks noGrp="1"/>
          </p:cNvSpPr>
          <p:nvPr>
            <p:ph sz="half" idx="13" hasCustomPrompt="1"/>
          </p:nvPr>
        </p:nvSpPr>
        <p:spPr>
          <a:xfrm>
            <a:off x="476843" y="1825628"/>
            <a:ext cx="2875957" cy="899814"/>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3" name="Title 2">
            <a:extLst>
              <a:ext uri="{FF2B5EF4-FFF2-40B4-BE49-F238E27FC236}">
                <a16:creationId xmlns:a16="http://schemas.microsoft.com/office/drawing/2014/main" id="{6F26CD0C-3185-4528-9FBF-0F322D36C74A}"/>
              </a:ext>
            </a:extLst>
          </p:cNvPr>
          <p:cNvSpPr>
            <a:spLocks noGrp="1"/>
          </p:cNvSpPr>
          <p:nvPr>
            <p:ph type="title"/>
          </p:nvPr>
        </p:nvSpPr>
        <p:spPr/>
        <p:txBody>
          <a:bodyPr/>
          <a:lstStyle/>
          <a:p>
            <a:r>
              <a:rPr lang="en-US"/>
              <a:t>Click to edit Master title style</a:t>
            </a:r>
          </a:p>
        </p:txBody>
      </p:sp>
      <p:sp>
        <p:nvSpPr>
          <p:cNvPr id="16" name="Slide Number Placeholder 5">
            <a:extLst>
              <a:ext uri="{FF2B5EF4-FFF2-40B4-BE49-F238E27FC236}">
                <a16:creationId xmlns:a16="http://schemas.microsoft.com/office/drawing/2014/main" id="{F174A0D0-8298-4A97-8513-145B4D507A5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4A78"/>
                </a:solidFill>
                <a:latin typeface="+mn-lt"/>
              </a:rPr>
              <a:t>2-</a:t>
            </a:r>
            <a:fld id="{963FCBED-9BC8-44C8-B578-C394BC67F972}" type="slidenum">
              <a:rPr lang="en-US" sz="1000" smtClean="0">
                <a:solidFill>
                  <a:srgbClr val="004A78"/>
                </a:solidFill>
                <a:latin typeface="+mn-lt"/>
              </a:rPr>
              <a:pPr/>
              <a:t>‹#›</a:t>
            </a:fld>
            <a:endParaRPr lang="en-US" sz="1000" dirty="0">
              <a:solidFill>
                <a:srgbClr val="004A78"/>
              </a:solidFill>
              <a:latin typeface="+mn-lt"/>
            </a:endParaRPr>
          </a:p>
        </p:txBody>
      </p:sp>
    </p:spTree>
    <p:custDataLst>
      <p:tags r:id="rId1"/>
    </p:custDataLst>
    <p:extLst>
      <p:ext uri="{BB962C8B-B14F-4D97-AF65-F5344CB8AC3E}">
        <p14:creationId xmlns:p14="http://schemas.microsoft.com/office/powerpoint/2010/main" val="264567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6DCA49-F92D-4AB1-AFE9-3B908858FBD6}"/>
              </a:ext>
            </a:extLst>
          </p:cNvPr>
          <p:cNvSpPr>
            <a:spLocks noGrp="1"/>
          </p:cNvSpPr>
          <p:nvPr>
            <p:ph type="title" hasCustomPrompt="1"/>
          </p:nvPr>
        </p:nvSpPr>
        <p:spPr>
          <a:xfrm>
            <a:off x="475042" y="2820276"/>
            <a:ext cx="11241915" cy="1217447"/>
          </a:xfrm>
        </p:spPr>
        <p:txBody>
          <a:bodyPr/>
          <a:lstStyle>
            <a:lvl1pPr>
              <a:defRPr sz="6000">
                <a:solidFill>
                  <a:schemeClr val="bg1"/>
                </a:solidFill>
              </a:defRPr>
            </a:lvl1pPr>
          </a:lstStyle>
          <a:p>
            <a:r>
              <a:rPr lang="en-US" dirty="0"/>
              <a:t>Section Title</a:t>
            </a:r>
          </a:p>
        </p:txBody>
      </p:sp>
      <p:sp>
        <p:nvSpPr>
          <p:cNvPr id="4" name="Slide Number Placeholder 5">
            <a:extLst>
              <a:ext uri="{FF2B5EF4-FFF2-40B4-BE49-F238E27FC236}">
                <a16:creationId xmlns:a16="http://schemas.microsoft.com/office/drawing/2014/main" id="{5EDCA8FA-8EE1-4853-A111-9DA7CE703A57}"/>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chemeClr val="bg1"/>
                </a:solidFill>
                <a:latin typeface="+mn-lt"/>
              </a:rPr>
              <a:t>2-</a:t>
            </a:r>
            <a:fld id="{963FCBED-9BC8-44C8-B578-C394BC67F972}" type="slidenum">
              <a:rPr lang="en-US" sz="1000" smtClean="0">
                <a:solidFill>
                  <a:schemeClr val="bg1"/>
                </a:solidFill>
                <a:latin typeface="+mn-lt"/>
              </a:rPr>
              <a:pPr/>
              <a:t>‹#›</a:t>
            </a:fld>
            <a:endParaRPr lang="en-US" sz="1000" dirty="0">
              <a:solidFill>
                <a:schemeClr val="bg1"/>
              </a:solidFill>
              <a:latin typeface="+mn-lt"/>
            </a:endParaRPr>
          </a:p>
        </p:txBody>
      </p:sp>
    </p:spTree>
    <p:custDataLst>
      <p:tags r:id="rId1"/>
    </p:custDataLst>
    <p:extLst>
      <p:ext uri="{BB962C8B-B14F-4D97-AF65-F5344CB8AC3E}">
        <p14:creationId xmlns:p14="http://schemas.microsoft.com/office/powerpoint/2010/main" val="276170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Click to edit Master title style</a:t>
            </a:r>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10" name="Decorative Graphic">
            <a:extLst>
              <a:ext uri="{FF2B5EF4-FFF2-40B4-BE49-F238E27FC236}">
                <a16:creationId xmlns:a16="http://schemas.microsoft.com/office/drawing/2014/main" id="{D9F3AE94-249A-4A1E-BCBD-6A9003E3ADB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01583" y="4681709"/>
            <a:ext cx="2062163" cy="1682723"/>
          </a:xfrm>
          <a:prstGeom prst="rect">
            <a:avLst/>
          </a:prstGeom>
        </p:spPr>
      </p:pic>
      <p:sp>
        <p:nvSpPr>
          <p:cNvPr id="5" name="Slide Number Placeholder 5">
            <a:extLst>
              <a:ext uri="{FF2B5EF4-FFF2-40B4-BE49-F238E27FC236}">
                <a16:creationId xmlns:a16="http://schemas.microsoft.com/office/drawing/2014/main" id="{85285A70-2847-4822-B107-AF2C03D37C52}"/>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4A78"/>
                </a:solidFill>
                <a:latin typeface="+mn-lt"/>
              </a:rPr>
              <a:t>2-</a:t>
            </a:r>
            <a:fld id="{963FCBED-9BC8-44C8-B578-C394BC67F972}" type="slidenum">
              <a:rPr lang="en-US" sz="1000" smtClean="0">
                <a:solidFill>
                  <a:srgbClr val="004A78"/>
                </a:solidFill>
                <a:latin typeface="+mn-lt"/>
              </a:rPr>
              <a:pPr/>
              <a:t>‹#›</a:t>
            </a:fld>
            <a:endParaRPr lang="en-US" sz="1000" dirty="0">
              <a:solidFill>
                <a:srgbClr val="004A78"/>
              </a:solidFill>
              <a:latin typeface="+mn-lt"/>
            </a:endParaRPr>
          </a:p>
        </p:txBody>
      </p:sp>
    </p:spTree>
    <p:custDataLst>
      <p:tags r:id="rId1"/>
    </p:custDataLst>
    <p:extLst>
      <p:ext uri="{BB962C8B-B14F-4D97-AF65-F5344CB8AC3E}">
        <p14:creationId xmlns:p14="http://schemas.microsoft.com/office/powerpoint/2010/main" val="221604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3" name="Content Placeholder"/>
          <p:cNvSpPr>
            <a:spLocks noGrp="1"/>
          </p:cNvSpPr>
          <p:nvPr>
            <p:ph idx="1" hasCustomPrompt="1"/>
          </p:nvPr>
        </p:nvSpPr>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Title 3">
            <a:extLst>
              <a:ext uri="{FF2B5EF4-FFF2-40B4-BE49-F238E27FC236}">
                <a16:creationId xmlns:a16="http://schemas.microsoft.com/office/drawing/2014/main" id="{422C8504-D5B6-4C66-BF63-25785A90699B}"/>
              </a:ext>
            </a:extLst>
          </p:cNvPr>
          <p:cNvSpPr>
            <a:spLocks noGrp="1"/>
          </p:cNvSpPr>
          <p:nvPr>
            <p:ph type="title"/>
          </p:nvPr>
        </p:nvSpPr>
        <p:spPr/>
        <p:txBody>
          <a:bodyPr/>
          <a:lstStyle/>
          <a:p>
            <a:r>
              <a:rPr lang="en-US"/>
              <a:t>Click to edit Master title style</a:t>
            </a:r>
          </a:p>
        </p:txBody>
      </p:sp>
      <p:sp>
        <p:nvSpPr>
          <p:cNvPr id="5" name="Slide Number Placeholder 5">
            <a:extLst>
              <a:ext uri="{FF2B5EF4-FFF2-40B4-BE49-F238E27FC236}">
                <a16:creationId xmlns:a16="http://schemas.microsoft.com/office/drawing/2014/main" id="{EA77DD69-35E8-4882-B26C-B1A50072EEB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4A78"/>
                </a:solidFill>
                <a:latin typeface="+mn-lt"/>
              </a:rPr>
              <a:t>2-</a:t>
            </a:r>
            <a:fld id="{963FCBED-9BC8-44C8-B578-C394BC67F972}" type="slidenum">
              <a:rPr lang="en-US" sz="1000" smtClean="0">
                <a:solidFill>
                  <a:srgbClr val="004A78"/>
                </a:solidFill>
                <a:latin typeface="+mn-lt"/>
              </a:rPr>
              <a:pPr/>
              <a:t>‹#›</a:t>
            </a:fld>
            <a:endParaRPr lang="en-US" sz="1000" dirty="0">
              <a:solidFill>
                <a:srgbClr val="004A78"/>
              </a:solidFill>
              <a:latin typeface="+mn-lt"/>
            </a:endParaRPr>
          </a:p>
        </p:txBody>
      </p:sp>
    </p:spTree>
    <p:custDataLst>
      <p:tags r:id="rId1"/>
    </p:custDataLst>
    <p:extLst>
      <p:ext uri="{BB962C8B-B14F-4D97-AF65-F5344CB8AC3E}">
        <p14:creationId xmlns:p14="http://schemas.microsoft.com/office/powerpoint/2010/main" val="306619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Left"/>
          <p:cNvSpPr>
            <a:spLocks noGrp="1"/>
          </p:cNvSpPr>
          <p:nvPr>
            <p:ph sz="half" idx="1" hasCustomPrompt="1"/>
          </p:nvPr>
        </p:nvSpPr>
        <p:spPr>
          <a:xfrm>
            <a:off x="476843" y="1825625"/>
            <a:ext cx="5542957"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6172200" y="1825625"/>
            <a:ext cx="5542956"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5" name="Title 4">
            <a:extLst>
              <a:ext uri="{FF2B5EF4-FFF2-40B4-BE49-F238E27FC236}">
                <a16:creationId xmlns:a16="http://schemas.microsoft.com/office/drawing/2014/main" id="{1BEB3457-17CB-475E-9566-9B35D81C1153}"/>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379ED480-A854-4B8E-B8C8-C47455E11B0C}"/>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4A78"/>
                </a:solidFill>
                <a:latin typeface="+mn-lt"/>
              </a:rPr>
              <a:t>2-</a:t>
            </a:r>
            <a:fld id="{963FCBED-9BC8-44C8-B578-C394BC67F972}" type="slidenum">
              <a:rPr lang="en-US" sz="1000" smtClean="0">
                <a:solidFill>
                  <a:srgbClr val="004A78"/>
                </a:solidFill>
                <a:latin typeface="+mn-lt"/>
              </a:rPr>
              <a:pPr/>
              <a:t>‹#›</a:t>
            </a:fld>
            <a:endParaRPr lang="en-US" sz="1000" dirty="0">
              <a:solidFill>
                <a:srgbClr val="004A78"/>
              </a:solidFill>
              <a:latin typeface="+mn-lt"/>
            </a:endParaRPr>
          </a:p>
        </p:txBody>
      </p:sp>
    </p:spTree>
    <p:custDataLst>
      <p:tags r:id="rId1"/>
    </p:custDataLst>
    <p:extLst>
      <p:ext uri="{BB962C8B-B14F-4D97-AF65-F5344CB8AC3E}">
        <p14:creationId xmlns:p14="http://schemas.microsoft.com/office/powerpoint/2010/main" val="83427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1829037"/>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8370626"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6" name="Title 5">
            <a:extLst>
              <a:ext uri="{FF2B5EF4-FFF2-40B4-BE49-F238E27FC236}">
                <a16:creationId xmlns:a16="http://schemas.microsoft.com/office/drawing/2014/main" id="{8B76B311-B05C-478F-8269-B7B3EB707CBA}"/>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A7C2ED78-6C2A-47E5-B604-1AE5A07A325F}"/>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4A78"/>
                </a:solidFill>
                <a:latin typeface="+mn-lt"/>
              </a:rPr>
              <a:t>2-</a:t>
            </a:r>
            <a:fld id="{963FCBED-9BC8-44C8-B578-C394BC67F972}" type="slidenum">
              <a:rPr lang="en-US" sz="1000" smtClean="0">
                <a:solidFill>
                  <a:srgbClr val="004A78"/>
                </a:solidFill>
                <a:latin typeface="+mn-lt"/>
              </a:rPr>
              <a:pPr/>
              <a:t>‹#›</a:t>
            </a:fld>
            <a:endParaRPr lang="en-US" sz="1000" dirty="0">
              <a:solidFill>
                <a:srgbClr val="004A78"/>
              </a:solidFill>
              <a:latin typeface="+mn-lt"/>
            </a:endParaRPr>
          </a:p>
        </p:txBody>
      </p:sp>
    </p:spTree>
    <p:custDataLst>
      <p:tags r:id="rId1"/>
    </p:custDataLst>
    <p:extLst>
      <p:ext uri="{BB962C8B-B14F-4D97-AF65-F5344CB8AC3E}">
        <p14:creationId xmlns:p14="http://schemas.microsoft.com/office/powerpoint/2010/main" val="14891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lvl1pPr>
            <a:lvl2pPr marL="336550" indent="-112713">
              <a:defRPr sz="900" b="0"/>
            </a:lvl2pPr>
            <a:lvl3pPr marL="685800" indent="-168275">
              <a:defRPr sz="900" b="0"/>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71D4A02B-0C2D-428D-9E4E-1D41D6C0B95E}"/>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B16FAA9-C48C-492B-8CDF-8533F87F82AF}"/>
              </a:ext>
            </a:extLst>
          </p:cNvPr>
          <p:cNvSpPr txBox="1">
            <a:spLocks/>
          </p:cNvSpPr>
          <p:nvPr userDrawn="1"/>
        </p:nvSpPr>
        <p:spPr>
          <a:xfrm>
            <a:off x="11082189" y="6492240"/>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4A78"/>
                </a:solidFill>
                <a:latin typeface="+mn-lt"/>
              </a:rPr>
              <a:t>2-</a:t>
            </a:r>
            <a:fld id="{963FCBED-9BC8-44C8-B578-C394BC67F972}" type="slidenum">
              <a:rPr lang="en-US" sz="1000" smtClean="0">
                <a:solidFill>
                  <a:srgbClr val="004A78"/>
                </a:solidFill>
                <a:latin typeface="+mn-lt"/>
              </a:rPr>
              <a:pPr/>
              <a:t>‹#›</a:t>
            </a:fld>
            <a:endParaRPr lang="en-US" sz="1000" dirty="0">
              <a:solidFill>
                <a:srgbClr val="004A78"/>
              </a:solidFill>
              <a:latin typeface="+mn-lt"/>
            </a:endParaRPr>
          </a:p>
        </p:txBody>
      </p:sp>
    </p:spTree>
    <p:custDataLst>
      <p:tags r:id="rId1"/>
    </p:custDataLst>
    <p:extLst>
      <p:ext uri="{BB962C8B-B14F-4D97-AF65-F5344CB8AC3E}">
        <p14:creationId xmlns:p14="http://schemas.microsoft.com/office/powerpoint/2010/main" val="238073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lvl1pPr>
          </a:lstStyle>
          <a:p>
            <a:pPr lvl="0"/>
            <a:r>
              <a:rPr lang="en-US" dirty="0"/>
              <a:t>Insert here 4</a:t>
            </a:r>
          </a:p>
        </p:txBody>
      </p:sp>
      <p:sp>
        <p:nvSpPr>
          <p:cNvPr id="2" name="Title 1">
            <a:extLst>
              <a:ext uri="{FF2B5EF4-FFF2-40B4-BE49-F238E27FC236}">
                <a16:creationId xmlns:a16="http://schemas.microsoft.com/office/drawing/2014/main" id="{FD78E6ED-510C-4153-A897-31BB68C63D82}"/>
              </a:ext>
            </a:extLst>
          </p:cNvPr>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4A2204AA-C12C-4BD2-A60E-7ED00D2336A2}"/>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4A78"/>
                </a:solidFill>
                <a:latin typeface="+mn-lt"/>
              </a:rPr>
              <a:t>2-</a:t>
            </a:r>
            <a:fld id="{963FCBED-9BC8-44C8-B578-C394BC67F972}" type="slidenum">
              <a:rPr lang="en-US" sz="1000" smtClean="0">
                <a:solidFill>
                  <a:srgbClr val="004A78"/>
                </a:solidFill>
                <a:latin typeface="+mn-lt"/>
              </a:rPr>
              <a:pPr/>
              <a:t>‹#›</a:t>
            </a:fld>
            <a:endParaRPr lang="en-US" sz="1000" dirty="0">
              <a:solidFill>
                <a:srgbClr val="004A78"/>
              </a:solidFill>
              <a:latin typeface="+mn-lt"/>
            </a:endParaRPr>
          </a:p>
        </p:txBody>
      </p:sp>
    </p:spTree>
    <p:custDataLst>
      <p:tags r:id="rId1"/>
    </p:custDataLst>
    <p:extLst>
      <p:ext uri="{BB962C8B-B14F-4D97-AF65-F5344CB8AC3E}">
        <p14:creationId xmlns:p14="http://schemas.microsoft.com/office/powerpoint/2010/main" val="388826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dirty="0"/>
              <a:t>Insert here 8</a:t>
            </a:r>
          </a:p>
        </p:txBody>
      </p:sp>
      <p:sp>
        <p:nvSpPr>
          <p:cNvPr id="4" name="Title 3">
            <a:extLst>
              <a:ext uri="{FF2B5EF4-FFF2-40B4-BE49-F238E27FC236}">
                <a16:creationId xmlns:a16="http://schemas.microsoft.com/office/drawing/2014/main" id="{ACC12DB5-BBE9-4BE3-A0BD-AAB84B2CAAF8}"/>
              </a:ext>
            </a:extLst>
          </p:cNvPr>
          <p:cNvSpPr>
            <a:spLocks noGrp="1"/>
          </p:cNvSpPr>
          <p:nvPr>
            <p:ph type="title"/>
          </p:nvPr>
        </p:nvSpPr>
        <p:spPr/>
        <p:txBody>
          <a:bodyPr/>
          <a:lstStyle/>
          <a:p>
            <a:r>
              <a:rPr lang="en-US"/>
              <a:t>Click to edit Master title style</a:t>
            </a:r>
          </a:p>
        </p:txBody>
      </p:sp>
      <p:sp>
        <p:nvSpPr>
          <p:cNvPr id="11" name="Slide Number Placeholder 5">
            <a:extLst>
              <a:ext uri="{FF2B5EF4-FFF2-40B4-BE49-F238E27FC236}">
                <a16:creationId xmlns:a16="http://schemas.microsoft.com/office/drawing/2014/main" id="{2D6EC334-4B7E-4618-997B-C12D9BB35E62}"/>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4A78"/>
                </a:solidFill>
                <a:latin typeface="+mn-lt"/>
              </a:rPr>
              <a:t>2-</a:t>
            </a:r>
            <a:fld id="{963FCBED-9BC8-44C8-B578-C394BC67F972}" type="slidenum">
              <a:rPr lang="en-US" sz="1000" smtClean="0">
                <a:solidFill>
                  <a:srgbClr val="004A78"/>
                </a:solidFill>
                <a:latin typeface="+mn-lt"/>
              </a:rPr>
              <a:pPr/>
              <a:t>‹#›</a:t>
            </a:fld>
            <a:endParaRPr lang="en-US" sz="1000" dirty="0">
              <a:solidFill>
                <a:srgbClr val="004A78"/>
              </a:solidFill>
              <a:latin typeface="+mn-lt"/>
            </a:endParaRPr>
          </a:p>
        </p:txBody>
      </p:sp>
    </p:spTree>
    <p:custDataLst>
      <p:tags r:id="rId1"/>
    </p:custDataLst>
    <p:extLst>
      <p:ext uri="{BB962C8B-B14F-4D97-AF65-F5344CB8AC3E}">
        <p14:creationId xmlns:p14="http://schemas.microsoft.com/office/powerpoint/2010/main" val="29587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3" name="Title 2">
            <a:extLst>
              <a:ext uri="{FF2B5EF4-FFF2-40B4-BE49-F238E27FC236}">
                <a16:creationId xmlns:a16="http://schemas.microsoft.com/office/drawing/2014/main" id="{18BE2F9C-A5F5-4A48-94A5-994E63620C3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3D9666-0179-4C06-8B3F-CE9BF204DC4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4A78"/>
                </a:solidFill>
                <a:latin typeface="+mn-lt"/>
              </a:rPr>
              <a:t>2-</a:t>
            </a:r>
            <a:fld id="{963FCBED-9BC8-44C8-B578-C394BC67F972}" type="slidenum">
              <a:rPr lang="en-US" sz="1000" smtClean="0">
                <a:solidFill>
                  <a:srgbClr val="004A78"/>
                </a:solidFill>
                <a:latin typeface="+mn-lt"/>
              </a:rPr>
              <a:pPr/>
              <a:t>‹#›</a:t>
            </a:fld>
            <a:endParaRPr lang="en-US" sz="1000" dirty="0">
              <a:solidFill>
                <a:srgbClr val="004A78"/>
              </a:solidFill>
              <a:latin typeface="+mn-lt"/>
            </a:endParaRPr>
          </a:p>
        </p:txBody>
      </p:sp>
    </p:spTree>
    <p:custDataLst>
      <p:tags r:id="rId1"/>
    </p:custDataLst>
    <p:extLst>
      <p:ext uri="{BB962C8B-B14F-4D97-AF65-F5344CB8AC3E}">
        <p14:creationId xmlns:p14="http://schemas.microsoft.com/office/powerpoint/2010/main" val="228807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808192" y="6585544"/>
            <a:ext cx="8575615" cy="230832"/>
          </a:xfrm>
          <a:prstGeom prst="rect">
            <a:avLst/>
          </a:prstGeom>
          <a:noFill/>
        </p:spPr>
        <p:txBody>
          <a:bodyPr wrap="square" rtlCol="0">
            <a:spAutoFit/>
          </a:bodyPr>
          <a:lstStyle/>
          <a:p>
            <a:pPr algn="ctr"/>
            <a:r>
              <a:rPr lang="en-US" sz="900" dirty="0">
                <a:solidFill>
                  <a:srgbClr val="004A78"/>
                </a:solidFill>
                <a:latin typeface="+mn-lt"/>
              </a:rPr>
              <a:t>©2022</a:t>
            </a:r>
            <a:r>
              <a:rPr lang="en-US" sz="900" baseline="0" dirty="0">
                <a:solidFill>
                  <a:srgbClr val="004A78"/>
                </a:solidFill>
                <a:latin typeface="+mn-lt"/>
              </a:rPr>
              <a:t> </a:t>
            </a:r>
            <a:r>
              <a:rPr lang="en-US" sz="900" dirty="0">
                <a:solidFill>
                  <a:srgbClr val="004A78"/>
                </a:solidFill>
                <a:latin typeface="+mn-lt"/>
              </a:rPr>
              <a:t>Cengage Learning. All Rights Reserved. May not be scanned, copied or duplicated, or posted to a publicly accessible website, in whole or in part.</a:t>
            </a:r>
          </a:p>
        </p:txBody>
      </p:sp>
      <p:sp>
        <p:nvSpPr>
          <p:cNvPr id="9" name="Rectangle 8">
            <a:extLst>
              <a:ext uri="{FF2B5EF4-FFF2-40B4-BE49-F238E27FC236}">
                <a16:creationId xmlns:a16="http://schemas.microsoft.com/office/drawing/2014/main" id="{69B8FC9A-ED05-42CA-9228-35082338CFF6}"/>
              </a:ext>
              <a:ext uri="{C183D7F6-B498-43B3-948B-1728B52AA6E4}">
                <adec:decorative xmlns:adec="http://schemas.microsoft.com/office/drawing/2017/decorative" val="1"/>
              </a:ext>
            </a:extLst>
          </p:cNvPr>
          <p:cNvSpPr/>
          <p:nvPr userDrawn="1"/>
        </p:nvSpPr>
        <p:spPr>
          <a:xfrm>
            <a:off x="11937872" y="0"/>
            <a:ext cx="2541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FC69483-BC4E-456F-B0B8-D2823A424DD5}"/>
              </a:ext>
              <a:ext uri="{C183D7F6-B498-43B3-948B-1728B52AA6E4}">
                <adec:decorative xmlns:adec="http://schemas.microsoft.com/office/drawing/2017/decorative" val="1"/>
              </a:ext>
            </a:extLst>
          </p:cNvPr>
          <p:cNvSpPr/>
          <p:nvPr userDrawn="1"/>
        </p:nvSpPr>
        <p:spPr>
          <a:xfrm>
            <a:off x="11939209" y="2444919"/>
            <a:ext cx="256032"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D74B821-92A8-4FA3-91FE-CA155C46F51E}"/>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248EB65-A8B8-4FAA-AE70-6C7C6AC4BE68}"/>
              </a:ext>
              <a:ext uri="{C183D7F6-B498-43B3-948B-1728B52AA6E4}">
                <adec:decorative xmlns:adec="http://schemas.microsoft.com/office/drawing/2017/decorative" val="1"/>
              </a:ext>
            </a:extLst>
          </p:cNvPr>
          <p:cNvSpPr/>
          <p:nvPr userDrawn="1"/>
        </p:nvSpPr>
        <p:spPr>
          <a:xfrm>
            <a:off x="11937872" y="2444919"/>
            <a:ext cx="257369"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4"/>
    </p:custDataLst>
    <p:extLst>
      <p:ext uri="{BB962C8B-B14F-4D97-AF65-F5344CB8AC3E}">
        <p14:creationId xmlns:p14="http://schemas.microsoft.com/office/powerpoint/2010/main" val="682046013"/>
      </p:ext>
    </p:extLst>
  </p:cSld>
  <p:clrMap bg1="lt1" tx1="dk1" bg2="lt2" tx2="dk2" accent1="accent1" accent2="accent2" accent3="accent3" accent4="accent4" accent5="accent5" accent6="accent6" hlink="hlink" folHlink="folHlink"/>
  <p:sldLayoutIdLst>
    <p:sldLayoutId id="2147483763" r:id="rId1"/>
    <p:sldLayoutId id="2147483727" r:id="rId2"/>
    <p:sldLayoutId id="2147483753" r:id="rId3"/>
    <p:sldLayoutId id="2147483728" r:id="rId4"/>
    <p:sldLayoutId id="2147483736" r:id="rId5"/>
    <p:sldLayoutId id="2147483729" r:id="rId6"/>
    <p:sldLayoutId id="2147483760" r:id="rId7"/>
    <p:sldLayoutId id="2147483730" r:id="rId8"/>
    <p:sldLayoutId id="2147483732" r:id="rId9"/>
    <p:sldLayoutId id="2147483761" r:id="rId10"/>
    <p:sldLayoutId id="2147483737" r:id="rId11"/>
    <p:sldLayoutId id="2147483762" r:id="rId12"/>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bg1"/>
                </a:solidFill>
                <a:latin typeface="+mn-lt"/>
              </a:rPr>
              <a:pPr/>
              <a:t>‹#›</a:t>
            </a:fld>
            <a:endParaRPr lang="en-US" sz="1000" dirty="0">
              <a:solidFill>
                <a:schemeClr val="bg1"/>
              </a:solidFill>
              <a:latin typeface="+mn-lt"/>
            </a:endParaRPr>
          </a:p>
        </p:txBody>
      </p:sp>
      <p:sp>
        <p:nvSpPr>
          <p:cNvPr id="2" name="Title Placeholder 1"/>
          <p:cNvSpPr>
            <a:spLocks noGrp="1"/>
          </p:cNvSpPr>
          <p:nvPr>
            <p:ph type="title"/>
          </p:nvPr>
        </p:nvSpPr>
        <p:spPr>
          <a:xfrm>
            <a:off x="476843" y="42752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509546"/>
            <a:ext cx="9607613" cy="230832"/>
          </a:xfrm>
          <a:prstGeom prst="rect">
            <a:avLst/>
          </a:prstGeom>
          <a:noFill/>
        </p:spPr>
        <p:txBody>
          <a:bodyPr wrap="square" rtlCol="0">
            <a:spAutoFit/>
          </a:bodyPr>
          <a:lstStyle/>
          <a:p>
            <a:pPr algn="ctr"/>
            <a:r>
              <a:rPr lang="en-US" sz="900" dirty="0">
                <a:solidFill>
                  <a:schemeClr val="bg1"/>
                </a:solidFill>
                <a:latin typeface="+mn-lt"/>
              </a:rPr>
              <a:t>©2022</a:t>
            </a:r>
            <a:r>
              <a:rPr lang="en-US" sz="900" baseline="0" dirty="0">
                <a:solidFill>
                  <a:schemeClr val="bg1"/>
                </a:solidFill>
                <a:latin typeface="+mn-lt"/>
              </a:rPr>
              <a:t> </a:t>
            </a:r>
            <a:r>
              <a:rPr lang="en-US" sz="900" dirty="0">
                <a:solidFill>
                  <a:schemeClr val="bg1"/>
                </a:solidFill>
                <a:latin typeface="+mn-lt"/>
              </a:rPr>
              <a:t>Cengage Learning. All Rights Reserved. May not be scanned, copied or duplicated, or posted to a publicly accessible website, in whole or in part.</a:t>
            </a:r>
          </a:p>
        </p:txBody>
      </p:sp>
      <p:pic>
        <p:nvPicPr>
          <p:cNvPr id="9" name="Picture 7">
            <a:extLst>
              <a:ext uri="{FF2B5EF4-FFF2-40B4-BE49-F238E27FC236}">
                <a16:creationId xmlns:a16="http://schemas.microsoft.com/office/drawing/2014/main" id="{6EB0E797-ABD1-47E4-8425-A051A5069818}"/>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extLst>
      <p:ext uri="{BB962C8B-B14F-4D97-AF65-F5344CB8AC3E}">
        <p14:creationId xmlns:p14="http://schemas.microsoft.com/office/powerpoint/2010/main" val="43327421"/>
      </p:ext>
    </p:extLst>
  </p:cSld>
  <p:clrMap bg1="lt1" tx1="dk1" bg2="lt2" tx2="dk2" accent1="accent1" accent2="accent2" accent3="accent3" accent4="accent4" accent5="accent5" accent6="accent6" hlink="hlink" folHlink="folHlink"/>
  <p:sldLayoutIdLst>
    <p:sldLayoutId id="2147483751" r:id="rId1"/>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66AC4-5298-40B8-89B9-798F572C0746}"/>
              </a:ext>
            </a:extLst>
          </p:cNvPr>
          <p:cNvSpPr>
            <a:spLocks noGrp="1"/>
          </p:cNvSpPr>
          <p:nvPr>
            <p:ph type="title"/>
          </p:nvPr>
        </p:nvSpPr>
        <p:spPr>
          <a:xfrm>
            <a:off x="6437669" y="1364298"/>
            <a:ext cx="5076232" cy="2064702"/>
          </a:xfrm>
        </p:spPr>
        <p:txBody>
          <a:bodyPr/>
          <a:lstStyle/>
          <a:p>
            <a:r>
              <a:rPr lang="en-US" dirty="0"/>
              <a:t>Business Ethics and Social Responsibility</a:t>
            </a:r>
          </a:p>
        </p:txBody>
      </p:sp>
      <p:sp>
        <p:nvSpPr>
          <p:cNvPr id="6" name="Subtitle 5">
            <a:extLst>
              <a:ext uri="{FF2B5EF4-FFF2-40B4-BE49-F238E27FC236}">
                <a16:creationId xmlns:a16="http://schemas.microsoft.com/office/drawing/2014/main" id="{58A9DF71-C318-45A7-A3DD-82B73B066F43}"/>
              </a:ext>
            </a:extLst>
          </p:cNvPr>
          <p:cNvSpPr>
            <a:spLocks noGrp="1"/>
          </p:cNvSpPr>
          <p:nvPr>
            <p:ph type="subTitle" idx="1"/>
          </p:nvPr>
        </p:nvSpPr>
        <p:spPr/>
        <p:txBody>
          <a:bodyPr/>
          <a:lstStyle/>
          <a:p>
            <a:r>
              <a:rPr lang="en-US" dirty="0"/>
              <a:t>Chapter 2</a:t>
            </a:r>
          </a:p>
        </p:txBody>
      </p:sp>
      <p:pic>
        <p:nvPicPr>
          <p:cNvPr id="3" name="Picture 2" descr="Picture of the front cover of Business:  The Legal, Ethical, and Global Environment by Marianne M. Jennings.&#10;">
            <a:extLst>
              <a:ext uri="{FF2B5EF4-FFF2-40B4-BE49-F238E27FC236}">
                <a16:creationId xmlns:a16="http://schemas.microsoft.com/office/drawing/2014/main" id="{460D143D-4035-45F6-AABE-BD5B7946FA45}"/>
              </a:ext>
            </a:extLst>
          </p:cNvPr>
          <p:cNvPicPr>
            <a:picLocks noChangeAspect="1"/>
          </p:cNvPicPr>
          <p:nvPr/>
        </p:nvPicPr>
        <p:blipFill>
          <a:blip r:embed="rId4"/>
          <a:stretch>
            <a:fillRect/>
          </a:stretch>
        </p:blipFill>
        <p:spPr>
          <a:xfrm>
            <a:off x="476843" y="634621"/>
            <a:ext cx="5378047" cy="5588758"/>
          </a:xfrm>
          <a:prstGeom prst="rect">
            <a:avLst/>
          </a:prstGeom>
        </p:spPr>
      </p:pic>
      <p:sp>
        <p:nvSpPr>
          <p:cNvPr id="2" name="Text Placeholder 1">
            <a:extLst>
              <a:ext uri="{FF2B5EF4-FFF2-40B4-BE49-F238E27FC236}">
                <a16:creationId xmlns:a16="http://schemas.microsoft.com/office/drawing/2014/main" id="{C85FE0E6-9031-4F77-B750-AACA5F85DBD7}"/>
              </a:ext>
            </a:extLst>
          </p:cNvPr>
          <p:cNvSpPr>
            <a:spLocks noGrp="1"/>
          </p:cNvSpPr>
          <p:nvPr>
            <p:ph type="body" sz="quarter" idx="11"/>
          </p:nvPr>
        </p:nvSpPr>
        <p:spPr>
          <a:xfrm>
            <a:off x="2348015" y="6504577"/>
            <a:ext cx="8179309" cy="334964"/>
          </a:xfrm>
        </p:spPr>
        <p:txBody>
          <a:bodyPr/>
          <a:lstStyle/>
          <a:p>
            <a:pPr algn="ctr"/>
            <a:r>
              <a:rPr lang="en-US" sz="900" dirty="0">
                <a:solidFill>
                  <a:srgbClr val="004A78"/>
                </a:solidFill>
                <a:latin typeface="Arial" panose="020B0604020202020204" pitchFamily="34" charset="0"/>
                <a:cs typeface="Arial" panose="020B0604020202020204" pitchFamily="34" charset="0"/>
              </a:rPr>
              <a:t>©2022</a:t>
            </a:r>
            <a:r>
              <a:rPr lang="en-US" sz="900" baseline="0" dirty="0">
                <a:solidFill>
                  <a:srgbClr val="004A78"/>
                </a:solidFill>
                <a:latin typeface="Arial" panose="020B0604020202020204" pitchFamily="34" charset="0"/>
                <a:cs typeface="Arial" panose="020B0604020202020204" pitchFamily="34" charset="0"/>
              </a:rPr>
              <a:t> </a:t>
            </a:r>
            <a:r>
              <a:rPr lang="en-US" sz="900" dirty="0">
                <a:solidFill>
                  <a:srgbClr val="004A78"/>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405864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30F3-4878-42FB-8EB5-9BB07714BDDD}"/>
              </a:ext>
            </a:extLst>
          </p:cNvPr>
          <p:cNvSpPr>
            <a:spLocks noGrp="1"/>
          </p:cNvSpPr>
          <p:nvPr>
            <p:ph type="title"/>
          </p:nvPr>
        </p:nvSpPr>
        <p:spPr/>
        <p:txBody>
          <a:bodyPr/>
          <a:lstStyle/>
          <a:p>
            <a:r>
              <a:rPr lang="en-US" dirty="0"/>
              <a:t>What Is Business Ethics?</a:t>
            </a:r>
          </a:p>
        </p:txBody>
      </p:sp>
    </p:spTree>
    <p:extLst>
      <p:ext uri="{BB962C8B-B14F-4D97-AF65-F5344CB8AC3E}">
        <p14:creationId xmlns:p14="http://schemas.microsoft.com/office/powerpoint/2010/main" val="1729060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2A4AD8-BE80-47E8-935A-CA0835CBDD2E}"/>
              </a:ext>
            </a:extLst>
          </p:cNvPr>
          <p:cNvSpPr>
            <a:spLocks noGrp="1"/>
          </p:cNvSpPr>
          <p:nvPr>
            <p:ph type="title"/>
          </p:nvPr>
        </p:nvSpPr>
        <p:spPr/>
        <p:txBody>
          <a:bodyPr/>
          <a:lstStyle/>
          <a:p>
            <a:r>
              <a:rPr lang="en-US" dirty="0"/>
              <a:t>Three Layers of Business Ethics</a:t>
            </a:r>
          </a:p>
        </p:txBody>
      </p:sp>
      <p:sp>
        <p:nvSpPr>
          <p:cNvPr id="2" name="Content Placeholder 1">
            <a:extLst>
              <a:ext uri="{FF2B5EF4-FFF2-40B4-BE49-F238E27FC236}">
                <a16:creationId xmlns:a16="http://schemas.microsoft.com/office/drawing/2014/main" id="{83163EE6-DEA0-41A3-9FF9-D72EF0C85CCC}"/>
              </a:ext>
            </a:extLst>
          </p:cNvPr>
          <p:cNvSpPr>
            <a:spLocks noGrp="1"/>
          </p:cNvSpPr>
          <p:nvPr>
            <p:ph idx="1"/>
          </p:nvPr>
        </p:nvSpPr>
        <p:spPr/>
        <p:txBody>
          <a:bodyPr/>
          <a:lstStyle/>
          <a:p>
            <a:pPr>
              <a:lnSpc>
                <a:spcPct val="100000"/>
              </a:lnSpc>
            </a:pPr>
            <a:r>
              <a:rPr lang="en-US" altLang="en-US" sz="2800" dirty="0"/>
              <a:t>Basic Values (Honesty)</a:t>
            </a:r>
          </a:p>
          <a:p>
            <a:pPr>
              <a:lnSpc>
                <a:spcPct val="100000"/>
              </a:lnSpc>
            </a:pPr>
            <a:r>
              <a:rPr lang="en-US" altLang="en-US" sz="2800" dirty="0"/>
              <a:t>Notions of Fairness (How We Treat Others)</a:t>
            </a:r>
          </a:p>
          <a:p>
            <a:pPr>
              <a:lnSpc>
                <a:spcPct val="100000"/>
              </a:lnSpc>
            </a:pPr>
            <a:r>
              <a:rPr lang="en-US" altLang="en-US" sz="2800" dirty="0"/>
              <a:t>Issues Related to Community and the Environment</a:t>
            </a:r>
          </a:p>
          <a:p>
            <a:endParaRPr lang="en-US" dirty="0"/>
          </a:p>
        </p:txBody>
      </p:sp>
    </p:spTree>
    <p:extLst>
      <p:ext uri="{BB962C8B-B14F-4D97-AF65-F5344CB8AC3E}">
        <p14:creationId xmlns:p14="http://schemas.microsoft.com/office/powerpoint/2010/main" val="1393599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118E71-0163-4287-8406-CC7C238F278D}"/>
              </a:ext>
            </a:extLst>
          </p:cNvPr>
          <p:cNvSpPr>
            <a:spLocks noGrp="1"/>
          </p:cNvSpPr>
          <p:nvPr>
            <p:ph type="title"/>
          </p:nvPr>
        </p:nvSpPr>
        <p:spPr/>
        <p:txBody>
          <a:bodyPr/>
          <a:lstStyle/>
          <a:p>
            <a:r>
              <a:rPr lang="en-US" dirty="0"/>
              <a:t>Ethics Standards: Positive Law</a:t>
            </a:r>
          </a:p>
        </p:txBody>
      </p:sp>
      <p:sp>
        <p:nvSpPr>
          <p:cNvPr id="2" name="Content Placeholder 1">
            <a:extLst>
              <a:ext uri="{FF2B5EF4-FFF2-40B4-BE49-F238E27FC236}">
                <a16:creationId xmlns:a16="http://schemas.microsoft.com/office/drawing/2014/main" id="{3AD1C8DA-A523-4CC7-AD26-5BC67A1CA92D}"/>
              </a:ext>
            </a:extLst>
          </p:cNvPr>
          <p:cNvSpPr>
            <a:spLocks noGrp="1"/>
          </p:cNvSpPr>
          <p:nvPr>
            <p:ph idx="1"/>
          </p:nvPr>
        </p:nvSpPr>
        <p:spPr/>
        <p:txBody>
          <a:bodyPr/>
          <a:lstStyle/>
          <a:p>
            <a:pPr>
              <a:lnSpc>
                <a:spcPct val="100000"/>
              </a:lnSpc>
            </a:pPr>
            <a:r>
              <a:rPr lang="en-US" altLang="en-US" sz="2800" dirty="0"/>
              <a:t>Codified Law Is Followed</a:t>
            </a:r>
          </a:p>
          <a:p>
            <a:pPr>
              <a:lnSpc>
                <a:spcPct val="100000"/>
              </a:lnSpc>
            </a:pPr>
            <a:r>
              <a:rPr lang="en-US" altLang="en-US" sz="2800" dirty="0"/>
              <a:t>However, There Can Still Be Issues with Fairness, Disclosure, Etc., Even Though There Is Compliance with the Law, as with the Verdicts in the 2008 Financial Markets Cases</a:t>
            </a:r>
          </a:p>
          <a:p>
            <a:endParaRPr lang="en-US" dirty="0"/>
          </a:p>
        </p:txBody>
      </p:sp>
    </p:spTree>
    <p:extLst>
      <p:ext uri="{BB962C8B-B14F-4D97-AF65-F5344CB8AC3E}">
        <p14:creationId xmlns:p14="http://schemas.microsoft.com/office/powerpoint/2010/main" val="1910127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A848D1-4A71-4490-88D2-DDE757DBC58E}"/>
              </a:ext>
            </a:extLst>
          </p:cNvPr>
          <p:cNvSpPr>
            <a:spLocks noGrp="1"/>
          </p:cNvSpPr>
          <p:nvPr>
            <p:ph type="title"/>
          </p:nvPr>
        </p:nvSpPr>
        <p:spPr/>
        <p:txBody>
          <a:bodyPr/>
          <a:lstStyle/>
          <a:p>
            <a:r>
              <a:rPr lang="en-US" dirty="0"/>
              <a:t>Ethical Standards: Natural Law</a:t>
            </a:r>
          </a:p>
        </p:txBody>
      </p:sp>
      <p:sp>
        <p:nvSpPr>
          <p:cNvPr id="2" name="Content Placeholder 1">
            <a:extLst>
              <a:ext uri="{FF2B5EF4-FFF2-40B4-BE49-F238E27FC236}">
                <a16:creationId xmlns:a16="http://schemas.microsoft.com/office/drawing/2014/main" id="{D133DA37-D2C2-40E2-9A5F-A1324FD8F591}"/>
              </a:ext>
            </a:extLst>
          </p:cNvPr>
          <p:cNvSpPr>
            <a:spLocks noGrp="1"/>
          </p:cNvSpPr>
          <p:nvPr>
            <p:ph idx="1"/>
          </p:nvPr>
        </p:nvSpPr>
        <p:spPr/>
        <p:txBody>
          <a:bodyPr/>
          <a:lstStyle/>
          <a:p>
            <a:pPr>
              <a:lnSpc>
                <a:spcPct val="100000"/>
              </a:lnSpc>
            </a:pPr>
            <a:r>
              <a:rPr lang="en-US" altLang="en-US" sz="2800" dirty="0"/>
              <a:t>Positive Law Is Not the Standard Because Some Principles Are Inviolate</a:t>
            </a:r>
          </a:p>
          <a:p>
            <a:pPr>
              <a:lnSpc>
                <a:spcPct val="100000"/>
              </a:lnSpc>
            </a:pPr>
            <a:r>
              <a:rPr lang="en-US" altLang="en-US" sz="2800" dirty="0"/>
              <a:t>Slavery Was Wrong Even though Laws Allowed It in the United States</a:t>
            </a:r>
          </a:p>
          <a:p>
            <a:endParaRPr lang="en-US" dirty="0"/>
          </a:p>
        </p:txBody>
      </p:sp>
    </p:spTree>
    <p:extLst>
      <p:ext uri="{BB962C8B-B14F-4D97-AF65-F5344CB8AC3E}">
        <p14:creationId xmlns:p14="http://schemas.microsoft.com/office/powerpoint/2010/main" val="3422942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17CA34-0495-446D-9F58-B56C7293D068}"/>
              </a:ext>
            </a:extLst>
          </p:cNvPr>
          <p:cNvSpPr>
            <a:spLocks noGrp="1"/>
          </p:cNvSpPr>
          <p:nvPr>
            <p:ph type="title"/>
          </p:nvPr>
        </p:nvSpPr>
        <p:spPr/>
        <p:txBody>
          <a:bodyPr/>
          <a:lstStyle/>
          <a:p>
            <a:r>
              <a:rPr lang="en-US" dirty="0"/>
              <a:t>Ethical Standards: Moral Relativism</a:t>
            </a:r>
          </a:p>
        </p:txBody>
      </p:sp>
      <p:sp>
        <p:nvSpPr>
          <p:cNvPr id="2" name="Content Placeholder 1">
            <a:extLst>
              <a:ext uri="{FF2B5EF4-FFF2-40B4-BE49-F238E27FC236}">
                <a16:creationId xmlns:a16="http://schemas.microsoft.com/office/drawing/2014/main" id="{72E24B8A-9171-4490-B469-1F58412387C5}"/>
              </a:ext>
            </a:extLst>
          </p:cNvPr>
          <p:cNvSpPr>
            <a:spLocks noGrp="1"/>
          </p:cNvSpPr>
          <p:nvPr>
            <p:ph idx="1"/>
          </p:nvPr>
        </p:nvSpPr>
        <p:spPr/>
        <p:txBody>
          <a:bodyPr/>
          <a:lstStyle/>
          <a:p>
            <a:pPr>
              <a:lnSpc>
                <a:spcPct val="100000"/>
              </a:lnSpc>
            </a:pPr>
            <a:r>
              <a:rPr lang="en-US" altLang="en-US" sz="2800" dirty="0"/>
              <a:t>Ethics Standard Is Based on the Situation You Are Dealing with </a:t>
            </a:r>
          </a:p>
          <a:p>
            <a:pPr>
              <a:lnSpc>
                <a:spcPct val="100000"/>
              </a:lnSpc>
            </a:pPr>
            <a:r>
              <a:rPr lang="en-US" altLang="en-US" sz="2800" dirty="0"/>
              <a:t>Depending on Pressures, You Make a Decision without Regard to Positive Law or Normative Law Standards</a:t>
            </a:r>
          </a:p>
          <a:p>
            <a:endParaRPr lang="en-US" dirty="0"/>
          </a:p>
        </p:txBody>
      </p:sp>
    </p:spTree>
    <p:extLst>
      <p:ext uri="{BB962C8B-B14F-4D97-AF65-F5344CB8AC3E}">
        <p14:creationId xmlns:p14="http://schemas.microsoft.com/office/powerpoint/2010/main" val="1644715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1FDC65-FD8A-4C47-B736-D90B796E2056}"/>
              </a:ext>
            </a:extLst>
          </p:cNvPr>
          <p:cNvSpPr>
            <a:spLocks noGrp="1"/>
          </p:cNvSpPr>
          <p:nvPr>
            <p:ph type="title"/>
          </p:nvPr>
        </p:nvSpPr>
        <p:spPr/>
        <p:txBody>
          <a:bodyPr/>
          <a:lstStyle/>
          <a:p>
            <a:r>
              <a:rPr lang="en-US" dirty="0"/>
              <a:t>Ethical Standards: Religion</a:t>
            </a:r>
          </a:p>
        </p:txBody>
      </p:sp>
      <p:sp>
        <p:nvSpPr>
          <p:cNvPr id="2" name="Content Placeholder 1">
            <a:extLst>
              <a:ext uri="{FF2B5EF4-FFF2-40B4-BE49-F238E27FC236}">
                <a16:creationId xmlns:a16="http://schemas.microsoft.com/office/drawing/2014/main" id="{0DD86456-C32C-4E01-8C09-7F6D6D56A5C3}"/>
              </a:ext>
            </a:extLst>
          </p:cNvPr>
          <p:cNvSpPr>
            <a:spLocks noGrp="1"/>
          </p:cNvSpPr>
          <p:nvPr>
            <p:ph idx="1"/>
          </p:nvPr>
        </p:nvSpPr>
        <p:spPr/>
        <p:txBody>
          <a:bodyPr/>
          <a:lstStyle/>
          <a:p>
            <a:pPr>
              <a:lnSpc>
                <a:spcPct val="100000"/>
              </a:lnSpc>
            </a:pPr>
            <a:r>
              <a:rPr lang="en-US" altLang="en-US" sz="2800" dirty="0"/>
              <a:t>Tenets of Faith Are Ethical Standards</a:t>
            </a:r>
          </a:p>
          <a:p>
            <a:pPr>
              <a:lnSpc>
                <a:spcPct val="100000"/>
              </a:lnSpc>
            </a:pPr>
            <a:r>
              <a:rPr lang="en-US" altLang="en-US" sz="2800" dirty="0"/>
              <a:t>Even if the Law Allows You to Disclaim Liability for Selling Goods “As Is,” the Standards of Religion Might Require You to Do More</a:t>
            </a:r>
          </a:p>
          <a:p>
            <a:endParaRPr lang="en-US" dirty="0"/>
          </a:p>
        </p:txBody>
      </p:sp>
    </p:spTree>
    <p:extLst>
      <p:ext uri="{BB962C8B-B14F-4D97-AF65-F5344CB8AC3E}">
        <p14:creationId xmlns:p14="http://schemas.microsoft.com/office/powerpoint/2010/main" val="811240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DC17-899B-4D9D-8C0F-44CC47A5E22E}"/>
              </a:ext>
            </a:extLst>
          </p:cNvPr>
          <p:cNvSpPr>
            <a:spLocks noGrp="1"/>
          </p:cNvSpPr>
          <p:nvPr>
            <p:ph type="title"/>
          </p:nvPr>
        </p:nvSpPr>
        <p:spPr>
          <a:xfrm>
            <a:off x="475042" y="2654022"/>
            <a:ext cx="11241915" cy="1217447"/>
          </a:xfrm>
        </p:spPr>
        <p:txBody>
          <a:bodyPr/>
          <a:lstStyle/>
          <a:p>
            <a:r>
              <a:rPr lang="en-US" dirty="0"/>
              <a:t>What Are the Categories of Ethical Dilemmas?</a:t>
            </a:r>
          </a:p>
        </p:txBody>
      </p:sp>
    </p:spTree>
    <p:extLst>
      <p:ext uri="{BB962C8B-B14F-4D97-AF65-F5344CB8AC3E}">
        <p14:creationId xmlns:p14="http://schemas.microsoft.com/office/powerpoint/2010/main" val="1610217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CA15C2-88AF-408F-B535-FAA239E9632D}"/>
              </a:ext>
            </a:extLst>
          </p:cNvPr>
          <p:cNvSpPr>
            <a:spLocks noGrp="1"/>
          </p:cNvSpPr>
          <p:nvPr>
            <p:ph type="title"/>
          </p:nvPr>
        </p:nvSpPr>
        <p:spPr/>
        <p:txBody>
          <a:bodyPr/>
          <a:lstStyle/>
          <a:p>
            <a:r>
              <a:rPr lang="en-US" dirty="0"/>
              <a:t>Ethical Dilemmas (1 of 2)</a:t>
            </a:r>
          </a:p>
        </p:txBody>
      </p:sp>
      <p:sp>
        <p:nvSpPr>
          <p:cNvPr id="2" name="Content Placeholder 1">
            <a:extLst>
              <a:ext uri="{FF2B5EF4-FFF2-40B4-BE49-F238E27FC236}">
                <a16:creationId xmlns:a16="http://schemas.microsoft.com/office/drawing/2014/main" id="{2246D6D3-0C86-44A1-AC75-01E2DE9C6EDE}"/>
              </a:ext>
            </a:extLst>
          </p:cNvPr>
          <p:cNvSpPr>
            <a:spLocks noGrp="1"/>
          </p:cNvSpPr>
          <p:nvPr>
            <p:ph idx="1"/>
          </p:nvPr>
        </p:nvSpPr>
        <p:spPr/>
        <p:txBody>
          <a:bodyPr/>
          <a:lstStyle/>
          <a:p>
            <a:pPr>
              <a:lnSpc>
                <a:spcPct val="100000"/>
              </a:lnSpc>
            </a:pPr>
            <a:r>
              <a:rPr lang="en-US" altLang="en-US" sz="2800" dirty="0"/>
              <a:t>Categories of Ethical Dilemmas </a:t>
            </a:r>
          </a:p>
          <a:p>
            <a:pPr lvl="1">
              <a:lnSpc>
                <a:spcPct val="100000"/>
              </a:lnSpc>
              <a:spcBef>
                <a:spcPts val="1000"/>
              </a:spcBef>
            </a:pPr>
            <a:r>
              <a:rPr lang="en-US" altLang="en-US" sz="2400" dirty="0"/>
              <a:t>Taking things that don’t belong to you</a:t>
            </a:r>
          </a:p>
          <a:p>
            <a:pPr lvl="1">
              <a:lnSpc>
                <a:spcPct val="100000"/>
              </a:lnSpc>
              <a:spcBef>
                <a:spcPts val="1000"/>
              </a:spcBef>
            </a:pPr>
            <a:r>
              <a:rPr lang="en-US" altLang="en-US" sz="2400" dirty="0"/>
              <a:t>Saying things you know are not true</a:t>
            </a:r>
          </a:p>
          <a:p>
            <a:pPr lvl="1">
              <a:lnSpc>
                <a:spcPct val="100000"/>
              </a:lnSpc>
              <a:spcBef>
                <a:spcPts val="1000"/>
              </a:spcBef>
            </a:pPr>
            <a:r>
              <a:rPr lang="en-US" altLang="en-US" sz="2400" dirty="0"/>
              <a:t>Giving or allowing false impressions</a:t>
            </a:r>
          </a:p>
          <a:p>
            <a:pPr lvl="1">
              <a:lnSpc>
                <a:spcPct val="100000"/>
              </a:lnSpc>
              <a:spcBef>
                <a:spcPts val="1000"/>
              </a:spcBef>
            </a:pPr>
            <a:r>
              <a:rPr lang="en-US" altLang="en-US" sz="2400" dirty="0"/>
              <a:t>Buying influence or engaging in conflict of interest</a:t>
            </a:r>
          </a:p>
          <a:p>
            <a:pPr lvl="1">
              <a:lnSpc>
                <a:spcPct val="100000"/>
              </a:lnSpc>
              <a:spcBef>
                <a:spcPts val="1000"/>
              </a:spcBef>
            </a:pPr>
            <a:r>
              <a:rPr lang="en-US" altLang="en-US" sz="2400" dirty="0"/>
              <a:t>Hiding or divulging information</a:t>
            </a:r>
          </a:p>
          <a:p>
            <a:pPr lvl="1">
              <a:lnSpc>
                <a:spcPct val="100000"/>
              </a:lnSpc>
              <a:spcBef>
                <a:spcPts val="1000"/>
              </a:spcBef>
            </a:pPr>
            <a:r>
              <a:rPr lang="en-US" altLang="en-US" sz="2400" dirty="0"/>
              <a:t>Taking unfair advantage</a:t>
            </a:r>
          </a:p>
          <a:p>
            <a:endParaRPr lang="en-US" dirty="0"/>
          </a:p>
        </p:txBody>
      </p:sp>
    </p:spTree>
    <p:extLst>
      <p:ext uri="{BB962C8B-B14F-4D97-AF65-F5344CB8AC3E}">
        <p14:creationId xmlns:p14="http://schemas.microsoft.com/office/powerpoint/2010/main" val="541570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0F194B-2C74-4832-9B30-3A698E4C64FE}"/>
              </a:ext>
            </a:extLst>
          </p:cNvPr>
          <p:cNvSpPr>
            <a:spLocks noGrp="1"/>
          </p:cNvSpPr>
          <p:nvPr>
            <p:ph type="title"/>
          </p:nvPr>
        </p:nvSpPr>
        <p:spPr/>
        <p:txBody>
          <a:bodyPr/>
          <a:lstStyle/>
          <a:p>
            <a:r>
              <a:rPr lang="en-US" dirty="0"/>
              <a:t>Ethical Dilemmas (2 of 2)</a:t>
            </a:r>
          </a:p>
        </p:txBody>
      </p:sp>
      <p:sp>
        <p:nvSpPr>
          <p:cNvPr id="2" name="Content Placeholder 1">
            <a:extLst>
              <a:ext uri="{FF2B5EF4-FFF2-40B4-BE49-F238E27FC236}">
                <a16:creationId xmlns:a16="http://schemas.microsoft.com/office/drawing/2014/main" id="{D4EA0B6A-BA0A-461F-A280-54E468C60E8A}"/>
              </a:ext>
            </a:extLst>
          </p:cNvPr>
          <p:cNvSpPr>
            <a:spLocks noGrp="1"/>
          </p:cNvSpPr>
          <p:nvPr>
            <p:ph idx="1"/>
          </p:nvPr>
        </p:nvSpPr>
        <p:spPr/>
        <p:txBody>
          <a:bodyPr/>
          <a:lstStyle/>
          <a:p>
            <a:pPr>
              <a:lnSpc>
                <a:spcPct val="100000"/>
              </a:lnSpc>
            </a:pPr>
            <a:r>
              <a:rPr lang="en-US" altLang="en-US" sz="2800" dirty="0"/>
              <a:t>Categories of Ethical Dilemmas </a:t>
            </a:r>
          </a:p>
          <a:p>
            <a:pPr lvl="1">
              <a:lnSpc>
                <a:spcPct val="100000"/>
              </a:lnSpc>
              <a:spcBef>
                <a:spcPts val="1000"/>
              </a:spcBef>
            </a:pPr>
            <a:r>
              <a:rPr lang="en-US" altLang="en-US" sz="2400" dirty="0"/>
              <a:t>Committing acts of personal decadence</a:t>
            </a:r>
          </a:p>
          <a:p>
            <a:pPr lvl="1">
              <a:lnSpc>
                <a:spcPct val="100000"/>
              </a:lnSpc>
              <a:spcBef>
                <a:spcPts val="1000"/>
              </a:spcBef>
            </a:pPr>
            <a:r>
              <a:rPr lang="en-US" altLang="en-US" sz="2400" dirty="0"/>
              <a:t>Perpetrating interpersonal abuse</a:t>
            </a:r>
          </a:p>
          <a:p>
            <a:pPr lvl="1">
              <a:lnSpc>
                <a:spcPct val="100000"/>
              </a:lnSpc>
              <a:spcBef>
                <a:spcPts val="1000"/>
              </a:spcBef>
            </a:pPr>
            <a:r>
              <a:rPr lang="en-US" altLang="en-US" sz="2400" dirty="0"/>
              <a:t>Permitting organizational abuse</a:t>
            </a:r>
          </a:p>
          <a:p>
            <a:pPr lvl="1">
              <a:lnSpc>
                <a:spcPct val="100000"/>
              </a:lnSpc>
              <a:spcBef>
                <a:spcPts val="1000"/>
              </a:spcBef>
            </a:pPr>
            <a:r>
              <a:rPr lang="en-US" altLang="en-US" sz="2400" dirty="0"/>
              <a:t>Violating rules</a:t>
            </a:r>
          </a:p>
          <a:p>
            <a:pPr lvl="1">
              <a:lnSpc>
                <a:spcPct val="100000"/>
              </a:lnSpc>
              <a:spcBef>
                <a:spcPts val="1000"/>
              </a:spcBef>
            </a:pPr>
            <a:r>
              <a:rPr lang="en-US" altLang="en-US" sz="2400" dirty="0"/>
              <a:t>Condoning unethical actions</a:t>
            </a:r>
          </a:p>
          <a:p>
            <a:pPr lvl="1">
              <a:lnSpc>
                <a:spcPct val="100000"/>
              </a:lnSpc>
              <a:spcBef>
                <a:spcPts val="1000"/>
              </a:spcBef>
            </a:pPr>
            <a:r>
              <a:rPr lang="en-US" altLang="en-US" sz="2400" dirty="0"/>
              <a:t>Balancing ethical dilemmas</a:t>
            </a:r>
          </a:p>
          <a:p>
            <a:endParaRPr lang="en-US" dirty="0"/>
          </a:p>
        </p:txBody>
      </p:sp>
    </p:spTree>
    <p:extLst>
      <p:ext uri="{BB962C8B-B14F-4D97-AF65-F5344CB8AC3E}">
        <p14:creationId xmlns:p14="http://schemas.microsoft.com/office/powerpoint/2010/main" val="2105741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55A67A-036F-4D11-92A1-EDF7A4E13F6B}"/>
              </a:ext>
            </a:extLst>
          </p:cNvPr>
          <p:cNvSpPr>
            <a:spLocks noGrp="1"/>
          </p:cNvSpPr>
          <p:nvPr>
            <p:ph type="title"/>
          </p:nvPr>
        </p:nvSpPr>
        <p:spPr/>
        <p:txBody>
          <a:bodyPr/>
          <a:lstStyle/>
          <a:p>
            <a:r>
              <a:rPr lang="en-US" dirty="0"/>
              <a:t>Analyzing Ethical Dilemmas (Consider 2.3)</a:t>
            </a:r>
          </a:p>
        </p:txBody>
      </p:sp>
      <p:sp>
        <p:nvSpPr>
          <p:cNvPr id="2" name="Content Placeholder 1">
            <a:extLst>
              <a:ext uri="{FF2B5EF4-FFF2-40B4-BE49-F238E27FC236}">
                <a16:creationId xmlns:a16="http://schemas.microsoft.com/office/drawing/2014/main" id="{B1773176-1568-4D28-84F0-A561E14BFADD}"/>
              </a:ext>
            </a:extLst>
          </p:cNvPr>
          <p:cNvSpPr>
            <a:spLocks noGrp="1"/>
          </p:cNvSpPr>
          <p:nvPr>
            <p:ph idx="1"/>
          </p:nvPr>
        </p:nvSpPr>
        <p:spPr>
          <a:xfrm>
            <a:off x="473242" y="1421864"/>
            <a:ext cx="11241915" cy="4351338"/>
          </a:xfrm>
        </p:spPr>
        <p:txBody>
          <a:bodyPr/>
          <a:lstStyle/>
          <a:p>
            <a:pPr>
              <a:lnSpc>
                <a:spcPct val="100000"/>
              </a:lnSpc>
              <a:spcAft>
                <a:spcPts val="0"/>
              </a:spcAft>
            </a:pPr>
            <a:r>
              <a:rPr lang="en-US" altLang="en-US" dirty="0"/>
              <a:t>Make sure you have a grasp of all the available facts.</a:t>
            </a:r>
          </a:p>
          <a:p>
            <a:pPr>
              <a:lnSpc>
                <a:spcPct val="100000"/>
              </a:lnSpc>
              <a:spcAft>
                <a:spcPts val="0"/>
              </a:spcAft>
            </a:pPr>
            <a:r>
              <a:rPr lang="en-US" altLang="en-US" dirty="0"/>
              <a:t>List any information you would like to have but don’t and what assumptions you would have to make, if any, in resolving the dilemma.</a:t>
            </a:r>
          </a:p>
          <a:p>
            <a:pPr>
              <a:lnSpc>
                <a:spcPct val="100000"/>
              </a:lnSpc>
              <a:spcAft>
                <a:spcPts val="0"/>
              </a:spcAft>
            </a:pPr>
            <a:r>
              <a:rPr lang="en-US" altLang="en-US" dirty="0"/>
              <a:t>Take each person involved in the dilemma and list the concerns they face or might have on what to do about a product and its safety issue.</a:t>
            </a:r>
          </a:p>
          <a:p>
            <a:pPr>
              <a:lnSpc>
                <a:spcPct val="100000"/>
              </a:lnSpc>
              <a:spcAft>
                <a:spcPts val="0"/>
              </a:spcAft>
            </a:pPr>
            <a:r>
              <a:rPr lang="en-US" altLang="en-US" dirty="0"/>
              <a:t>Develop a list of resolutions for the problem. Apply the various models for reaching this resolution.</a:t>
            </a:r>
          </a:p>
          <a:p>
            <a:pPr>
              <a:lnSpc>
                <a:spcPct val="100000"/>
              </a:lnSpc>
              <a:spcAft>
                <a:spcPts val="0"/>
              </a:spcAft>
            </a:pPr>
            <a:r>
              <a:rPr lang="en-US" altLang="en-US" dirty="0"/>
              <a:t>Evaluate the resolutions for costs, legalities, and impact. Try to determine how each of the parties will react to and be affected by each of the resolutions you have proposed.</a:t>
            </a:r>
          </a:p>
          <a:p>
            <a:pPr>
              <a:lnSpc>
                <a:spcPct val="100000"/>
              </a:lnSpc>
              <a:spcAft>
                <a:spcPts val="0"/>
              </a:spcAft>
            </a:pPr>
            <a:r>
              <a:rPr lang="en-US" altLang="en-US" dirty="0"/>
              <a:t>Make a recommendation for the actions that should be taken.</a:t>
            </a:r>
          </a:p>
          <a:p>
            <a:endParaRPr lang="en-US" dirty="0"/>
          </a:p>
        </p:txBody>
      </p:sp>
    </p:spTree>
    <p:extLst>
      <p:ext uri="{BB962C8B-B14F-4D97-AF65-F5344CB8AC3E}">
        <p14:creationId xmlns:p14="http://schemas.microsoft.com/office/powerpoint/2010/main" val="299002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Learning Objectives (1 of 2)</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0" indent="0">
              <a:buNone/>
            </a:pPr>
            <a:r>
              <a:rPr lang="en-US" dirty="0"/>
              <a:t>By the end of </a:t>
            </a:r>
            <a:r>
              <a:rPr lang="en-US"/>
              <a:t>this chapter, </a:t>
            </a:r>
            <a:r>
              <a:rPr lang="en-US" dirty="0"/>
              <a:t>you should be able to:</a:t>
            </a:r>
          </a:p>
          <a:p>
            <a:pPr marL="344488" marR="0" indent="-344488" defTabSz="630238">
              <a:spcBef>
                <a:spcPts val="0"/>
              </a:spcBef>
              <a:spcAft>
                <a:spcPts val="0"/>
              </a:spcAft>
              <a:tabLst>
                <a:tab pos="344488" algn="l"/>
                <a:tab pos="1258888" algn="l"/>
              </a:tabLst>
            </a:pPr>
            <a:r>
              <a:rPr lang="en-US" dirty="0">
                <a:effectLst/>
                <a:ea typeface="Times New Roman" panose="02020603050405020304" pitchFamily="18" charset="0"/>
                <a:cs typeface="Times New Roman" panose="02020603050405020304" pitchFamily="18" charset="0"/>
              </a:rPr>
              <a:t>LO 1	</a:t>
            </a:r>
            <a:r>
              <a:rPr lang="en-US" dirty="0">
                <a:effectLst/>
                <a:latin typeface="Arial" panose="020B0604020202020204" pitchFamily="34" charset="0"/>
                <a:ea typeface="Times New Roman" panose="02020603050405020304" pitchFamily="18" charset="0"/>
                <a:cs typeface="Arial" panose="020B0604020202020204" pitchFamily="34" charset="0"/>
              </a:rPr>
              <a:t>Define ethics and give examples of ethical dilemmas.</a:t>
            </a:r>
          </a:p>
          <a:p>
            <a:pPr marL="344488" marR="0" indent="-344488" defTabSz="630238">
              <a:spcBef>
                <a:spcPts val="0"/>
              </a:spcBef>
              <a:spcAft>
                <a:spcPts val="0"/>
              </a:spcAft>
              <a:tabLst>
                <a:tab pos="344488" algn="l"/>
                <a:tab pos="125888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LO 2	Explain and give examples of ethical standards and 			theories.</a:t>
            </a:r>
          </a:p>
          <a:p>
            <a:pPr marL="344488" marR="0" indent="-344488" defTabSz="630238">
              <a:spcBef>
                <a:spcPts val="0"/>
              </a:spcBef>
              <a:spcAft>
                <a:spcPts val="0"/>
              </a:spcAft>
              <a:tabLst>
                <a:tab pos="344488" algn="l"/>
                <a:tab pos="125888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LO 3	List the categories of ethical dilemmas and give 				examples for each category.</a:t>
            </a:r>
          </a:p>
          <a:p>
            <a:pPr marL="344488" marR="0" indent="-344488" defTabSz="630238">
              <a:spcBef>
                <a:spcPts val="0"/>
              </a:spcBef>
              <a:spcAft>
                <a:spcPts val="0"/>
              </a:spcAft>
              <a:tabLst>
                <a:tab pos="344488" algn="l"/>
                <a:tab pos="125888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LO 4	Explain the models used for resolving ethical dilemmas.</a:t>
            </a:r>
          </a:p>
          <a:p>
            <a:pPr marL="344488" marR="0" indent="-344488" defTabSz="630238">
              <a:spcBef>
                <a:spcPts val="0"/>
              </a:spcBef>
              <a:spcAft>
                <a:spcPts val="0"/>
              </a:spcAft>
              <a:tabLst>
                <a:tab pos="344488" algn="l"/>
                <a:tab pos="125888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LO 5	Describe the obstacles we face when trying to make 			ethical decisions.</a:t>
            </a:r>
          </a:p>
          <a:p>
            <a:pPr marL="344488" marR="0" indent="-344488" defTabSz="630238">
              <a:spcBef>
                <a:spcPts val="0"/>
              </a:spcBef>
              <a:spcAft>
                <a:spcPts val="0"/>
              </a:spcAft>
              <a:tabLst>
                <a:tab pos="344488" algn="l"/>
                <a:tab pos="125888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LO 6	Develop a list of arguments to convince a business of 			the importance of ethics.</a:t>
            </a:r>
          </a:p>
        </p:txBody>
      </p:sp>
    </p:spTree>
    <p:custDataLst>
      <p:tags r:id="rId1"/>
    </p:custDataLst>
    <p:extLst>
      <p:ext uri="{BB962C8B-B14F-4D97-AF65-F5344CB8AC3E}">
        <p14:creationId xmlns:p14="http://schemas.microsoft.com/office/powerpoint/2010/main" val="2756317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C0BD-2567-4EBF-8E5D-419038BC8946}"/>
              </a:ext>
            </a:extLst>
          </p:cNvPr>
          <p:cNvSpPr>
            <a:spLocks noGrp="1"/>
          </p:cNvSpPr>
          <p:nvPr>
            <p:ph type="title"/>
          </p:nvPr>
        </p:nvSpPr>
        <p:spPr>
          <a:xfrm>
            <a:off x="475042" y="2701522"/>
            <a:ext cx="11241915" cy="1217447"/>
          </a:xfrm>
        </p:spPr>
        <p:txBody>
          <a:bodyPr/>
          <a:lstStyle/>
          <a:p>
            <a:r>
              <a:rPr lang="en-US" dirty="0"/>
              <a:t>Resolution of Business Ethical Dilemmas</a:t>
            </a:r>
          </a:p>
        </p:txBody>
      </p:sp>
    </p:spTree>
    <p:extLst>
      <p:ext uri="{BB962C8B-B14F-4D97-AF65-F5344CB8AC3E}">
        <p14:creationId xmlns:p14="http://schemas.microsoft.com/office/powerpoint/2010/main" val="285340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4C3E58-F502-4A21-808E-1B23A6EBDE67}"/>
              </a:ext>
            </a:extLst>
          </p:cNvPr>
          <p:cNvSpPr>
            <a:spLocks noGrp="1"/>
          </p:cNvSpPr>
          <p:nvPr>
            <p:ph type="title"/>
          </p:nvPr>
        </p:nvSpPr>
        <p:spPr/>
        <p:txBody>
          <a:bodyPr/>
          <a:lstStyle/>
          <a:p>
            <a:r>
              <a:rPr lang="en-US" dirty="0"/>
              <a:t>Resolution of Dilemmas (1 of 5)</a:t>
            </a:r>
          </a:p>
        </p:txBody>
      </p:sp>
      <p:sp>
        <p:nvSpPr>
          <p:cNvPr id="2" name="Content Placeholder 1">
            <a:extLst>
              <a:ext uri="{FF2B5EF4-FFF2-40B4-BE49-F238E27FC236}">
                <a16:creationId xmlns:a16="http://schemas.microsoft.com/office/drawing/2014/main" id="{F64DD7C2-46B4-46FE-B487-D98C1DC2E011}"/>
              </a:ext>
            </a:extLst>
          </p:cNvPr>
          <p:cNvSpPr>
            <a:spLocks noGrp="1"/>
          </p:cNvSpPr>
          <p:nvPr>
            <p:ph idx="1"/>
          </p:nvPr>
        </p:nvSpPr>
        <p:spPr/>
        <p:txBody>
          <a:bodyPr/>
          <a:lstStyle/>
          <a:p>
            <a:pPr>
              <a:lnSpc>
                <a:spcPct val="100000"/>
              </a:lnSpc>
            </a:pPr>
            <a:r>
              <a:rPr lang="en-US" altLang="en-US" sz="2800" dirty="0"/>
              <a:t>Blanchard and Peale</a:t>
            </a:r>
          </a:p>
          <a:p>
            <a:pPr lvl="1">
              <a:lnSpc>
                <a:spcPct val="100000"/>
              </a:lnSpc>
              <a:spcBef>
                <a:spcPts val="1000"/>
              </a:spcBef>
            </a:pPr>
            <a:r>
              <a:rPr lang="en-US" altLang="en-US" sz="2400" dirty="0"/>
              <a:t>Is it legal?</a:t>
            </a:r>
          </a:p>
          <a:p>
            <a:pPr lvl="1">
              <a:lnSpc>
                <a:spcPct val="100000"/>
              </a:lnSpc>
              <a:spcBef>
                <a:spcPts val="1000"/>
              </a:spcBef>
            </a:pPr>
            <a:r>
              <a:rPr lang="en-US" altLang="en-US" sz="2400" dirty="0"/>
              <a:t>Is it balanced?</a:t>
            </a:r>
          </a:p>
          <a:p>
            <a:pPr lvl="1">
              <a:lnSpc>
                <a:spcPct val="100000"/>
              </a:lnSpc>
              <a:spcBef>
                <a:spcPts val="1000"/>
              </a:spcBef>
            </a:pPr>
            <a:r>
              <a:rPr lang="en-US" altLang="en-US" sz="2400" dirty="0"/>
              <a:t>How does it make me feel?</a:t>
            </a:r>
          </a:p>
          <a:p>
            <a:pPr>
              <a:lnSpc>
                <a:spcPct val="100000"/>
              </a:lnSpc>
            </a:pPr>
            <a:r>
              <a:rPr lang="en-US" altLang="en-US" sz="2800" dirty="0"/>
              <a:t>The Front-Page-of-the-Newspaper Test</a:t>
            </a:r>
          </a:p>
          <a:p>
            <a:pPr lvl="1">
              <a:lnSpc>
                <a:spcPct val="100000"/>
              </a:lnSpc>
              <a:spcBef>
                <a:spcPts val="1000"/>
              </a:spcBef>
            </a:pPr>
            <a:r>
              <a:rPr lang="en-US" altLang="en-US" sz="2400" dirty="0"/>
              <a:t>How would the story be reported?</a:t>
            </a:r>
          </a:p>
          <a:p>
            <a:pPr lvl="1">
              <a:lnSpc>
                <a:spcPct val="100000"/>
              </a:lnSpc>
              <a:spcBef>
                <a:spcPts val="1000"/>
              </a:spcBef>
            </a:pPr>
            <a:r>
              <a:rPr lang="en-US" altLang="en-US" sz="2400" dirty="0"/>
              <a:t>Use an objective and informed reporter’s view</a:t>
            </a:r>
          </a:p>
          <a:p>
            <a:endParaRPr lang="en-US" dirty="0"/>
          </a:p>
        </p:txBody>
      </p:sp>
    </p:spTree>
    <p:extLst>
      <p:ext uri="{BB962C8B-B14F-4D97-AF65-F5344CB8AC3E}">
        <p14:creationId xmlns:p14="http://schemas.microsoft.com/office/powerpoint/2010/main" val="2519358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400D2D-D63B-429B-A784-EA0650E5FDCF}"/>
              </a:ext>
            </a:extLst>
          </p:cNvPr>
          <p:cNvSpPr>
            <a:spLocks noGrp="1"/>
          </p:cNvSpPr>
          <p:nvPr>
            <p:ph type="title"/>
          </p:nvPr>
        </p:nvSpPr>
        <p:spPr/>
        <p:txBody>
          <a:bodyPr/>
          <a:lstStyle/>
          <a:p>
            <a:r>
              <a:rPr lang="en-US" dirty="0"/>
              <a:t>Resolution of Dilemmas (2 of 5)</a:t>
            </a:r>
          </a:p>
        </p:txBody>
      </p:sp>
      <p:graphicFrame>
        <p:nvGraphicFramePr>
          <p:cNvPr id="4" name="Table 4">
            <a:extLst>
              <a:ext uri="{FF2B5EF4-FFF2-40B4-BE49-F238E27FC236}">
                <a16:creationId xmlns:a16="http://schemas.microsoft.com/office/drawing/2014/main" id="{C5CE1C2B-4870-47B7-AD75-0D0BAE922616}"/>
              </a:ext>
            </a:extLst>
          </p:cNvPr>
          <p:cNvGraphicFramePr>
            <a:graphicFrameLocks noGrp="1"/>
          </p:cNvGraphicFramePr>
          <p:nvPr>
            <p:ph idx="1"/>
            <p:extLst>
              <p:ext uri="{D42A27DB-BD31-4B8C-83A1-F6EECF244321}">
                <p14:modId xmlns:p14="http://schemas.microsoft.com/office/powerpoint/2010/main" val="3165231260"/>
              </p:ext>
            </p:extLst>
          </p:nvPr>
        </p:nvGraphicFramePr>
        <p:xfrm>
          <a:off x="472483" y="1394648"/>
          <a:ext cx="11242674" cy="4994503"/>
        </p:xfrm>
        <a:graphic>
          <a:graphicData uri="http://schemas.openxmlformats.org/drawingml/2006/table">
            <a:tbl>
              <a:tblPr firstRow="1" bandRow="1">
                <a:tableStyleId>{0E3FDE45-AF77-4B5C-9715-49D594BDF05E}</a:tableStyleId>
              </a:tblPr>
              <a:tblGrid>
                <a:gridCol w="2207573">
                  <a:extLst>
                    <a:ext uri="{9D8B030D-6E8A-4147-A177-3AD203B41FA5}">
                      <a16:colId xmlns:a16="http://schemas.microsoft.com/office/drawing/2014/main" val="3001862918"/>
                    </a:ext>
                  </a:extLst>
                </a:gridCol>
                <a:gridCol w="9035101">
                  <a:extLst>
                    <a:ext uri="{9D8B030D-6E8A-4147-A177-3AD203B41FA5}">
                      <a16:colId xmlns:a16="http://schemas.microsoft.com/office/drawing/2014/main" val="570322456"/>
                    </a:ext>
                  </a:extLst>
                </a:gridCol>
              </a:tblGrid>
              <a:tr h="459469">
                <a:tc>
                  <a:txBody>
                    <a:bodyPr/>
                    <a:lstStyle/>
                    <a:p>
                      <a:r>
                        <a:rPr lang="en-US" sz="2000" b="0" dirty="0">
                          <a:solidFill>
                            <a:schemeClr val="accent1"/>
                          </a:solidFill>
                        </a:rPr>
                        <a:t>VA</a:t>
                      </a:r>
                    </a:p>
                  </a:txBody>
                  <a:tcPr/>
                </a:tc>
                <a:tc>
                  <a:txBody>
                    <a:body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2000" b="0" kern="1200" dirty="0">
                          <a:solidFill>
                            <a:schemeClr val="accent1"/>
                          </a:solidFill>
                          <a:latin typeface="+mn-lt"/>
                          <a:ea typeface="+mn-ea"/>
                          <a:cs typeface="+mn-cs"/>
                        </a:rPr>
                        <a:t>“V.A. Officials Acknowledge Link between Delays and Patient Deaths”</a:t>
                      </a:r>
                      <a:endParaRPr lang="en-US" sz="2000" b="0" dirty="0">
                        <a:solidFill>
                          <a:schemeClr val="accent1"/>
                        </a:solidFill>
                      </a:endParaRPr>
                    </a:p>
                  </a:txBody>
                  <a:tcPr marT="91440" marB="91440" anchor="ctr"/>
                </a:tc>
                <a:extLst>
                  <a:ext uri="{0D108BD9-81ED-4DB2-BD59-A6C34878D82A}">
                    <a16:rowId xmlns:a16="http://schemas.microsoft.com/office/drawing/2014/main" val="2050402941"/>
                  </a:ext>
                </a:extLst>
              </a:tr>
              <a:tr h="812907">
                <a:tc>
                  <a:txBody>
                    <a:bodyPr/>
                    <a:lstStyle/>
                    <a:p>
                      <a:r>
                        <a:rPr lang="en-US" sz="2000" b="0" dirty="0">
                          <a:solidFill>
                            <a:schemeClr val="accent1"/>
                          </a:solidFill>
                        </a:rPr>
                        <a:t>Volkswagen</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kern="1200" dirty="0">
                          <a:solidFill>
                            <a:schemeClr val="accent1"/>
                          </a:solidFill>
                          <a:latin typeface="+mn-lt"/>
                          <a:ea typeface="+mn-ea"/>
                          <a:cs typeface="+mn-cs"/>
                        </a:rPr>
                        <a:t>“Deception at Heart of VW Emissions Scandal”</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kern="1200" dirty="0">
                          <a:solidFill>
                            <a:schemeClr val="accent1"/>
                          </a:solidFill>
                          <a:latin typeface="+mn-lt"/>
                          <a:ea typeface="+mn-ea"/>
                          <a:cs typeface="+mn-cs"/>
                        </a:rPr>
                        <a:t>“Volkswagen Tries to Curb Damage, but Shares Fall”</a:t>
                      </a:r>
                    </a:p>
                  </a:txBody>
                  <a:tcPr marT="91440" marB="91440" anchor="ctr"/>
                </a:tc>
                <a:extLst>
                  <a:ext uri="{0D108BD9-81ED-4DB2-BD59-A6C34878D82A}">
                    <a16:rowId xmlns:a16="http://schemas.microsoft.com/office/drawing/2014/main" val="467302571"/>
                  </a:ext>
                </a:extLst>
              </a:tr>
              <a:tr h="1519783">
                <a:tc>
                  <a:txBody>
                    <a:bodyPr/>
                    <a:lstStyle/>
                    <a:p>
                      <a:r>
                        <a:rPr lang="en-US" sz="2000" b="0" dirty="0">
                          <a:solidFill>
                            <a:schemeClr val="accent1"/>
                          </a:solidFill>
                        </a:rPr>
                        <a:t>Wells Fargo</a:t>
                      </a:r>
                    </a:p>
                  </a:txBody>
                  <a:tcPr/>
                </a:tc>
                <a:tc>
                  <a:txBody>
                    <a:bodyPr/>
                    <a:lstStyle/>
                    <a:p>
                      <a:pPr marL="463550" marR="0" lvl="0" indent="-463550" algn="l" defTabSz="914400" rtl="0" eaLnBrk="1" fontAlgn="auto" latinLnBrk="0" hangingPunct="1">
                        <a:lnSpc>
                          <a:spcPct val="100000"/>
                        </a:lnSpc>
                        <a:spcBef>
                          <a:spcPts val="0"/>
                        </a:spcBef>
                        <a:spcAft>
                          <a:spcPts val="600"/>
                        </a:spcAft>
                        <a:buClrTx/>
                        <a:buSzTx/>
                        <a:buFontTx/>
                        <a:buNone/>
                        <a:tabLst/>
                        <a:defRPr/>
                      </a:pPr>
                      <a:r>
                        <a:rPr lang="en-US" sz="2000" b="0" dirty="0">
                          <a:solidFill>
                            <a:schemeClr val="accent1"/>
                          </a:solidFill>
                        </a:rPr>
                        <a:t>“Warned about Excesses, Then Prodded to Sell: Bending the Rules Just to Get ‘a Paycheck’”</a:t>
                      </a:r>
                    </a:p>
                    <a:p>
                      <a:pPr marL="463550" marR="0" lvl="0" indent="-463550" algn="l" defTabSz="914400" rtl="0" eaLnBrk="1" fontAlgn="auto" latinLnBrk="0" hangingPunct="1">
                        <a:lnSpc>
                          <a:spcPct val="100000"/>
                        </a:lnSpc>
                        <a:spcBef>
                          <a:spcPts val="0"/>
                        </a:spcBef>
                        <a:spcAft>
                          <a:spcPts val="600"/>
                        </a:spcAft>
                        <a:buClrTx/>
                        <a:buSzTx/>
                        <a:buFontTx/>
                        <a:buNone/>
                        <a:tabLst/>
                        <a:defRPr/>
                      </a:pPr>
                      <a:r>
                        <a:rPr lang="en-US" sz="2000" b="0" dirty="0">
                          <a:solidFill>
                            <a:schemeClr val="accent1"/>
                          </a:solidFill>
                        </a:rPr>
                        <a:t>“‘Lions Hunting Zebras’: Wells Fargo Employees Targeted People Who Would ‘Put Up the Least Resistance’”</a:t>
                      </a:r>
                    </a:p>
                  </a:txBody>
                  <a:tcPr marT="91440" marB="91440" anchor="ctr"/>
                </a:tc>
                <a:extLst>
                  <a:ext uri="{0D108BD9-81ED-4DB2-BD59-A6C34878D82A}">
                    <a16:rowId xmlns:a16="http://schemas.microsoft.com/office/drawing/2014/main" val="1249350938"/>
                  </a:ext>
                </a:extLst>
              </a:tr>
              <a:tr h="812907">
                <a:tc>
                  <a:txBody>
                    <a:bodyPr/>
                    <a:lstStyle/>
                    <a:p>
                      <a:r>
                        <a:rPr lang="en-US" sz="2000" b="0" dirty="0">
                          <a:solidFill>
                            <a:schemeClr val="accent1"/>
                          </a:solidFill>
                        </a:rPr>
                        <a:t>Uber</a:t>
                      </a:r>
                    </a:p>
                  </a:txBody>
                  <a:tcPr/>
                </a:tc>
                <a:tc>
                  <a:txBody>
                    <a:bodyPr/>
                    <a:lstStyle/>
                    <a:p>
                      <a:pPr marL="463550" lvl="4" indent="-463550">
                        <a:lnSpc>
                          <a:spcPct val="100000"/>
                        </a:lnSpc>
                        <a:spcBef>
                          <a:spcPts val="0"/>
                        </a:spcBef>
                        <a:spcAft>
                          <a:spcPts val="600"/>
                        </a:spcAft>
                        <a:buClr>
                          <a:srgbClr val="FF6300"/>
                        </a:buClr>
                        <a:buSzPct val="100000"/>
                        <a:buNone/>
                      </a:pPr>
                      <a:r>
                        <a:rPr lang="en-US" sz="2000" b="0" dirty="0">
                          <a:solidFill>
                            <a:schemeClr val="accent1"/>
                          </a:solidFill>
                        </a:rPr>
                        <a:t>“Uber Team Defends Actions as Judge Cites ‘Many Bad Things’ in Case” </a:t>
                      </a:r>
                    </a:p>
                    <a:p>
                      <a:pPr marL="463550" lvl="4" indent="-463550">
                        <a:lnSpc>
                          <a:spcPct val="100000"/>
                        </a:lnSpc>
                        <a:spcBef>
                          <a:spcPts val="0"/>
                        </a:spcBef>
                        <a:spcAft>
                          <a:spcPts val="600"/>
                        </a:spcAft>
                        <a:buClr>
                          <a:srgbClr val="FF6300"/>
                        </a:buClr>
                        <a:buSzPct val="100000"/>
                        <a:buNone/>
                      </a:pPr>
                      <a:r>
                        <a:rPr lang="en-US" sz="2000" b="0" dirty="0">
                          <a:solidFill>
                            <a:schemeClr val="accent1"/>
                          </a:solidFill>
                        </a:rPr>
                        <a:t>“Uber’s CEO Plays with Fire”</a:t>
                      </a:r>
                    </a:p>
                    <a:p>
                      <a:pPr marL="463550" lvl="4" indent="-463550">
                        <a:lnSpc>
                          <a:spcPct val="100000"/>
                        </a:lnSpc>
                        <a:spcBef>
                          <a:spcPts val="0"/>
                        </a:spcBef>
                        <a:spcAft>
                          <a:spcPts val="600"/>
                        </a:spcAft>
                        <a:buClr>
                          <a:srgbClr val="FF6300"/>
                        </a:buClr>
                        <a:buSzPct val="100000"/>
                        <a:buNone/>
                      </a:pPr>
                      <a:r>
                        <a:rPr lang="en-US" sz="2000" b="0" dirty="0">
                          <a:solidFill>
                            <a:schemeClr val="accent1"/>
                          </a:solidFill>
                        </a:rPr>
                        <a:t>“Kalanick Feud Threatens Uber-SoftBank Deal”</a:t>
                      </a:r>
                    </a:p>
                  </a:txBody>
                  <a:tcPr marT="91440" marB="91440" anchor="ctr"/>
                </a:tc>
                <a:extLst>
                  <a:ext uri="{0D108BD9-81ED-4DB2-BD59-A6C34878D82A}">
                    <a16:rowId xmlns:a16="http://schemas.microsoft.com/office/drawing/2014/main" val="3724347747"/>
                  </a:ext>
                </a:extLst>
              </a:tr>
              <a:tr h="459469">
                <a:tc>
                  <a:txBody>
                    <a:bodyPr/>
                    <a:lstStyle/>
                    <a:p>
                      <a:r>
                        <a:rPr lang="en-US" sz="2000" b="0" dirty="0">
                          <a:solidFill>
                            <a:schemeClr val="accent1"/>
                          </a:solidFill>
                        </a:rPr>
                        <a:t>Tesla</a:t>
                      </a:r>
                    </a:p>
                  </a:txBody>
                  <a:tcPr/>
                </a:tc>
                <a:tc>
                  <a:txBody>
                    <a:bodyPr/>
                    <a:lstStyle/>
                    <a:p>
                      <a:pPr marL="463550" marR="0" lvl="0" indent="-463550" algn="l" defTabSz="914400" rtl="0" eaLnBrk="1" fontAlgn="auto" latinLnBrk="0" hangingPunct="1">
                        <a:lnSpc>
                          <a:spcPct val="100000"/>
                        </a:lnSpc>
                        <a:spcBef>
                          <a:spcPts val="0"/>
                        </a:spcBef>
                        <a:spcAft>
                          <a:spcPts val="600"/>
                        </a:spcAft>
                        <a:buClrTx/>
                        <a:buSzTx/>
                        <a:buFontTx/>
                        <a:buNone/>
                        <a:tabLst/>
                        <a:defRPr/>
                      </a:pPr>
                      <a:r>
                        <a:rPr lang="en-US" sz="2000" dirty="0">
                          <a:solidFill>
                            <a:schemeClr val="accent1"/>
                          </a:solidFill>
                          <a:latin typeface="Arial" panose="020B0604020202020204" pitchFamily="34" charset="0"/>
                          <a:cs typeface="Arial" panose="020B0604020202020204" pitchFamily="34" charset="0"/>
                        </a:rPr>
                        <a:t>“Tesla Is Subject of DOJ Probe”</a:t>
                      </a:r>
                    </a:p>
                    <a:p>
                      <a:pPr marL="463550" marR="0" lvl="0" indent="-463550" algn="l" defTabSz="914400" rtl="0" eaLnBrk="1" fontAlgn="auto" latinLnBrk="0" hangingPunct="1">
                        <a:lnSpc>
                          <a:spcPct val="100000"/>
                        </a:lnSpc>
                        <a:spcBef>
                          <a:spcPts val="0"/>
                        </a:spcBef>
                        <a:spcAft>
                          <a:spcPts val="600"/>
                        </a:spcAft>
                        <a:buClrTx/>
                        <a:buSzTx/>
                        <a:buFontTx/>
                        <a:buNone/>
                        <a:tabLst/>
                        <a:defRPr/>
                      </a:pPr>
                      <a:r>
                        <a:rPr lang="en-US" sz="2000" dirty="0">
                          <a:solidFill>
                            <a:schemeClr val="accent1"/>
                          </a:solidFill>
                          <a:latin typeface="Arial" panose="020B0604020202020204" pitchFamily="34" charset="0"/>
                          <a:cs typeface="Arial" panose="020B0604020202020204" pitchFamily="34" charset="0"/>
                        </a:rPr>
                        <a:t>“Tesla Investors Can’t Look the Other Way”</a:t>
                      </a:r>
                    </a:p>
                  </a:txBody>
                  <a:tcPr marT="91440" marB="91440" anchor="ctr"/>
                </a:tc>
                <a:extLst>
                  <a:ext uri="{0D108BD9-81ED-4DB2-BD59-A6C34878D82A}">
                    <a16:rowId xmlns:a16="http://schemas.microsoft.com/office/drawing/2014/main" val="1454318037"/>
                  </a:ext>
                </a:extLst>
              </a:tr>
            </a:tbl>
          </a:graphicData>
        </a:graphic>
      </p:graphicFrame>
    </p:spTree>
    <p:extLst>
      <p:ext uri="{BB962C8B-B14F-4D97-AF65-F5344CB8AC3E}">
        <p14:creationId xmlns:p14="http://schemas.microsoft.com/office/powerpoint/2010/main" val="1695885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3C141C-77A9-42BC-AB36-FE4185529B1B}"/>
              </a:ext>
            </a:extLst>
          </p:cNvPr>
          <p:cNvSpPr>
            <a:spLocks noGrp="1"/>
          </p:cNvSpPr>
          <p:nvPr>
            <p:ph type="title"/>
          </p:nvPr>
        </p:nvSpPr>
        <p:spPr/>
        <p:txBody>
          <a:bodyPr/>
          <a:lstStyle/>
          <a:p>
            <a:r>
              <a:rPr lang="en-US" dirty="0"/>
              <a:t>Resolution of Dilemmas (3 of 5)</a:t>
            </a:r>
          </a:p>
        </p:txBody>
      </p:sp>
      <p:sp>
        <p:nvSpPr>
          <p:cNvPr id="2" name="Content Placeholder 1">
            <a:extLst>
              <a:ext uri="{FF2B5EF4-FFF2-40B4-BE49-F238E27FC236}">
                <a16:creationId xmlns:a16="http://schemas.microsoft.com/office/drawing/2014/main" id="{644F3903-65E5-4F2A-81FC-C50A69CC32B7}"/>
              </a:ext>
            </a:extLst>
          </p:cNvPr>
          <p:cNvSpPr>
            <a:spLocks noGrp="1"/>
          </p:cNvSpPr>
          <p:nvPr>
            <p:ph idx="1"/>
          </p:nvPr>
        </p:nvSpPr>
        <p:spPr/>
        <p:txBody>
          <a:bodyPr/>
          <a:lstStyle/>
          <a:p>
            <a:pPr>
              <a:lnSpc>
                <a:spcPct val="100000"/>
              </a:lnSpc>
            </a:pPr>
            <a:r>
              <a:rPr lang="en-US" altLang="en-US" sz="2800" dirty="0"/>
              <a:t>Laura Nash and Perspective</a:t>
            </a:r>
          </a:p>
          <a:p>
            <a:pPr lvl="1">
              <a:lnSpc>
                <a:spcPct val="100000"/>
              </a:lnSpc>
              <a:spcBef>
                <a:spcPts val="1000"/>
              </a:spcBef>
            </a:pPr>
            <a:r>
              <a:rPr lang="en-US" altLang="en-US" sz="2400" dirty="0"/>
              <a:t>How would I view the problem if I sat on the other side of the fence?</a:t>
            </a:r>
          </a:p>
          <a:p>
            <a:pPr lvl="1">
              <a:lnSpc>
                <a:spcPct val="100000"/>
              </a:lnSpc>
              <a:spcBef>
                <a:spcPts val="1000"/>
              </a:spcBef>
            </a:pPr>
            <a:r>
              <a:rPr lang="en-US" altLang="en-US" sz="2400" dirty="0"/>
              <a:t>Am I able to discuss my decision with my family, friends, and those closest to me?</a:t>
            </a:r>
          </a:p>
          <a:p>
            <a:pPr lvl="1">
              <a:lnSpc>
                <a:spcPct val="100000"/>
              </a:lnSpc>
              <a:spcBef>
                <a:spcPts val="1000"/>
              </a:spcBef>
            </a:pPr>
            <a:r>
              <a:rPr lang="en-US" altLang="en-US" sz="2400" dirty="0"/>
              <a:t>What am I trying to accomplish?</a:t>
            </a:r>
          </a:p>
          <a:p>
            <a:pPr lvl="1">
              <a:lnSpc>
                <a:spcPct val="100000"/>
              </a:lnSpc>
              <a:spcBef>
                <a:spcPts val="1000"/>
              </a:spcBef>
            </a:pPr>
            <a:r>
              <a:rPr lang="en-US" altLang="en-US" sz="2400" dirty="0"/>
              <a:t>Will I feel as comfortable over the long term as I do today?</a:t>
            </a:r>
          </a:p>
          <a:p>
            <a:endParaRPr lang="en-US" dirty="0"/>
          </a:p>
        </p:txBody>
      </p:sp>
    </p:spTree>
    <p:extLst>
      <p:ext uri="{BB962C8B-B14F-4D97-AF65-F5344CB8AC3E}">
        <p14:creationId xmlns:p14="http://schemas.microsoft.com/office/powerpoint/2010/main" val="1379958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A46318-9CAD-4EEE-ACF9-484BEE2F47F4}"/>
              </a:ext>
            </a:extLst>
          </p:cNvPr>
          <p:cNvSpPr>
            <a:spLocks noGrp="1"/>
          </p:cNvSpPr>
          <p:nvPr>
            <p:ph type="title"/>
          </p:nvPr>
        </p:nvSpPr>
        <p:spPr/>
        <p:txBody>
          <a:bodyPr/>
          <a:lstStyle/>
          <a:p>
            <a:r>
              <a:rPr lang="en-US" dirty="0"/>
              <a:t>Resolution of Dilemmas (4 of 5)</a:t>
            </a:r>
          </a:p>
        </p:txBody>
      </p:sp>
      <p:sp>
        <p:nvSpPr>
          <p:cNvPr id="2" name="Content Placeholder 1">
            <a:extLst>
              <a:ext uri="{FF2B5EF4-FFF2-40B4-BE49-F238E27FC236}">
                <a16:creationId xmlns:a16="http://schemas.microsoft.com/office/drawing/2014/main" id="{23D73EB0-5A78-4494-B618-F38A00E6530B}"/>
              </a:ext>
            </a:extLst>
          </p:cNvPr>
          <p:cNvSpPr>
            <a:spLocks noGrp="1"/>
          </p:cNvSpPr>
          <p:nvPr>
            <p:ph idx="1"/>
          </p:nvPr>
        </p:nvSpPr>
        <p:spPr/>
        <p:txBody>
          <a:bodyPr/>
          <a:lstStyle/>
          <a:p>
            <a:pPr>
              <a:lnSpc>
                <a:spcPct val="100000"/>
              </a:lnSpc>
            </a:pPr>
            <a:r>
              <a:rPr lang="en-US" altLang="en-US" sz="2800" i="1" dirty="0"/>
              <a:t>Wall Street Journal</a:t>
            </a:r>
            <a:r>
              <a:rPr lang="en-US" altLang="en-US" sz="2800" dirty="0"/>
              <a:t> Model</a:t>
            </a:r>
          </a:p>
          <a:p>
            <a:pPr lvl="1">
              <a:lnSpc>
                <a:spcPct val="100000"/>
              </a:lnSpc>
              <a:spcBef>
                <a:spcPts val="1000"/>
              </a:spcBef>
            </a:pPr>
            <a:r>
              <a:rPr lang="en-US" altLang="en-US" sz="2400" dirty="0"/>
              <a:t>Compliance: Are you violating any laws?</a:t>
            </a:r>
          </a:p>
          <a:p>
            <a:pPr lvl="1">
              <a:lnSpc>
                <a:spcPct val="100000"/>
              </a:lnSpc>
              <a:spcBef>
                <a:spcPts val="1000"/>
              </a:spcBef>
            </a:pPr>
            <a:r>
              <a:rPr lang="en-US" altLang="en-US" sz="2400" dirty="0"/>
              <a:t>Contribution: What does this action contribute to my customers, shareholders, bondholders, employees, community, and suppliers?</a:t>
            </a:r>
          </a:p>
          <a:p>
            <a:pPr lvl="1">
              <a:lnSpc>
                <a:spcPct val="100000"/>
              </a:lnSpc>
              <a:spcBef>
                <a:spcPts val="1000"/>
              </a:spcBef>
            </a:pPr>
            <a:r>
              <a:rPr lang="en-US" altLang="en-US" sz="2400" dirty="0"/>
              <a:t>Consequences: How will this action affect me, my company, my family, our employees, and our shareholders?</a:t>
            </a:r>
          </a:p>
          <a:p>
            <a:endParaRPr lang="en-US" dirty="0"/>
          </a:p>
        </p:txBody>
      </p:sp>
    </p:spTree>
    <p:extLst>
      <p:ext uri="{BB962C8B-B14F-4D97-AF65-F5344CB8AC3E}">
        <p14:creationId xmlns:p14="http://schemas.microsoft.com/office/powerpoint/2010/main" val="1617833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854815-AABA-4CD2-99AE-9758B31455F1}"/>
              </a:ext>
            </a:extLst>
          </p:cNvPr>
          <p:cNvSpPr>
            <a:spLocks noGrp="1"/>
          </p:cNvSpPr>
          <p:nvPr>
            <p:ph type="title"/>
          </p:nvPr>
        </p:nvSpPr>
        <p:spPr/>
        <p:txBody>
          <a:bodyPr/>
          <a:lstStyle/>
          <a:p>
            <a:r>
              <a:rPr lang="en-US" dirty="0"/>
              <a:t>Resolution of Dilemmas (5 of 5)</a:t>
            </a:r>
          </a:p>
        </p:txBody>
      </p:sp>
      <p:sp>
        <p:nvSpPr>
          <p:cNvPr id="2" name="Content Placeholder 1">
            <a:extLst>
              <a:ext uri="{FF2B5EF4-FFF2-40B4-BE49-F238E27FC236}">
                <a16:creationId xmlns:a16="http://schemas.microsoft.com/office/drawing/2014/main" id="{9C22E4B1-F37A-43AC-8239-C6F3E7083ACA}"/>
              </a:ext>
            </a:extLst>
          </p:cNvPr>
          <p:cNvSpPr>
            <a:spLocks noGrp="1"/>
          </p:cNvSpPr>
          <p:nvPr>
            <p:ph idx="1"/>
          </p:nvPr>
        </p:nvSpPr>
        <p:spPr/>
        <p:txBody>
          <a:bodyPr/>
          <a:lstStyle/>
          <a:p>
            <a:pPr>
              <a:lnSpc>
                <a:spcPct val="100000"/>
              </a:lnSpc>
            </a:pPr>
            <a:r>
              <a:rPr lang="en-US" altLang="en-US" sz="2800" dirty="0"/>
              <a:t>Other Models</a:t>
            </a:r>
          </a:p>
          <a:p>
            <a:pPr lvl="1"/>
            <a:r>
              <a:rPr lang="en-US" altLang="en-US" dirty="0"/>
              <a:t>Immanuel Kant’s Categorical Imperative</a:t>
            </a:r>
          </a:p>
          <a:p>
            <a:pPr lvl="1"/>
            <a:r>
              <a:rPr lang="en-US" altLang="en-US" dirty="0"/>
              <a:t>The Golden Rule</a:t>
            </a:r>
          </a:p>
          <a:p>
            <a:endParaRPr lang="en-US" dirty="0"/>
          </a:p>
        </p:txBody>
      </p:sp>
    </p:spTree>
    <p:extLst>
      <p:ext uri="{BB962C8B-B14F-4D97-AF65-F5344CB8AC3E}">
        <p14:creationId xmlns:p14="http://schemas.microsoft.com/office/powerpoint/2010/main" val="3824564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51E93-EB61-475E-8C42-584B5F29ED44}"/>
              </a:ext>
            </a:extLst>
          </p:cNvPr>
          <p:cNvSpPr>
            <a:spLocks noGrp="1"/>
          </p:cNvSpPr>
          <p:nvPr>
            <p:ph type="title"/>
          </p:nvPr>
        </p:nvSpPr>
        <p:spPr>
          <a:xfrm>
            <a:off x="475042" y="2654021"/>
            <a:ext cx="11241915" cy="1217447"/>
          </a:xfrm>
        </p:spPr>
        <p:txBody>
          <a:bodyPr/>
          <a:lstStyle/>
          <a:p>
            <a:r>
              <a:rPr lang="en-US" dirty="0"/>
              <a:t>Why We Fail to Reach Good Decisions in Ethical Dilemmas</a:t>
            </a:r>
          </a:p>
        </p:txBody>
      </p:sp>
    </p:spTree>
    <p:extLst>
      <p:ext uri="{BB962C8B-B14F-4D97-AF65-F5344CB8AC3E}">
        <p14:creationId xmlns:p14="http://schemas.microsoft.com/office/powerpoint/2010/main" val="4020212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E27AF1-4E60-4C05-B0C1-4889A442762D}"/>
              </a:ext>
            </a:extLst>
          </p:cNvPr>
          <p:cNvSpPr>
            <a:spLocks noGrp="1"/>
          </p:cNvSpPr>
          <p:nvPr>
            <p:ph type="title"/>
          </p:nvPr>
        </p:nvSpPr>
        <p:spPr/>
        <p:txBody>
          <a:bodyPr/>
          <a:lstStyle/>
          <a:p>
            <a:r>
              <a:rPr lang="en-US" dirty="0"/>
              <a:t>Why We Fail to Reach Good Ethical Decisions (1 of 2)</a:t>
            </a:r>
          </a:p>
        </p:txBody>
      </p:sp>
      <p:sp>
        <p:nvSpPr>
          <p:cNvPr id="2" name="Content Placeholder 1">
            <a:extLst>
              <a:ext uri="{FF2B5EF4-FFF2-40B4-BE49-F238E27FC236}">
                <a16:creationId xmlns:a16="http://schemas.microsoft.com/office/drawing/2014/main" id="{0358761F-A5EA-4229-AFC1-4940368C0D83}"/>
              </a:ext>
            </a:extLst>
          </p:cNvPr>
          <p:cNvSpPr>
            <a:spLocks noGrp="1"/>
          </p:cNvSpPr>
          <p:nvPr>
            <p:ph idx="1"/>
          </p:nvPr>
        </p:nvSpPr>
        <p:spPr/>
        <p:txBody>
          <a:bodyPr/>
          <a:lstStyle/>
          <a:p>
            <a:pPr>
              <a:lnSpc>
                <a:spcPct val="100000"/>
              </a:lnSpc>
            </a:pPr>
            <a:r>
              <a:rPr lang="en-US" altLang="en-US" sz="2800" dirty="0"/>
              <a:t>Rationalizations </a:t>
            </a:r>
          </a:p>
          <a:p>
            <a:pPr lvl="1">
              <a:lnSpc>
                <a:spcPct val="100000"/>
              </a:lnSpc>
              <a:spcBef>
                <a:spcPts val="1000"/>
              </a:spcBef>
            </a:pPr>
            <a:r>
              <a:rPr lang="en-US" altLang="en-US" sz="2400" dirty="0"/>
              <a:t>“</a:t>
            </a:r>
            <a:r>
              <a:rPr lang="en-US" altLang="en-US" sz="2400" i="1" dirty="0"/>
              <a:t>Everybody else does it.</a:t>
            </a:r>
            <a:r>
              <a:rPr lang="en-US" altLang="en-US" sz="2400" dirty="0"/>
              <a:t>”</a:t>
            </a:r>
          </a:p>
          <a:p>
            <a:pPr lvl="1">
              <a:lnSpc>
                <a:spcPct val="100000"/>
              </a:lnSpc>
              <a:spcBef>
                <a:spcPts val="1000"/>
              </a:spcBef>
            </a:pPr>
            <a:r>
              <a:rPr lang="en-US" altLang="en-US" sz="2400" dirty="0"/>
              <a:t>“</a:t>
            </a:r>
            <a:r>
              <a:rPr lang="en-US" altLang="en-US" sz="2400" i="1" dirty="0"/>
              <a:t>If we don’t do it, someone else will.</a:t>
            </a:r>
            <a:r>
              <a:rPr lang="en-US" altLang="en-US" sz="2400" dirty="0"/>
              <a:t>”</a:t>
            </a:r>
          </a:p>
          <a:p>
            <a:pPr lvl="1">
              <a:lnSpc>
                <a:spcPct val="100000"/>
              </a:lnSpc>
              <a:spcBef>
                <a:spcPts val="1000"/>
              </a:spcBef>
            </a:pPr>
            <a:r>
              <a:rPr lang="en-US" altLang="en-US" sz="2400" dirty="0"/>
              <a:t>“</a:t>
            </a:r>
            <a:r>
              <a:rPr lang="en-US" altLang="en-US" sz="2400" i="1" dirty="0"/>
              <a:t>That’s the way it has always been done.</a:t>
            </a:r>
            <a:r>
              <a:rPr lang="en-US" altLang="en-US" sz="2400" dirty="0"/>
              <a:t>”</a:t>
            </a:r>
          </a:p>
          <a:p>
            <a:pPr lvl="1">
              <a:lnSpc>
                <a:spcPct val="100000"/>
              </a:lnSpc>
              <a:spcBef>
                <a:spcPts val="1000"/>
              </a:spcBef>
            </a:pPr>
            <a:r>
              <a:rPr lang="en-US" altLang="en-US" sz="2400" dirty="0"/>
              <a:t>“</a:t>
            </a:r>
            <a:r>
              <a:rPr lang="en-US" altLang="en-US" sz="2400" i="1" dirty="0"/>
              <a:t>We’ll wait until the lawyers tell us it’s wrong.</a:t>
            </a:r>
            <a:r>
              <a:rPr lang="en-US" altLang="en-US" sz="2400" dirty="0"/>
              <a:t>”</a:t>
            </a:r>
          </a:p>
          <a:p>
            <a:endParaRPr lang="en-US" dirty="0"/>
          </a:p>
        </p:txBody>
      </p:sp>
    </p:spTree>
    <p:extLst>
      <p:ext uri="{BB962C8B-B14F-4D97-AF65-F5344CB8AC3E}">
        <p14:creationId xmlns:p14="http://schemas.microsoft.com/office/powerpoint/2010/main" val="2632408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736817-0AFB-4636-A6CE-9EC8413D226F}"/>
              </a:ext>
            </a:extLst>
          </p:cNvPr>
          <p:cNvSpPr>
            <a:spLocks noGrp="1"/>
          </p:cNvSpPr>
          <p:nvPr>
            <p:ph type="title"/>
          </p:nvPr>
        </p:nvSpPr>
        <p:spPr/>
        <p:txBody>
          <a:bodyPr/>
          <a:lstStyle/>
          <a:p>
            <a:r>
              <a:rPr lang="en-US" dirty="0"/>
              <a:t>Why We Fail to Reach Good Ethical Decisions (2 of 2)</a:t>
            </a:r>
          </a:p>
        </p:txBody>
      </p:sp>
      <p:sp>
        <p:nvSpPr>
          <p:cNvPr id="2" name="Content Placeholder 1">
            <a:extLst>
              <a:ext uri="{FF2B5EF4-FFF2-40B4-BE49-F238E27FC236}">
                <a16:creationId xmlns:a16="http://schemas.microsoft.com/office/drawing/2014/main" id="{A2547744-0CFF-4470-A439-CEFE7D258A38}"/>
              </a:ext>
            </a:extLst>
          </p:cNvPr>
          <p:cNvSpPr>
            <a:spLocks noGrp="1"/>
          </p:cNvSpPr>
          <p:nvPr>
            <p:ph idx="1"/>
          </p:nvPr>
        </p:nvSpPr>
        <p:spPr/>
        <p:txBody>
          <a:bodyPr/>
          <a:lstStyle/>
          <a:p>
            <a:pPr>
              <a:lnSpc>
                <a:spcPct val="100000"/>
              </a:lnSpc>
            </a:pPr>
            <a:r>
              <a:rPr lang="en-US" altLang="en-US" sz="2800" dirty="0"/>
              <a:t>Rationalizations</a:t>
            </a:r>
          </a:p>
          <a:p>
            <a:pPr lvl="1">
              <a:lnSpc>
                <a:spcPct val="100000"/>
              </a:lnSpc>
              <a:spcBef>
                <a:spcPts val="1000"/>
              </a:spcBef>
            </a:pPr>
            <a:r>
              <a:rPr lang="en-US" altLang="en-US" sz="2400" dirty="0"/>
              <a:t>“</a:t>
            </a:r>
            <a:r>
              <a:rPr lang="en-US" altLang="en-US" sz="2400" i="1" dirty="0"/>
              <a:t>It doesn’t really hurt anyone.”</a:t>
            </a:r>
          </a:p>
          <a:p>
            <a:pPr lvl="1">
              <a:lnSpc>
                <a:spcPct val="100000"/>
              </a:lnSpc>
              <a:spcBef>
                <a:spcPts val="1000"/>
              </a:spcBef>
            </a:pPr>
            <a:r>
              <a:rPr lang="en-US" altLang="en-US" sz="2400" i="1" dirty="0"/>
              <a:t>“The system is unfair.”</a:t>
            </a:r>
          </a:p>
          <a:p>
            <a:pPr lvl="1">
              <a:lnSpc>
                <a:spcPct val="100000"/>
              </a:lnSpc>
              <a:spcBef>
                <a:spcPts val="1000"/>
              </a:spcBef>
            </a:pPr>
            <a:r>
              <a:rPr lang="en-US" altLang="en-US" sz="2400" i="1" dirty="0"/>
              <a:t>“I was just following orders.”</a:t>
            </a:r>
          </a:p>
          <a:p>
            <a:pPr lvl="1">
              <a:lnSpc>
                <a:spcPct val="100000"/>
              </a:lnSpc>
              <a:spcBef>
                <a:spcPts val="1000"/>
              </a:spcBef>
            </a:pPr>
            <a:r>
              <a:rPr lang="en-US" altLang="en-US" sz="2400" i="1" dirty="0"/>
              <a:t>“You think this is bad, you should have seen. . .”</a:t>
            </a:r>
          </a:p>
          <a:p>
            <a:pPr lvl="1">
              <a:lnSpc>
                <a:spcPct val="100000"/>
              </a:lnSpc>
              <a:spcBef>
                <a:spcPts val="1000"/>
              </a:spcBef>
            </a:pPr>
            <a:r>
              <a:rPr lang="en-US" altLang="en-US" sz="2400" i="1" dirty="0"/>
              <a:t>“It’s a gray area.”</a:t>
            </a:r>
          </a:p>
          <a:p>
            <a:endParaRPr lang="en-US" dirty="0"/>
          </a:p>
        </p:txBody>
      </p:sp>
    </p:spTree>
    <p:extLst>
      <p:ext uri="{BB962C8B-B14F-4D97-AF65-F5344CB8AC3E}">
        <p14:creationId xmlns:p14="http://schemas.microsoft.com/office/powerpoint/2010/main" val="1556512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A73BC-61D8-458E-8E63-997B601DC7C6}"/>
              </a:ext>
            </a:extLst>
          </p:cNvPr>
          <p:cNvSpPr>
            <a:spLocks noGrp="1"/>
          </p:cNvSpPr>
          <p:nvPr>
            <p:ph type="title"/>
          </p:nvPr>
        </p:nvSpPr>
        <p:spPr>
          <a:xfrm>
            <a:off x="475042" y="2369013"/>
            <a:ext cx="11241915" cy="1217447"/>
          </a:xfrm>
        </p:spPr>
        <p:txBody>
          <a:bodyPr/>
          <a:lstStyle/>
          <a:p>
            <a:r>
              <a:rPr lang="en-US" dirty="0"/>
              <a:t>Social Responsibility:  Another Layer of Business Ethics</a:t>
            </a:r>
          </a:p>
        </p:txBody>
      </p:sp>
    </p:spTree>
    <p:extLst>
      <p:ext uri="{BB962C8B-B14F-4D97-AF65-F5344CB8AC3E}">
        <p14:creationId xmlns:p14="http://schemas.microsoft.com/office/powerpoint/2010/main" val="356195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Learning Objectives (2 of 2)</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344488" marR="0" indent="-344488" defTabSz="658813">
              <a:spcBef>
                <a:spcPts val="600"/>
              </a:spcBef>
              <a:spcAft>
                <a:spcPts val="0"/>
              </a:spcAft>
              <a:tabLst>
                <a:tab pos="34448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LO 7	Explain how the absence of business ethics in a 				business can be destructive.</a:t>
            </a:r>
          </a:p>
          <a:p>
            <a:pPr marL="344488" marR="0" indent="-344488" algn="just" defTabSz="658813">
              <a:spcBef>
                <a:spcPts val="600"/>
              </a:spcBef>
              <a:spcAft>
                <a:spcPts val="0"/>
              </a:spcAft>
              <a:tabLst>
                <a:tab pos="34448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LO 8	Give examples of how the commitment to business 			ethics can help a company achieve long-term success.</a:t>
            </a:r>
          </a:p>
          <a:p>
            <a:pPr marL="344488" marR="0" indent="-344488" defTabSz="658813">
              <a:spcBef>
                <a:spcPts val="600"/>
              </a:spcBef>
              <a:spcAft>
                <a:spcPts val="0"/>
              </a:spcAft>
              <a:tabLst>
                <a:tab pos="34448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LO 9	Explain the components of an ethical culture.</a:t>
            </a:r>
          </a:p>
          <a:p>
            <a:pPr marL="344488" marR="0" indent="-344488" defTabSz="658813">
              <a:spcBef>
                <a:spcPts val="600"/>
              </a:spcBef>
              <a:spcAft>
                <a:spcPts val="0"/>
              </a:spcAft>
              <a:tabLst>
                <a:tab pos="34448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LO 10	Explain how a business can create an ethical culture.</a:t>
            </a:r>
          </a:p>
          <a:p>
            <a:pPr marL="344488" marR="0" indent="-344488" defTabSz="658813">
              <a:spcBef>
                <a:spcPts val="600"/>
              </a:spcBef>
              <a:spcAft>
                <a:spcPts val="0"/>
              </a:spcAft>
              <a:tabLst>
                <a:tab pos="34448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LO 11	Discuss why corruption exists in international business 		and its resulting harms.</a:t>
            </a:r>
          </a:p>
          <a:p>
            <a:pPr marL="344488" indent="-344488" defTabSz="658813">
              <a:spcBef>
                <a:spcPts val="600"/>
              </a:spcBef>
              <a:spcAft>
                <a:spcPts val="0"/>
              </a:spcAft>
              <a:tabLst>
                <a:tab pos="34448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LO 12	Explain why simply adopting another country’s customs 		can be risky for a business.</a:t>
            </a:r>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798406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2A361-0D69-452C-AA08-25F4BF198ADE}"/>
              </a:ext>
            </a:extLst>
          </p:cNvPr>
          <p:cNvSpPr>
            <a:spLocks noGrp="1"/>
          </p:cNvSpPr>
          <p:nvPr>
            <p:ph type="title"/>
          </p:nvPr>
        </p:nvSpPr>
        <p:spPr/>
        <p:txBody>
          <a:bodyPr/>
          <a:lstStyle/>
          <a:p>
            <a:r>
              <a:rPr lang="en-US" dirty="0"/>
              <a:t>Social Responsibility (1 of 3)</a:t>
            </a:r>
          </a:p>
        </p:txBody>
      </p:sp>
      <p:sp>
        <p:nvSpPr>
          <p:cNvPr id="5" name="Content Placeholder 4">
            <a:extLst>
              <a:ext uri="{FF2B5EF4-FFF2-40B4-BE49-F238E27FC236}">
                <a16:creationId xmlns:a16="http://schemas.microsoft.com/office/drawing/2014/main" id="{FFFB535B-B4E4-4E90-B928-3333C686D94B}"/>
              </a:ext>
            </a:extLst>
          </p:cNvPr>
          <p:cNvSpPr>
            <a:spLocks noGrp="1"/>
          </p:cNvSpPr>
          <p:nvPr>
            <p:ph idx="1"/>
          </p:nvPr>
        </p:nvSpPr>
        <p:spPr>
          <a:xfrm>
            <a:off x="2768262" y="1609013"/>
            <a:ext cx="6655476" cy="599320"/>
          </a:xfrm>
        </p:spPr>
        <p:txBody>
          <a:bodyPr/>
          <a:lstStyle/>
          <a:p>
            <a:r>
              <a:rPr lang="en-US" altLang="en-US" sz="2800" dirty="0">
                <a:solidFill>
                  <a:srgbClr val="FF0000"/>
                </a:solidFill>
              </a:rPr>
              <a:t>Whom Should Shareholders Serve?</a:t>
            </a:r>
          </a:p>
        </p:txBody>
      </p:sp>
      <p:sp>
        <p:nvSpPr>
          <p:cNvPr id="6" name="Content Placeholder 5">
            <a:extLst>
              <a:ext uri="{FF2B5EF4-FFF2-40B4-BE49-F238E27FC236}">
                <a16:creationId xmlns:a16="http://schemas.microsoft.com/office/drawing/2014/main" id="{0FA81CD0-B1B3-4BD4-8103-625D47E10A88}"/>
              </a:ext>
            </a:extLst>
          </p:cNvPr>
          <p:cNvSpPr>
            <a:spLocks noGrp="1"/>
          </p:cNvSpPr>
          <p:nvPr>
            <p:ph idx="10"/>
          </p:nvPr>
        </p:nvSpPr>
        <p:spPr>
          <a:xfrm>
            <a:off x="4329606" y="2743200"/>
            <a:ext cx="3048013" cy="1124262"/>
          </a:xfrm>
        </p:spPr>
        <p:txBody>
          <a:bodyPr/>
          <a:lstStyle/>
          <a:p>
            <a:pPr algn="l"/>
            <a:r>
              <a:rPr lang="en-US" altLang="en-US" b="1" dirty="0"/>
              <a:t>Moral Question: Whose Interest Should the Corporation Serve?</a:t>
            </a:r>
            <a:endParaRPr lang="en-US" dirty="0"/>
          </a:p>
        </p:txBody>
      </p:sp>
      <p:sp>
        <p:nvSpPr>
          <p:cNvPr id="7" name="Content Placeholder 6">
            <a:extLst>
              <a:ext uri="{FF2B5EF4-FFF2-40B4-BE49-F238E27FC236}">
                <a16:creationId xmlns:a16="http://schemas.microsoft.com/office/drawing/2014/main" id="{C6B28C17-C04A-4B78-B19E-C1D9235042A7}"/>
              </a:ext>
            </a:extLst>
          </p:cNvPr>
          <p:cNvSpPr>
            <a:spLocks noGrp="1"/>
          </p:cNvSpPr>
          <p:nvPr>
            <p:ph idx="11"/>
          </p:nvPr>
        </p:nvSpPr>
        <p:spPr>
          <a:xfrm>
            <a:off x="7862394" y="2328310"/>
            <a:ext cx="3273730" cy="1679974"/>
          </a:xfrm>
        </p:spPr>
        <p:txBody>
          <a:bodyPr/>
          <a:lstStyle/>
          <a:p>
            <a:pPr algn="l" defTabSz="663575">
              <a:spcBef>
                <a:spcPts val="0"/>
              </a:spcBef>
              <a:spcAft>
                <a:spcPts val="0"/>
              </a:spcAft>
              <a:tabLst>
                <a:tab pos="3313113" algn="l"/>
              </a:tabLst>
            </a:pPr>
            <a:r>
              <a:rPr lang="en-US" altLang="en-US" b="1" dirty="0"/>
              <a:t>Policy Question: Best Way to Serve Interest Is if the Corporation Is Responsive to:</a:t>
            </a:r>
          </a:p>
        </p:txBody>
      </p:sp>
      <p:sp>
        <p:nvSpPr>
          <p:cNvPr id="8" name="Content Placeholder 7">
            <a:extLst>
              <a:ext uri="{FF2B5EF4-FFF2-40B4-BE49-F238E27FC236}">
                <a16:creationId xmlns:a16="http://schemas.microsoft.com/office/drawing/2014/main" id="{1C405A19-0246-4028-86A6-92E0D6D40927}"/>
              </a:ext>
            </a:extLst>
          </p:cNvPr>
          <p:cNvSpPr>
            <a:spLocks noGrp="1"/>
          </p:cNvSpPr>
          <p:nvPr>
            <p:ph idx="12"/>
          </p:nvPr>
        </p:nvSpPr>
        <p:spPr>
          <a:xfrm>
            <a:off x="1265662" y="4550742"/>
            <a:ext cx="3005200" cy="1356836"/>
          </a:xfrm>
        </p:spPr>
        <p:txBody>
          <a:bodyPr/>
          <a:lstStyle/>
          <a:p>
            <a:pPr algn="l" defTabSz="663575">
              <a:spcBef>
                <a:spcPts val="0"/>
              </a:spcBef>
              <a:spcAft>
                <a:spcPts val="0"/>
              </a:spcAft>
              <a:buNone/>
              <a:tabLst>
                <a:tab pos="3313113" algn="l"/>
              </a:tabLst>
            </a:pPr>
            <a:r>
              <a:rPr lang="en-US" altLang="en-US" sz="2000" dirty="0"/>
              <a:t>Inherence</a:t>
            </a:r>
          </a:p>
          <a:p>
            <a:pPr algn="l" defTabSz="663575">
              <a:spcBef>
                <a:spcPts val="0"/>
              </a:spcBef>
              <a:spcAft>
                <a:spcPts val="0"/>
              </a:spcAft>
              <a:buNone/>
              <a:tabLst>
                <a:tab pos="3313113" algn="l"/>
              </a:tabLst>
            </a:pPr>
            <a:r>
              <a:rPr lang="en-US" altLang="en-US" sz="2000" dirty="0"/>
              <a:t>Enlightened self-interest</a:t>
            </a:r>
          </a:p>
          <a:p>
            <a:pPr algn="l" defTabSz="663575">
              <a:spcBef>
                <a:spcPts val="0"/>
              </a:spcBef>
              <a:spcAft>
                <a:spcPts val="0"/>
              </a:spcAft>
              <a:buNone/>
              <a:tabLst>
                <a:tab pos="3313113" algn="l"/>
              </a:tabLst>
            </a:pPr>
            <a:r>
              <a:rPr lang="en-US" altLang="en-US" sz="2000" dirty="0"/>
              <a:t>Invisible hand</a:t>
            </a:r>
          </a:p>
          <a:p>
            <a:pPr algn="l" defTabSz="663575">
              <a:spcBef>
                <a:spcPts val="0"/>
              </a:spcBef>
              <a:spcAft>
                <a:spcPts val="0"/>
              </a:spcAft>
              <a:buNone/>
              <a:tabLst>
                <a:tab pos="3313113" algn="l"/>
              </a:tabLst>
            </a:pPr>
            <a:r>
              <a:rPr lang="en-US" altLang="en-US" sz="2000" dirty="0"/>
              <a:t>Social responsibility</a:t>
            </a:r>
            <a:endParaRPr lang="en-US" altLang="en-US" sz="2000" b="1" dirty="0"/>
          </a:p>
        </p:txBody>
      </p:sp>
      <p:sp>
        <p:nvSpPr>
          <p:cNvPr id="9" name="Content Placeholder 8">
            <a:extLst>
              <a:ext uri="{FF2B5EF4-FFF2-40B4-BE49-F238E27FC236}">
                <a16:creationId xmlns:a16="http://schemas.microsoft.com/office/drawing/2014/main" id="{3E308910-C2DC-4143-BE5F-9BBB3D7EF0C0}"/>
              </a:ext>
            </a:extLst>
          </p:cNvPr>
          <p:cNvSpPr>
            <a:spLocks noGrp="1"/>
          </p:cNvSpPr>
          <p:nvPr>
            <p:ph idx="13"/>
          </p:nvPr>
        </p:nvSpPr>
        <p:spPr>
          <a:xfrm>
            <a:off x="4814380" y="4550742"/>
            <a:ext cx="2563240" cy="1474279"/>
          </a:xfrm>
        </p:spPr>
        <p:txBody>
          <a:bodyPr/>
          <a:lstStyle/>
          <a:p>
            <a:pPr algn="l" defTabSz="663575">
              <a:spcBef>
                <a:spcPts val="0"/>
              </a:spcBef>
              <a:spcAft>
                <a:spcPts val="0"/>
              </a:spcAft>
              <a:tabLst>
                <a:tab pos="3313113" algn="l"/>
              </a:tabLst>
            </a:pPr>
            <a:r>
              <a:rPr lang="en-US" altLang="en-US" sz="2000" dirty="0"/>
              <a:t>Shareholders only</a:t>
            </a:r>
          </a:p>
          <a:p>
            <a:pPr algn="l" defTabSz="663575">
              <a:spcBef>
                <a:spcPts val="0"/>
              </a:spcBef>
              <a:spcAft>
                <a:spcPts val="0"/>
              </a:spcAft>
              <a:tabLst>
                <a:tab pos="3313113" algn="l"/>
              </a:tabLst>
            </a:pPr>
            <a:r>
              <a:rPr lang="en-US" altLang="en-US" sz="2000" dirty="0"/>
              <a:t>Shareholders only</a:t>
            </a:r>
          </a:p>
          <a:p>
            <a:pPr algn="l" defTabSz="663575">
              <a:spcBef>
                <a:spcPts val="0"/>
              </a:spcBef>
              <a:spcAft>
                <a:spcPts val="0"/>
              </a:spcAft>
              <a:tabLst>
                <a:tab pos="3313113" algn="l"/>
              </a:tabLst>
            </a:pPr>
            <a:r>
              <a:rPr lang="en-US" altLang="en-US" sz="2000" dirty="0"/>
              <a:t>Larger society</a:t>
            </a:r>
            <a:endParaRPr lang="en-US" altLang="en-US" sz="2000" b="1" dirty="0"/>
          </a:p>
          <a:p>
            <a:pPr algn="l" defTabSz="663575">
              <a:spcBef>
                <a:spcPts val="0"/>
              </a:spcBef>
              <a:spcAft>
                <a:spcPts val="0"/>
              </a:spcAft>
              <a:tabLst>
                <a:tab pos="3313113" algn="l"/>
              </a:tabLst>
            </a:pPr>
            <a:r>
              <a:rPr lang="en-US" altLang="en-US" sz="2000" dirty="0"/>
              <a:t>Larger society</a:t>
            </a:r>
            <a:endParaRPr lang="en-US" altLang="en-US" sz="2000" b="1" dirty="0"/>
          </a:p>
        </p:txBody>
      </p:sp>
      <p:sp>
        <p:nvSpPr>
          <p:cNvPr id="11" name="Content Placeholder 10">
            <a:extLst>
              <a:ext uri="{FF2B5EF4-FFF2-40B4-BE49-F238E27FC236}">
                <a16:creationId xmlns:a16="http://schemas.microsoft.com/office/drawing/2014/main" id="{060F3450-732A-4B72-A902-788C08DA8140}"/>
              </a:ext>
              <a:ext uri="{C183D7F6-B498-43B3-948B-1728B52AA6E4}">
                <adec:decorative xmlns:adec="http://schemas.microsoft.com/office/drawing/2017/decorative" val="0"/>
              </a:ext>
            </a:extLst>
          </p:cNvPr>
          <p:cNvSpPr>
            <a:spLocks noGrp="1"/>
          </p:cNvSpPr>
          <p:nvPr>
            <p:ph idx="15"/>
          </p:nvPr>
        </p:nvSpPr>
        <p:spPr>
          <a:xfrm>
            <a:off x="7862394" y="4550742"/>
            <a:ext cx="2563240" cy="1474279"/>
          </a:xfrm>
        </p:spPr>
        <p:txBody>
          <a:bodyPr/>
          <a:lstStyle/>
          <a:p>
            <a:pPr algn="l" defTabSz="663575">
              <a:spcBef>
                <a:spcPts val="0"/>
              </a:spcBef>
              <a:spcAft>
                <a:spcPts val="0"/>
              </a:spcAft>
              <a:tabLst>
                <a:tab pos="3313113" algn="l"/>
              </a:tabLst>
            </a:pPr>
            <a:r>
              <a:rPr lang="en-US" altLang="en-US" sz="2000" dirty="0"/>
              <a:t>Shareholders only</a:t>
            </a:r>
          </a:p>
          <a:p>
            <a:pPr algn="l" defTabSz="663575">
              <a:spcBef>
                <a:spcPts val="0"/>
              </a:spcBef>
              <a:spcAft>
                <a:spcPts val="0"/>
              </a:spcAft>
              <a:tabLst>
                <a:tab pos="3313113" algn="l"/>
              </a:tabLst>
            </a:pPr>
            <a:r>
              <a:rPr lang="en-US" altLang="en-US" sz="2000" dirty="0"/>
              <a:t>Larger society</a:t>
            </a:r>
            <a:endParaRPr lang="en-US" sz="2000" dirty="0"/>
          </a:p>
          <a:p>
            <a:pPr algn="l" defTabSz="663575">
              <a:spcBef>
                <a:spcPts val="0"/>
              </a:spcBef>
              <a:spcAft>
                <a:spcPts val="0"/>
              </a:spcAft>
              <a:tabLst>
                <a:tab pos="3313113" algn="l"/>
              </a:tabLst>
            </a:pPr>
            <a:r>
              <a:rPr lang="en-US" altLang="en-US" sz="2000" dirty="0"/>
              <a:t>Shareholders only</a:t>
            </a:r>
          </a:p>
          <a:p>
            <a:pPr algn="l" defTabSz="663575">
              <a:spcBef>
                <a:spcPts val="0"/>
              </a:spcBef>
              <a:spcAft>
                <a:spcPts val="0"/>
              </a:spcAft>
              <a:tabLst>
                <a:tab pos="3313113" algn="l"/>
              </a:tabLst>
            </a:pPr>
            <a:r>
              <a:rPr lang="en-US" altLang="en-US" sz="2000" dirty="0"/>
              <a:t>Larger society</a:t>
            </a:r>
            <a:endParaRPr lang="en-US" sz="2000" dirty="0"/>
          </a:p>
        </p:txBody>
      </p:sp>
    </p:spTree>
    <p:extLst>
      <p:ext uri="{BB962C8B-B14F-4D97-AF65-F5344CB8AC3E}">
        <p14:creationId xmlns:p14="http://schemas.microsoft.com/office/powerpoint/2010/main" val="2861625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0E79C8-55CF-4F23-A77C-BBB47F30B88E}"/>
              </a:ext>
            </a:extLst>
          </p:cNvPr>
          <p:cNvSpPr>
            <a:spLocks noGrp="1"/>
          </p:cNvSpPr>
          <p:nvPr>
            <p:ph type="title"/>
          </p:nvPr>
        </p:nvSpPr>
        <p:spPr/>
        <p:txBody>
          <a:bodyPr/>
          <a:lstStyle/>
          <a:p>
            <a:r>
              <a:rPr lang="en-US" dirty="0"/>
              <a:t>Social Responsibility (2 of 3)</a:t>
            </a:r>
          </a:p>
        </p:txBody>
      </p:sp>
      <p:sp>
        <p:nvSpPr>
          <p:cNvPr id="2" name="Content Placeholder 1">
            <a:extLst>
              <a:ext uri="{FF2B5EF4-FFF2-40B4-BE49-F238E27FC236}">
                <a16:creationId xmlns:a16="http://schemas.microsoft.com/office/drawing/2014/main" id="{37497A87-7CA3-4D70-B85D-575B58DA35E8}"/>
              </a:ext>
            </a:extLst>
          </p:cNvPr>
          <p:cNvSpPr>
            <a:spLocks noGrp="1"/>
          </p:cNvSpPr>
          <p:nvPr>
            <p:ph idx="1"/>
          </p:nvPr>
        </p:nvSpPr>
        <p:spPr/>
        <p:txBody>
          <a:bodyPr/>
          <a:lstStyle/>
          <a:p>
            <a:pPr>
              <a:lnSpc>
                <a:spcPct val="100000"/>
              </a:lnSpc>
            </a:pPr>
            <a:r>
              <a:rPr lang="en-US" altLang="en-US" sz="2800" dirty="0"/>
              <a:t>Inherence</a:t>
            </a:r>
          </a:p>
          <a:p>
            <a:pPr lvl="1">
              <a:lnSpc>
                <a:spcPct val="100000"/>
              </a:lnSpc>
              <a:spcBef>
                <a:spcPts val="1000"/>
              </a:spcBef>
            </a:pPr>
            <a:r>
              <a:rPr lang="en-US" altLang="en-US" sz="2400" dirty="0"/>
              <a:t>Serve shareholders</a:t>
            </a:r>
          </a:p>
          <a:p>
            <a:pPr lvl="1">
              <a:lnSpc>
                <a:spcPct val="100000"/>
              </a:lnSpc>
              <a:spcBef>
                <a:spcPts val="1000"/>
              </a:spcBef>
            </a:pPr>
            <a:r>
              <a:rPr lang="en-US" altLang="en-US" sz="2400" dirty="0"/>
              <a:t>Friedman view</a:t>
            </a:r>
          </a:p>
          <a:p>
            <a:pPr>
              <a:lnSpc>
                <a:spcPct val="100000"/>
              </a:lnSpc>
            </a:pPr>
            <a:r>
              <a:rPr lang="en-US" altLang="en-US" sz="2800" dirty="0"/>
              <a:t>Enlightened Self-Interest</a:t>
            </a:r>
          </a:p>
          <a:p>
            <a:pPr lvl="1">
              <a:lnSpc>
                <a:spcPct val="100000"/>
              </a:lnSpc>
              <a:spcBef>
                <a:spcPts val="1000"/>
              </a:spcBef>
            </a:pPr>
            <a:r>
              <a:rPr lang="en-US" altLang="en-US" sz="2400" dirty="0"/>
              <a:t>Manager is responsible first to shareholders but serves them best by being responsible to larger society</a:t>
            </a:r>
          </a:p>
          <a:p>
            <a:pPr lvl="1">
              <a:lnSpc>
                <a:spcPct val="100000"/>
              </a:lnSpc>
              <a:spcBef>
                <a:spcPts val="1000"/>
              </a:spcBef>
            </a:pPr>
            <a:r>
              <a:rPr lang="en-US" altLang="en-US" sz="2400" dirty="0"/>
              <a:t>Business value is enhanced if it is responsive to society needs</a:t>
            </a:r>
          </a:p>
          <a:p>
            <a:endParaRPr lang="en-US" dirty="0"/>
          </a:p>
        </p:txBody>
      </p:sp>
    </p:spTree>
    <p:extLst>
      <p:ext uri="{BB962C8B-B14F-4D97-AF65-F5344CB8AC3E}">
        <p14:creationId xmlns:p14="http://schemas.microsoft.com/office/powerpoint/2010/main" val="4105339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64BFD0-1CC4-45F5-88A1-125452C108D7}"/>
              </a:ext>
            </a:extLst>
          </p:cNvPr>
          <p:cNvSpPr>
            <a:spLocks noGrp="1"/>
          </p:cNvSpPr>
          <p:nvPr>
            <p:ph type="title"/>
          </p:nvPr>
        </p:nvSpPr>
        <p:spPr/>
        <p:txBody>
          <a:bodyPr/>
          <a:lstStyle/>
          <a:p>
            <a:r>
              <a:rPr lang="en-US" dirty="0"/>
              <a:t>Social Responsibility (3 of 3)</a:t>
            </a:r>
          </a:p>
        </p:txBody>
      </p:sp>
      <p:sp>
        <p:nvSpPr>
          <p:cNvPr id="2" name="Content Placeholder 1">
            <a:extLst>
              <a:ext uri="{FF2B5EF4-FFF2-40B4-BE49-F238E27FC236}">
                <a16:creationId xmlns:a16="http://schemas.microsoft.com/office/drawing/2014/main" id="{524775D5-F6CD-4B4F-9B64-B55D30B593ED}"/>
              </a:ext>
            </a:extLst>
          </p:cNvPr>
          <p:cNvSpPr>
            <a:spLocks noGrp="1"/>
          </p:cNvSpPr>
          <p:nvPr>
            <p:ph idx="1"/>
          </p:nvPr>
        </p:nvSpPr>
        <p:spPr/>
        <p:txBody>
          <a:bodyPr/>
          <a:lstStyle/>
          <a:p>
            <a:pPr marL="346075" indent="-346075">
              <a:lnSpc>
                <a:spcPct val="100000"/>
              </a:lnSpc>
            </a:pPr>
            <a:r>
              <a:rPr lang="en-US" altLang="en-US" sz="2800" dirty="0"/>
              <a:t>Invisible Hand</a:t>
            </a:r>
          </a:p>
          <a:p>
            <a:pPr marL="795338" lvl="1" indent="-334963">
              <a:lnSpc>
                <a:spcPct val="100000"/>
              </a:lnSpc>
              <a:spcBef>
                <a:spcPts val="1000"/>
              </a:spcBef>
            </a:pPr>
            <a:r>
              <a:rPr lang="en-US" altLang="en-US" sz="2400" dirty="0"/>
              <a:t>Best for society to guide itself</a:t>
            </a:r>
          </a:p>
          <a:p>
            <a:pPr marL="346075" indent="-346075">
              <a:lnSpc>
                <a:spcPct val="100000"/>
              </a:lnSpc>
            </a:pPr>
            <a:r>
              <a:rPr lang="en-US" altLang="en-US" sz="2800" dirty="0"/>
              <a:t>Social Responsibility School</a:t>
            </a:r>
          </a:p>
          <a:p>
            <a:pPr marL="803275" lvl="1" indent="-342900">
              <a:lnSpc>
                <a:spcPct val="100000"/>
              </a:lnSpc>
              <a:spcBef>
                <a:spcPts val="1000"/>
              </a:spcBef>
            </a:pPr>
            <a:r>
              <a:rPr lang="en-US" altLang="en-US" sz="2400" dirty="0"/>
              <a:t>Manager should serve larger society</a:t>
            </a:r>
          </a:p>
          <a:p>
            <a:pPr marL="803275" lvl="1" indent="-342900">
              <a:lnSpc>
                <a:spcPct val="100000"/>
              </a:lnSpc>
              <a:spcBef>
                <a:spcPts val="1000"/>
              </a:spcBef>
            </a:pPr>
            <a:r>
              <a:rPr lang="en-US" altLang="en-US" sz="2400" dirty="0"/>
              <a:t>Become involved in all types of political and social issues</a:t>
            </a:r>
          </a:p>
          <a:p>
            <a:pPr marL="803275" lvl="1" indent="-342900">
              <a:lnSpc>
                <a:spcPct val="100000"/>
              </a:lnSpc>
              <a:spcBef>
                <a:spcPts val="1000"/>
              </a:spcBef>
            </a:pPr>
            <a:r>
              <a:rPr lang="en-US" altLang="en-US" sz="2400" dirty="0"/>
              <a:t>Encourage managers to be involved</a:t>
            </a:r>
            <a:endParaRPr lang="en-US" dirty="0"/>
          </a:p>
        </p:txBody>
      </p:sp>
    </p:spTree>
    <p:extLst>
      <p:ext uri="{BB962C8B-B14F-4D97-AF65-F5344CB8AC3E}">
        <p14:creationId xmlns:p14="http://schemas.microsoft.com/office/powerpoint/2010/main" val="2775840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15A5E-6360-47C4-AE9E-D039DB6B98F4}"/>
              </a:ext>
            </a:extLst>
          </p:cNvPr>
          <p:cNvSpPr>
            <a:spLocks noGrp="1"/>
          </p:cNvSpPr>
          <p:nvPr>
            <p:ph type="title"/>
          </p:nvPr>
        </p:nvSpPr>
        <p:spPr/>
        <p:txBody>
          <a:bodyPr/>
          <a:lstStyle/>
          <a:p>
            <a:r>
              <a:rPr lang="en-US" dirty="0"/>
              <a:t>Why Business Ethics?</a:t>
            </a:r>
          </a:p>
        </p:txBody>
      </p:sp>
    </p:spTree>
    <p:extLst>
      <p:ext uri="{BB962C8B-B14F-4D97-AF65-F5344CB8AC3E}">
        <p14:creationId xmlns:p14="http://schemas.microsoft.com/office/powerpoint/2010/main" val="1932229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6DC4F4-B83F-405D-9BCA-714C773BAAAC}"/>
              </a:ext>
            </a:extLst>
          </p:cNvPr>
          <p:cNvSpPr>
            <a:spLocks noGrp="1"/>
          </p:cNvSpPr>
          <p:nvPr>
            <p:ph type="title"/>
          </p:nvPr>
        </p:nvSpPr>
        <p:spPr/>
        <p:txBody>
          <a:bodyPr/>
          <a:lstStyle/>
          <a:p>
            <a:r>
              <a:rPr lang="en-US" dirty="0"/>
              <a:t>Why Business Ethics? </a:t>
            </a:r>
          </a:p>
        </p:txBody>
      </p:sp>
      <p:sp>
        <p:nvSpPr>
          <p:cNvPr id="2" name="Content Placeholder 1">
            <a:extLst>
              <a:ext uri="{FF2B5EF4-FFF2-40B4-BE49-F238E27FC236}">
                <a16:creationId xmlns:a16="http://schemas.microsoft.com/office/drawing/2014/main" id="{F28708C2-D9B1-4F28-9B96-9A33FB4490D1}"/>
              </a:ext>
            </a:extLst>
          </p:cNvPr>
          <p:cNvSpPr>
            <a:spLocks noGrp="1"/>
          </p:cNvSpPr>
          <p:nvPr>
            <p:ph idx="1"/>
          </p:nvPr>
        </p:nvSpPr>
        <p:spPr/>
        <p:txBody>
          <a:bodyPr/>
          <a:lstStyle/>
          <a:p>
            <a:r>
              <a:rPr lang="en-US" sz="2800" dirty="0"/>
              <a:t>Personal Accountability and Comfort: Business Ethics for Personal Reasons</a:t>
            </a:r>
          </a:p>
          <a:p>
            <a:r>
              <a:rPr lang="en-US" sz="2800" dirty="0"/>
              <a:t>Standard of Personal Behavior Applied to a Group of People Working Together to Make a Profit</a:t>
            </a:r>
          </a:p>
        </p:txBody>
      </p:sp>
    </p:spTree>
    <p:extLst>
      <p:ext uri="{BB962C8B-B14F-4D97-AF65-F5344CB8AC3E}">
        <p14:creationId xmlns:p14="http://schemas.microsoft.com/office/powerpoint/2010/main" val="973042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E114A-259D-412A-8E02-654AA243F677}"/>
              </a:ext>
            </a:extLst>
          </p:cNvPr>
          <p:cNvSpPr>
            <a:spLocks noGrp="1"/>
          </p:cNvSpPr>
          <p:nvPr>
            <p:ph type="title"/>
          </p:nvPr>
        </p:nvSpPr>
        <p:spPr>
          <a:xfrm>
            <a:off x="475042" y="2211553"/>
            <a:ext cx="11241915" cy="1217447"/>
          </a:xfrm>
        </p:spPr>
        <p:txBody>
          <a:bodyPr/>
          <a:lstStyle/>
          <a:p>
            <a:r>
              <a:rPr lang="en-US" dirty="0"/>
              <a:t>Importance of Ethics in Business Success and the Costs of Unethical Conduct</a:t>
            </a:r>
          </a:p>
        </p:txBody>
      </p:sp>
    </p:spTree>
    <p:extLst>
      <p:ext uri="{BB962C8B-B14F-4D97-AF65-F5344CB8AC3E}">
        <p14:creationId xmlns:p14="http://schemas.microsoft.com/office/powerpoint/2010/main" val="550066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6936AE-4019-457A-B513-B990A308209E}"/>
              </a:ext>
            </a:extLst>
          </p:cNvPr>
          <p:cNvSpPr>
            <a:spLocks noGrp="1"/>
          </p:cNvSpPr>
          <p:nvPr>
            <p:ph type="title"/>
          </p:nvPr>
        </p:nvSpPr>
        <p:spPr/>
        <p:txBody>
          <a:bodyPr/>
          <a:lstStyle/>
          <a:p>
            <a:r>
              <a:rPr lang="en-US" dirty="0"/>
              <a:t>Importance of Ethics (1 of 6)</a:t>
            </a:r>
          </a:p>
        </p:txBody>
      </p:sp>
      <p:sp>
        <p:nvSpPr>
          <p:cNvPr id="2" name="Content Placeholder 1">
            <a:extLst>
              <a:ext uri="{FF2B5EF4-FFF2-40B4-BE49-F238E27FC236}">
                <a16:creationId xmlns:a16="http://schemas.microsoft.com/office/drawing/2014/main" id="{E1EFAD39-0F5D-49BE-B05B-A00B1F024243}"/>
              </a:ext>
            </a:extLst>
          </p:cNvPr>
          <p:cNvSpPr>
            <a:spLocks noGrp="1"/>
          </p:cNvSpPr>
          <p:nvPr>
            <p:ph idx="1"/>
          </p:nvPr>
        </p:nvSpPr>
        <p:spPr/>
        <p:txBody>
          <a:bodyPr/>
          <a:lstStyle/>
          <a:p>
            <a:pPr>
              <a:lnSpc>
                <a:spcPct val="100000"/>
              </a:lnSpc>
            </a:pPr>
            <a:r>
              <a:rPr lang="en-US" altLang="en-US" sz="2800" dirty="0"/>
              <a:t>Ethics Resource Center Study</a:t>
            </a:r>
          </a:p>
          <a:p>
            <a:pPr lvl="1">
              <a:lnSpc>
                <a:spcPct val="100000"/>
              </a:lnSpc>
              <a:spcBef>
                <a:spcPts val="1000"/>
              </a:spcBef>
            </a:pPr>
            <a:r>
              <a:rPr lang="en-US" altLang="en-US" sz="2400" dirty="0"/>
              <a:t>Firms with written codes of ethics did substantially better as an investment than the general Dow Jones Composite over a 30-year period</a:t>
            </a:r>
          </a:p>
          <a:p>
            <a:pPr lvl="1">
              <a:lnSpc>
                <a:spcPct val="100000"/>
              </a:lnSpc>
              <a:spcBef>
                <a:spcPts val="1000"/>
              </a:spcBef>
            </a:pPr>
            <a:r>
              <a:rPr lang="en-US" altLang="en-US" sz="2400" dirty="0"/>
              <a:t>Executives feel ethical behavior strengthens a firm’s competitive edge</a:t>
            </a:r>
          </a:p>
          <a:p>
            <a:pPr lvl="1">
              <a:lnSpc>
                <a:spcPct val="100000"/>
              </a:lnSpc>
              <a:spcBef>
                <a:spcPts val="1000"/>
              </a:spcBef>
            </a:pPr>
            <a:r>
              <a:rPr lang="en-US" altLang="en-US" sz="2400" dirty="0"/>
              <a:t>Johnson &amp; Johnson recall of Tylenol earned it high respect and higher earnings in spite of cost as well as a type of immunity to scrutiny for decades</a:t>
            </a:r>
          </a:p>
          <a:p>
            <a:endParaRPr lang="en-US" dirty="0"/>
          </a:p>
        </p:txBody>
      </p:sp>
    </p:spTree>
    <p:extLst>
      <p:ext uri="{BB962C8B-B14F-4D97-AF65-F5344CB8AC3E}">
        <p14:creationId xmlns:p14="http://schemas.microsoft.com/office/powerpoint/2010/main" val="3726412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2DC9AA-D6DF-4045-ADAF-DACC5AE05EF0}"/>
              </a:ext>
            </a:extLst>
          </p:cNvPr>
          <p:cNvSpPr>
            <a:spLocks noGrp="1"/>
          </p:cNvSpPr>
          <p:nvPr>
            <p:ph type="title"/>
          </p:nvPr>
        </p:nvSpPr>
        <p:spPr/>
        <p:txBody>
          <a:bodyPr/>
          <a:lstStyle/>
          <a:p>
            <a:r>
              <a:rPr lang="en-US" dirty="0"/>
              <a:t>Importance of Ethics (2 of 6)</a:t>
            </a:r>
          </a:p>
        </p:txBody>
      </p:sp>
      <p:sp>
        <p:nvSpPr>
          <p:cNvPr id="2" name="Content Placeholder 1">
            <a:extLst>
              <a:ext uri="{FF2B5EF4-FFF2-40B4-BE49-F238E27FC236}">
                <a16:creationId xmlns:a16="http://schemas.microsoft.com/office/drawing/2014/main" id="{6AF32FCD-4629-4936-B68E-E1406766D51F}"/>
              </a:ext>
            </a:extLst>
          </p:cNvPr>
          <p:cNvSpPr>
            <a:spLocks noGrp="1"/>
          </p:cNvSpPr>
          <p:nvPr>
            <p:ph idx="1"/>
          </p:nvPr>
        </p:nvSpPr>
        <p:spPr/>
        <p:txBody>
          <a:bodyPr/>
          <a:lstStyle/>
          <a:p>
            <a:pPr>
              <a:lnSpc>
                <a:spcPct val="100000"/>
              </a:lnSpc>
            </a:pPr>
            <a:r>
              <a:rPr lang="en-US" altLang="en-US" sz="2800" dirty="0"/>
              <a:t>Costs of Unethical Behavior</a:t>
            </a:r>
          </a:p>
          <a:p>
            <a:pPr lvl="1">
              <a:lnSpc>
                <a:spcPct val="100000"/>
              </a:lnSpc>
              <a:spcBef>
                <a:spcPts val="1000"/>
              </a:spcBef>
            </a:pPr>
            <a:r>
              <a:rPr lang="en-US" altLang="en-US" sz="2400" dirty="0"/>
              <a:t>BP and the refinery explosion and pipeline rupture and Deepwater Horizon</a:t>
            </a:r>
          </a:p>
          <a:p>
            <a:pPr lvl="1">
              <a:lnSpc>
                <a:spcPct val="100000"/>
              </a:lnSpc>
              <a:spcBef>
                <a:spcPts val="1000"/>
              </a:spcBef>
            </a:pPr>
            <a:r>
              <a:rPr lang="en-US" altLang="en-US" sz="2400" dirty="0"/>
              <a:t>Nestlé and the infant formula          </a:t>
            </a:r>
          </a:p>
          <a:p>
            <a:pPr lvl="1">
              <a:lnSpc>
                <a:spcPct val="100000"/>
              </a:lnSpc>
              <a:spcBef>
                <a:spcPts val="1000"/>
              </a:spcBef>
            </a:pPr>
            <a:r>
              <a:rPr lang="en-US" altLang="en-US" sz="2400" dirty="0"/>
              <a:t>Tylenol and its recall of $100 million in inventory</a:t>
            </a:r>
          </a:p>
          <a:p>
            <a:pPr lvl="1">
              <a:lnSpc>
                <a:spcPct val="100000"/>
              </a:lnSpc>
              <a:spcBef>
                <a:spcPts val="1000"/>
              </a:spcBef>
            </a:pPr>
            <a:r>
              <a:rPr lang="en-US" altLang="en-US" sz="2400" dirty="0"/>
              <a:t>GM, the Malibu design, and the litigation</a:t>
            </a:r>
          </a:p>
          <a:p>
            <a:pPr lvl="1">
              <a:lnSpc>
                <a:spcPct val="100000"/>
              </a:lnSpc>
              <a:spcBef>
                <a:spcPts val="1000"/>
              </a:spcBef>
            </a:pPr>
            <a:r>
              <a:rPr lang="en-US" altLang="en-US" sz="2400" dirty="0"/>
              <a:t>GM and the engine switch case</a:t>
            </a:r>
          </a:p>
          <a:p>
            <a:endParaRPr lang="en-US" dirty="0"/>
          </a:p>
        </p:txBody>
      </p:sp>
    </p:spTree>
    <p:extLst>
      <p:ext uri="{BB962C8B-B14F-4D97-AF65-F5344CB8AC3E}">
        <p14:creationId xmlns:p14="http://schemas.microsoft.com/office/powerpoint/2010/main" val="2614617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433148-DF45-47DF-878E-F51664B495A8}"/>
              </a:ext>
            </a:extLst>
          </p:cNvPr>
          <p:cNvSpPr>
            <a:spLocks noGrp="1"/>
          </p:cNvSpPr>
          <p:nvPr>
            <p:ph type="title"/>
          </p:nvPr>
        </p:nvSpPr>
        <p:spPr/>
        <p:txBody>
          <a:bodyPr/>
          <a:lstStyle/>
          <a:p>
            <a:r>
              <a:rPr lang="en-US" dirty="0"/>
              <a:t>Importance of Ethics (3 of 6)</a:t>
            </a:r>
          </a:p>
        </p:txBody>
      </p:sp>
      <p:sp>
        <p:nvSpPr>
          <p:cNvPr id="2" name="Content Placeholder 1">
            <a:extLst>
              <a:ext uri="{FF2B5EF4-FFF2-40B4-BE49-F238E27FC236}">
                <a16:creationId xmlns:a16="http://schemas.microsoft.com/office/drawing/2014/main" id="{60FF7623-A550-4B6D-B643-EA5C6D1874AA}"/>
              </a:ext>
            </a:extLst>
          </p:cNvPr>
          <p:cNvSpPr>
            <a:spLocks noGrp="1"/>
          </p:cNvSpPr>
          <p:nvPr>
            <p:ph idx="1"/>
          </p:nvPr>
        </p:nvSpPr>
        <p:spPr/>
        <p:txBody>
          <a:bodyPr/>
          <a:lstStyle/>
          <a:p>
            <a:pPr>
              <a:lnSpc>
                <a:spcPct val="100000"/>
              </a:lnSpc>
            </a:pPr>
            <a:r>
              <a:rPr lang="en-US" altLang="en-US" sz="2800" dirty="0"/>
              <a:t>“The Tony Bennett Factor”</a:t>
            </a:r>
          </a:p>
          <a:p>
            <a:pPr lvl="1">
              <a:lnSpc>
                <a:spcPct val="100000"/>
              </a:lnSpc>
              <a:spcBef>
                <a:spcPts val="1000"/>
              </a:spcBef>
            </a:pPr>
            <a:r>
              <a:rPr lang="en-US" altLang="en-US" sz="2400" dirty="0"/>
              <a:t>The keys to long-term </a:t>
            </a:r>
            <a:r>
              <a:rPr lang="en-US" altLang="en-US" dirty="0"/>
              <a:t>s</a:t>
            </a:r>
            <a:r>
              <a:rPr lang="en-US" altLang="en-US" sz="2400" dirty="0"/>
              <a:t>urvival</a:t>
            </a:r>
          </a:p>
          <a:p>
            <a:endParaRPr lang="en-US" dirty="0"/>
          </a:p>
        </p:txBody>
      </p:sp>
    </p:spTree>
    <p:extLst>
      <p:ext uri="{BB962C8B-B14F-4D97-AF65-F5344CB8AC3E}">
        <p14:creationId xmlns:p14="http://schemas.microsoft.com/office/powerpoint/2010/main" val="1130557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500706-2A88-462C-9ED3-72F046318A29}"/>
              </a:ext>
            </a:extLst>
          </p:cNvPr>
          <p:cNvSpPr>
            <a:spLocks noGrp="1"/>
          </p:cNvSpPr>
          <p:nvPr>
            <p:ph type="title"/>
          </p:nvPr>
        </p:nvSpPr>
        <p:spPr/>
        <p:txBody>
          <a:bodyPr/>
          <a:lstStyle/>
          <a:p>
            <a:r>
              <a:rPr lang="en-US" dirty="0"/>
              <a:t>Importance of Ethics (4 of 6)</a:t>
            </a:r>
          </a:p>
        </p:txBody>
      </p:sp>
      <p:sp>
        <p:nvSpPr>
          <p:cNvPr id="2" name="Content Placeholder 1">
            <a:extLst>
              <a:ext uri="{FF2B5EF4-FFF2-40B4-BE49-F238E27FC236}">
                <a16:creationId xmlns:a16="http://schemas.microsoft.com/office/drawing/2014/main" id="{4AED5810-B5BC-453F-8070-F8B3E766C3C8}"/>
              </a:ext>
            </a:extLst>
          </p:cNvPr>
          <p:cNvSpPr>
            <a:spLocks noGrp="1"/>
          </p:cNvSpPr>
          <p:nvPr>
            <p:ph idx="1"/>
          </p:nvPr>
        </p:nvSpPr>
        <p:spPr/>
        <p:txBody>
          <a:bodyPr/>
          <a:lstStyle/>
          <a:p>
            <a:pPr>
              <a:lnSpc>
                <a:spcPct val="100000"/>
              </a:lnSpc>
            </a:pPr>
            <a:r>
              <a:rPr lang="en-US" altLang="en-US" sz="2800" dirty="0"/>
              <a:t>Ethics as a Strategy</a:t>
            </a:r>
          </a:p>
          <a:p>
            <a:pPr>
              <a:lnSpc>
                <a:spcPct val="100000"/>
              </a:lnSpc>
            </a:pPr>
            <a:r>
              <a:rPr lang="en-US" altLang="en-US" sz="2800" dirty="0"/>
              <a:t>Impact on Reputation of Ethical Missteps</a:t>
            </a:r>
          </a:p>
          <a:p>
            <a:pPr>
              <a:lnSpc>
                <a:spcPct val="100000"/>
              </a:lnSpc>
            </a:pPr>
            <a:r>
              <a:rPr lang="en-US" altLang="en-US" sz="2800" dirty="0"/>
              <a:t>Reputation’s Impact on Market Price and Capitalization: Johns-Manville and Asbestos</a:t>
            </a:r>
          </a:p>
          <a:p>
            <a:pPr>
              <a:lnSpc>
                <a:spcPct val="100000"/>
              </a:lnSpc>
            </a:pPr>
            <a:r>
              <a:rPr lang="en-US" altLang="en-US" sz="2800" dirty="0"/>
              <a:t>Reputational Capital and Its Importance</a:t>
            </a:r>
          </a:p>
          <a:p>
            <a:endParaRPr lang="en-US" dirty="0"/>
          </a:p>
        </p:txBody>
      </p:sp>
    </p:spTree>
    <p:extLst>
      <p:ext uri="{BB962C8B-B14F-4D97-AF65-F5344CB8AC3E}">
        <p14:creationId xmlns:p14="http://schemas.microsoft.com/office/powerpoint/2010/main" val="4192975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B3578-0319-4FF4-94CB-53B6D392E3F5}"/>
              </a:ext>
            </a:extLst>
          </p:cNvPr>
          <p:cNvSpPr>
            <a:spLocks noGrp="1"/>
          </p:cNvSpPr>
          <p:nvPr>
            <p:ph type="title"/>
          </p:nvPr>
        </p:nvSpPr>
        <p:spPr/>
        <p:txBody>
          <a:bodyPr/>
          <a:lstStyle/>
          <a:p>
            <a:r>
              <a:rPr lang="en-US" dirty="0"/>
              <a:t>What Is Ethics?</a:t>
            </a:r>
          </a:p>
        </p:txBody>
      </p:sp>
    </p:spTree>
    <p:extLst>
      <p:ext uri="{BB962C8B-B14F-4D97-AF65-F5344CB8AC3E}">
        <p14:creationId xmlns:p14="http://schemas.microsoft.com/office/powerpoint/2010/main" val="3661627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617674-6CE5-4791-9B3D-C0996281AF0D}"/>
              </a:ext>
            </a:extLst>
          </p:cNvPr>
          <p:cNvSpPr>
            <a:spLocks noGrp="1"/>
          </p:cNvSpPr>
          <p:nvPr>
            <p:ph type="title"/>
          </p:nvPr>
        </p:nvSpPr>
        <p:spPr>
          <a:xfrm>
            <a:off x="476843" y="473245"/>
            <a:ext cx="11241915" cy="1217447"/>
          </a:xfrm>
        </p:spPr>
        <p:txBody>
          <a:bodyPr anchor="t">
            <a:normAutofit/>
          </a:bodyPr>
          <a:lstStyle/>
          <a:p>
            <a:r>
              <a:rPr lang="en-US" dirty="0"/>
              <a:t>Importance of Ethics (5 of 6)</a:t>
            </a:r>
          </a:p>
        </p:txBody>
      </p:sp>
      <p:pic>
        <p:nvPicPr>
          <p:cNvPr id="75" name="Picture Placeholder 74" descr="A diagram shows two axis. The vertical axis is labeled Options. The horizontal axis is labeled Time. On the Options axis, there is a choice for Ethics. On the horizontal axis left to right the choices are Latency, Awareness, Activism, and Regulation slash Litigation. There are two intersecting lines in the chart. The line labeled Options descends from top left to bottom right; the Cost line descends from the top right to the bottom left. The lines intersect at the Ethics point on the vertical options slash ethics axis and between awareness and activism on the horizontal time axis.">
            <a:extLst>
              <a:ext uri="{FF2B5EF4-FFF2-40B4-BE49-F238E27FC236}">
                <a16:creationId xmlns:a16="http://schemas.microsoft.com/office/drawing/2014/main" id="{B961AC8E-2559-4F57-9A23-BE65A90953B2}"/>
              </a:ext>
            </a:extLst>
          </p:cNvPr>
          <p:cNvPicPr>
            <a:picLocks noGrp="1" noChangeAspect="1"/>
          </p:cNvPicPr>
          <p:nvPr>
            <p:ph sz="half" idx="1"/>
          </p:nvPr>
        </p:nvPicPr>
        <p:blipFill>
          <a:blip r:embed="rId2"/>
          <a:stretch>
            <a:fillRect/>
          </a:stretch>
        </p:blipFill>
        <p:spPr>
          <a:xfrm>
            <a:off x="634499" y="1904752"/>
            <a:ext cx="6227599" cy="3814404"/>
          </a:xfrm>
          <a:noFill/>
        </p:spPr>
      </p:pic>
      <p:sp>
        <p:nvSpPr>
          <p:cNvPr id="2" name="Content Placeholder 1">
            <a:extLst>
              <a:ext uri="{FF2B5EF4-FFF2-40B4-BE49-F238E27FC236}">
                <a16:creationId xmlns:a16="http://schemas.microsoft.com/office/drawing/2014/main" id="{856FBE42-BFCB-451C-B834-6782D2D2F8D5}"/>
              </a:ext>
            </a:extLst>
          </p:cNvPr>
          <p:cNvSpPr>
            <a:spLocks noGrp="1"/>
          </p:cNvSpPr>
          <p:nvPr>
            <p:ph sz="half" idx="2"/>
          </p:nvPr>
        </p:nvSpPr>
        <p:spPr>
          <a:xfrm>
            <a:off x="6986846" y="3139237"/>
            <a:ext cx="4418215" cy="1345434"/>
          </a:xfrm>
        </p:spPr>
        <p:txBody>
          <a:bodyPr>
            <a:normAutofit/>
          </a:bodyPr>
          <a:lstStyle/>
          <a:p>
            <a:pPr marL="0" indent="0">
              <a:buNone/>
            </a:pPr>
            <a:r>
              <a:rPr lang="en-US" dirty="0"/>
              <a:t>Leadership and Ethics:  Making Choices before Liability and Regulation</a:t>
            </a:r>
          </a:p>
        </p:txBody>
      </p:sp>
    </p:spTree>
    <p:extLst>
      <p:ext uri="{BB962C8B-B14F-4D97-AF65-F5344CB8AC3E}">
        <p14:creationId xmlns:p14="http://schemas.microsoft.com/office/powerpoint/2010/main" val="486662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2B742-9277-4E2A-8140-FDB69BE86B51}"/>
              </a:ext>
            </a:extLst>
          </p:cNvPr>
          <p:cNvSpPr>
            <a:spLocks noGrp="1"/>
          </p:cNvSpPr>
          <p:nvPr>
            <p:ph type="title"/>
          </p:nvPr>
        </p:nvSpPr>
        <p:spPr/>
        <p:txBody>
          <a:bodyPr/>
          <a:lstStyle/>
          <a:p>
            <a:r>
              <a:rPr lang="en-US" dirty="0"/>
              <a:t>Importance of Ethics (6 of 6)</a:t>
            </a:r>
          </a:p>
        </p:txBody>
      </p:sp>
      <p:sp>
        <p:nvSpPr>
          <p:cNvPr id="2" name="Content Placeholder 1">
            <a:extLst>
              <a:ext uri="{FF2B5EF4-FFF2-40B4-BE49-F238E27FC236}">
                <a16:creationId xmlns:a16="http://schemas.microsoft.com/office/drawing/2014/main" id="{14403F6D-AC11-415E-B874-193B6A03CA14}"/>
              </a:ext>
            </a:extLst>
          </p:cNvPr>
          <p:cNvSpPr>
            <a:spLocks noGrp="1"/>
          </p:cNvSpPr>
          <p:nvPr>
            <p:ph idx="1"/>
          </p:nvPr>
        </p:nvSpPr>
        <p:spPr/>
        <p:txBody>
          <a:bodyPr/>
          <a:lstStyle/>
          <a:p>
            <a:pPr>
              <a:lnSpc>
                <a:spcPct val="100000"/>
              </a:lnSpc>
            </a:pPr>
            <a:r>
              <a:rPr lang="en-US" altLang="en-US" sz="2800" dirty="0"/>
              <a:t>The Subprime Mortgage Market</a:t>
            </a:r>
          </a:p>
          <a:p>
            <a:pPr lvl="1">
              <a:lnSpc>
                <a:spcPct val="100000"/>
              </a:lnSpc>
              <a:spcBef>
                <a:spcPts val="1000"/>
              </a:spcBef>
            </a:pPr>
            <a:r>
              <a:rPr lang="en-US" altLang="en-US" sz="2400" dirty="0"/>
              <a:t>Lucrative area</a:t>
            </a:r>
          </a:p>
          <a:p>
            <a:pPr lvl="1">
              <a:lnSpc>
                <a:spcPct val="100000"/>
              </a:lnSpc>
              <a:spcBef>
                <a:spcPts val="1000"/>
              </a:spcBef>
            </a:pPr>
            <a:r>
              <a:rPr lang="en-US" altLang="en-US" sz="2400" dirty="0"/>
              <a:t>Questions about fairness and disclosure</a:t>
            </a:r>
          </a:p>
          <a:p>
            <a:pPr lvl="1">
              <a:lnSpc>
                <a:spcPct val="100000"/>
              </a:lnSpc>
              <a:spcBef>
                <a:spcPts val="1000"/>
              </a:spcBef>
            </a:pPr>
            <a:r>
              <a:rPr lang="en-US" altLang="en-US" sz="2400" dirty="0"/>
              <a:t>With collapse of the mortgages, new regulations, economic setbacks, and financial downturns in companies that pushed the envelope on subprime loans</a:t>
            </a:r>
          </a:p>
          <a:p>
            <a:pPr lvl="1">
              <a:lnSpc>
                <a:spcPct val="100000"/>
              </a:lnSpc>
              <a:spcBef>
                <a:spcPts val="1000"/>
              </a:spcBef>
            </a:pPr>
            <a:r>
              <a:rPr lang="en-US" altLang="en-US" sz="2400" dirty="0"/>
              <a:t>Companies that pulled back from subprimes are now doing well</a:t>
            </a:r>
          </a:p>
          <a:p>
            <a:endParaRPr lang="en-US" dirty="0"/>
          </a:p>
        </p:txBody>
      </p:sp>
    </p:spTree>
    <p:extLst>
      <p:ext uri="{BB962C8B-B14F-4D97-AF65-F5344CB8AC3E}">
        <p14:creationId xmlns:p14="http://schemas.microsoft.com/office/powerpoint/2010/main" val="3426423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D73AA-4171-46B2-9792-994F962B55F8}"/>
              </a:ext>
            </a:extLst>
          </p:cNvPr>
          <p:cNvSpPr>
            <a:spLocks noGrp="1"/>
          </p:cNvSpPr>
          <p:nvPr>
            <p:ph type="title"/>
          </p:nvPr>
        </p:nvSpPr>
        <p:spPr>
          <a:xfrm>
            <a:off x="475042" y="2654022"/>
            <a:ext cx="11241915" cy="1217447"/>
          </a:xfrm>
        </p:spPr>
        <p:txBody>
          <a:bodyPr/>
          <a:lstStyle/>
          <a:p>
            <a:r>
              <a:rPr lang="en-US" dirty="0"/>
              <a:t>Creation of an Ethical Culture in Business</a:t>
            </a:r>
          </a:p>
        </p:txBody>
      </p:sp>
    </p:spTree>
    <p:extLst>
      <p:ext uri="{BB962C8B-B14F-4D97-AF65-F5344CB8AC3E}">
        <p14:creationId xmlns:p14="http://schemas.microsoft.com/office/powerpoint/2010/main" val="980794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1F1714-F2D1-4FF6-8B9B-F907EC766AB2}"/>
              </a:ext>
            </a:extLst>
          </p:cNvPr>
          <p:cNvSpPr>
            <a:spLocks noGrp="1"/>
          </p:cNvSpPr>
          <p:nvPr>
            <p:ph type="title"/>
          </p:nvPr>
        </p:nvSpPr>
        <p:spPr/>
        <p:txBody>
          <a:bodyPr/>
          <a:lstStyle/>
          <a:p>
            <a:r>
              <a:rPr lang="en-US" dirty="0"/>
              <a:t>Creating an Ethical Culture (1 of 7)</a:t>
            </a:r>
          </a:p>
        </p:txBody>
      </p:sp>
      <p:sp>
        <p:nvSpPr>
          <p:cNvPr id="2" name="Content Placeholder 1">
            <a:extLst>
              <a:ext uri="{FF2B5EF4-FFF2-40B4-BE49-F238E27FC236}">
                <a16:creationId xmlns:a16="http://schemas.microsoft.com/office/drawing/2014/main" id="{2823CFC3-568C-43F8-9F10-FAFA715F5B54}"/>
              </a:ext>
            </a:extLst>
          </p:cNvPr>
          <p:cNvSpPr>
            <a:spLocks noGrp="1"/>
          </p:cNvSpPr>
          <p:nvPr>
            <p:ph idx="1"/>
          </p:nvPr>
        </p:nvSpPr>
        <p:spPr>
          <a:xfrm>
            <a:off x="476843" y="1576243"/>
            <a:ext cx="11241915" cy="4351338"/>
          </a:xfrm>
        </p:spPr>
        <p:txBody>
          <a:bodyPr/>
          <a:lstStyle/>
          <a:p>
            <a:pPr>
              <a:lnSpc>
                <a:spcPct val="100000"/>
              </a:lnSpc>
              <a:spcBef>
                <a:spcPts val="600"/>
              </a:spcBef>
              <a:spcAft>
                <a:spcPts val="0"/>
              </a:spcAft>
            </a:pPr>
            <a:r>
              <a:rPr lang="en-US" altLang="en-US" sz="2800" dirty="0"/>
              <a:t>Federal Sentencing Commission</a:t>
            </a:r>
          </a:p>
          <a:p>
            <a:pPr lvl="1">
              <a:lnSpc>
                <a:spcPct val="100000"/>
              </a:lnSpc>
              <a:spcBef>
                <a:spcPts val="600"/>
              </a:spcBef>
              <a:spcAft>
                <a:spcPts val="0"/>
              </a:spcAft>
            </a:pPr>
            <a:r>
              <a:rPr lang="en-US" altLang="en-US" sz="2400" dirty="0"/>
              <a:t>Code of ethics</a:t>
            </a:r>
          </a:p>
          <a:p>
            <a:pPr lvl="1">
              <a:lnSpc>
                <a:spcPct val="100000"/>
              </a:lnSpc>
              <a:spcBef>
                <a:spcPts val="600"/>
              </a:spcBef>
              <a:spcAft>
                <a:spcPts val="0"/>
              </a:spcAft>
            </a:pPr>
            <a:r>
              <a:rPr lang="en-US" altLang="en-US" sz="2400" dirty="0"/>
              <a:t>Training for employees</a:t>
            </a:r>
          </a:p>
          <a:p>
            <a:pPr lvl="1">
              <a:lnSpc>
                <a:spcPct val="100000"/>
              </a:lnSpc>
              <a:spcBef>
                <a:spcPts val="600"/>
              </a:spcBef>
              <a:spcAft>
                <a:spcPts val="0"/>
              </a:spcAft>
            </a:pPr>
            <a:r>
              <a:rPr lang="en-US" altLang="en-US" sz="2400" dirty="0"/>
              <a:t>Means for anonymous reporting</a:t>
            </a:r>
          </a:p>
          <a:p>
            <a:pPr lvl="1">
              <a:lnSpc>
                <a:spcPct val="100000"/>
              </a:lnSpc>
              <a:spcBef>
                <a:spcPts val="600"/>
              </a:spcBef>
              <a:spcAft>
                <a:spcPts val="0"/>
              </a:spcAft>
            </a:pPr>
            <a:r>
              <a:rPr lang="en-US" altLang="en-US" sz="2400" dirty="0"/>
              <a:t>Following up on employee reports</a:t>
            </a:r>
          </a:p>
          <a:p>
            <a:pPr lvl="1">
              <a:lnSpc>
                <a:spcPct val="100000"/>
              </a:lnSpc>
              <a:spcBef>
                <a:spcPts val="600"/>
              </a:spcBef>
              <a:spcAft>
                <a:spcPts val="0"/>
              </a:spcAft>
            </a:pPr>
            <a:r>
              <a:rPr lang="en-US" altLang="en-US" sz="2400" dirty="0"/>
              <a:t>Action by the board in monitoring and following up</a:t>
            </a:r>
          </a:p>
          <a:p>
            <a:pPr lvl="1">
              <a:lnSpc>
                <a:spcPct val="100000"/>
              </a:lnSpc>
              <a:spcBef>
                <a:spcPts val="600"/>
              </a:spcBef>
              <a:spcAft>
                <a:spcPts val="0"/>
              </a:spcAft>
            </a:pPr>
            <a:r>
              <a:rPr lang="en-US" altLang="en-US" sz="2400" dirty="0"/>
              <a:t>Self-reporting by company</a:t>
            </a:r>
          </a:p>
          <a:p>
            <a:pPr lvl="1">
              <a:lnSpc>
                <a:spcPct val="100000"/>
              </a:lnSpc>
              <a:spcBef>
                <a:spcPts val="600"/>
              </a:spcBef>
              <a:spcAft>
                <a:spcPts val="0"/>
              </a:spcAft>
            </a:pPr>
            <a:r>
              <a:rPr lang="en-US" altLang="en-US" sz="2400" dirty="0"/>
              <a:t>Enforcement within company</a:t>
            </a:r>
          </a:p>
          <a:p>
            <a:pPr lvl="1">
              <a:lnSpc>
                <a:spcPct val="100000"/>
              </a:lnSpc>
              <a:spcBef>
                <a:spcPts val="600"/>
              </a:spcBef>
              <a:spcAft>
                <a:spcPts val="0"/>
              </a:spcAft>
            </a:pPr>
            <a:r>
              <a:rPr lang="en-US" altLang="en-US" sz="2400" dirty="0"/>
              <a:t>High-ranking officer in charge</a:t>
            </a:r>
          </a:p>
          <a:p>
            <a:endParaRPr lang="en-US" dirty="0"/>
          </a:p>
        </p:txBody>
      </p:sp>
    </p:spTree>
    <p:extLst>
      <p:ext uri="{BB962C8B-B14F-4D97-AF65-F5344CB8AC3E}">
        <p14:creationId xmlns:p14="http://schemas.microsoft.com/office/powerpoint/2010/main" val="4012649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FD2A14-377C-4B88-BF55-89445EFEC7C6}"/>
              </a:ext>
            </a:extLst>
          </p:cNvPr>
          <p:cNvSpPr>
            <a:spLocks noGrp="1"/>
          </p:cNvSpPr>
          <p:nvPr>
            <p:ph type="title"/>
          </p:nvPr>
        </p:nvSpPr>
        <p:spPr/>
        <p:txBody>
          <a:bodyPr/>
          <a:lstStyle/>
          <a:p>
            <a:r>
              <a:rPr lang="en-US" dirty="0"/>
              <a:t>Creating an Ethical Culture (2 of 7)</a:t>
            </a:r>
          </a:p>
        </p:txBody>
      </p:sp>
      <p:sp>
        <p:nvSpPr>
          <p:cNvPr id="2" name="Content Placeholder 1">
            <a:extLst>
              <a:ext uri="{FF2B5EF4-FFF2-40B4-BE49-F238E27FC236}">
                <a16:creationId xmlns:a16="http://schemas.microsoft.com/office/drawing/2014/main" id="{C18161CA-6BB6-4303-ACD8-104D4E42EDB1}"/>
              </a:ext>
            </a:extLst>
          </p:cNvPr>
          <p:cNvSpPr>
            <a:spLocks noGrp="1"/>
          </p:cNvSpPr>
          <p:nvPr>
            <p:ph idx="1"/>
          </p:nvPr>
        </p:nvSpPr>
        <p:spPr/>
        <p:txBody>
          <a:bodyPr/>
          <a:lstStyle/>
          <a:p>
            <a:pPr>
              <a:lnSpc>
                <a:spcPct val="100000"/>
              </a:lnSpc>
            </a:pPr>
            <a:r>
              <a:rPr lang="en-US" sz="2800" dirty="0"/>
              <a:t>Sarbanes–Oxley Has Changed Corporate Governance, Reporting, and Operations</a:t>
            </a:r>
          </a:p>
          <a:p>
            <a:pPr>
              <a:lnSpc>
                <a:spcPct val="100000"/>
              </a:lnSpc>
            </a:pPr>
            <a:r>
              <a:rPr lang="en-US" sz="2800" dirty="0"/>
              <a:t>Tone at the Top</a:t>
            </a:r>
          </a:p>
          <a:p>
            <a:endParaRPr lang="en-US" dirty="0"/>
          </a:p>
        </p:txBody>
      </p:sp>
    </p:spTree>
    <p:extLst>
      <p:ext uri="{BB962C8B-B14F-4D97-AF65-F5344CB8AC3E}">
        <p14:creationId xmlns:p14="http://schemas.microsoft.com/office/powerpoint/2010/main" val="1588031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61144-5848-475E-890D-747B7531D5F3}"/>
              </a:ext>
            </a:extLst>
          </p:cNvPr>
          <p:cNvSpPr>
            <a:spLocks noGrp="1"/>
          </p:cNvSpPr>
          <p:nvPr>
            <p:ph type="title"/>
          </p:nvPr>
        </p:nvSpPr>
        <p:spPr/>
        <p:txBody>
          <a:bodyPr/>
          <a:lstStyle/>
          <a:p>
            <a:r>
              <a:rPr lang="en-US" dirty="0"/>
              <a:t>Creating an Ethical Culture (3 of 7)</a:t>
            </a:r>
          </a:p>
        </p:txBody>
      </p:sp>
      <p:pic>
        <p:nvPicPr>
          <p:cNvPr id="15" name="Picture Placeholder 14" descr="Ethical culture is depicted using a pyramid. Starting from the top of the pyramid, the three levels are as follows:&#10;Leadership by example.&#10;Company policies and compensation systems reward ethical and moral behavior.&#10;Ethics codes ethics training: annual/scenarios investigations/enforcement/feedback.">
            <a:extLst>
              <a:ext uri="{FF2B5EF4-FFF2-40B4-BE49-F238E27FC236}">
                <a16:creationId xmlns:a16="http://schemas.microsoft.com/office/drawing/2014/main" id="{16CD8901-0A32-4369-AAE0-775DDF1BDA5C}"/>
              </a:ext>
            </a:extLst>
          </p:cNvPr>
          <p:cNvPicPr>
            <a:picLocks noGrp="1" noChangeAspect="1"/>
          </p:cNvPicPr>
          <p:nvPr>
            <p:ph sz="half" idx="1"/>
          </p:nvPr>
        </p:nvPicPr>
        <p:blipFill>
          <a:blip r:embed="rId2"/>
          <a:stretch>
            <a:fillRect/>
          </a:stretch>
        </p:blipFill>
        <p:spPr>
          <a:xfrm>
            <a:off x="1719497" y="1690692"/>
            <a:ext cx="5474076" cy="4351338"/>
          </a:xfrm>
        </p:spPr>
      </p:pic>
      <p:sp>
        <p:nvSpPr>
          <p:cNvPr id="13" name="Content Placeholder 12">
            <a:extLst>
              <a:ext uri="{FF2B5EF4-FFF2-40B4-BE49-F238E27FC236}">
                <a16:creationId xmlns:a16="http://schemas.microsoft.com/office/drawing/2014/main" id="{4500C4F4-E953-4E01-8766-9C63C41390A1}"/>
              </a:ext>
            </a:extLst>
          </p:cNvPr>
          <p:cNvSpPr>
            <a:spLocks noGrp="1"/>
          </p:cNvSpPr>
          <p:nvPr>
            <p:ph sz="half" idx="2"/>
          </p:nvPr>
        </p:nvSpPr>
        <p:spPr>
          <a:xfrm>
            <a:off x="7605634" y="3669923"/>
            <a:ext cx="2866869" cy="662742"/>
          </a:xfrm>
        </p:spPr>
        <p:txBody>
          <a:bodyPr/>
          <a:lstStyle/>
          <a:p>
            <a:pPr marL="0" indent="0">
              <a:buNone/>
            </a:pPr>
            <a:r>
              <a:rPr lang="en-US" sz="2400" dirty="0"/>
              <a:t>The Ethical Culture</a:t>
            </a:r>
          </a:p>
        </p:txBody>
      </p:sp>
    </p:spTree>
    <p:extLst>
      <p:ext uri="{BB962C8B-B14F-4D97-AF65-F5344CB8AC3E}">
        <p14:creationId xmlns:p14="http://schemas.microsoft.com/office/powerpoint/2010/main" val="32277326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85D6F6-1D28-44E6-A328-6AC73CE9E9B4}"/>
              </a:ext>
            </a:extLst>
          </p:cNvPr>
          <p:cNvSpPr>
            <a:spLocks noGrp="1"/>
          </p:cNvSpPr>
          <p:nvPr>
            <p:ph type="title"/>
          </p:nvPr>
        </p:nvSpPr>
        <p:spPr/>
        <p:txBody>
          <a:bodyPr/>
          <a:lstStyle/>
          <a:p>
            <a:r>
              <a:rPr lang="en-US" dirty="0"/>
              <a:t>Creating an Ethical Culture (4 of 7)</a:t>
            </a:r>
          </a:p>
        </p:txBody>
      </p:sp>
      <p:sp>
        <p:nvSpPr>
          <p:cNvPr id="2" name="Content Placeholder 1">
            <a:extLst>
              <a:ext uri="{FF2B5EF4-FFF2-40B4-BE49-F238E27FC236}">
                <a16:creationId xmlns:a16="http://schemas.microsoft.com/office/drawing/2014/main" id="{70CA1E31-5CFE-42A4-8F61-872A9D33D018}"/>
              </a:ext>
            </a:extLst>
          </p:cNvPr>
          <p:cNvSpPr>
            <a:spLocks noGrp="1"/>
          </p:cNvSpPr>
          <p:nvPr>
            <p:ph idx="1"/>
          </p:nvPr>
        </p:nvSpPr>
        <p:spPr/>
        <p:txBody>
          <a:bodyPr/>
          <a:lstStyle/>
          <a:p>
            <a:pPr>
              <a:lnSpc>
                <a:spcPct val="100000"/>
              </a:lnSpc>
            </a:pPr>
            <a:r>
              <a:rPr lang="en-US" altLang="en-US" sz="2800" dirty="0"/>
              <a:t>Developing an Ethics Stance</a:t>
            </a:r>
          </a:p>
          <a:p>
            <a:pPr lvl="1">
              <a:lnSpc>
                <a:spcPct val="100000"/>
              </a:lnSpc>
              <a:spcBef>
                <a:spcPts val="1000"/>
              </a:spcBef>
            </a:pPr>
            <a:r>
              <a:rPr lang="en-US" altLang="en-US" sz="2400" dirty="0"/>
              <a:t>Setting parameters for personal and business behavior</a:t>
            </a:r>
          </a:p>
          <a:p>
            <a:pPr lvl="1">
              <a:lnSpc>
                <a:spcPct val="100000"/>
              </a:lnSpc>
              <a:spcBef>
                <a:spcPts val="1000"/>
              </a:spcBef>
            </a:pPr>
            <a:r>
              <a:rPr lang="en-US" altLang="en-US" sz="2400" dirty="0"/>
              <a:t>Setting tone of tolerance or intolerance for behavior</a:t>
            </a:r>
          </a:p>
          <a:p>
            <a:endParaRPr lang="en-US" dirty="0"/>
          </a:p>
        </p:txBody>
      </p:sp>
    </p:spTree>
    <p:extLst>
      <p:ext uri="{BB962C8B-B14F-4D97-AF65-F5344CB8AC3E}">
        <p14:creationId xmlns:p14="http://schemas.microsoft.com/office/powerpoint/2010/main" val="13109534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EFF578-45A4-4554-BE94-22ECC1C11943}"/>
              </a:ext>
            </a:extLst>
          </p:cNvPr>
          <p:cNvSpPr>
            <a:spLocks noGrp="1"/>
          </p:cNvSpPr>
          <p:nvPr>
            <p:ph type="title"/>
          </p:nvPr>
        </p:nvSpPr>
        <p:spPr/>
        <p:txBody>
          <a:bodyPr/>
          <a:lstStyle/>
          <a:p>
            <a:r>
              <a:rPr lang="en-US" dirty="0"/>
              <a:t>Creating an Ethical Culture (5 of 7)</a:t>
            </a:r>
          </a:p>
        </p:txBody>
      </p:sp>
      <p:pic>
        <p:nvPicPr>
          <p:cNvPr id="14" name="Picture Placeholder 13" descr="A graph depicts different questions and an action related to employee behavior. The x-axis represents pragmatic at one end and idealistic at the other end. The y-axis represents absolutism at one end and relativism at the other end. The question “Did she understand embezzlement is wrong?” falls under relativism, and it is pragmatic. The question “Why did she take the money?” falls under relativism, and it is idealistic. The question “How long was she embezzling?” is at the center of absolutism and relativism and pragmatic and idealistic.  The action “termination” falls under absolutism, and it is idealistic.">
            <a:extLst>
              <a:ext uri="{FF2B5EF4-FFF2-40B4-BE49-F238E27FC236}">
                <a16:creationId xmlns:a16="http://schemas.microsoft.com/office/drawing/2014/main" id="{F7165924-0E96-44BA-8391-815EF160BD00}"/>
              </a:ext>
            </a:extLst>
          </p:cNvPr>
          <p:cNvPicPr>
            <a:picLocks noGrp="1" noChangeAspect="1"/>
          </p:cNvPicPr>
          <p:nvPr>
            <p:ph sz="half" idx="1"/>
          </p:nvPr>
        </p:nvPicPr>
        <p:blipFill>
          <a:blip r:embed="rId2"/>
          <a:stretch>
            <a:fillRect/>
          </a:stretch>
        </p:blipFill>
        <p:spPr>
          <a:xfrm>
            <a:off x="552450" y="2079830"/>
            <a:ext cx="5543550" cy="3610170"/>
          </a:xfrm>
        </p:spPr>
      </p:pic>
      <p:sp>
        <p:nvSpPr>
          <p:cNvPr id="4" name="Content Placeholder 3">
            <a:extLst>
              <a:ext uri="{FF2B5EF4-FFF2-40B4-BE49-F238E27FC236}">
                <a16:creationId xmlns:a16="http://schemas.microsoft.com/office/drawing/2014/main" id="{333DBEF0-C4AC-430F-AC4F-43BC66298812}"/>
              </a:ext>
            </a:extLst>
          </p:cNvPr>
          <p:cNvSpPr>
            <a:spLocks noGrp="1"/>
          </p:cNvSpPr>
          <p:nvPr>
            <p:ph sz="half" idx="2"/>
          </p:nvPr>
        </p:nvSpPr>
        <p:spPr>
          <a:xfrm>
            <a:off x="6853843" y="3276192"/>
            <a:ext cx="3670069" cy="1217447"/>
          </a:xfrm>
        </p:spPr>
        <p:txBody>
          <a:bodyPr/>
          <a:lstStyle/>
          <a:p>
            <a:pPr marL="0" indent="0">
              <a:buNone/>
            </a:pPr>
            <a:r>
              <a:rPr lang="en-US" dirty="0"/>
              <a:t>Your Ethics Stance: The Embezzling Employee</a:t>
            </a:r>
          </a:p>
        </p:txBody>
      </p:sp>
    </p:spTree>
    <p:extLst>
      <p:ext uri="{BB962C8B-B14F-4D97-AF65-F5344CB8AC3E}">
        <p14:creationId xmlns:p14="http://schemas.microsoft.com/office/powerpoint/2010/main" val="25409045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DE7CBE-885A-40FD-913E-C29AD0D2EEF2}"/>
              </a:ext>
            </a:extLst>
          </p:cNvPr>
          <p:cNvSpPr>
            <a:spLocks noGrp="1"/>
          </p:cNvSpPr>
          <p:nvPr>
            <p:ph type="title"/>
          </p:nvPr>
        </p:nvSpPr>
        <p:spPr/>
        <p:txBody>
          <a:bodyPr/>
          <a:lstStyle/>
          <a:p>
            <a:r>
              <a:rPr lang="en-US" dirty="0"/>
              <a:t>Creating an Ethical Culture (6 of 7)</a:t>
            </a:r>
          </a:p>
        </p:txBody>
      </p:sp>
      <p:sp>
        <p:nvSpPr>
          <p:cNvPr id="2" name="Content Placeholder 1">
            <a:extLst>
              <a:ext uri="{FF2B5EF4-FFF2-40B4-BE49-F238E27FC236}">
                <a16:creationId xmlns:a16="http://schemas.microsoft.com/office/drawing/2014/main" id="{EE5C7ACC-A80D-42B4-B74C-A359083DD82F}"/>
              </a:ext>
            </a:extLst>
          </p:cNvPr>
          <p:cNvSpPr>
            <a:spLocks noGrp="1"/>
          </p:cNvSpPr>
          <p:nvPr>
            <p:ph idx="1"/>
          </p:nvPr>
        </p:nvSpPr>
        <p:spPr/>
        <p:txBody>
          <a:bodyPr/>
          <a:lstStyle/>
          <a:p>
            <a:pPr>
              <a:lnSpc>
                <a:spcPct val="100000"/>
              </a:lnSpc>
            </a:pPr>
            <a:r>
              <a:rPr lang="en-US" altLang="en-US" sz="2800" dirty="0"/>
              <a:t>Watch for Dangers of Unethical Environment</a:t>
            </a:r>
          </a:p>
          <a:p>
            <a:pPr lvl="1">
              <a:lnSpc>
                <a:spcPct val="100000"/>
              </a:lnSpc>
              <a:spcBef>
                <a:spcPts val="1000"/>
              </a:spcBef>
            </a:pPr>
            <a:r>
              <a:rPr lang="en-US" altLang="en-US" sz="2400" dirty="0"/>
              <a:t>Intense competition and issues of survival (pressure)</a:t>
            </a:r>
          </a:p>
          <a:p>
            <a:pPr lvl="1">
              <a:lnSpc>
                <a:spcPct val="100000"/>
              </a:lnSpc>
              <a:spcBef>
                <a:spcPts val="1000"/>
              </a:spcBef>
            </a:pPr>
            <a:r>
              <a:rPr lang="en-US" altLang="en-US" sz="2400" dirty="0"/>
              <a:t>Managers making poor judgments</a:t>
            </a:r>
          </a:p>
          <a:p>
            <a:pPr lvl="1">
              <a:lnSpc>
                <a:spcPct val="100000"/>
              </a:lnSpc>
              <a:spcBef>
                <a:spcPts val="1000"/>
              </a:spcBef>
            </a:pPr>
            <a:r>
              <a:rPr lang="en-US" altLang="en-US" sz="2400" dirty="0"/>
              <a:t>Avoiding the “either/or conundrum”</a:t>
            </a:r>
          </a:p>
          <a:p>
            <a:pPr lvl="1">
              <a:lnSpc>
                <a:spcPct val="100000"/>
              </a:lnSpc>
              <a:spcBef>
                <a:spcPts val="1000"/>
              </a:spcBef>
            </a:pPr>
            <a:r>
              <a:rPr lang="en-US" altLang="en-US" sz="2400" dirty="0"/>
              <a:t>Disparity in time devoted to ethics discussion versus performance discussion</a:t>
            </a:r>
          </a:p>
          <a:p>
            <a:endParaRPr lang="en-US" dirty="0"/>
          </a:p>
        </p:txBody>
      </p:sp>
    </p:spTree>
    <p:extLst>
      <p:ext uri="{BB962C8B-B14F-4D97-AF65-F5344CB8AC3E}">
        <p14:creationId xmlns:p14="http://schemas.microsoft.com/office/powerpoint/2010/main" val="1863084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7DBDB8-C1A6-4D7E-A2EC-C6D142CCE660}"/>
              </a:ext>
            </a:extLst>
          </p:cNvPr>
          <p:cNvSpPr>
            <a:spLocks noGrp="1"/>
          </p:cNvSpPr>
          <p:nvPr>
            <p:ph type="title"/>
          </p:nvPr>
        </p:nvSpPr>
        <p:spPr/>
        <p:txBody>
          <a:bodyPr/>
          <a:lstStyle/>
          <a:p>
            <a:r>
              <a:rPr lang="en-US" dirty="0"/>
              <a:t>Creating an Ethical Culture (7 of 7)</a:t>
            </a:r>
          </a:p>
        </p:txBody>
      </p:sp>
      <p:sp>
        <p:nvSpPr>
          <p:cNvPr id="2" name="Content Placeholder 1">
            <a:extLst>
              <a:ext uri="{FF2B5EF4-FFF2-40B4-BE49-F238E27FC236}">
                <a16:creationId xmlns:a16="http://schemas.microsoft.com/office/drawing/2014/main" id="{5B408D8D-471B-4833-B210-9C601EE9E2A4}"/>
              </a:ext>
            </a:extLst>
          </p:cNvPr>
          <p:cNvSpPr>
            <a:spLocks noGrp="1"/>
          </p:cNvSpPr>
          <p:nvPr>
            <p:ph idx="1"/>
          </p:nvPr>
        </p:nvSpPr>
        <p:spPr/>
        <p:txBody>
          <a:bodyPr/>
          <a:lstStyle/>
          <a:p>
            <a:pPr>
              <a:lnSpc>
                <a:spcPct val="100000"/>
              </a:lnSpc>
            </a:pPr>
            <a:r>
              <a:rPr lang="en-US" altLang="en-US" sz="2800" dirty="0"/>
              <a:t>Being Careful about Pressure and Signals</a:t>
            </a:r>
          </a:p>
          <a:p>
            <a:pPr lvl="1">
              <a:lnSpc>
                <a:spcPct val="100000"/>
              </a:lnSpc>
              <a:spcBef>
                <a:spcPts val="1000"/>
              </a:spcBef>
            </a:pPr>
            <a:r>
              <a:rPr lang="en-US" altLang="en-US" sz="2400" dirty="0"/>
              <a:t>Competition is so intense that business survival is threatened</a:t>
            </a:r>
          </a:p>
          <a:p>
            <a:pPr lvl="1">
              <a:lnSpc>
                <a:spcPct val="100000"/>
              </a:lnSpc>
              <a:spcBef>
                <a:spcPts val="1000"/>
              </a:spcBef>
            </a:pPr>
            <a:r>
              <a:rPr lang="en-US" altLang="en-US" sz="2400" dirty="0"/>
              <a:t>Managers make poor judgments</a:t>
            </a:r>
          </a:p>
          <a:p>
            <a:pPr lvl="1">
              <a:lnSpc>
                <a:spcPct val="100000"/>
              </a:lnSpc>
              <a:spcBef>
                <a:spcPts val="1000"/>
              </a:spcBef>
            </a:pPr>
            <a:r>
              <a:rPr lang="en-US" altLang="en-US" sz="2400" dirty="0"/>
              <a:t>Employees have few or no personal values</a:t>
            </a:r>
          </a:p>
          <a:p>
            <a:pPr lvl="1">
              <a:lnSpc>
                <a:spcPct val="100000"/>
              </a:lnSpc>
              <a:spcBef>
                <a:spcPts val="1000"/>
              </a:spcBef>
            </a:pPr>
            <a:r>
              <a:rPr lang="en-US" altLang="en-US" sz="2400" dirty="0"/>
              <a:t>Employees respond only to earnings demands</a:t>
            </a:r>
          </a:p>
          <a:p>
            <a:pPr lvl="1">
              <a:lnSpc>
                <a:spcPct val="100000"/>
              </a:lnSpc>
              <a:spcBef>
                <a:spcPts val="1000"/>
              </a:spcBef>
            </a:pPr>
            <a:r>
              <a:rPr lang="en-US" altLang="en-US" sz="2400" dirty="0"/>
              <a:t>Managers and executives are touting earnings</a:t>
            </a:r>
          </a:p>
          <a:p>
            <a:endParaRPr lang="en-US" dirty="0"/>
          </a:p>
        </p:txBody>
      </p:sp>
    </p:spTree>
    <p:extLst>
      <p:ext uri="{BB962C8B-B14F-4D97-AF65-F5344CB8AC3E}">
        <p14:creationId xmlns:p14="http://schemas.microsoft.com/office/powerpoint/2010/main" val="3222731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63B144-87BD-42CF-B9DE-9E5D4C640D7D}"/>
              </a:ext>
            </a:extLst>
          </p:cNvPr>
          <p:cNvSpPr>
            <a:spLocks noGrp="1"/>
          </p:cNvSpPr>
          <p:nvPr>
            <p:ph type="title"/>
          </p:nvPr>
        </p:nvSpPr>
        <p:spPr/>
        <p:txBody>
          <a:bodyPr/>
          <a:lstStyle/>
          <a:p>
            <a:r>
              <a:rPr lang="en-US" dirty="0"/>
              <a:t>What Is Ethics? (1 of 2)</a:t>
            </a:r>
          </a:p>
        </p:txBody>
      </p:sp>
      <p:sp>
        <p:nvSpPr>
          <p:cNvPr id="2" name="Content Placeholder 1">
            <a:extLst>
              <a:ext uri="{FF2B5EF4-FFF2-40B4-BE49-F238E27FC236}">
                <a16:creationId xmlns:a16="http://schemas.microsoft.com/office/drawing/2014/main" id="{500467BD-4361-46CB-B2DE-1CC9030F9CF0}"/>
              </a:ext>
            </a:extLst>
          </p:cNvPr>
          <p:cNvSpPr>
            <a:spLocks noGrp="1"/>
          </p:cNvSpPr>
          <p:nvPr>
            <p:ph idx="1"/>
          </p:nvPr>
        </p:nvSpPr>
        <p:spPr/>
        <p:txBody>
          <a:bodyPr/>
          <a:lstStyle/>
          <a:p>
            <a:pPr>
              <a:lnSpc>
                <a:spcPct val="100000"/>
              </a:lnSpc>
              <a:defRPr/>
            </a:pPr>
            <a:r>
              <a:rPr lang="en-US" sz="2800" dirty="0"/>
              <a:t>Examples:</a:t>
            </a:r>
          </a:p>
          <a:p>
            <a:pPr lvl="1">
              <a:lnSpc>
                <a:spcPct val="100000"/>
              </a:lnSpc>
              <a:spcBef>
                <a:spcPts val="1000"/>
              </a:spcBef>
              <a:defRPr/>
            </a:pPr>
            <a:r>
              <a:rPr lang="en-US" sz="2400" dirty="0"/>
              <a:t>Underinflated football issue in the NFL</a:t>
            </a:r>
          </a:p>
          <a:p>
            <a:pPr lvl="1">
              <a:lnSpc>
                <a:spcPct val="100000"/>
              </a:lnSpc>
              <a:spcBef>
                <a:spcPts val="1000"/>
              </a:spcBef>
              <a:defRPr/>
            </a:pPr>
            <a:r>
              <a:rPr lang="en-US" sz="2400" dirty="0"/>
              <a:t>Turing increases drug price by 5,000%</a:t>
            </a:r>
          </a:p>
          <a:p>
            <a:pPr lvl="1">
              <a:lnSpc>
                <a:spcPct val="100000"/>
              </a:lnSpc>
              <a:spcBef>
                <a:spcPts val="1000"/>
              </a:spcBef>
              <a:defRPr/>
            </a:pPr>
            <a:r>
              <a:rPr lang="en-US" sz="2400" dirty="0"/>
              <a:t>Uber’s billing policies</a:t>
            </a:r>
          </a:p>
          <a:p>
            <a:pPr>
              <a:lnSpc>
                <a:spcPct val="100000"/>
              </a:lnSpc>
              <a:defRPr/>
            </a:pPr>
            <a:r>
              <a:rPr lang="en-US" sz="2800" dirty="0"/>
              <a:t>Definition: Normative Standards, Generally Accepted Rules of Conduct That Govern Society</a:t>
            </a:r>
          </a:p>
          <a:p>
            <a:pPr marL="914400" lvl="3" indent="-457200">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36048360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C5744-F98F-43BD-86C1-D8E2ED48AB92}"/>
              </a:ext>
            </a:extLst>
          </p:cNvPr>
          <p:cNvSpPr>
            <a:spLocks noGrp="1"/>
          </p:cNvSpPr>
          <p:nvPr>
            <p:ph type="title"/>
          </p:nvPr>
        </p:nvSpPr>
        <p:spPr>
          <a:xfrm>
            <a:off x="475042" y="2630271"/>
            <a:ext cx="11241915" cy="1217447"/>
          </a:xfrm>
        </p:spPr>
        <p:txBody>
          <a:bodyPr/>
          <a:lstStyle/>
          <a:p>
            <a:r>
              <a:rPr lang="en-US" dirty="0"/>
              <a:t>Ethical Issues in International Business</a:t>
            </a:r>
          </a:p>
        </p:txBody>
      </p:sp>
    </p:spTree>
    <p:extLst>
      <p:ext uri="{BB962C8B-B14F-4D97-AF65-F5344CB8AC3E}">
        <p14:creationId xmlns:p14="http://schemas.microsoft.com/office/powerpoint/2010/main" val="39613219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A0E077-ACBF-4DC5-AD8B-58B5201AA69E}"/>
              </a:ext>
            </a:extLst>
          </p:cNvPr>
          <p:cNvSpPr>
            <a:spLocks noGrp="1"/>
          </p:cNvSpPr>
          <p:nvPr>
            <p:ph type="title"/>
          </p:nvPr>
        </p:nvSpPr>
        <p:spPr/>
        <p:txBody>
          <a:bodyPr/>
          <a:lstStyle/>
          <a:p>
            <a:r>
              <a:rPr lang="en-US" dirty="0"/>
              <a:t>International Business (1 of 5)</a:t>
            </a:r>
          </a:p>
        </p:txBody>
      </p:sp>
      <p:sp>
        <p:nvSpPr>
          <p:cNvPr id="2" name="Content Placeholder 1">
            <a:extLst>
              <a:ext uri="{FF2B5EF4-FFF2-40B4-BE49-F238E27FC236}">
                <a16:creationId xmlns:a16="http://schemas.microsoft.com/office/drawing/2014/main" id="{1BDFC638-85B4-4B34-91E5-24BA27CDF791}"/>
              </a:ext>
            </a:extLst>
          </p:cNvPr>
          <p:cNvSpPr>
            <a:spLocks noGrp="1"/>
          </p:cNvSpPr>
          <p:nvPr>
            <p:ph idx="1"/>
          </p:nvPr>
        </p:nvSpPr>
        <p:spPr/>
        <p:txBody>
          <a:bodyPr/>
          <a:lstStyle/>
          <a:p>
            <a:pPr>
              <a:lnSpc>
                <a:spcPct val="100000"/>
              </a:lnSpc>
            </a:pPr>
            <a:r>
              <a:rPr lang="en-US" altLang="en-US" sz="2800" dirty="0"/>
              <a:t>Businesses Must Decide Whether to Operate under One Uniform Set of Standards</a:t>
            </a:r>
          </a:p>
          <a:p>
            <a:pPr>
              <a:lnSpc>
                <a:spcPct val="100000"/>
              </a:lnSpc>
            </a:pPr>
            <a:r>
              <a:rPr lang="en-US" altLang="en-US" sz="2800" dirty="0"/>
              <a:t>Cultures, Laws, and Standards Vary</a:t>
            </a:r>
          </a:p>
          <a:p>
            <a:pPr lvl="1">
              <a:lnSpc>
                <a:spcPct val="100000"/>
              </a:lnSpc>
              <a:spcBef>
                <a:spcPts val="1000"/>
              </a:spcBef>
            </a:pPr>
            <a:r>
              <a:rPr lang="en-US" altLang="en-US" sz="2400" dirty="0"/>
              <a:t>Creates issues of bribes, grease payments, and culture-related gifts</a:t>
            </a:r>
          </a:p>
          <a:p>
            <a:pPr lvl="1">
              <a:lnSpc>
                <a:spcPct val="100000"/>
              </a:lnSpc>
              <a:spcBef>
                <a:spcPts val="1000"/>
              </a:spcBef>
            </a:pPr>
            <a:r>
              <a:rPr lang="en-US" altLang="en-US" sz="2400" dirty="0"/>
              <a:t>Problems of economic development where bribery is common</a:t>
            </a:r>
            <a:endParaRPr lang="en-US" dirty="0"/>
          </a:p>
        </p:txBody>
      </p:sp>
    </p:spTree>
    <p:extLst>
      <p:ext uri="{BB962C8B-B14F-4D97-AF65-F5344CB8AC3E}">
        <p14:creationId xmlns:p14="http://schemas.microsoft.com/office/powerpoint/2010/main" val="6716997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1D551F-A945-4C15-B8C9-12CBF4363BF8}"/>
              </a:ext>
            </a:extLst>
          </p:cNvPr>
          <p:cNvSpPr>
            <a:spLocks noGrp="1"/>
          </p:cNvSpPr>
          <p:nvPr>
            <p:ph type="title"/>
          </p:nvPr>
        </p:nvSpPr>
        <p:spPr/>
        <p:txBody>
          <a:bodyPr/>
          <a:lstStyle/>
          <a:p>
            <a:r>
              <a:rPr lang="en-US" dirty="0"/>
              <a:t>International Business (2 of 5)</a:t>
            </a:r>
          </a:p>
        </p:txBody>
      </p:sp>
      <p:sp>
        <p:nvSpPr>
          <p:cNvPr id="2" name="Content Placeholder 1">
            <a:extLst>
              <a:ext uri="{FF2B5EF4-FFF2-40B4-BE49-F238E27FC236}">
                <a16:creationId xmlns:a16="http://schemas.microsoft.com/office/drawing/2014/main" id="{19FF7954-2E9B-431E-BECD-297676268EFF}"/>
              </a:ext>
            </a:extLst>
          </p:cNvPr>
          <p:cNvSpPr>
            <a:spLocks noGrp="1"/>
          </p:cNvSpPr>
          <p:nvPr>
            <p:ph idx="1"/>
          </p:nvPr>
        </p:nvSpPr>
        <p:spPr>
          <a:xfrm>
            <a:off x="476843" y="1469365"/>
            <a:ext cx="11241915" cy="4351338"/>
          </a:xfrm>
        </p:spPr>
        <p:txBody>
          <a:bodyPr/>
          <a:lstStyle/>
          <a:p>
            <a:pPr>
              <a:lnSpc>
                <a:spcPct val="100000"/>
              </a:lnSpc>
              <a:spcAft>
                <a:spcPts val="0"/>
              </a:spcAft>
              <a:buFont typeface="Arial" panose="020B0604020202020204" pitchFamily="34" charset="0"/>
              <a:buChar char="•"/>
            </a:pPr>
            <a:r>
              <a:rPr lang="en-US" altLang="en-US" sz="2800" dirty="0"/>
              <a:t>A Possible Uniform Standard for Ethical Choices </a:t>
            </a:r>
          </a:p>
          <a:p>
            <a:pPr lvl="1">
              <a:lnSpc>
                <a:spcPct val="100000"/>
              </a:lnSpc>
              <a:spcBef>
                <a:spcPts val="1000"/>
              </a:spcBef>
              <a:spcAft>
                <a:spcPts val="0"/>
              </a:spcAft>
            </a:pPr>
            <a:r>
              <a:rPr lang="en-US" altLang="en-US" sz="2400" dirty="0"/>
              <a:t>Categorical imperative: How would you want to be treated?</a:t>
            </a:r>
          </a:p>
          <a:p>
            <a:pPr lvl="2">
              <a:spcBef>
                <a:spcPts val="1000"/>
              </a:spcBef>
              <a:spcAft>
                <a:spcPts val="0"/>
              </a:spcAft>
            </a:pPr>
            <a:r>
              <a:rPr lang="en-US" altLang="en-US" sz="2000" dirty="0"/>
              <a:t>Are you comfortable with a world with your standards?</a:t>
            </a:r>
          </a:p>
          <a:p>
            <a:pPr lvl="1">
              <a:lnSpc>
                <a:spcPct val="100000"/>
              </a:lnSpc>
              <a:spcBef>
                <a:spcPts val="1000"/>
              </a:spcBef>
              <a:spcAft>
                <a:spcPts val="0"/>
              </a:spcAft>
            </a:pPr>
            <a:r>
              <a:rPr lang="en-US" altLang="en-US" sz="2400" dirty="0"/>
              <a:t>Christian principle: The Golden Rule</a:t>
            </a:r>
          </a:p>
          <a:p>
            <a:pPr lvl="2">
              <a:spcBef>
                <a:spcPts val="1000"/>
              </a:spcBef>
              <a:spcAft>
                <a:spcPts val="0"/>
              </a:spcAft>
            </a:pPr>
            <a:r>
              <a:rPr lang="en-US" altLang="en-US" sz="2000" dirty="0"/>
              <a:t>And as ye would that men should do to you, do ye also to them likewise. (Luke 6:31)</a:t>
            </a:r>
          </a:p>
          <a:p>
            <a:pPr lvl="2">
              <a:spcBef>
                <a:spcPts val="1000"/>
              </a:spcBef>
              <a:spcAft>
                <a:spcPts val="0"/>
              </a:spcAft>
            </a:pPr>
            <a:r>
              <a:rPr lang="en-US" altLang="en-US" sz="2000" dirty="0"/>
              <a:t>Thou shalt love. . .thy neighbor as thyself. (Luke 10:27)</a:t>
            </a:r>
          </a:p>
          <a:p>
            <a:pPr lvl="1">
              <a:lnSpc>
                <a:spcPct val="100000"/>
              </a:lnSpc>
              <a:spcBef>
                <a:spcPts val="1000"/>
              </a:spcBef>
              <a:spcAft>
                <a:spcPts val="0"/>
              </a:spcAft>
            </a:pPr>
            <a:r>
              <a:rPr lang="en-US" altLang="en-US" sz="2400" dirty="0"/>
              <a:t>Confucius: What you do not want done to yourself, do not do to others.</a:t>
            </a:r>
          </a:p>
          <a:p>
            <a:pPr lvl="1">
              <a:lnSpc>
                <a:spcPct val="100000"/>
              </a:lnSpc>
              <a:spcBef>
                <a:spcPts val="1000"/>
              </a:spcBef>
              <a:spcAft>
                <a:spcPts val="0"/>
              </a:spcAft>
            </a:pPr>
            <a:r>
              <a:rPr lang="en-US" altLang="en-US" sz="2400" dirty="0"/>
              <a:t>Aristotle: We should behave to our friends as we wish our friends to behave to us.</a:t>
            </a:r>
          </a:p>
          <a:p>
            <a:endParaRPr lang="en-US" dirty="0"/>
          </a:p>
        </p:txBody>
      </p:sp>
    </p:spTree>
    <p:extLst>
      <p:ext uri="{BB962C8B-B14F-4D97-AF65-F5344CB8AC3E}">
        <p14:creationId xmlns:p14="http://schemas.microsoft.com/office/powerpoint/2010/main" val="36305833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A777A6-12E4-45A6-BB68-ADD4B5693CB8}"/>
              </a:ext>
            </a:extLst>
          </p:cNvPr>
          <p:cNvSpPr>
            <a:spLocks noGrp="1"/>
          </p:cNvSpPr>
          <p:nvPr>
            <p:ph type="title"/>
          </p:nvPr>
        </p:nvSpPr>
        <p:spPr/>
        <p:txBody>
          <a:bodyPr/>
          <a:lstStyle/>
          <a:p>
            <a:r>
              <a:rPr lang="en-US" dirty="0"/>
              <a:t>International Business (3 of 5)</a:t>
            </a:r>
          </a:p>
        </p:txBody>
      </p:sp>
      <p:sp>
        <p:nvSpPr>
          <p:cNvPr id="2" name="Content Placeholder 1">
            <a:extLst>
              <a:ext uri="{FF2B5EF4-FFF2-40B4-BE49-F238E27FC236}">
                <a16:creationId xmlns:a16="http://schemas.microsoft.com/office/drawing/2014/main" id="{4C990B54-DC04-46FC-B1C3-0CF897292A34}"/>
              </a:ext>
            </a:extLst>
          </p:cNvPr>
          <p:cNvSpPr>
            <a:spLocks noGrp="1"/>
          </p:cNvSpPr>
          <p:nvPr>
            <p:ph idx="1"/>
          </p:nvPr>
        </p:nvSpPr>
        <p:spPr/>
        <p:txBody>
          <a:bodyPr/>
          <a:lstStyle/>
          <a:p>
            <a:pPr>
              <a:lnSpc>
                <a:spcPct val="100000"/>
              </a:lnSpc>
              <a:spcAft>
                <a:spcPts val="0"/>
              </a:spcAft>
            </a:pPr>
            <a:r>
              <a:rPr lang="en-US" altLang="en-US" sz="2800" dirty="0"/>
              <a:t>A Possible Uniform Standard for Ethical Choices </a:t>
            </a:r>
          </a:p>
          <a:p>
            <a:pPr lvl="1">
              <a:lnSpc>
                <a:spcPct val="100000"/>
              </a:lnSpc>
              <a:spcBef>
                <a:spcPts val="1000"/>
              </a:spcBef>
              <a:spcAft>
                <a:spcPts val="0"/>
              </a:spcAft>
            </a:pPr>
            <a:r>
              <a:rPr lang="en-US" altLang="en-US" sz="2400" dirty="0"/>
              <a:t>Judaism: What you hate, do not do to anyone.</a:t>
            </a:r>
          </a:p>
          <a:p>
            <a:pPr lvl="1">
              <a:lnSpc>
                <a:spcPct val="100000"/>
              </a:lnSpc>
              <a:spcBef>
                <a:spcPts val="1000"/>
              </a:spcBef>
              <a:spcAft>
                <a:spcPts val="0"/>
              </a:spcAft>
            </a:pPr>
            <a:r>
              <a:rPr lang="en-US" altLang="en-US" sz="2400" dirty="0"/>
              <a:t>Buddhism: Hurt not others with that which pains thyself.</a:t>
            </a:r>
          </a:p>
          <a:p>
            <a:pPr lvl="1">
              <a:lnSpc>
                <a:spcPct val="100000"/>
              </a:lnSpc>
              <a:spcBef>
                <a:spcPts val="1000"/>
              </a:spcBef>
              <a:spcAft>
                <a:spcPts val="0"/>
              </a:spcAft>
            </a:pPr>
            <a:r>
              <a:rPr lang="en-US" altLang="en-US" sz="2400" dirty="0"/>
              <a:t>Islam: No one of you is a believer until he loves for his brother what he loves for himself.</a:t>
            </a:r>
          </a:p>
          <a:p>
            <a:pPr lvl="1">
              <a:lnSpc>
                <a:spcPct val="100000"/>
              </a:lnSpc>
              <a:spcBef>
                <a:spcPts val="1000"/>
              </a:spcBef>
              <a:spcAft>
                <a:spcPts val="0"/>
              </a:spcAft>
            </a:pPr>
            <a:r>
              <a:rPr lang="en-US" altLang="en-US" sz="2400" dirty="0"/>
              <a:t>Hinduism: Do nothing to thy neighbor which thou wouldst not have him do to thee.</a:t>
            </a:r>
          </a:p>
          <a:p>
            <a:pPr lvl="1">
              <a:lnSpc>
                <a:spcPct val="100000"/>
              </a:lnSpc>
              <a:spcBef>
                <a:spcPts val="1000"/>
              </a:spcBef>
              <a:spcAft>
                <a:spcPts val="0"/>
              </a:spcAft>
            </a:pPr>
            <a:r>
              <a:rPr lang="en-US" altLang="en-US" sz="2400" dirty="0"/>
              <a:t>Sikhism: Treat others as you would be treated yourself.</a:t>
            </a:r>
          </a:p>
          <a:p>
            <a:pPr lvl="1">
              <a:lnSpc>
                <a:spcPct val="100000"/>
              </a:lnSpc>
              <a:spcBef>
                <a:spcPts val="1000"/>
              </a:spcBef>
              <a:spcAft>
                <a:spcPts val="0"/>
              </a:spcAft>
            </a:pPr>
            <a:r>
              <a:rPr lang="en-US" altLang="en-US" sz="2400" dirty="0"/>
              <a:t>Plato: May I do to others as I would that they should do unto me.</a:t>
            </a:r>
          </a:p>
          <a:p>
            <a:endParaRPr lang="en-US" dirty="0"/>
          </a:p>
        </p:txBody>
      </p:sp>
    </p:spTree>
    <p:extLst>
      <p:ext uri="{BB962C8B-B14F-4D97-AF65-F5344CB8AC3E}">
        <p14:creationId xmlns:p14="http://schemas.microsoft.com/office/powerpoint/2010/main" val="32957757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443B48-DB5F-415D-B898-3EB6DA05B954}"/>
              </a:ext>
            </a:extLst>
          </p:cNvPr>
          <p:cNvSpPr>
            <a:spLocks noGrp="1"/>
          </p:cNvSpPr>
          <p:nvPr>
            <p:ph type="title"/>
          </p:nvPr>
        </p:nvSpPr>
        <p:spPr/>
        <p:txBody>
          <a:bodyPr/>
          <a:lstStyle/>
          <a:p>
            <a:r>
              <a:rPr lang="en-US" dirty="0"/>
              <a:t>International Business (4 of 5)</a:t>
            </a:r>
          </a:p>
        </p:txBody>
      </p:sp>
      <p:sp>
        <p:nvSpPr>
          <p:cNvPr id="2" name="Content Placeholder 1">
            <a:extLst>
              <a:ext uri="{FF2B5EF4-FFF2-40B4-BE49-F238E27FC236}">
                <a16:creationId xmlns:a16="http://schemas.microsoft.com/office/drawing/2014/main" id="{11D6B047-C95D-4B3C-8CE9-86796B67D2EA}"/>
              </a:ext>
            </a:extLst>
          </p:cNvPr>
          <p:cNvSpPr>
            <a:spLocks noGrp="1"/>
          </p:cNvSpPr>
          <p:nvPr>
            <p:ph sz="half" idx="1"/>
          </p:nvPr>
        </p:nvSpPr>
        <p:spPr>
          <a:xfrm>
            <a:off x="388005" y="1278280"/>
            <a:ext cx="11241915" cy="363157"/>
          </a:xfrm>
          <a:solidFill>
            <a:srgbClr val="0085CA"/>
          </a:solidFill>
        </p:spPr>
        <p:txBody>
          <a:bodyPr anchor="ctr"/>
          <a:lstStyle/>
          <a:p>
            <a:pPr algn="ctr" eaLnBrk="0" fontAlgn="base" hangingPunct="0">
              <a:spcBef>
                <a:spcPct val="0"/>
              </a:spcBef>
              <a:spcAft>
                <a:spcPct val="0"/>
              </a:spcAft>
            </a:pPr>
            <a:r>
              <a:rPr lang="en-US" sz="2400" cap="all" dirty="0">
                <a:solidFill>
                  <a:schemeClr val="bg1"/>
                </a:solidFill>
                <a:latin typeface="Calibri" charset="0"/>
              </a:rPr>
              <a:t>Corruption Perceptions Index 2019</a:t>
            </a:r>
          </a:p>
        </p:txBody>
      </p:sp>
      <p:graphicFrame>
        <p:nvGraphicFramePr>
          <p:cNvPr id="9" name="Table 7">
            <a:extLst>
              <a:ext uri="{FF2B5EF4-FFF2-40B4-BE49-F238E27FC236}">
                <a16:creationId xmlns:a16="http://schemas.microsoft.com/office/drawing/2014/main" id="{69F76D69-DD10-4B6A-8645-8F1342EAC633}"/>
              </a:ext>
            </a:extLst>
          </p:cNvPr>
          <p:cNvGraphicFramePr>
            <a:graphicFrameLocks noGrp="1"/>
          </p:cNvGraphicFramePr>
          <p:nvPr>
            <p:ph sz="half" idx="2"/>
            <p:extLst>
              <p:ext uri="{D42A27DB-BD31-4B8C-83A1-F6EECF244321}">
                <p14:modId xmlns:p14="http://schemas.microsoft.com/office/powerpoint/2010/main" val="2753432805"/>
              </p:ext>
            </p:extLst>
          </p:nvPr>
        </p:nvGraphicFramePr>
        <p:xfrm>
          <a:off x="387247" y="1741360"/>
          <a:ext cx="11242673" cy="4754880"/>
        </p:xfrm>
        <a:graphic>
          <a:graphicData uri="http://schemas.openxmlformats.org/drawingml/2006/table">
            <a:tbl>
              <a:tblPr firstRow="1" bandRow="1">
                <a:tableStyleId>{21E4AEA4-8DFA-4A89-87EB-49C32662AFE0}</a:tableStyleId>
              </a:tblPr>
              <a:tblGrid>
                <a:gridCol w="2279795">
                  <a:extLst>
                    <a:ext uri="{9D8B030D-6E8A-4147-A177-3AD203B41FA5}">
                      <a16:colId xmlns:a16="http://schemas.microsoft.com/office/drawing/2014/main" val="263460092"/>
                    </a:ext>
                  </a:extLst>
                </a:gridCol>
                <a:gridCol w="3029240">
                  <a:extLst>
                    <a:ext uri="{9D8B030D-6E8A-4147-A177-3AD203B41FA5}">
                      <a16:colId xmlns:a16="http://schemas.microsoft.com/office/drawing/2014/main" val="267427272"/>
                    </a:ext>
                  </a:extLst>
                </a:gridCol>
                <a:gridCol w="2387042">
                  <a:extLst>
                    <a:ext uri="{9D8B030D-6E8A-4147-A177-3AD203B41FA5}">
                      <a16:colId xmlns:a16="http://schemas.microsoft.com/office/drawing/2014/main" val="945380148"/>
                    </a:ext>
                  </a:extLst>
                </a:gridCol>
                <a:gridCol w="3546596">
                  <a:extLst>
                    <a:ext uri="{9D8B030D-6E8A-4147-A177-3AD203B41FA5}">
                      <a16:colId xmlns:a16="http://schemas.microsoft.com/office/drawing/2014/main" val="2964924818"/>
                    </a:ext>
                  </a:extLst>
                </a:gridCol>
              </a:tblGrid>
              <a:tr h="355234">
                <a:tc>
                  <a:txBody>
                    <a:bodyPr/>
                    <a:lstStyle/>
                    <a:p>
                      <a:pPr algn="r"/>
                      <a:r>
                        <a:rPr lang="en-US" dirty="0"/>
                        <a:t>Least</a:t>
                      </a:r>
                    </a:p>
                  </a:txBody>
                  <a:tcPr>
                    <a:lnR w="12700" cap="flat" cmpd="sng" algn="ctr">
                      <a:noFill/>
                      <a:prstDash val="solid"/>
                      <a:round/>
                      <a:headEnd type="none" w="med" len="med"/>
                      <a:tailEnd type="none" w="med" len="med"/>
                    </a:lnR>
                  </a:tcPr>
                </a:tc>
                <a:tc>
                  <a:txBody>
                    <a:bodyPr/>
                    <a:lstStyle/>
                    <a:p>
                      <a:r>
                        <a:rPr lang="en-US" dirty="0"/>
                        <a:t>Corrupt</a:t>
                      </a:r>
                    </a:p>
                  </a:txBody>
                  <a:tcPr>
                    <a:lnL w="12700" cap="flat" cmpd="sng" algn="ctr">
                      <a:noFill/>
                      <a:prstDash val="solid"/>
                      <a:round/>
                      <a:headEnd type="none" w="med" len="med"/>
                      <a:tailEnd type="none" w="med" len="med"/>
                    </a:lnL>
                  </a:tcPr>
                </a:tc>
                <a:tc>
                  <a:txBody>
                    <a:bodyPr/>
                    <a:lstStyle/>
                    <a:p>
                      <a:pPr algn="r"/>
                      <a:r>
                        <a:rPr lang="en-US" dirty="0"/>
                        <a:t>Most</a:t>
                      </a:r>
                    </a:p>
                  </a:txBody>
                  <a:tcPr>
                    <a:lnR w="12700" cap="flat" cmpd="sng" algn="ctr">
                      <a:noFill/>
                      <a:prstDash val="solid"/>
                      <a:round/>
                      <a:headEnd type="none" w="med" len="med"/>
                      <a:tailEnd type="none" w="med" len="med"/>
                    </a:lnR>
                  </a:tcPr>
                </a:tc>
                <a:tc>
                  <a:txBody>
                    <a:bodyPr/>
                    <a:lstStyle/>
                    <a:p>
                      <a:pPr algn="l"/>
                      <a:r>
                        <a:rPr lang="en-US" dirty="0"/>
                        <a:t>Corrupt</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931404254"/>
                  </a:ext>
                </a:extLst>
              </a:tr>
              <a:tr h="355234">
                <a:tc>
                  <a:txBody>
                    <a:bodyPr/>
                    <a:lstStyle/>
                    <a:p>
                      <a:r>
                        <a:rPr lang="en-US" dirty="0"/>
                        <a:t>Denmark</a:t>
                      </a:r>
                    </a:p>
                  </a:txBody>
                  <a:tcPr/>
                </a:tc>
                <a:tc>
                  <a:txBody>
                    <a:bodyPr/>
                    <a:lstStyle/>
                    <a:p>
                      <a:r>
                        <a:rPr lang="en-US" dirty="0"/>
                        <a:t>United Kingdom</a:t>
                      </a:r>
                    </a:p>
                  </a:txBody>
                  <a:tcPr/>
                </a:tc>
                <a:tc>
                  <a:txBody>
                    <a:bodyPr/>
                    <a:lstStyle/>
                    <a:p>
                      <a:r>
                        <a:rPr lang="en-US" dirty="0"/>
                        <a:t>Somalia</a:t>
                      </a:r>
                    </a:p>
                  </a:txBody>
                  <a:tcPr/>
                </a:tc>
                <a:tc>
                  <a:txBody>
                    <a:bodyPr/>
                    <a:lstStyle/>
                    <a:p>
                      <a:r>
                        <a:rPr lang="en-US" dirty="0"/>
                        <a:t>Chad</a:t>
                      </a:r>
                    </a:p>
                  </a:txBody>
                  <a:tcPr/>
                </a:tc>
                <a:extLst>
                  <a:ext uri="{0D108BD9-81ED-4DB2-BD59-A6C34878D82A}">
                    <a16:rowId xmlns:a16="http://schemas.microsoft.com/office/drawing/2014/main" val="943836000"/>
                  </a:ext>
                </a:extLst>
              </a:tr>
              <a:tr h="355234">
                <a:tc>
                  <a:txBody>
                    <a:bodyPr/>
                    <a:lstStyle/>
                    <a:p>
                      <a:r>
                        <a:rPr lang="en-US" dirty="0"/>
                        <a:t>New Zealand</a:t>
                      </a:r>
                    </a:p>
                  </a:txBody>
                  <a:tcPr/>
                </a:tc>
                <a:tc>
                  <a:txBody>
                    <a:bodyPr/>
                    <a:lstStyle/>
                    <a:p>
                      <a:r>
                        <a:rPr lang="en-US" dirty="0"/>
                        <a:t>Australia</a:t>
                      </a:r>
                    </a:p>
                  </a:txBody>
                  <a:tcPr/>
                </a:tc>
                <a:tc>
                  <a:txBody>
                    <a:bodyPr/>
                    <a:lstStyle/>
                    <a:p>
                      <a:r>
                        <a:rPr lang="en-US" dirty="0"/>
                        <a:t>Syria</a:t>
                      </a:r>
                    </a:p>
                  </a:txBody>
                  <a:tcPr/>
                </a:tc>
                <a:tc>
                  <a:txBody>
                    <a:bodyPr/>
                    <a:lstStyle/>
                    <a:p>
                      <a:r>
                        <a:rPr lang="en-US" dirty="0"/>
                        <a:t>Angola</a:t>
                      </a:r>
                    </a:p>
                  </a:txBody>
                  <a:tcPr/>
                </a:tc>
                <a:extLst>
                  <a:ext uri="{0D108BD9-81ED-4DB2-BD59-A6C34878D82A}">
                    <a16:rowId xmlns:a16="http://schemas.microsoft.com/office/drawing/2014/main" val="200600001"/>
                  </a:ext>
                </a:extLst>
              </a:tr>
              <a:tr h="355234">
                <a:tc>
                  <a:txBody>
                    <a:bodyPr/>
                    <a:lstStyle/>
                    <a:p>
                      <a:r>
                        <a:rPr lang="en-US" dirty="0"/>
                        <a:t>Finland</a:t>
                      </a:r>
                    </a:p>
                  </a:txBody>
                  <a:tcPr/>
                </a:tc>
                <a:tc>
                  <a:txBody>
                    <a:bodyPr/>
                    <a:lstStyle/>
                    <a:p>
                      <a:r>
                        <a:rPr lang="en-US" dirty="0"/>
                        <a:t>Austria</a:t>
                      </a:r>
                    </a:p>
                  </a:txBody>
                  <a:tcPr/>
                </a:tc>
                <a:tc>
                  <a:txBody>
                    <a:bodyPr/>
                    <a:lstStyle/>
                    <a:p>
                      <a:r>
                        <a:rPr lang="en-US" dirty="0"/>
                        <a:t>South Sudan</a:t>
                      </a:r>
                    </a:p>
                  </a:txBody>
                  <a:tcPr/>
                </a:tc>
                <a:tc>
                  <a:txBody>
                    <a:bodyPr/>
                    <a:lstStyle/>
                    <a:p>
                      <a:r>
                        <a:rPr lang="en-US" dirty="0"/>
                        <a:t>Turkmenistan</a:t>
                      </a:r>
                    </a:p>
                  </a:txBody>
                  <a:tcPr/>
                </a:tc>
                <a:extLst>
                  <a:ext uri="{0D108BD9-81ED-4DB2-BD59-A6C34878D82A}">
                    <a16:rowId xmlns:a16="http://schemas.microsoft.com/office/drawing/2014/main" val="704582895"/>
                  </a:ext>
                </a:extLst>
              </a:tr>
              <a:tr h="355234">
                <a:tc>
                  <a:txBody>
                    <a:bodyPr/>
                    <a:lstStyle/>
                    <a:p>
                      <a:r>
                        <a:rPr lang="en-US" dirty="0"/>
                        <a:t>Singapore</a:t>
                      </a:r>
                    </a:p>
                  </a:txBody>
                  <a:tcPr/>
                </a:tc>
                <a:tc>
                  <a:txBody>
                    <a:bodyPr/>
                    <a:lstStyle/>
                    <a:p>
                      <a:r>
                        <a:rPr lang="en-US" dirty="0"/>
                        <a:t>Hong Kong</a:t>
                      </a:r>
                    </a:p>
                  </a:txBody>
                  <a:tcPr/>
                </a:tc>
                <a:tc>
                  <a:txBody>
                    <a:bodyPr/>
                    <a:lstStyle/>
                    <a:p>
                      <a:r>
                        <a:rPr lang="en-US" dirty="0"/>
                        <a:t>Yemen</a:t>
                      </a:r>
                    </a:p>
                  </a:txBody>
                  <a:tcPr/>
                </a:tc>
                <a:tc>
                  <a:txBody>
                    <a:bodyPr/>
                    <a:lstStyle/>
                    <a:p>
                      <a:r>
                        <a:rPr lang="en-US" dirty="0"/>
                        <a:t>Haiti</a:t>
                      </a:r>
                    </a:p>
                  </a:txBody>
                  <a:tcPr/>
                </a:tc>
                <a:extLst>
                  <a:ext uri="{0D108BD9-81ED-4DB2-BD59-A6C34878D82A}">
                    <a16:rowId xmlns:a16="http://schemas.microsoft.com/office/drawing/2014/main" val="1748052879"/>
                  </a:ext>
                </a:extLst>
              </a:tr>
              <a:tr h="355234">
                <a:tc>
                  <a:txBody>
                    <a:bodyPr/>
                    <a:lstStyle/>
                    <a:p>
                      <a:r>
                        <a:rPr lang="en-US" dirty="0"/>
                        <a:t>Sweden</a:t>
                      </a:r>
                    </a:p>
                  </a:txBody>
                  <a:tcPr/>
                </a:tc>
                <a:tc>
                  <a:txBody>
                    <a:bodyPr/>
                    <a:lstStyle/>
                    <a:p>
                      <a:r>
                        <a:rPr lang="en-US" dirty="0"/>
                        <a:t>Iceland</a:t>
                      </a:r>
                    </a:p>
                  </a:txBody>
                  <a:tcPr/>
                </a:tc>
                <a:tc>
                  <a:txBody>
                    <a:bodyPr/>
                    <a:lstStyle/>
                    <a:p>
                      <a:r>
                        <a:rPr lang="en-US" dirty="0"/>
                        <a:t>North Korea</a:t>
                      </a:r>
                    </a:p>
                  </a:txBody>
                  <a:tcPr/>
                </a:tc>
                <a:tc>
                  <a:txBody>
                    <a:bodyPr/>
                    <a:lstStyle/>
                    <a:p>
                      <a:r>
                        <a:rPr lang="en-US" dirty="0"/>
                        <a:t>Democratic Republic of Congo</a:t>
                      </a:r>
                    </a:p>
                  </a:txBody>
                  <a:tcPr/>
                </a:tc>
                <a:extLst>
                  <a:ext uri="{0D108BD9-81ED-4DB2-BD59-A6C34878D82A}">
                    <a16:rowId xmlns:a16="http://schemas.microsoft.com/office/drawing/2014/main" val="2475771293"/>
                  </a:ext>
                </a:extLst>
              </a:tr>
              <a:tr h="355234">
                <a:tc>
                  <a:txBody>
                    <a:bodyPr/>
                    <a:lstStyle/>
                    <a:p>
                      <a:r>
                        <a:rPr lang="en-US" dirty="0"/>
                        <a:t>Switzerland</a:t>
                      </a:r>
                    </a:p>
                  </a:txBody>
                  <a:tcPr/>
                </a:tc>
                <a:tc>
                  <a:txBody>
                    <a:bodyPr/>
                    <a:lstStyle/>
                    <a:p>
                      <a:r>
                        <a:rPr lang="en-US" dirty="0"/>
                        <a:t>Belgium</a:t>
                      </a:r>
                    </a:p>
                  </a:txBody>
                  <a:tcPr/>
                </a:tc>
                <a:tc>
                  <a:txBody>
                    <a:bodyPr/>
                    <a:lstStyle/>
                    <a:p>
                      <a:r>
                        <a:rPr lang="en-US" dirty="0"/>
                        <a:t>Guinea Bissau</a:t>
                      </a:r>
                    </a:p>
                  </a:txBody>
                  <a:tcPr/>
                </a:tc>
                <a:tc>
                  <a:txBody>
                    <a:bodyPr/>
                    <a:lstStyle/>
                    <a:p>
                      <a:r>
                        <a:rPr lang="en-US" dirty="0"/>
                        <a:t>Cambodia</a:t>
                      </a:r>
                    </a:p>
                  </a:txBody>
                  <a:tcPr/>
                </a:tc>
                <a:extLst>
                  <a:ext uri="{0D108BD9-81ED-4DB2-BD59-A6C34878D82A}">
                    <a16:rowId xmlns:a16="http://schemas.microsoft.com/office/drawing/2014/main" val="3289737411"/>
                  </a:ext>
                </a:extLst>
              </a:tr>
              <a:tr h="355234">
                <a:tc>
                  <a:txBody>
                    <a:bodyPr/>
                    <a:lstStyle/>
                    <a:p>
                      <a:r>
                        <a:rPr lang="en-US" dirty="0"/>
                        <a:t>Norway</a:t>
                      </a:r>
                    </a:p>
                  </a:txBody>
                  <a:tcPr/>
                </a:tc>
                <a:tc>
                  <a:txBody>
                    <a:bodyPr/>
                    <a:lstStyle/>
                    <a:p>
                      <a:r>
                        <a:rPr lang="en-US" dirty="0"/>
                        <a:t>Estonia</a:t>
                      </a:r>
                    </a:p>
                  </a:txBody>
                  <a:tcPr/>
                </a:tc>
                <a:tc>
                  <a:txBody>
                    <a:bodyPr/>
                    <a:lstStyle/>
                    <a:p>
                      <a:r>
                        <a:rPr lang="en-US" dirty="0"/>
                        <a:t>Equatorial Guinea</a:t>
                      </a:r>
                    </a:p>
                  </a:txBody>
                  <a:tcPr/>
                </a:tc>
                <a:tc>
                  <a:txBody>
                    <a:bodyPr/>
                    <a:lstStyle/>
                    <a:p>
                      <a:r>
                        <a:rPr lang="en-US" dirty="0"/>
                        <a:t>Zimbabwe</a:t>
                      </a:r>
                    </a:p>
                  </a:txBody>
                  <a:tcPr/>
                </a:tc>
                <a:extLst>
                  <a:ext uri="{0D108BD9-81ED-4DB2-BD59-A6C34878D82A}">
                    <a16:rowId xmlns:a16="http://schemas.microsoft.com/office/drawing/2014/main" val="200037875"/>
                  </a:ext>
                </a:extLst>
              </a:tr>
              <a:tr h="355234">
                <a:tc>
                  <a:txBody>
                    <a:bodyPr/>
                    <a:lstStyle/>
                    <a:p>
                      <a:r>
                        <a:rPr lang="en-US" dirty="0"/>
                        <a:t>Netherlands</a:t>
                      </a:r>
                    </a:p>
                  </a:txBody>
                  <a:tcPr/>
                </a:tc>
                <a:tc>
                  <a:txBody>
                    <a:bodyPr/>
                    <a:lstStyle/>
                    <a:p>
                      <a:r>
                        <a:rPr lang="en-US" dirty="0"/>
                        <a:t>Ireland</a:t>
                      </a:r>
                    </a:p>
                  </a:txBody>
                  <a:tcPr/>
                </a:tc>
                <a:tc>
                  <a:txBody>
                    <a:bodyPr/>
                    <a:lstStyle/>
                    <a:p>
                      <a:r>
                        <a:rPr lang="en-US" dirty="0"/>
                        <a:t>Libya</a:t>
                      </a:r>
                    </a:p>
                  </a:txBody>
                  <a:tcPr/>
                </a:tc>
                <a:tc>
                  <a:txBody>
                    <a:bodyPr/>
                    <a:lstStyle/>
                    <a:p>
                      <a:r>
                        <a:rPr lang="en-US" dirty="0"/>
                        <a:t>Uzbekistan</a:t>
                      </a:r>
                    </a:p>
                  </a:txBody>
                  <a:tcPr/>
                </a:tc>
                <a:extLst>
                  <a:ext uri="{0D108BD9-81ED-4DB2-BD59-A6C34878D82A}">
                    <a16:rowId xmlns:a16="http://schemas.microsoft.com/office/drawing/2014/main" val="108847964"/>
                  </a:ext>
                </a:extLst>
              </a:tr>
              <a:tr h="355234">
                <a:tc>
                  <a:txBody>
                    <a:bodyPr/>
                    <a:lstStyle/>
                    <a:p>
                      <a:r>
                        <a:rPr lang="en-US" dirty="0"/>
                        <a:t>Canada</a:t>
                      </a:r>
                    </a:p>
                  </a:txBody>
                  <a:tcPr/>
                </a:tc>
                <a:tc>
                  <a:txBody>
                    <a:bodyPr/>
                    <a:lstStyle/>
                    <a:p>
                      <a:r>
                        <a:rPr lang="en-US" dirty="0"/>
                        <a:t>Japan</a:t>
                      </a:r>
                    </a:p>
                  </a:txBody>
                  <a:tcPr/>
                </a:tc>
                <a:tc>
                  <a:txBody>
                    <a:bodyPr/>
                    <a:lstStyle/>
                    <a:p>
                      <a:r>
                        <a:rPr lang="en-US" dirty="0"/>
                        <a:t>Burundi</a:t>
                      </a:r>
                    </a:p>
                  </a:txBody>
                  <a:tcPr/>
                </a:tc>
                <a:tc>
                  <a:txBody>
                    <a:bodyPr/>
                    <a:lstStyle/>
                    <a:p>
                      <a:r>
                        <a:rPr lang="en-US" dirty="0"/>
                        <a:t>Mozambique</a:t>
                      </a:r>
                    </a:p>
                  </a:txBody>
                  <a:tcPr/>
                </a:tc>
                <a:extLst>
                  <a:ext uri="{0D108BD9-81ED-4DB2-BD59-A6C34878D82A}">
                    <a16:rowId xmlns:a16="http://schemas.microsoft.com/office/drawing/2014/main" val="3421904138"/>
                  </a:ext>
                </a:extLst>
              </a:tr>
              <a:tr h="355234">
                <a:tc>
                  <a:txBody>
                    <a:bodyPr/>
                    <a:lstStyle/>
                    <a:p>
                      <a:r>
                        <a:rPr lang="en-US" dirty="0"/>
                        <a:t>Luxembourg</a:t>
                      </a:r>
                    </a:p>
                  </a:txBody>
                  <a:tcPr/>
                </a:tc>
                <a:tc>
                  <a:txBody>
                    <a:bodyPr/>
                    <a:lstStyle/>
                    <a:p>
                      <a:r>
                        <a:rPr lang="en-US" dirty="0"/>
                        <a:t>France</a:t>
                      </a:r>
                    </a:p>
                  </a:txBody>
                  <a:tcPr/>
                </a:tc>
                <a:tc>
                  <a:txBody>
                    <a:bodyPr/>
                    <a:lstStyle/>
                    <a:p>
                      <a:r>
                        <a:rPr lang="en-US" dirty="0"/>
                        <a:t>Venezuela</a:t>
                      </a:r>
                    </a:p>
                  </a:txBody>
                  <a:tcPr/>
                </a:tc>
                <a:tc>
                  <a:txBody>
                    <a:bodyPr/>
                    <a:lstStyle/>
                    <a:p>
                      <a:r>
                        <a:rPr lang="en-US" dirty="0"/>
                        <a:t>Eritea</a:t>
                      </a:r>
                    </a:p>
                  </a:txBody>
                  <a:tcPr/>
                </a:tc>
                <a:extLst>
                  <a:ext uri="{0D108BD9-81ED-4DB2-BD59-A6C34878D82A}">
                    <a16:rowId xmlns:a16="http://schemas.microsoft.com/office/drawing/2014/main" val="4132969746"/>
                  </a:ext>
                </a:extLst>
              </a:tr>
              <a:tr h="355234">
                <a:tc>
                  <a:txBody>
                    <a:bodyPr/>
                    <a:lstStyle/>
                    <a:p>
                      <a:r>
                        <a:rPr lang="en-US" dirty="0"/>
                        <a:t>Germany</a:t>
                      </a:r>
                    </a:p>
                  </a:txBody>
                  <a:tcPr/>
                </a:tc>
                <a:tc>
                  <a:txBody>
                    <a:bodyPr/>
                    <a:lstStyle/>
                    <a:p>
                      <a:r>
                        <a:rPr lang="en-US" dirty="0"/>
                        <a:t>United States of America</a:t>
                      </a:r>
                    </a:p>
                  </a:txBody>
                  <a:tcPr/>
                </a:tc>
                <a:tc>
                  <a:txBody>
                    <a:bodyPr/>
                    <a:lstStyle/>
                    <a:p>
                      <a:r>
                        <a:rPr lang="en-US" dirty="0"/>
                        <a:t>Iraq</a:t>
                      </a:r>
                    </a:p>
                  </a:txBody>
                  <a:tcPr/>
                </a:tc>
                <a:tc>
                  <a:txBody>
                    <a:bodyPr/>
                    <a:lstStyle/>
                    <a:p>
                      <a:r>
                        <a:rPr lang="en-US" dirty="0"/>
                        <a:t>Tajikistan</a:t>
                      </a:r>
                    </a:p>
                  </a:txBody>
                  <a:tcPr/>
                </a:tc>
                <a:extLst>
                  <a:ext uri="{0D108BD9-81ED-4DB2-BD59-A6C34878D82A}">
                    <a16:rowId xmlns:a16="http://schemas.microsoft.com/office/drawing/2014/main" val="2609229070"/>
                  </a:ext>
                </a:extLst>
              </a:tr>
              <a:tr h="35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Congo</a:t>
                      </a:r>
                    </a:p>
                  </a:txBody>
                  <a:tcPr/>
                </a:tc>
                <a:tc>
                  <a:txBody>
                    <a:bodyPr/>
                    <a:lstStyle/>
                    <a:p>
                      <a:endParaRPr lang="en-US" dirty="0"/>
                    </a:p>
                  </a:txBody>
                  <a:tcPr/>
                </a:tc>
                <a:extLst>
                  <a:ext uri="{0D108BD9-81ED-4DB2-BD59-A6C34878D82A}">
                    <a16:rowId xmlns:a16="http://schemas.microsoft.com/office/drawing/2014/main" val="2357349041"/>
                  </a:ext>
                </a:extLst>
              </a:tr>
            </a:tbl>
          </a:graphicData>
        </a:graphic>
      </p:graphicFrame>
    </p:spTree>
    <p:extLst>
      <p:ext uri="{BB962C8B-B14F-4D97-AF65-F5344CB8AC3E}">
        <p14:creationId xmlns:p14="http://schemas.microsoft.com/office/powerpoint/2010/main" val="18619481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205E7E-D955-4DDD-979D-B2E402F907F4}"/>
              </a:ext>
            </a:extLst>
          </p:cNvPr>
          <p:cNvSpPr>
            <a:spLocks noGrp="1"/>
          </p:cNvSpPr>
          <p:nvPr>
            <p:ph type="title"/>
          </p:nvPr>
        </p:nvSpPr>
        <p:spPr/>
        <p:txBody>
          <a:bodyPr/>
          <a:lstStyle/>
          <a:p>
            <a:r>
              <a:rPr lang="en-US" dirty="0"/>
              <a:t>International Business (5 of 5)</a:t>
            </a:r>
          </a:p>
        </p:txBody>
      </p:sp>
      <p:pic>
        <p:nvPicPr>
          <p:cNvPr id="8" name="Picture Placeholder 7" descr="The diagram depicts the interrelationship between investors, customers, business, and government. The investors provide capital to the business and protection to the government. Customers pay the business and provide reliance to the government. The business provides quality/dependency to the customers and return on investment to the investors and expects fairness from the government. The government provides reliance to the investors, protection to the customers, and regulation/fairness to the business. ">
            <a:extLst>
              <a:ext uri="{FF2B5EF4-FFF2-40B4-BE49-F238E27FC236}">
                <a16:creationId xmlns:a16="http://schemas.microsoft.com/office/drawing/2014/main" id="{73341183-9E81-4510-AD41-9029F89163A7}"/>
              </a:ext>
            </a:extLst>
          </p:cNvPr>
          <p:cNvPicPr>
            <a:picLocks noGrp="1" noChangeAspect="1"/>
          </p:cNvPicPr>
          <p:nvPr>
            <p:ph sz="half" idx="1"/>
          </p:nvPr>
        </p:nvPicPr>
        <p:blipFill>
          <a:blip r:embed="rId2"/>
          <a:stretch>
            <a:fillRect/>
          </a:stretch>
        </p:blipFill>
        <p:spPr>
          <a:xfrm>
            <a:off x="980746" y="1690692"/>
            <a:ext cx="5543550" cy="4346195"/>
          </a:xfrm>
        </p:spPr>
      </p:pic>
      <p:sp>
        <p:nvSpPr>
          <p:cNvPr id="4" name="Content Placeholder 3">
            <a:extLst>
              <a:ext uri="{FF2B5EF4-FFF2-40B4-BE49-F238E27FC236}">
                <a16:creationId xmlns:a16="http://schemas.microsoft.com/office/drawing/2014/main" id="{65877A3A-9046-4E42-9CFE-DAAEDEC49D57}"/>
              </a:ext>
            </a:extLst>
          </p:cNvPr>
          <p:cNvSpPr>
            <a:spLocks noGrp="1"/>
          </p:cNvSpPr>
          <p:nvPr>
            <p:ph sz="half" idx="2"/>
          </p:nvPr>
        </p:nvSpPr>
        <p:spPr>
          <a:xfrm>
            <a:off x="7028199" y="3255065"/>
            <a:ext cx="3976406" cy="1217447"/>
          </a:xfrm>
        </p:spPr>
        <p:txBody>
          <a:bodyPr/>
          <a:lstStyle/>
          <a:p>
            <a:pPr marL="0" indent="0">
              <a:buNone/>
            </a:pPr>
            <a:r>
              <a:rPr lang="en-US" dirty="0"/>
              <a:t>Interdependence of Trust, Business, and Government</a:t>
            </a:r>
          </a:p>
        </p:txBody>
      </p:sp>
    </p:spTree>
    <p:extLst>
      <p:ext uri="{BB962C8B-B14F-4D97-AF65-F5344CB8AC3E}">
        <p14:creationId xmlns:p14="http://schemas.microsoft.com/office/powerpoint/2010/main" val="6030411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D30D3-9EBC-4FB6-B508-306FA93C2E4F}"/>
              </a:ext>
            </a:extLst>
          </p:cNvPr>
          <p:cNvSpPr>
            <a:spLocks noGrp="1"/>
          </p:cNvSpPr>
          <p:nvPr>
            <p:ph type="title"/>
          </p:nvPr>
        </p:nvSpPr>
        <p:spPr>
          <a:xfrm>
            <a:off x="476843" y="473245"/>
            <a:ext cx="11241915" cy="1217447"/>
          </a:xfrm>
        </p:spPr>
        <p:txBody>
          <a:bodyPr/>
          <a:lstStyle/>
          <a:p>
            <a:r>
              <a:rPr lang="en-US" dirty="0"/>
              <a:t>Summary (1 of 2)</a:t>
            </a:r>
          </a:p>
        </p:txBody>
      </p:sp>
      <p:sp>
        <p:nvSpPr>
          <p:cNvPr id="3" name="Content Placeholder 2">
            <a:extLst>
              <a:ext uri="{FF2B5EF4-FFF2-40B4-BE49-F238E27FC236}">
                <a16:creationId xmlns:a16="http://schemas.microsoft.com/office/drawing/2014/main" id="{036D4A9A-B027-496B-856F-9DEACFA7D4AD}"/>
              </a:ext>
            </a:extLst>
          </p:cNvPr>
          <p:cNvSpPr>
            <a:spLocks noGrp="1"/>
          </p:cNvSpPr>
          <p:nvPr>
            <p:ph idx="1"/>
          </p:nvPr>
        </p:nvSpPr>
        <p:spPr>
          <a:xfrm>
            <a:off x="476844" y="1469365"/>
            <a:ext cx="10947218" cy="4351338"/>
          </a:xfrm>
        </p:spPr>
        <p:txBody>
          <a:bodyPr/>
          <a:lstStyle/>
          <a:p>
            <a:pPr marL="0" indent="0">
              <a:buNone/>
            </a:pPr>
            <a:r>
              <a:rPr lang="en-US" sz="2800" dirty="0"/>
              <a:t>Now that the lesson has ended, you should have learned how to:</a:t>
            </a:r>
          </a:p>
          <a:p>
            <a:pPr marL="344488" marR="0" indent="-344488" defTabSz="630238">
              <a:spcBef>
                <a:spcPts val="1200"/>
              </a:spcBef>
              <a:spcAft>
                <a:spcPts val="0"/>
              </a:spcAft>
              <a:tabLst>
                <a:tab pos="344488" algn="l"/>
                <a:tab pos="125888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Define ethics and give examples of ethical dilemmas.</a:t>
            </a:r>
          </a:p>
          <a:p>
            <a:pPr marL="344488" marR="0" indent="-344488" defTabSz="630238">
              <a:spcBef>
                <a:spcPts val="1200"/>
              </a:spcBef>
              <a:spcAft>
                <a:spcPts val="0"/>
              </a:spcAft>
              <a:tabLst>
                <a:tab pos="344488" algn="l"/>
                <a:tab pos="125888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Explain and give examples of ethical standards and theories.</a:t>
            </a:r>
          </a:p>
          <a:p>
            <a:pPr marL="344488" marR="0" indent="-344488" defTabSz="630238">
              <a:spcBef>
                <a:spcPts val="1200"/>
              </a:spcBef>
              <a:spcAft>
                <a:spcPts val="0"/>
              </a:spcAft>
              <a:tabLst>
                <a:tab pos="344488" algn="l"/>
                <a:tab pos="125888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List the categories of ethical dilemmas and give examples for each category.</a:t>
            </a:r>
          </a:p>
          <a:p>
            <a:pPr marL="344488" marR="0" indent="-344488" defTabSz="630238">
              <a:spcBef>
                <a:spcPts val="1200"/>
              </a:spcBef>
              <a:spcAft>
                <a:spcPts val="0"/>
              </a:spcAft>
              <a:tabLst>
                <a:tab pos="344488" algn="l"/>
                <a:tab pos="125888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Explain the models used for resolving ethical dilemmas.</a:t>
            </a:r>
          </a:p>
          <a:p>
            <a:pPr marL="344488" marR="0" indent="-344488" defTabSz="630238">
              <a:spcBef>
                <a:spcPts val="1200"/>
              </a:spcBef>
              <a:spcAft>
                <a:spcPts val="0"/>
              </a:spcAft>
              <a:tabLst>
                <a:tab pos="344488" algn="l"/>
                <a:tab pos="125888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Describe the obstacles we face when trying to make ethical decisions.</a:t>
            </a:r>
          </a:p>
          <a:p>
            <a:pPr marL="344488" indent="-344488" defTabSz="630238">
              <a:spcBef>
                <a:spcPts val="1200"/>
              </a:spcBef>
              <a:spcAft>
                <a:spcPts val="0"/>
              </a:spcAft>
              <a:tabLst>
                <a:tab pos="344488" algn="l"/>
                <a:tab pos="125888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Develop a list of arguments to convince a business of the importance of ethics.</a:t>
            </a:r>
          </a:p>
          <a:p>
            <a:pPr marL="344488" marR="0" indent="-344488" defTabSz="630238">
              <a:spcBef>
                <a:spcPts val="1200"/>
              </a:spcBef>
              <a:spcAft>
                <a:spcPts val="0"/>
              </a:spcAft>
              <a:tabLst>
                <a:tab pos="344488" algn="l"/>
                <a:tab pos="1258888" algn="l"/>
              </a:tabLst>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defTabSz="630238">
              <a:spcBef>
                <a:spcPts val="1200"/>
              </a:spcBef>
              <a:spcAft>
                <a:spcPts val="0"/>
              </a:spcAft>
              <a:buNone/>
              <a:tabLst>
                <a:tab pos="344488" algn="l"/>
                <a:tab pos="1258888" algn="l"/>
              </a:tabLst>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p>
        </p:txBody>
      </p:sp>
      <p:pic>
        <p:nvPicPr>
          <p:cNvPr id="4" name="Picture Placeholder 14">
            <a:extLst>
              <a:ext uri="{FF2B5EF4-FFF2-40B4-BE49-F238E27FC236}">
                <a16:creationId xmlns:a16="http://schemas.microsoft.com/office/drawing/2014/main" id="{282D3309-6524-4B47-BD36-35F65CB850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67335" y="4962011"/>
            <a:ext cx="1547822" cy="1422744"/>
          </a:xfrm>
          <a:prstGeom prst="rect">
            <a:avLst/>
          </a:prstGeom>
        </p:spPr>
      </p:pic>
    </p:spTree>
    <p:custDataLst>
      <p:tags r:id="rId1"/>
    </p:custDataLst>
    <p:extLst>
      <p:ext uri="{BB962C8B-B14F-4D97-AF65-F5344CB8AC3E}">
        <p14:creationId xmlns:p14="http://schemas.microsoft.com/office/powerpoint/2010/main" val="29297390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D30D3-9EBC-4FB6-B508-306FA93C2E4F}"/>
              </a:ext>
            </a:extLst>
          </p:cNvPr>
          <p:cNvSpPr>
            <a:spLocks noGrp="1"/>
          </p:cNvSpPr>
          <p:nvPr>
            <p:ph type="title"/>
          </p:nvPr>
        </p:nvSpPr>
        <p:spPr>
          <a:xfrm>
            <a:off x="476843" y="473245"/>
            <a:ext cx="11241915" cy="1217447"/>
          </a:xfrm>
        </p:spPr>
        <p:txBody>
          <a:bodyPr/>
          <a:lstStyle/>
          <a:p>
            <a:r>
              <a:rPr lang="en-US" dirty="0"/>
              <a:t>Summary (2 of 2)</a:t>
            </a:r>
          </a:p>
        </p:txBody>
      </p:sp>
      <p:sp>
        <p:nvSpPr>
          <p:cNvPr id="3" name="Content Placeholder 2">
            <a:extLst>
              <a:ext uri="{FF2B5EF4-FFF2-40B4-BE49-F238E27FC236}">
                <a16:creationId xmlns:a16="http://schemas.microsoft.com/office/drawing/2014/main" id="{036D4A9A-B027-496B-856F-9DEACFA7D4AD}"/>
              </a:ext>
            </a:extLst>
          </p:cNvPr>
          <p:cNvSpPr>
            <a:spLocks noGrp="1"/>
          </p:cNvSpPr>
          <p:nvPr>
            <p:ph idx="1"/>
          </p:nvPr>
        </p:nvSpPr>
        <p:spPr>
          <a:xfrm>
            <a:off x="473241" y="1595178"/>
            <a:ext cx="10938945" cy="4351338"/>
          </a:xfrm>
        </p:spPr>
        <p:txBody>
          <a:bodyPr/>
          <a:lstStyle/>
          <a:p>
            <a:pPr marL="344488" marR="0" indent="-344488" defTabSz="658813">
              <a:spcBef>
                <a:spcPts val="600"/>
              </a:spcBef>
              <a:spcAft>
                <a:spcPts val="0"/>
              </a:spcAft>
              <a:tabLst>
                <a:tab pos="34448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Explain how the absence of business ethics in a business can be destructive.</a:t>
            </a:r>
          </a:p>
          <a:p>
            <a:pPr marL="344488" marR="0" indent="-344488" defTabSz="658813">
              <a:spcBef>
                <a:spcPts val="600"/>
              </a:spcBef>
              <a:spcAft>
                <a:spcPts val="0"/>
              </a:spcAft>
              <a:tabLst>
                <a:tab pos="34448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Give examples of how the commitment to business ethics can help a company achieve long-term success.</a:t>
            </a:r>
          </a:p>
          <a:p>
            <a:pPr marL="344488" marR="0" indent="-344488" defTabSz="658813">
              <a:spcBef>
                <a:spcPts val="600"/>
              </a:spcBef>
              <a:spcAft>
                <a:spcPts val="0"/>
              </a:spcAft>
              <a:tabLst>
                <a:tab pos="34448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Explain the components of an ethical culture.</a:t>
            </a:r>
          </a:p>
          <a:p>
            <a:pPr marL="344488" marR="0" indent="-344488" defTabSz="658813">
              <a:spcBef>
                <a:spcPts val="600"/>
              </a:spcBef>
              <a:spcAft>
                <a:spcPts val="0"/>
              </a:spcAft>
              <a:tabLst>
                <a:tab pos="34448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Explain how a business can create an ethical culture.</a:t>
            </a:r>
          </a:p>
          <a:p>
            <a:pPr marL="344488" marR="0" indent="-344488" defTabSz="658813">
              <a:spcBef>
                <a:spcPts val="600"/>
              </a:spcBef>
              <a:spcAft>
                <a:spcPts val="0"/>
              </a:spcAft>
              <a:tabLst>
                <a:tab pos="34448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Discuss why corruption exists in international business and its resulting harms.</a:t>
            </a:r>
          </a:p>
          <a:p>
            <a:pPr marL="344488" indent="-344488" defTabSz="658813">
              <a:spcBef>
                <a:spcPts val="600"/>
              </a:spcBef>
              <a:spcAft>
                <a:spcPts val="0"/>
              </a:spcAft>
              <a:tabLst>
                <a:tab pos="34448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Explain why simply adopting another country’s customs 	can be risky for a business.</a:t>
            </a:r>
            <a:endParaRPr lang="en-US" dirty="0">
              <a:latin typeface="Arial" panose="020B0604020202020204" pitchFamily="34" charset="0"/>
              <a:cs typeface="Arial" panose="020B0604020202020204" pitchFamily="34" charset="0"/>
            </a:endParaRPr>
          </a:p>
          <a:p>
            <a:pPr marL="0" indent="0">
              <a:buNone/>
            </a:pPr>
            <a:endParaRPr lang="en-US" dirty="0"/>
          </a:p>
        </p:txBody>
      </p:sp>
      <p:pic>
        <p:nvPicPr>
          <p:cNvPr id="4" name="Picture Placeholder 14">
            <a:extLst>
              <a:ext uri="{FF2B5EF4-FFF2-40B4-BE49-F238E27FC236}">
                <a16:creationId xmlns:a16="http://schemas.microsoft.com/office/drawing/2014/main" id="{282D3309-6524-4B47-BD36-35F65CB850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67335" y="4962011"/>
            <a:ext cx="1547822" cy="1422744"/>
          </a:xfrm>
          <a:prstGeom prst="rect">
            <a:avLst/>
          </a:prstGeom>
        </p:spPr>
      </p:pic>
    </p:spTree>
    <p:custDataLst>
      <p:tags r:id="rId1"/>
    </p:custDataLst>
    <p:extLst>
      <p:ext uri="{BB962C8B-B14F-4D97-AF65-F5344CB8AC3E}">
        <p14:creationId xmlns:p14="http://schemas.microsoft.com/office/powerpoint/2010/main" val="363411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6CFA01-FC0C-4EEC-ACA5-23EAB19552F2}"/>
              </a:ext>
            </a:extLst>
          </p:cNvPr>
          <p:cNvSpPr>
            <a:spLocks noGrp="1"/>
          </p:cNvSpPr>
          <p:nvPr>
            <p:ph type="title"/>
          </p:nvPr>
        </p:nvSpPr>
        <p:spPr/>
        <p:txBody>
          <a:bodyPr/>
          <a:lstStyle/>
          <a:p>
            <a:r>
              <a:rPr lang="en-US" dirty="0"/>
              <a:t>What Is Ethics? (2 of 2)</a:t>
            </a:r>
          </a:p>
        </p:txBody>
      </p:sp>
      <p:sp>
        <p:nvSpPr>
          <p:cNvPr id="2" name="Content Placeholder 1">
            <a:extLst>
              <a:ext uri="{FF2B5EF4-FFF2-40B4-BE49-F238E27FC236}">
                <a16:creationId xmlns:a16="http://schemas.microsoft.com/office/drawing/2014/main" id="{7E8220E1-0012-462B-81D9-2EC04127119A}"/>
              </a:ext>
            </a:extLst>
          </p:cNvPr>
          <p:cNvSpPr>
            <a:spLocks noGrp="1"/>
          </p:cNvSpPr>
          <p:nvPr>
            <p:ph idx="1"/>
          </p:nvPr>
        </p:nvSpPr>
        <p:spPr/>
        <p:txBody>
          <a:bodyPr/>
          <a:lstStyle/>
          <a:p>
            <a:pPr>
              <a:lnSpc>
                <a:spcPct val="100000"/>
              </a:lnSpc>
            </a:pPr>
            <a:r>
              <a:rPr lang="en-US" sz="2800" dirty="0"/>
              <a:t>What Is “Fair”?</a:t>
            </a:r>
          </a:p>
          <a:p>
            <a:pPr>
              <a:lnSpc>
                <a:spcPct val="100000"/>
              </a:lnSpc>
            </a:pPr>
            <a:r>
              <a:rPr lang="en-US" sz="2800" dirty="0"/>
              <a:t>What if Something “Just Doesn’t Seem Right” or “That’s Just Not Fair”?</a:t>
            </a:r>
          </a:p>
          <a:p>
            <a:pPr lvl="1">
              <a:lnSpc>
                <a:spcPct val="100000"/>
              </a:lnSpc>
              <a:spcBef>
                <a:spcPts val="1000"/>
              </a:spcBef>
            </a:pPr>
            <a:r>
              <a:rPr lang="en-US" sz="2400" dirty="0"/>
              <a:t>Discuss seeing two movies for the price of one</a:t>
            </a:r>
          </a:p>
          <a:p>
            <a:pPr lvl="1">
              <a:lnSpc>
                <a:spcPct val="100000"/>
              </a:lnSpc>
              <a:spcBef>
                <a:spcPts val="1000"/>
              </a:spcBef>
            </a:pPr>
            <a:r>
              <a:rPr lang="en-US" sz="2400" dirty="0"/>
              <a:t>Writing a fake review because your boss wants you to</a:t>
            </a:r>
          </a:p>
          <a:p>
            <a:pPr lvl="1">
              <a:lnSpc>
                <a:spcPct val="100000"/>
              </a:lnSpc>
              <a:spcBef>
                <a:spcPts val="1000"/>
              </a:spcBef>
            </a:pPr>
            <a:r>
              <a:rPr lang="en-US" sz="2400" dirty="0"/>
              <a:t>Telling the clerk you received too much change</a:t>
            </a:r>
          </a:p>
          <a:p>
            <a:endParaRPr lang="en-US" dirty="0"/>
          </a:p>
        </p:txBody>
      </p:sp>
    </p:spTree>
    <p:extLst>
      <p:ext uri="{BB962C8B-B14F-4D97-AF65-F5344CB8AC3E}">
        <p14:creationId xmlns:p14="http://schemas.microsoft.com/office/powerpoint/2010/main" val="1717377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A22233-0AF6-4197-88DA-AB8060E6A493}"/>
              </a:ext>
            </a:extLst>
          </p:cNvPr>
          <p:cNvSpPr>
            <a:spLocks noGrp="1"/>
          </p:cNvSpPr>
          <p:nvPr>
            <p:ph type="title"/>
          </p:nvPr>
        </p:nvSpPr>
        <p:spPr/>
        <p:txBody>
          <a:bodyPr/>
          <a:lstStyle/>
          <a:p>
            <a:r>
              <a:rPr lang="en-US" dirty="0"/>
              <a:t>Normative Standards (1 of 3)</a:t>
            </a:r>
          </a:p>
        </p:txBody>
      </p:sp>
      <p:sp>
        <p:nvSpPr>
          <p:cNvPr id="2" name="Content Placeholder 1">
            <a:extLst>
              <a:ext uri="{FF2B5EF4-FFF2-40B4-BE49-F238E27FC236}">
                <a16:creationId xmlns:a16="http://schemas.microsoft.com/office/drawing/2014/main" id="{3CED1A33-D166-40A8-B3A7-279381262303}"/>
              </a:ext>
            </a:extLst>
          </p:cNvPr>
          <p:cNvSpPr>
            <a:spLocks noGrp="1"/>
          </p:cNvSpPr>
          <p:nvPr>
            <p:ph idx="1"/>
          </p:nvPr>
        </p:nvSpPr>
        <p:spPr/>
        <p:txBody>
          <a:bodyPr/>
          <a:lstStyle/>
          <a:p>
            <a:pPr>
              <a:lnSpc>
                <a:spcPct val="100000"/>
              </a:lnSpc>
            </a:pPr>
            <a:r>
              <a:rPr lang="en-US" altLang="en-US" sz="2800" dirty="0"/>
              <a:t>Normative Standards</a:t>
            </a:r>
          </a:p>
          <a:p>
            <a:pPr lvl="1">
              <a:lnSpc>
                <a:spcPct val="100000"/>
              </a:lnSpc>
              <a:spcBef>
                <a:spcPts val="1000"/>
              </a:spcBef>
            </a:pPr>
            <a:r>
              <a:rPr lang="en-US" altLang="en-US" sz="2400" dirty="0"/>
              <a:t>How we behave, on average</a:t>
            </a:r>
          </a:p>
          <a:p>
            <a:pPr lvl="1">
              <a:lnSpc>
                <a:spcPct val="100000"/>
              </a:lnSpc>
              <a:spcBef>
                <a:spcPts val="1000"/>
              </a:spcBef>
            </a:pPr>
            <a:r>
              <a:rPr lang="en-US" altLang="en-US" sz="2400" dirty="0"/>
              <a:t>How we treat each other</a:t>
            </a:r>
          </a:p>
          <a:p>
            <a:pPr lvl="1">
              <a:lnSpc>
                <a:spcPct val="100000"/>
              </a:lnSpc>
              <a:spcBef>
                <a:spcPts val="1000"/>
              </a:spcBef>
            </a:pPr>
            <a:r>
              <a:rPr lang="en-US" altLang="en-US" sz="2400" dirty="0"/>
              <a:t>Expectations on contracts beyond legal interpretation</a:t>
            </a:r>
          </a:p>
          <a:p>
            <a:endParaRPr lang="en-US" dirty="0"/>
          </a:p>
        </p:txBody>
      </p:sp>
    </p:spTree>
    <p:extLst>
      <p:ext uri="{BB962C8B-B14F-4D97-AF65-F5344CB8AC3E}">
        <p14:creationId xmlns:p14="http://schemas.microsoft.com/office/powerpoint/2010/main" val="651299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9B5B38-6ECB-41A2-A234-CDF68E747504}"/>
              </a:ext>
            </a:extLst>
          </p:cNvPr>
          <p:cNvSpPr>
            <a:spLocks noGrp="1"/>
          </p:cNvSpPr>
          <p:nvPr>
            <p:ph type="title"/>
          </p:nvPr>
        </p:nvSpPr>
        <p:spPr/>
        <p:txBody>
          <a:bodyPr/>
          <a:lstStyle/>
          <a:p>
            <a:r>
              <a:rPr lang="en-US" dirty="0"/>
              <a:t>Normative Standards (2 of 3)</a:t>
            </a:r>
          </a:p>
        </p:txBody>
      </p:sp>
      <p:sp>
        <p:nvSpPr>
          <p:cNvPr id="2" name="Content Placeholder 1">
            <a:extLst>
              <a:ext uri="{FF2B5EF4-FFF2-40B4-BE49-F238E27FC236}">
                <a16:creationId xmlns:a16="http://schemas.microsoft.com/office/drawing/2014/main" id="{A5259A28-EB5B-48FB-8520-BDB5583D667F}"/>
              </a:ext>
            </a:extLst>
          </p:cNvPr>
          <p:cNvSpPr>
            <a:spLocks noGrp="1"/>
          </p:cNvSpPr>
          <p:nvPr>
            <p:ph idx="1"/>
          </p:nvPr>
        </p:nvSpPr>
        <p:spPr/>
        <p:txBody>
          <a:bodyPr/>
          <a:lstStyle/>
          <a:p>
            <a:pPr>
              <a:lnSpc>
                <a:spcPct val="100000"/>
              </a:lnSpc>
            </a:pPr>
            <a:r>
              <a:rPr lang="en-US" altLang="en-US" sz="2800" dirty="0"/>
              <a:t>Applying Standards of Ethical Reasoning to Business Dilemmas</a:t>
            </a:r>
          </a:p>
          <a:p>
            <a:pPr lvl="1">
              <a:lnSpc>
                <a:spcPct val="100000"/>
              </a:lnSpc>
              <a:spcBef>
                <a:spcPts val="1000"/>
              </a:spcBef>
            </a:pPr>
            <a:r>
              <a:rPr lang="en-US" altLang="en-US" sz="2400" dirty="0"/>
              <a:t>Ethical standard is established</a:t>
            </a:r>
          </a:p>
          <a:p>
            <a:pPr lvl="1">
              <a:lnSpc>
                <a:spcPct val="100000"/>
              </a:lnSpc>
              <a:spcBef>
                <a:spcPts val="1000"/>
              </a:spcBef>
            </a:pPr>
            <a:r>
              <a:rPr lang="en-US" altLang="en-US" sz="2400" dirty="0"/>
              <a:t>Individual ethical standards differ</a:t>
            </a:r>
          </a:p>
          <a:p>
            <a:pPr lvl="1">
              <a:lnSpc>
                <a:spcPct val="100000"/>
              </a:lnSpc>
              <a:spcBef>
                <a:spcPts val="1000"/>
              </a:spcBef>
            </a:pPr>
            <a:r>
              <a:rPr lang="en-US" altLang="en-US" sz="2400" dirty="0"/>
              <a:t>Debate over sources of ethical standards</a:t>
            </a:r>
          </a:p>
          <a:p>
            <a:pPr lvl="1">
              <a:lnSpc>
                <a:spcPct val="100000"/>
              </a:lnSpc>
              <a:spcBef>
                <a:spcPts val="1000"/>
              </a:spcBef>
            </a:pPr>
            <a:r>
              <a:rPr lang="en-US" altLang="en-US" sz="2400" dirty="0"/>
              <a:t>Evaluate ethical standards and conflicts as new data appear</a:t>
            </a:r>
          </a:p>
          <a:p>
            <a:endParaRPr lang="en-US" dirty="0"/>
          </a:p>
        </p:txBody>
      </p:sp>
    </p:spTree>
    <p:extLst>
      <p:ext uri="{BB962C8B-B14F-4D97-AF65-F5344CB8AC3E}">
        <p14:creationId xmlns:p14="http://schemas.microsoft.com/office/powerpoint/2010/main" val="357716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C8DAA7-F1CE-4807-A24E-AE42D6362FDD}"/>
              </a:ext>
            </a:extLst>
          </p:cNvPr>
          <p:cNvSpPr>
            <a:spLocks noGrp="1"/>
          </p:cNvSpPr>
          <p:nvPr>
            <p:ph type="title"/>
          </p:nvPr>
        </p:nvSpPr>
        <p:spPr/>
        <p:txBody>
          <a:bodyPr/>
          <a:lstStyle/>
          <a:p>
            <a:r>
              <a:rPr lang="en-US" dirty="0"/>
              <a:t>Normative Standards (3 of 3)</a:t>
            </a:r>
          </a:p>
        </p:txBody>
      </p:sp>
      <p:sp>
        <p:nvSpPr>
          <p:cNvPr id="2" name="Content Placeholder 1">
            <a:extLst>
              <a:ext uri="{FF2B5EF4-FFF2-40B4-BE49-F238E27FC236}">
                <a16:creationId xmlns:a16="http://schemas.microsoft.com/office/drawing/2014/main" id="{5884384E-314D-4654-A45C-C9F73655A797}"/>
              </a:ext>
            </a:extLst>
          </p:cNvPr>
          <p:cNvSpPr>
            <a:spLocks noGrp="1"/>
          </p:cNvSpPr>
          <p:nvPr>
            <p:ph idx="1"/>
          </p:nvPr>
        </p:nvSpPr>
        <p:spPr/>
        <p:txBody>
          <a:bodyPr/>
          <a:lstStyle/>
          <a:p>
            <a:pPr>
              <a:lnSpc>
                <a:spcPct val="100000"/>
              </a:lnSpc>
            </a:pPr>
            <a:r>
              <a:rPr lang="en-US" altLang="en-US" sz="2800" dirty="0"/>
              <a:t>There Is No Statute on Cutting in Line, but We Do Honor That Normative Standard</a:t>
            </a:r>
          </a:p>
          <a:p>
            <a:pPr>
              <a:lnSpc>
                <a:spcPct val="100000"/>
              </a:lnSpc>
            </a:pPr>
            <a:r>
              <a:rPr lang="en-US" altLang="en-US" sz="2800" dirty="0"/>
              <a:t>We Refer to Adultery as “Cheating” Because the Normative Standard Is That Such Relationships Breach the Social Norm</a:t>
            </a:r>
          </a:p>
          <a:p>
            <a:pPr>
              <a:lnSpc>
                <a:spcPct val="100000"/>
              </a:lnSpc>
            </a:pPr>
            <a:r>
              <a:rPr lang="en-US" altLang="en-US" sz="2800" dirty="0"/>
              <a:t>We Refer to “Cheating” on Exams as Well</a:t>
            </a:r>
          </a:p>
          <a:p>
            <a:endParaRPr lang="en-US" dirty="0"/>
          </a:p>
        </p:txBody>
      </p:sp>
    </p:spTree>
    <p:extLst>
      <p:ext uri="{BB962C8B-B14F-4D97-AF65-F5344CB8AC3E}">
        <p14:creationId xmlns:p14="http://schemas.microsoft.com/office/powerpoint/2010/main" val="120430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FULL TEXT TEMPLATE MASTER" val="7pb33sBP"/>
  <p:tag name="ARTICULATE_DESIGN_ID_FULL TEXT TEMPLATE MASTER (CONT.)" val="V3Eg5WUK"/>
  <p:tag name="ARTICULATE_DESIGN_ID_OPTIMIZED TEMPLATE MASTER" val="rzwWCka7"/>
  <p:tag name="ARTICULATE_DESIGN_ID_OPTIMIZED TEMPLATE MASTER (CONT.)" val="klKJ3eZ5"/>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 110519.pptx" id="{FB57E4F6-C376-411E-9BA4-5ED39F071A6C}" vid="{C179C5D7-DA99-4AA5-8DB0-1FA642D8FB8B}"/>
    </a:ext>
  </a:extLst>
</a:theme>
</file>

<file path=ppt/theme/theme2.xml><?xml version="1.0" encoding="utf-8"?>
<a:theme xmlns:a="http://schemas.openxmlformats.org/drawingml/2006/main" name="Optimized Template Master (cont.)">
  <a:themeElements>
    <a:clrScheme name="TSA">
      <a:dk1>
        <a:srgbClr val="53565A"/>
      </a:dk1>
      <a:lt1>
        <a:srgbClr val="FFFFFF"/>
      </a:lt1>
      <a:dk2>
        <a:srgbClr val="003865"/>
      </a:dk2>
      <a:lt2>
        <a:srgbClr val="E7E6E6"/>
      </a:lt2>
      <a:accent1>
        <a:srgbClr val="003865"/>
      </a:accent1>
      <a:accent2>
        <a:srgbClr val="A7A8AA"/>
      </a:accent2>
      <a:accent3>
        <a:srgbClr val="53565A"/>
      </a:accent3>
      <a:accent4>
        <a:srgbClr val="A6192E"/>
      </a:accent4>
      <a:accent5>
        <a:srgbClr val="006BA6"/>
      </a:accent5>
      <a:accent6>
        <a:srgbClr val="658D1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 110519.pptx" id="{FB57E4F6-C376-411E-9BA4-5ED39F071A6C}" vid="{99058E2F-7ED2-4983-8031-712A8ADC93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b47f0fb-e24d-44b9-89a4-ff46b5ce035f">
      <UserInfo>
        <DisplayName/>
        <AccountId xsi:nil="true"/>
        <AccountType/>
      </UserInfo>
    </SharedWithUsers>
    <test1 xmlns="dbac95d4-689a-4a2b-9845-ea50641fb23b" xsi:nil="true"/>
    <Team_x0020_Members xmlns="dbac95d4-689a-4a2b-9845-ea50641fb23b">
      <UserInfo>
        <DisplayName/>
        <AccountId xsi:nil="true"/>
        <AccountType/>
      </UserInfo>
    </Team_x0020_Memb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BD9E0DAEFC3E40A59C31973342194A" ma:contentTypeVersion="" ma:contentTypeDescription="Create a new document." ma:contentTypeScope="" ma:versionID="342809d5e0ebb5b52108db5f0a65b23b">
  <xsd:schema xmlns:xsd="http://www.w3.org/2001/XMLSchema" xmlns:xs="http://www.w3.org/2001/XMLSchema" xmlns:p="http://schemas.microsoft.com/office/2006/metadata/properties" xmlns:ns2="5b47f0fb-e24d-44b9-89a4-ff46b5ce035f" xmlns:ns3="dbac95d4-689a-4a2b-9845-ea50641fb23b" targetNamespace="http://schemas.microsoft.com/office/2006/metadata/properties" ma:root="true" ma:fieldsID="7136565501243184ab69f50535de382d" ns2:_="" ns3:_="">
    <xsd:import namespace="5b47f0fb-e24d-44b9-89a4-ff46b5ce035f"/>
    <xsd:import namespace="dbac95d4-689a-4a2b-9845-ea50641fb23b"/>
    <xsd:element name="properties">
      <xsd:complexType>
        <xsd:sequence>
          <xsd:element name="documentManagement">
            <xsd:complexType>
              <xsd:all>
                <xsd:element ref="ns2:SharedWithUsers" minOccurs="0"/>
                <xsd:element ref="ns2:SharedWithDetails" minOccurs="0"/>
                <xsd:element ref="ns3:Team_x0020_Members" minOccurs="0"/>
                <xsd:element ref="ns3:test1"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7f0fb-e24d-44b9-89a4-ff46b5ce035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bac95d4-689a-4a2b-9845-ea50641fb23b" elementFormDefault="qualified">
    <xsd:import namespace="http://schemas.microsoft.com/office/2006/documentManagement/types"/>
    <xsd:import namespace="http://schemas.microsoft.com/office/infopath/2007/PartnerControls"/>
    <xsd:element name="Team_x0020_Members" ma:index="10" nillable="true" ma:displayName="Team Members" ma:SearchPeopleOnly="false" ma:SharePointGroup="0" ma:internalName="Team_x0020_Memb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st1" ma:index="11" nillable="true" ma:displayName="test1" ma:internalName="test1">
      <xsd:simpleType>
        <xsd:restriction base="dms:Note">
          <xsd:maxLength value="255"/>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9BA192-EF86-48DF-982C-2C526A268392}">
  <ds:schemaRefs>
    <ds:schemaRef ds:uri="http://www.w3.org/XML/1998/namespace"/>
    <ds:schemaRef ds:uri="http://purl.org/dc/dcmitype/"/>
    <ds:schemaRef ds:uri="5b47f0fb-e24d-44b9-89a4-ff46b5ce035f"/>
    <ds:schemaRef ds:uri="http://schemas.microsoft.com/office/infopath/2007/PartnerControls"/>
    <ds:schemaRef ds:uri="dbac95d4-689a-4a2b-9845-ea50641fb23b"/>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3.xml><?xml version="1.0" encoding="utf-8"?>
<ds:datastoreItem xmlns:ds="http://schemas.openxmlformats.org/officeDocument/2006/customXml" ds:itemID="{CD6183DA-185F-4C87-987A-5C13F2B802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7f0fb-e24d-44b9-89a4-ff46b5ce035f"/>
    <ds:schemaRef ds:uri="dbac95d4-689a-4a2b-9845-ea50641fb2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492</TotalTime>
  <Words>2535</Words>
  <Application>Microsoft Office PowerPoint</Application>
  <PresentationFormat>Widescreen</PresentationFormat>
  <Paragraphs>340</Paragraphs>
  <Slides>57</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57</vt:i4>
      </vt:variant>
    </vt:vector>
  </HeadingPairs>
  <TitlesOfParts>
    <vt:vector size="64" baseType="lpstr">
      <vt:lpstr>Arial</vt:lpstr>
      <vt:lpstr>Calibri</vt:lpstr>
      <vt:lpstr>Courier New</vt:lpstr>
      <vt:lpstr>Times New Roman</vt:lpstr>
      <vt:lpstr>Wingdings</vt:lpstr>
      <vt:lpstr>Optimized Template Master</vt:lpstr>
      <vt:lpstr>Optimized Template Master (cont.)</vt:lpstr>
      <vt:lpstr>Business Ethics and Social Responsibility</vt:lpstr>
      <vt:lpstr>Learning Objectives (1 of 2)</vt:lpstr>
      <vt:lpstr>Learning Objectives (2 of 2)</vt:lpstr>
      <vt:lpstr>What Is Ethics?</vt:lpstr>
      <vt:lpstr>What Is Ethics? (1 of 2)</vt:lpstr>
      <vt:lpstr>What Is Ethics? (2 of 2)</vt:lpstr>
      <vt:lpstr>Normative Standards (1 of 3)</vt:lpstr>
      <vt:lpstr>Normative Standards (2 of 3)</vt:lpstr>
      <vt:lpstr>Normative Standards (3 of 3)</vt:lpstr>
      <vt:lpstr>What Is Business Ethics?</vt:lpstr>
      <vt:lpstr>Three Layers of Business Ethics</vt:lpstr>
      <vt:lpstr>Ethics Standards: Positive Law</vt:lpstr>
      <vt:lpstr>Ethical Standards: Natural Law</vt:lpstr>
      <vt:lpstr>Ethical Standards: Moral Relativism</vt:lpstr>
      <vt:lpstr>Ethical Standards: Religion</vt:lpstr>
      <vt:lpstr>What Are the Categories of Ethical Dilemmas?</vt:lpstr>
      <vt:lpstr>Ethical Dilemmas (1 of 2)</vt:lpstr>
      <vt:lpstr>Ethical Dilemmas (2 of 2)</vt:lpstr>
      <vt:lpstr>Analyzing Ethical Dilemmas (Consider 2.3)</vt:lpstr>
      <vt:lpstr>Resolution of Business Ethical Dilemmas</vt:lpstr>
      <vt:lpstr>Resolution of Dilemmas (1 of 5)</vt:lpstr>
      <vt:lpstr>Resolution of Dilemmas (2 of 5)</vt:lpstr>
      <vt:lpstr>Resolution of Dilemmas (3 of 5)</vt:lpstr>
      <vt:lpstr>Resolution of Dilemmas (4 of 5)</vt:lpstr>
      <vt:lpstr>Resolution of Dilemmas (5 of 5)</vt:lpstr>
      <vt:lpstr>Why We Fail to Reach Good Decisions in Ethical Dilemmas</vt:lpstr>
      <vt:lpstr>Why We Fail to Reach Good Ethical Decisions (1 of 2)</vt:lpstr>
      <vt:lpstr>Why We Fail to Reach Good Ethical Decisions (2 of 2)</vt:lpstr>
      <vt:lpstr>Social Responsibility:  Another Layer of Business Ethics</vt:lpstr>
      <vt:lpstr>Social Responsibility (1 of 3)</vt:lpstr>
      <vt:lpstr>Social Responsibility (2 of 3)</vt:lpstr>
      <vt:lpstr>Social Responsibility (3 of 3)</vt:lpstr>
      <vt:lpstr>Why Business Ethics?</vt:lpstr>
      <vt:lpstr>Why Business Ethics? </vt:lpstr>
      <vt:lpstr>Importance of Ethics in Business Success and the Costs of Unethical Conduct</vt:lpstr>
      <vt:lpstr>Importance of Ethics (1 of 6)</vt:lpstr>
      <vt:lpstr>Importance of Ethics (2 of 6)</vt:lpstr>
      <vt:lpstr>Importance of Ethics (3 of 6)</vt:lpstr>
      <vt:lpstr>Importance of Ethics (4 of 6)</vt:lpstr>
      <vt:lpstr>Importance of Ethics (5 of 6)</vt:lpstr>
      <vt:lpstr>Importance of Ethics (6 of 6)</vt:lpstr>
      <vt:lpstr>Creation of an Ethical Culture in Business</vt:lpstr>
      <vt:lpstr>Creating an Ethical Culture (1 of 7)</vt:lpstr>
      <vt:lpstr>Creating an Ethical Culture (2 of 7)</vt:lpstr>
      <vt:lpstr>Creating an Ethical Culture (3 of 7)</vt:lpstr>
      <vt:lpstr>Creating an Ethical Culture (4 of 7)</vt:lpstr>
      <vt:lpstr>Creating an Ethical Culture (5 of 7)</vt:lpstr>
      <vt:lpstr>Creating an Ethical Culture (6 of 7)</vt:lpstr>
      <vt:lpstr>Creating an Ethical Culture (7 of 7)</vt:lpstr>
      <vt:lpstr>Ethical Issues in International Business</vt:lpstr>
      <vt:lpstr>International Business (1 of 5)</vt:lpstr>
      <vt:lpstr>International Business (2 of 5)</vt:lpstr>
      <vt:lpstr>International Business (3 of 5)</vt:lpstr>
      <vt:lpstr>International Business (4 of 5)</vt:lpstr>
      <vt:lpstr>International Business (5 of 5)</vt:lpstr>
      <vt:lpstr>Summary (1 of 2)</vt:lpstr>
      <vt:lpstr>Summary (2 of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Ethics and Social Responsibility</dc:title>
  <dc:creator>ANSR Work</dc:creator>
  <cp:lastModifiedBy>User</cp:lastModifiedBy>
  <cp:revision>79</cp:revision>
  <dcterms:created xsi:type="dcterms:W3CDTF">2020-09-04T13:45:53Z</dcterms:created>
  <dcterms:modified xsi:type="dcterms:W3CDTF">2025-05-21T12:55:23Z</dcterms:modified>
</cp:coreProperties>
</file>