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684" r:id="rId3"/>
    <p:sldMasterId id="2147483701" r:id="rId4"/>
  </p:sldMasterIdLst>
  <p:notesMasterIdLst>
    <p:notesMasterId r:id="rId42"/>
  </p:notesMasterIdLst>
  <p:handoutMasterIdLst>
    <p:handoutMasterId r:id="rId43"/>
  </p:handoutMasterIdLst>
  <p:sldIdLst>
    <p:sldId id="292" r:id="rId5"/>
    <p:sldId id="293" r:id="rId6"/>
    <p:sldId id="294" r:id="rId7"/>
    <p:sldId id="329" r:id="rId8"/>
    <p:sldId id="296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297" r:id="rId40"/>
    <p:sldId id="26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pos="5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79A4"/>
    <a:srgbClr val="009ED6"/>
    <a:srgbClr val="005A7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242" autoAdjust="0"/>
  </p:normalViewPr>
  <p:slideViewPr>
    <p:cSldViewPr snapToGrid="0" showGuides="1">
      <p:cViewPr varScale="1">
        <p:scale>
          <a:sx n="38" d="100"/>
          <a:sy n="38" d="100"/>
        </p:scale>
        <p:origin x="1160" y="32"/>
      </p:cViewPr>
      <p:guideLst>
        <p:guide pos="3264"/>
        <p:guide orient="horz" pos="2256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69706-22A9-483B-84A7-FBEAA3CD4A5F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8BBE5-96D5-495B-BD3C-CD070B52DA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3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C3B8-DF6A-4363-A71C-1FB575177303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C21-83FD-4AF0-B117-AFF74164C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6A8FE-C056-4DC1-BA59-4FD31E81E611}"/>
              </a:ext>
            </a:extLst>
          </p:cNvPr>
          <p:cNvSpPr/>
          <p:nvPr userDrawn="1"/>
        </p:nvSpPr>
        <p:spPr>
          <a:xfrm>
            <a:off x="342900" y="2111793"/>
            <a:ext cx="3863458" cy="38634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D253F-227D-42CF-8F90-F47004F80DEE}"/>
              </a:ext>
            </a:extLst>
          </p:cNvPr>
          <p:cNvSpPr/>
          <p:nvPr userDrawn="1"/>
        </p:nvSpPr>
        <p:spPr>
          <a:xfrm>
            <a:off x="473716" y="2383972"/>
            <a:ext cx="3457621" cy="3457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223C-E880-4B45-A984-2AA8B704804A}"/>
              </a:ext>
            </a:extLst>
          </p:cNvPr>
          <p:cNvSpPr/>
          <p:nvPr userDrawn="1"/>
        </p:nvSpPr>
        <p:spPr>
          <a:xfrm>
            <a:off x="604883" y="2904176"/>
            <a:ext cx="2844244" cy="2806808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 descr="McGraw-Hill Education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48BEFF-BA62-4F57-A395-1841E3498099}"/>
              </a:ext>
            </a:extLst>
          </p:cNvPr>
          <p:cNvSpPr/>
          <p:nvPr userDrawn="1"/>
        </p:nvSpPr>
        <p:spPr>
          <a:xfrm>
            <a:off x="342900" y="2092349"/>
            <a:ext cx="3886200" cy="3886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4D51A-7AF1-42A2-A701-D7F6FC385612}"/>
              </a:ext>
            </a:extLst>
          </p:cNvPr>
          <p:cNvSpPr/>
          <p:nvPr userDrawn="1"/>
        </p:nvSpPr>
        <p:spPr>
          <a:xfrm>
            <a:off x="495300" y="2362200"/>
            <a:ext cx="3429000" cy="346710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9"/>
            <a:ext cx="9144000" cy="379562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175015-534D-4B45-9B93-A51D73A8606D}"/>
              </a:ext>
            </a:extLst>
          </p:cNvPr>
          <p:cNvSpPr/>
          <p:nvPr userDrawn="1"/>
        </p:nvSpPr>
        <p:spPr>
          <a:xfrm>
            <a:off x="0" y="1400176"/>
            <a:ext cx="9058275" cy="50351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D4D73-2E4C-4522-B139-2F8CECAF237C}"/>
              </a:ext>
            </a:extLst>
          </p:cNvPr>
          <p:cNvSpPr/>
          <p:nvPr userDrawn="1"/>
        </p:nvSpPr>
        <p:spPr>
          <a:xfrm>
            <a:off x="176801" y="1974951"/>
            <a:ext cx="8420697" cy="4255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A30B7-862B-48DC-911D-C622F5174501}"/>
              </a:ext>
            </a:extLst>
          </p:cNvPr>
          <p:cNvSpPr/>
          <p:nvPr userDrawn="1"/>
        </p:nvSpPr>
        <p:spPr>
          <a:xfrm>
            <a:off x="357036" y="2451637"/>
            <a:ext cx="7784668" cy="359656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52EEEA-42E7-4D58-A515-BC82AF2F86AD}"/>
              </a:ext>
            </a:extLst>
          </p:cNvPr>
          <p:cNvSpPr/>
          <p:nvPr userDrawn="1"/>
        </p:nvSpPr>
        <p:spPr>
          <a:xfrm>
            <a:off x="0" y="1428750"/>
            <a:ext cx="9077325" cy="5058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EE661-1795-4CB3-A8FF-EDE257BB547C}"/>
              </a:ext>
            </a:extLst>
          </p:cNvPr>
          <p:cNvSpPr/>
          <p:nvPr userDrawn="1"/>
        </p:nvSpPr>
        <p:spPr>
          <a:xfrm>
            <a:off x="189110" y="1902549"/>
            <a:ext cx="8434348" cy="4352837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BCA5E8-39CF-4B97-B9D1-0E78871A2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01497C-45D5-4DAB-90FA-03EA7A225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A79-40CC-487A-BC62-3F34B98C5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 descr="McGraw-Hill Education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4" r:id="rId5"/>
    <p:sldLayoutId id="2147483705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Sixteen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International Projects</a:t>
            </a:r>
          </a:p>
        </p:txBody>
      </p:sp>
      <p:pic>
        <p:nvPicPr>
          <p:cNvPr id="7" name="Picture Placeholder 6" descr="A picture containing water, riding, wave, man&#10;&#10;Description automatically generated">
            <a:extLst>
              <a:ext uri="{FF2B5EF4-FFF2-40B4-BE49-F238E27FC236}">
                <a16:creationId xmlns:a16="http://schemas.microsoft.com/office/drawing/2014/main" id="{AA440A55-0B06-4477-B017-1D0B45B9A9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>
          <a:xfrm>
            <a:off x="4572000" y="1126957"/>
            <a:ext cx="4229100" cy="49764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00966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Factors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62680"/>
            <a:ext cx="8458200" cy="54946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Infrastructure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Telecommunication networks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Transportation systems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Power distribution grids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Local technologies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Educational systems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Culture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Customs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Values and philosophies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Social standards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Language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Religion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Multicultural environments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16.2  Project Site Selection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9" descr="150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8782"/>
            <a:ext cx="8458200" cy="405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16.3 Evaluation Matrix Breakdown for Infrastructure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DDB966-2380-42BE-AF7F-97C4E9B5C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" y="1542013"/>
            <a:ext cx="8283512" cy="45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16.3  Cross-Cultural Considerations: A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Culture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concept created for descriptive purposes and depends on the group that is the focus of attention.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defined as a system of shared norms, beliefs, values and customs that bind people together, creating shared meaning and a unique identity.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Refers to certain regions, to specific nations, or to certain ethnic or religious groups.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Cross-Cultural Considerations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95473"/>
            <a:ext cx="8458200" cy="54041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Ethnocentric Perspective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tendency to believe that one’s cultural values and ways of doing things are superior to all others.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Wanting to conduct business only on your terms and stereotyping other countries as lazy, corrupt, or inefficient.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Underestimating the importance that relationship building plays in conducting business in other countries.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Adjustments for Americans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Relativity of time and punctuality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Culture-related ethical dilemmas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Personal and professional relationships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Attitudes toward work and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3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Cross-Cultural Orientations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Cultural Issues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Relation to nature.  This issue reflects how people relate to the natural world around them and to the supernatural.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Time orientation.  The culture focus on the past, present, or future.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Activity orientation.  This issue refers to a desirable focus of behavior.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Basic nature of people.  A culture views people as good, evil, or some mix of these two.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Relationships among people.  This issue concerns the responsibility one has for others.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1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Kluckhohn-Strodtbeck’s Cross-Cultural Framework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57184" y="5999277"/>
            <a:ext cx="6218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i="1" dirty="0"/>
              <a:t>Note: </a:t>
            </a:r>
            <a:r>
              <a:rPr lang="en-US" sz="1200" b="1" dirty="0"/>
              <a:t>The line indicates where the United States tends to fall along these issues.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6" y="1120095"/>
            <a:ext cx="6572215" cy="48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1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Hofstede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Different dimensions for examining cultures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Individualism versus collectivism—identifies whether a culture holds individuals or the group responsible for each member’s welfare.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Power distance—describes the degree to which a culture accepts status and power differences among its members.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Uncertainty avoidance—identifies a culture’s willingness to accept uncertainty and ambiguity about the future.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Masculinity-femininity—describes the degree to which the culture emphasizes competitive and achievement-oriented behavior or displays concerns for relationships.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Country Clusters on Hofstede’s Dimensions of Individualism-Collectivism and Power Distance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147762" y="1577929"/>
            <a:ext cx="6848475" cy="4105275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5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Personal relationships dominate all aspects of Mexican business.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Mexicans are obligated to give preference to relatives and friends when hiring, contracting, procuring, and sharing business opportunities.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Mexicans tend to perceive Americans as being “cold.”  One thing Americans can do to prevent being seen as a typical </a:t>
            </a:r>
            <a:r>
              <a:rPr lang="en-US" i="1" dirty="0"/>
              <a:t>Gringo</a:t>
            </a:r>
            <a:r>
              <a:rPr lang="en-US" dirty="0"/>
              <a:t> is to take the time and effort in the beginning of a working relationship to really get to know Mexican counterparts.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Mexicans have a different concept of time than Americans do.  Mexicans prefer open-ended schedules.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Mexicans do not share Americans’ confidence that they control their own destiny.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3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B81FB4-D877-48F0-B716-3909D2DA638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99706"/>
            <a:ext cx="8458200" cy="4118294"/>
          </a:xfrm>
        </p:spPr>
      </p:pic>
    </p:spTree>
    <p:extLst>
      <p:ext uri="{BB962C8B-B14F-4D97-AF65-F5344CB8AC3E}">
        <p14:creationId xmlns:p14="http://schemas.microsoft.com/office/powerpoint/2010/main" val="1679659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Mexico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Guidelines for working with Mexicans on projects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Mexicans can be very passionate and emotional when arguing.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Mexicans tend to see meetings as the place where persons with authority ratify what has been decided during informal private discussions.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While Mexicans can be emotional, they tend to shy away from any sort of direct confrontation or criticism.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Speech in Mexico is often indirect.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Titles are extremely important in Mexico and are always used when a person is introducing himself, or being introduced.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5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485224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 France, one’s social class is very important.  Social interactions are constrained by class standing.  A successful French person might, at least, climb one or two rungs up the social ladder.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French tend to admire or be fascinated with people who disagree with them.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French often determine a person’s trustworthiness based on their first-hand, personal evaluation of the individual’s character.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French are often accused of lacking an intense work ethic.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French enjoy a reputation for productive work, a result of the French tradition of craftsmanship.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Most French organizations tend to be highly centralized with rigid structures.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While the French admire American industriousness, they believe that quality of life is what really matters.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France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Cautions to remember with the French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French value punctuality.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Great importance is placed on neatness and taste.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French can be very difficult to negotiate with.  Often, they ignore facts, no matter how convincing they may be.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French managers tend to see their work as an intellectual exercise.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French generally consider managers to be experts.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5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Saudi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 Saudi Arabia, a favorite expression is “Bukra insha Allah” which means “ Tomorrow if God wills,’ an expression that reflects the Saudis’ approach to time.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An associated cultural belief is that destiny depends more on the will of a supreme being than on the behavior of individuals.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Saudis often react on the basis of emotion, not logic.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Saudis use elaborate and ritualized forms of greeting and leave-taking.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Initial meetings are typically used to get to know the other party.  Business-related discussions may not occur until the third or fourth meeting.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Saudis attach a great deal of importance to status and rank.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0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Saudi Arabia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Guidelines for working in an Arab culture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It is important never to display feelings of superiority because this makes the other party feel inferior.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 lot of what gets done is a result of going through administrative channels in the country.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Connections are extremely important in conducting business.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Patience is critical to the success of business negotiations.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Important decisions are usually made in person, not by correspondence or telephone.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87395"/>
            <a:ext cx="8458200" cy="544521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 China, face is more than simply reputation.  Loss of face brings shame not only to individuals but also to family members.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 China, “whom you know is more important than what you know.”  The term </a:t>
            </a:r>
            <a:r>
              <a:rPr lang="en-US" i="1" dirty="0"/>
              <a:t>guanxi</a:t>
            </a:r>
            <a:r>
              <a:rPr lang="en-US" dirty="0"/>
              <a:t> refers to personal connections with appropriate authorities or individuals.  Many believe that the quickest way to build </a:t>
            </a:r>
            <a:r>
              <a:rPr lang="en-US" i="1" dirty="0"/>
              <a:t>guanxi</a:t>
            </a:r>
            <a:r>
              <a:rPr lang="en-US" dirty="0"/>
              <a:t> relationships is through tendering favors.  Another common method for outsiders to acquire </a:t>
            </a:r>
            <a:r>
              <a:rPr lang="en-US" i="1" dirty="0"/>
              <a:t>guanxi</a:t>
            </a:r>
            <a:r>
              <a:rPr lang="en-US" dirty="0"/>
              <a:t> is by hiring local intermediaries, who use their connections to create contacts with Chinese officials and businesspeople.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Chinese are a collective society in which people pride themselves on being a member of a group.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Chinese people do not appreciate boisterous behavior, and when speaking to each other they maintain a greater physical distance than is typical in America.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56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China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Cautions with the Chinese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Once the Chinese decide who and what is best, they tend to stick to their decisions.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Reciprocity is important in negotiations.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Chinese tend to be less animated than Americans.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Chinese place less value on the significance of time and often get Americans to concede concessions by stalling.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In Confucian societies those in position of power and authority are obligated to assist the disadvantaged.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31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the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11949"/>
            <a:ext cx="8458200" cy="539682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Immigration has made the United States a melting pot of diverse culture.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Mainstream Americans are motivated by achievement and accomplishment.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Americans tend to idolize the self-made person who rises from poverty and adversity to become rich and successful.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Although Americans like to set precise objectives, they view planning as a means and not an end.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Americans fought a revolution and subsequent wars to preserve their concept of democracy, so they resent too much control or interferences, especially by governments.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“Getting things done,” is an American characteristic.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Americans in play or business generally are quite competitive, reflecting their desire to achieve and succeed.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46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the United States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Guidelines and cautions for working with Americans on projects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More than half of the U.S. women work outside the home; females have considerable opportunity for personal and professional growth, guaranteed by law.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In the United States, gifts are rarely brought by visitors in a business situation.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Americans tend to be quite friendly and open when first meeting someone.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Americans tend to be informal in greeting and dress.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American decision making is results oriented.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9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Comments about Working in Different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36663"/>
            <a:ext cx="8458200" cy="53968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Common practice to rely on local intermediaries to bridge the gap between cultures.  These intermediaries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Act as translators.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Use their social connections to expedite transactions and protect the project against undue interference.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Serve as cultural guides, helping outsiders understand and interpret the foreign culture.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Culture shock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natural psychological disorientation that most people suffer when they move into a culture different from their own.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Results from a breakdown in your selective perception and effective interpretation systems.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8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16-01	Describe environmental factors that affect project management 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different countries.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16-02	Identify factors that typically are considered in selecting a foreign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location for a project.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16-03	Understand cross-cultural issues that impact working 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international projects.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16-04	Describe culture shock and strategies for coping with it.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16-05	Understand how organizations select and prepare people to work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on international projects.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Shock Cycle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80392" y="1276350"/>
            <a:ext cx="6983216" cy="4972050"/>
          </a:xfrm>
          <a:prstGeom prst="rect">
            <a:avLst/>
          </a:prstGeom>
        </p:spPr>
      </p:pic>
      <p:sp>
        <p:nvSpPr>
          <p:cNvPr id="9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10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Culture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Engage in regular physical exercise programs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Practice meditation and relaxation exercises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Keep a journal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Create “stability zones”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Modify expectations and behavior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Redefine priorities and develop more realistic expectations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Focus on the most important tasks and relish small accomplishments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Use project work as a bridge until adjusted to the new environment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Help spouses and families manage the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53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16.4  Selection and Training for International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Selection Factors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Work experience with cultures other than one’s own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Previous overseas travel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Good physical and emotional health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Knowledge of a host nation’s language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Recent immigration background or heritage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Ability to adapt and function in the new 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74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for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Religious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Dress codes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Education systems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Holidays—national and religious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Daily eating patterns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Family life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Business protocols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Social etiquette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Equal opportunity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88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Approaches to Cultural Fluency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“information-giving” approach—the learning of information or skills from a lecture-type orientation.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“affective” approach—the learning of information/skills that raise the affective responses on the part of the trainee and result in cultural insights.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“experiential” approach—a variant of the affective approach technique that provides the trainee with realistic simulations or scenarios.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34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Length and Rigor of Training and Cultural Fluency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34281" y="1276350"/>
            <a:ext cx="6475438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91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Culture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Culture shock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Infrastructure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7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3099-19E7-4F65-BE4F-763526BE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2237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16.1	Environmental Factors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16.2	Project Site Selection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16.3	Cross-Cultural Considerations: A Closer Look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16.4	Selection and Training for International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3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Major Issues of Managing International 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Major environmental factors impacting project selection and implementation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Global expansion considerations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Challenges of working in a strange and foreign culture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Selection and training professionals for international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5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International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Positives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Increased income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Increased responsibilities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Career opportunities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Foreign travel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New lifetime friends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1265538"/>
            <a:ext cx="4076700" cy="49911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Negatives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Absence from home, friends and family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Personal risks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Missed career opportunities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Difficulties with foreign language, culture, and laws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Adverse conditions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2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16.1  Environmental Factors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14412" y="1400175"/>
            <a:ext cx="71151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Factors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69615"/>
            <a:ext cx="8458200" cy="5255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Legal/Political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Political stability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Federal, state, and local bureaucracies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Government interference or support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National and local laws and regulations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Government corruption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Security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International terrorism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Local crime and kidnapping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National and local security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Risk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Factors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Geography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Climate and seasonal differences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Natural geographical obstacles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Economics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Gross domestic product (GDP)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Protectionist strategies and policies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Balance of payments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Local labor force: skills, educational levels and supply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Currency convertibility and exchange rates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Inflation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05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B5822631-C789-4209-A92D-60DE76681D32}"/>
    </a:ext>
  </a:extLst>
</a:theme>
</file>

<file path=ppt/theme/theme2.xml><?xml version="1.0" encoding="utf-8"?>
<a:theme xmlns:a="http://schemas.openxmlformats.org/drawingml/2006/main" name="MainContent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A583025C-903C-437B-8894-B4D688C79810}"/>
    </a:ext>
  </a:extLst>
</a:theme>
</file>

<file path=ppt/theme/theme3.xml><?xml version="1.0" encoding="utf-8"?>
<a:theme xmlns:a="http://schemas.openxmlformats.org/drawingml/2006/main" name="Closing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433A7F97-21B1-47D0-8E89-8F076CA4DE50}"/>
    </a:ext>
  </a:extLst>
</a:theme>
</file>

<file path=ppt/theme/theme4.xml><?xml version="1.0" encoding="utf-8"?>
<a:theme xmlns:a="http://schemas.openxmlformats.org/drawingml/2006/main" name="ImageDescriptionAppendix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96D38B68-5ABE-4D20-A7AF-597351431D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Larson 8e PPT Template</Template>
  <TotalTime>520</TotalTime>
  <Words>2140</Words>
  <Application>Microsoft Office PowerPoint</Application>
  <PresentationFormat>On-screen Show (4:3)</PresentationFormat>
  <Paragraphs>268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Title Slides Master</vt:lpstr>
      <vt:lpstr>MainContentSlideMaster</vt:lpstr>
      <vt:lpstr>ClosingMaster</vt:lpstr>
      <vt:lpstr>ImageDescriptionAppendixSlideMaster</vt:lpstr>
      <vt:lpstr>Chapter Sixteen</vt:lpstr>
      <vt:lpstr>Where We Are Now</vt:lpstr>
      <vt:lpstr>Learning Objectives</vt:lpstr>
      <vt:lpstr>Chapter Outline</vt:lpstr>
      <vt:lpstr>Four Major Issues of Managing International Projects </vt:lpstr>
      <vt:lpstr>Pros and Cons of International Assignments</vt:lpstr>
      <vt:lpstr>16.1  Environmental Factors</vt:lpstr>
      <vt:lpstr>Environmental Factors (Continued)</vt:lpstr>
      <vt:lpstr>Environmental Factors (Continued)</vt:lpstr>
      <vt:lpstr>Environmental Factors (Continued)</vt:lpstr>
      <vt:lpstr>16.2  Project Site Selection</vt:lpstr>
      <vt:lpstr>16.3 Evaluation Matrix Breakdown for Infrastructure</vt:lpstr>
      <vt:lpstr>16.3  Cross-Cultural Considerations: A Closer Look</vt:lpstr>
      <vt:lpstr>Cross-Cultural Considerations (Continued)</vt:lpstr>
      <vt:lpstr>Cross-Cultural Orientations</vt:lpstr>
      <vt:lpstr>Kluckhohn-Strodtbeck’s Cross-Cultural Framework</vt:lpstr>
      <vt:lpstr>The Hofstede Framework</vt:lpstr>
      <vt:lpstr>Sample Country Clusters on Hofstede’s Dimensions of Individualism-Collectivism and Power Distance</vt:lpstr>
      <vt:lpstr>Working in Mexico</vt:lpstr>
      <vt:lpstr>Working in Mexico (Continued)</vt:lpstr>
      <vt:lpstr>Working in France</vt:lpstr>
      <vt:lpstr>Working in France (Continued)</vt:lpstr>
      <vt:lpstr>Working in Saudi Arabia</vt:lpstr>
      <vt:lpstr>Working in Saudi Arabia (Continued)</vt:lpstr>
      <vt:lpstr>Working in China</vt:lpstr>
      <vt:lpstr>Working in China (Continued)</vt:lpstr>
      <vt:lpstr>Working in the United States</vt:lpstr>
      <vt:lpstr>Working in the United States (Continued)</vt:lpstr>
      <vt:lpstr>Summary Comments about Working in Different Cultures</vt:lpstr>
      <vt:lpstr>Culture Shock Cycle</vt:lpstr>
      <vt:lpstr>Coping with Culture Shock</vt:lpstr>
      <vt:lpstr>16.4  Selection and Training for International Projects</vt:lpstr>
      <vt:lpstr>Areas for Training</vt:lpstr>
      <vt:lpstr>Learning Approaches to Cultural Fluency</vt:lpstr>
      <vt:lpstr>Relationship between Length and Rigor of Training and Cultural Fluency Required</vt:lpstr>
      <vt:lpstr>Key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Sixteen</dc:title>
  <dc:creator>Pinyarat S.</dc:creator>
  <cp:keywords>PPT</cp:keywords>
  <cp:lastModifiedBy>User</cp:lastModifiedBy>
  <cp:revision>1</cp:revision>
  <dcterms:created xsi:type="dcterms:W3CDTF">2019-06-06T18:41:22Z</dcterms:created>
  <dcterms:modified xsi:type="dcterms:W3CDTF">2025-05-17T05:05:03Z</dcterms:modified>
</cp:coreProperties>
</file>