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1" r:id="rId1"/>
  </p:sldMasterIdLst>
  <p:notesMasterIdLst>
    <p:notesMasterId r:id="rId28"/>
  </p:notesMasterIdLst>
  <p:sldIdLst>
    <p:sldId id="256" r:id="rId2"/>
    <p:sldId id="257" r:id="rId3"/>
    <p:sldId id="340" r:id="rId4"/>
    <p:sldId id="261" r:id="rId5"/>
    <p:sldId id="394" r:id="rId6"/>
    <p:sldId id="395" r:id="rId7"/>
    <p:sldId id="396" r:id="rId8"/>
    <p:sldId id="397" r:id="rId9"/>
    <p:sldId id="269" r:id="rId10"/>
    <p:sldId id="398" r:id="rId11"/>
    <p:sldId id="314" r:id="rId12"/>
    <p:sldId id="399" r:id="rId13"/>
    <p:sldId id="400" r:id="rId14"/>
    <p:sldId id="401" r:id="rId15"/>
    <p:sldId id="402" r:id="rId16"/>
    <p:sldId id="365" r:id="rId17"/>
    <p:sldId id="403" r:id="rId18"/>
    <p:sldId id="404" r:id="rId19"/>
    <p:sldId id="405" r:id="rId20"/>
    <p:sldId id="406" r:id="rId21"/>
    <p:sldId id="263" r:id="rId22"/>
    <p:sldId id="343" r:id="rId23"/>
    <p:sldId id="407" r:id="rId24"/>
    <p:sldId id="408" r:id="rId25"/>
    <p:sldId id="409" r:id="rId26"/>
    <p:sldId id="410" r:id="rId27"/>
  </p:sldIdLst>
  <p:sldSz cx="9144000" cy="6858000" type="screen4x3"/>
  <p:notesSz cx="6934200" cy="9283700"/>
  <p:defaultTextStyle>
    <a:defPPr>
      <a:defRPr lang="en-US"/>
    </a:defPPr>
    <a:lvl1pPr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0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000"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Untitled Section" id="{CC9F78F4-5D66-4D15-8CCB-E6F2BD388C7A}">
          <p14:sldIdLst>
            <p14:sldId id="256"/>
            <p14:sldId id="257"/>
            <p14:sldId id="340"/>
            <p14:sldId id="261"/>
            <p14:sldId id="394"/>
            <p14:sldId id="395"/>
            <p14:sldId id="396"/>
            <p14:sldId id="397"/>
            <p14:sldId id="269"/>
            <p14:sldId id="398"/>
            <p14:sldId id="314"/>
            <p14:sldId id="399"/>
            <p14:sldId id="400"/>
            <p14:sldId id="401"/>
            <p14:sldId id="402"/>
            <p14:sldId id="365"/>
            <p14:sldId id="403"/>
            <p14:sldId id="404"/>
            <p14:sldId id="405"/>
            <p14:sldId id="406"/>
            <p14:sldId id="263"/>
            <p14:sldId id="343"/>
            <p14:sldId id="407"/>
            <p14:sldId id="408"/>
            <p14:sldId id="409"/>
            <p14:sldId id="41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0000"/>
    <a:srgbClr val="E7E7E7"/>
    <a:srgbClr val="CDB1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07" autoAdjust="0"/>
    <p:restoredTop sz="94687" autoAdjust="0"/>
  </p:normalViewPr>
  <p:slideViewPr>
    <p:cSldViewPr snapToGrid="0">
      <p:cViewPr varScale="1">
        <p:scale>
          <a:sx n="63" d="100"/>
          <a:sy n="63" d="100"/>
        </p:scale>
        <p:origin x="1252" y="64"/>
      </p:cViewPr>
      <p:guideLst>
        <p:guide orient="horz" pos="2160"/>
        <p:guide pos="2880"/>
      </p:guideLst>
    </p:cSldViewPr>
  </p:slideViewPr>
  <p:outlineViewPr>
    <p:cViewPr>
      <p:scale>
        <a:sx n="33" d="100"/>
        <a:sy n="33" d="100"/>
      </p:scale>
      <p:origin x="0" y="417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5138"/>
          </a:xfrm>
          <a:prstGeom prst="rect">
            <a:avLst/>
          </a:prstGeom>
        </p:spPr>
        <p:txBody>
          <a:bodyPr vert="horz" lIns="91440" tIns="45720" rIns="91440" bIns="45720" rtlCol="0"/>
          <a:lstStyle>
            <a:lvl1pPr algn="r">
              <a:defRPr sz="1200"/>
            </a:lvl1pPr>
          </a:lstStyle>
          <a:p>
            <a:fld id="{D02B06C5-5992-4749-A93D-F8229DDD3200}" type="datetimeFigureOut">
              <a:rPr lang="en-US" smtClean="0"/>
              <a:t>5/22/2025</a:t>
            </a:fld>
            <a:endParaRPr lang="en-US"/>
          </a:p>
        </p:txBody>
      </p:sp>
      <p:sp>
        <p:nvSpPr>
          <p:cNvPr id="4" name="Slide Image Placeholder 3"/>
          <p:cNvSpPr>
            <a:spLocks noGrp="1" noRot="1" noChangeAspect="1"/>
          </p:cNvSpPr>
          <p:nvPr>
            <p:ph type="sldImg" idx="2"/>
          </p:nvPr>
        </p:nvSpPr>
        <p:spPr>
          <a:xfrm>
            <a:off x="1377950" y="1160463"/>
            <a:ext cx="4178300"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67225"/>
            <a:ext cx="5546725" cy="36560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8563"/>
            <a:ext cx="3005138"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818563"/>
            <a:ext cx="3005138" cy="465137"/>
          </a:xfrm>
          <a:prstGeom prst="rect">
            <a:avLst/>
          </a:prstGeom>
        </p:spPr>
        <p:txBody>
          <a:bodyPr vert="horz" lIns="91440" tIns="45720" rIns="91440" bIns="45720" rtlCol="0" anchor="b"/>
          <a:lstStyle>
            <a:lvl1pPr algn="r">
              <a:defRPr sz="1200"/>
            </a:lvl1pPr>
          </a:lstStyle>
          <a:p>
            <a:fld id="{7756D5E8-9E75-4427-84E9-555894FF0846}" type="slidenum">
              <a:rPr lang="en-US" smtClean="0"/>
              <a:t>‹#›</a:t>
            </a:fld>
            <a:endParaRPr lang="en-US"/>
          </a:p>
        </p:txBody>
      </p:sp>
    </p:spTree>
    <p:extLst>
      <p:ext uri="{BB962C8B-B14F-4D97-AF65-F5344CB8AC3E}">
        <p14:creationId xmlns:p14="http://schemas.microsoft.com/office/powerpoint/2010/main" val="197476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12</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13</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14</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15</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19</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a:t>
            </a:r>
            <a:r>
              <a:rPr lang="en-US" baseline="0"/>
              <a:t>Objective 03</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20</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3</a:t>
            </a:fld>
            <a:endParaRPr lang="en-US"/>
          </a:p>
        </p:txBody>
      </p:sp>
    </p:spTree>
    <p:extLst>
      <p:ext uri="{BB962C8B-B14F-4D97-AF65-F5344CB8AC3E}">
        <p14:creationId xmlns:p14="http://schemas.microsoft.com/office/powerpoint/2010/main" val="357379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21</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22</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23</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05</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04</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26</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4</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5</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6</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7</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8</a:t>
            </a:fld>
            <a:endParaRPr lang="en-US"/>
          </a:p>
        </p:txBody>
      </p:sp>
    </p:spTree>
    <p:extLst>
      <p:ext uri="{BB962C8B-B14F-4D97-AF65-F5344CB8AC3E}">
        <p14:creationId xmlns:p14="http://schemas.microsoft.com/office/powerpoint/2010/main" val="188470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01</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9</a:t>
            </a:fld>
            <a:endParaRPr lang="en-US"/>
          </a:p>
        </p:txBody>
      </p:sp>
    </p:spTree>
    <p:extLst>
      <p:ext uri="{BB962C8B-B14F-4D97-AF65-F5344CB8AC3E}">
        <p14:creationId xmlns:p14="http://schemas.microsoft.com/office/powerpoint/2010/main" val="138972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a:t>
            </a:r>
            <a:r>
              <a:rPr lang="en-US" baseline="0" dirty="0"/>
              <a:t> Objective 02</a:t>
            </a:r>
            <a:endParaRPr lang="en-US" dirty="0"/>
          </a:p>
        </p:txBody>
      </p:sp>
      <p:sp>
        <p:nvSpPr>
          <p:cNvPr id="4" name="Slide Number Placeholder 3"/>
          <p:cNvSpPr>
            <a:spLocks noGrp="1"/>
          </p:cNvSpPr>
          <p:nvPr>
            <p:ph type="sldNum" sz="quarter" idx="10"/>
          </p:nvPr>
        </p:nvSpPr>
        <p:spPr/>
        <p:txBody>
          <a:bodyPr/>
          <a:lstStyle/>
          <a:p>
            <a:fld id="{7756D5E8-9E75-4427-84E9-555894FF0846}" type="slidenum">
              <a:rPr lang="en-US" smtClean="0"/>
              <a:t>10</a:t>
            </a:fld>
            <a:endParaRPr lang="en-US"/>
          </a:p>
        </p:txBody>
      </p:sp>
    </p:spTree>
    <p:extLst>
      <p:ext uri="{BB962C8B-B14F-4D97-AF65-F5344CB8AC3E}">
        <p14:creationId xmlns:p14="http://schemas.microsoft.com/office/powerpoint/2010/main" val="13897285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1_Title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0" y="5852160"/>
            <a:ext cx="9144000" cy="1005840"/>
          </a:xfrm>
          <a:prstGeom prst="rect">
            <a:avLst/>
          </a:prstGeom>
          <a:solidFill>
            <a:srgbClr val="CDB16E"/>
          </a:solidFill>
          <a:ln>
            <a:noFill/>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a:ln>
                <a:noFill/>
              </a:ln>
              <a:solidFill>
                <a:schemeClr val="tx1"/>
              </a:solidFill>
              <a:effectLst/>
              <a:latin typeface="Arial" panose="020B0604020202020204" pitchFamily="34" charset="0"/>
            </a:endParaRPr>
          </a:p>
        </p:txBody>
      </p:sp>
      <p:sp>
        <p:nvSpPr>
          <p:cNvPr id="3" name="Text Box 3"/>
          <p:cNvSpPr txBox="1">
            <a:spLocks noChangeArrowheads="1"/>
          </p:cNvSpPr>
          <p:nvPr userDrawn="1"/>
        </p:nvSpPr>
        <p:spPr bwMode="auto">
          <a:xfrm>
            <a:off x="6035675" y="1782763"/>
            <a:ext cx="1187450" cy="244475"/>
          </a:xfrm>
          <a:prstGeom prst="rect">
            <a:avLst/>
          </a:prstGeom>
          <a:noFill/>
          <a:ln>
            <a:noFill/>
          </a:ln>
          <a:effectLst/>
        </p:spPr>
        <p:txBody>
          <a:bodyPr>
            <a:spAutoFit/>
          </a:bodyPr>
          <a:lstStyle>
            <a:lvl1pPr>
              <a:defRPr sz="1000">
                <a:solidFill>
                  <a:schemeClr val="tx1"/>
                </a:solidFill>
                <a:latin typeface="Arial" charset="0"/>
                <a:ea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spcBef>
                <a:spcPct val="50000"/>
              </a:spcBef>
              <a:defRPr/>
            </a:pPr>
            <a:endParaRPr lang="en-US" dirty="0">
              <a:solidFill>
                <a:srgbClr val="000000"/>
              </a:solidFill>
            </a:endParaRPr>
          </a:p>
        </p:txBody>
      </p:sp>
      <p:pic>
        <p:nvPicPr>
          <p:cNvPr id="1026" name="Picture 2" descr="Book cover" title="Essentials of Marketing Research Seventh Editio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152" y="594391"/>
            <a:ext cx="3885064" cy="4983452"/>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166"/>
          <p:cNvPicPr>
            <a:picLocks/>
          </p:cNvPicPr>
          <p:nvPr userDrawn="1"/>
        </p:nvPicPr>
        <p:blipFill rotWithShape="1">
          <a:blip r:embed="rId3" cstate="print">
            <a:extLst>
              <a:ext uri="{BEBA8EAE-BF5A-486C-A8C5-ECC9F3942E4B}">
                <a14:imgProps xmlns:a14="http://schemas.microsoft.com/office/drawing/2010/main">
                  <a14:imgLayer r:embed="rId4">
                    <a14:imgEffect>
                      <a14:sharpenSoften amount="-12000"/>
                    </a14:imgEffect>
                    <a14:imgEffect>
                      <a14:saturation sat="148000"/>
                    </a14:imgEffect>
                  </a14:imgLayer>
                </a14:imgProps>
              </a:ext>
              <a:ext uri="{28A0092B-C50C-407E-A947-70E740481C1C}">
                <a14:useLocalDpi xmlns:a14="http://schemas.microsoft.com/office/drawing/2010/main" val="0"/>
              </a:ext>
            </a:extLst>
          </a:blip>
          <a:srcRect b="98423"/>
          <a:stretch/>
        </p:blipFill>
        <p:spPr>
          <a:xfrm>
            <a:off x="-1" y="0"/>
            <a:ext cx="9144000" cy="320040"/>
          </a:xfrm>
          <a:prstGeom prst="rect">
            <a:avLst/>
          </a:prstGeom>
        </p:spPr>
      </p:pic>
      <p:sp>
        <p:nvSpPr>
          <p:cNvPr id="2" name="Title 1"/>
          <p:cNvSpPr>
            <a:spLocks noGrp="1"/>
          </p:cNvSpPr>
          <p:nvPr>
            <p:ph type="title"/>
          </p:nvPr>
        </p:nvSpPr>
        <p:spPr>
          <a:xfrm>
            <a:off x="4453214" y="1663699"/>
            <a:ext cx="4389120" cy="2560320"/>
          </a:xfrm>
        </p:spPr>
        <p:txBody>
          <a:bodyPr/>
          <a:lstStyle>
            <a:lvl1pPr algn="ctr">
              <a:defRPr sz="3600" b="1"/>
            </a:lvl1pPr>
          </a:lstStyle>
          <a:p>
            <a:r>
              <a:rPr lang="en-US" dirty="0"/>
              <a:t>Click to edit Master title style</a:t>
            </a:r>
          </a:p>
        </p:txBody>
      </p:sp>
      <p:sp>
        <p:nvSpPr>
          <p:cNvPr id="6" name="Text Placeholder 5"/>
          <p:cNvSpPr>
            <a:spLocks noGrp="1"/>
          </p:cNvSpPr>
          <p:nvPr>
            <p:ph type="body" sz="quarter" idx="10"/>
          </p:nvPr>
        </p:nvSpPr>
        <p:spPr>
          <a:xfrm>
            <a:off x="457200" y="6464300"/>
            <a:ext cx="8229600" cy="274320"/>
          </a:xfrm>
        </p:spPr>
        <p:txBody>
          <a:bodyPr anchor="ctr"/>
          <a:lstStyle>
            <a:lvl1pPr marL="0" indent="0" algn="ctr">
              <a:buNone/>
              <a:defRPr sz="1000"/>
            </a:lvl1pPr>
          </a:lstStyle>
          <a:p>
            <a:pPr lvl="0"/>
            <a:r>
              <a:rPr lang="en-US" dirty="0"/>
              <a:t>Click to edit Master text styles</a:t>
            </a:r>
          </a:p>
        </p:txBody>
      </p:sp>
    </p:spTree>
    <p:extLst>
      <p:ext uri="{BB962C8B-B14F-4D97-AF65-F5344CB8AC3E}">
        <p14:creationId xmlns:p14="http://schemas.microsoft.com/office/powerpoint/2010/main" val="33364184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Tree>
    <p:extLst>
      <p:ext uri="{BB962C8B-B14F-4D97-AF65-F5344CB8AC3E}">
        <p14:creationId xmlns:p14="http://schemas.microsoft.com/office/powerpoint/2010/main" val="18989607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98345521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237744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3957784"/>
            <a:ext cx="8229600" cy="237744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4"/>
          </p:nvPr>
        </p:nvSpPr>
        <p:spPr>
          <a:xfrm>
            <a:off x="457200" y="6388100"/>
            <a:ext cx="2286000" cy="274320"/>
          </a:xfr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29213658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2617351"/>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p:cNvSpPr>
            <a:spLocks noGrp="1"/>
          </p:cNvSpPr>
          <p:nvPr>
            <p:ph sz="quarter" idx="14"/>
          </p:nvPr>
        </p:nvSpPr>
        <p:spPr>
          <a:xfrm>
            <a:off x="457200" y="3926602"/>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6"/>
          <p:cNvSpPr>
            <a:spLocks noGrp="1"/>
          </p:cNvSpPr>
          <p:nvPr>
            <p:ph sz="quarter" idx="15"/>
          </p:nvPr>
        </p:nvSpPr>
        <p:spPr>
          <a:xfrm>
            <a:off x="457200" y="5235854"/>
            <a:ext cx="8229600" cy="109728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14241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914400"/>
          </a:xfrm>
        </p:spPr>
        <p:txBody>
          <a:bodyPr anchor="ctr">
            <a:noAutofit/>
          </a:bodyPr>
          <a:lstStyle/>
          <a:p>
            <a:r>
              <a:rPr lang="en-US" dirty="0"/>
              <a:t>Click to edit Master title style</a:t>
            </a:r>
          </a:p>
        </p:txBody>
      </p:sp>
      <p:sp>
        <p:nvSpPr>
          <p:cNvPr id="7" name="Content Placeholder 6"/>
          <p:cNvSpPr>
            <a:spLocks noGrp="1"/>
          </p:cNvSpPr>
          <p:nvPr>
            <p:ph sz="quarter" idx="12"/>
          </p:nvPr>
        </p:nvSpPr>
        <p:spPr>
          <a:xfrm>
            <a:off x="457200" y="1308100"/>
            <a:ext cx="393192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754880" y="1308100"/>
            <a:ext cx="3931920" cy="502920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p:cNvSpPr>
            <a:spLocks noGrp="1"/>
          </p:cNvSpPr>
          <p:nvPr>
            <p:ph sz="quarter" idx="14"/>
          </p:nvPr>
        </p:nvSpPr>
        <p:spPr>
          <a:xfrm>
            <a:off x="457200" y="6388100"/>
            <a:ext cx="2286000" cy="274320"/>
          </a:xfrm>
        </p:spPr>
        <p:txBody>
          <a:bodyPr/>
          <a:lstStyle>
            <a:lvl1pPr marL="0" indent="0">
              <a:buNone/>
              <a:defRPr sz="1200"/>
            </a:lvl1pPr>
          </a:lstStyle>
          <a:p>
            <a:pPr lvl="0"/>
            <a:r>
              <a:rPr lang="en-US" dirty="0"/>
              <a:t>Click to edit Master text styles</a:t>
            </a:r>
          </a:p>
        </p:txBody>
      </p:sp>
    </p:spTree>
    <p:extLst>
      <p:ext uri="{BB962C8B-B14F-4D97-AF65-F5344CB8AC3E}">
        <p14:creationId xmlns:p14="http://schemas.microsoft.com/office/powerpoint/2010/main" val="49102962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xhibit 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548640"/>
          </a:xfrm>
        </p:spPr>
        <p:txBody>
          <a:bodyPr anchor="ctr">
            <a:noAutofit/>
          </a:bodyPr>
          <a:lstStyle>
            <a:lvl1pPr>
              <a:defRPr sz="2000"/>
            </a:lvl1pPr>
          </a:lstStyle>
          <a:p>
            <a:r>
              <a:rPr lang="en-US" dirty="0"/>
              <a:t>Click to edit Master title style</a:t>
            </a:r>
          </a:p>
        </p:txBody>
      </p:sp>
      <p:sp>
        <p:nvSpPr>
          <p:cNvPr id="7" name="Content Placeholder 6"/>
          <p:cNvSpPr>
            <a:spLocks noGrp="1"/>
          </p:cNvSpPr>
          <p:nvPr>
            <p:ph sz="quarter" idx="12"/>
          </p:nvPr>
        </p:nvSpPr>
        <p:spPr>
          <a:xfrm>
            <a:off x="457200" y="913242"/>
            <a:ext cx="8229600" cy="5394960"/>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101143057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xhibit Title and Content">
    <p:bg>
      <p:bgRef idx="1001">
        <a:schemeClr val="bg1"/>
      </p:bgRef>
    </p:bg>
    <p:spTree>
      <p:nvGrpSpPr>
        <p:cNvPr id="1" name=""/>
        <p:cNvGrpSpPr/>
        <p:nvPr/>
      </p:nvGrpSpPr>
      <p:grpSpPr>
        <a:xfrm>
          <a:off x="0" y="0"/>
          <a:ext cx="0" cy="0"/>
          <a:chOff x="0" y="0"/>
          <a:chExt cx="0" cy="0"/>
        </a:xfrm>
      </p:grpSpPr>
      <p:sp>
        <p:nvSpPr>
          <p:cNvPr id="9" name="TextBox 8" hidden="1"/>
          <p:cNvSpPr txBox="1"/>
          <p:nvPr userDrawn="1"/>
        </p:nvSpPr>
        <p:spPr>
          <a:xfrm>
            <a:off x="544513" y="189269"/>
            <a:ext cx="7955193" cy="261610"/>
          </a:xfrm>
          <a:prstGeom prst="rect">
            <a:avLst/>
          </a:prstGeom>
          <a:noFill/>
        </p:spPr>
        <p:txBody>
          <a:bodyPr wrap="square" rtlCol="0">
            <a:spAutoFit/>
          </a:bodyPr>
          <a:lstStyle/>
          <a:p>
            <a:pPr algn="ctr"/>
            <a:r>
              <a:rPr lang="en-US" sz="1100" dirty="0">
                <a:solidFill>
                  <a:schemeClr val="bg1"/>
                </a:solidFill>
              </a:rPr>
              <a:t>LEARNING OUTCOMES</a:t>
            </a:r>
          </a:p>
        </p:txBody>
      </p:sp>
      <p:sp>
        <p:nvSpPr>
          <p:cNvPr id="2" name="Title 1"/>
          <p:cNvSpPr>
            <a:spLocks noGrp="1"/>
          </p:cNvSpPr>
          <p:nvPr>
            <p:ph type="title"/>
          </p:nvPr>
        </p:nvSpPr>
        <p:spPr>
          <a:xfrm>
            <a:off x="457200" y="212782"/>
            <a:ext cx="8229600" cy="548640"/>
          </a:xfrm>
        </p:spPr>
        <p:txBody>
          <a:bodyPr anchor="ctr">
            <a:noAutofit/>
          </a:bodyPr>
          <a:lstStyle>
            <a:lvl1pPr>
              <a:defRPr sz="2000"/>
            </a:lvl1pPr>
          </a:lstStyle>
          <a:p>
            <a:r>
              <a:rPr lang="en-US" dirty="0"/>
              <a:t>Click to edit Master title style</a:t>
            </a:r>
          </a:p>
        </p:txBody>
      </p:sp>
      <p:sp>
        <p:nvSpPr>
          <p:cNvPr id="7" name="Content Placeholder 6"/>
          <p:cNvSpPr>
            <a:spLocks noGrp="1"/>
          </p:cNvSpPr>
          <p:nvPr>
            <p:ph sz="quarter" idx="12"/>
          </p:nvPr>
        </p:nvSpPr>
        <p:spPr>
          <a:xfrm>
            <a:off x="457200" y="913242"/>
            <a:ext cx="8229600" cy="4395358"/>
          </a:xfrm>
        </p:spPr>
        <p:txBody>
          <a:bodyPr/>
          <a:lstStyle>
            <a:lvl1pPr marL="222250" indent="-222250">
              <a:buFont typeface="Arial" panose="020B0604020202020204" pitchFamily="34" charset="0"/>
              <a:buChar char="•"/>
              <a:defRPr/>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457200" y="6464300"/>
            <a:ext cx="8229600" cy="274320"/>
          </a:xfrm>
          <a:prstGeom prst="rect">
            <a:avLst/>
          </a:prstGeom>
          <a:noFill/>
        </p:spPr>
        <p:txBody>
          <a:bodyPr wrap="none" rtlCol="0" anchor="ctr">
            <a:noAutofit/>
          </a:bodyPr>
          <a:lstStyle/>
          <a:p>
            <a:pPr algn="ctr">
              <a:defRPr/>
            </a:pPr>
            <a:r>
              <a:rPr lang="en-US" dirty="0"/>
              <a:t>© 2019 Cengage. All rights reserved.</a:t>
            </a:r>
          </a:p>
        </p:txBody>
      </p:sp>
      <p:sp>
        <p:nvSpPr>
          <p:cNvPr id="10" name="Content Placeholder 6"/>
          <p:cNvSpPr>
            <a:spLocks noGrp="1"/>
          </p:cNvSpPr>
          <p:nvPr>
            <p:ph sz="quarter" idx="13"/>
          </p:nvPr>
        </p:nvSpPr>
        <p:spPr>
          <a:xfrm>
            <a:off x="457200" y="5448300"/>
            <a:ext cx="8229600" cy="822960"/>
          </a:xfrm>
        </p:spPr>
        <p:txBody>
          <a:bodyPr/>
          <a:lstStyle>
            <a:lvl1pPr marL="0" indent="0">
              <a:buFont typeface="Arial" panose="020B0604020202020204" pitchFamily="34" charset="0"/>
              <a:buNone/>
              <a:defRPr sz="16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
        <p:nvSpPr>
          <p:cNvPr id="11" name="Content Placeholder 6"/>
          <p:cNvSpPr>
            <a:spLocks noGrp="1"/>
          </p:cNvSpPr>
          <p:nvPr>
            <p:ph sz="quarter" idx="14"/>
          </p:nvPr>
        </p:nvSpPr>
        <p:spPr>
          <a:xfrm>
            <a:off x="457200" y="6388100"/>
            <a:ext cx="2286000" cy="274320"/>
          </a:xfrm>
        </p:spPr>
        <p:txBody>
          <a:bodyPr/>
          <a:lstStyle>
            <a:lvl1pPr marL="0" indent="0">
              <a:buFont typeface="Arial" panose="020B0604020202020204" pitchFamily="34" charset="0"/>
              <a:buNone/>
              <a:defRPr sz="1200"/>
            </a:lvl1pPr>
            <a:lvl2pPr marL="625475" indent="-284163">
              <a:buFont typeface="Arial" panose="020B0604020202020204" pitchFamily="34" charset="0"/>
              <a:buChar char="•"/>
              <a:defRPr/>
            </a:lvl2pPr>
            <a:lvl3pPr marL="974725" indent="-234950">
              <a:buFont typeface="Arial" panose="020B0604020202020204" pitchFamily="34" charset="0"/>
              <a:buChar char="•"/>
              <a:defRPr/>
            </a:lvl3pPr>
            <a:lvl4pPr marL="1311275" indent="-222250">
              <a:buFont typeface="Arial" panose="020B0604020202020204" pitchFamily="34" charset="0"/>
              <a:buChar char="•"/>
              <a:defRPr/>
            </a:lvl4pPr>
            <a:lvl5pPr marL="1657350" indent="-173038">
              <a:buFont typeface="Arial" panose="020B0604020202020204" pitchFamily="34" charset="0"/>
              <a:buChar char="•"/>
              <a:defRPr/>
            </a:lvl5pPr>
          </a:lstStyle>
          <a:p>
            <a:pPr lvl="0"/>
            <a:r>
              <a:rPr lang="en-US" dirty="0"/>
              <a:t>Click to edit Master text styles</a:t>
            </a:r>
          </a:p>
        </p:txBody>
      </p:sp>
    </p:spTree>
    <p:extLst>
      <p:ext uri="{BB962C8B-B14F-4D97-AF65-F5344CB8AC3E}">
        <p14:creationId xmlns:p14="http://schemas.microsoft.com/office/powerpoint/2010/main" val="347793422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bwMode="blackWhite">
          <a:xfrm>
            <a:off x="523875" y="457200"/>
            <a:ext cx="8077200" cy="579438"/>
          </a:xfrm>
          <a:prstGeom prst="rect">
            <a:avLst/>
          </a:prstGeom>
          <a:noFill/>
          <a:ln>
            <a:noFill/>
          </a:ln>
          <a:effectLst>
            <a:outerShdw sx="1000" sy="1000" algn="ctr" rotWithShape="0">
              <a:srgbClr val="EAEAEA"/>
            </a:outerShdw>
          </a:effectLst>
          <a:extLst>
            <a:ext uri="{909E8E84-426E-40DD-AFC4-6F175D3DCCD1}">
              <a14:hiddenFill xmlns:a14="http://schemas.microsoft.com/office/drawing/2010/main">
                <a:solidFill>
                  <a:srgbClr val="CC6600"/>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dirty="0"/>
              <a:t>Click to edit Master title style</a:t>
            </a:r>
          </a:p>
        </p:txBody>
      </p:sp>
      <p:sp>
        <p:nvSpPr>
          <p:cNvPr id="485379" name="Rectangle 3"/>
          <p:cNvSpPr>
            <a:spLocks noGrp="1" noChangeArrowheads="1"/>
          </p:cNvSpPr>
          <p:nvPr>
            <p:ph type="body" idx="1"/>
          </p:nvPr>
        </p:nvSpPr>
        <p:spPr bwMode="auto">
          <a:xfrm>
            <a:off x="514350" y="1235075"/>
            <a:ext cx="8102600"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85380" name="Rectangle 4"/>
          <p:cNvSpPr>
            <a:spLocks noGrp="1" noChangeArrowheads="1"/>
          </p:cNvSpPr>
          <p:nvPr>
            <p:ph type="ftr" sz="quarter" idx="3"/>
          </p:nvPr>
        </p:nvSpPr>
        <p:spPr bwMode="auto">
          <a:xfrm>
            <a:off x="533400" y="6355048"/>
            <a:ext cx="7421563" cy="366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ctr" eaLnBrk="1" hangingPunct="1">
              <a:defRPr sz="900" b="1">
                <a:solidFill>
                  <a:schemeClr val="tx1"/>
                </a:solidFill>
              </a:defRPr>
            </a:lvl1pPr>
          </a:lstStyle>
          <a:p>
            <a:pPr>
              <a:defRPr/>
            </a:pPr>
            <a:r>
              <a:rPr lang="en-US" dirty="0"/>
              <a:t>© 2019 Cengage. All rights reserved.</a:t>
            </a:r>
            <a:endParaRPr lang="en-US" altLang="en-US" dirty="0"/>
          </a:p>
          <a:p>
            <a:pPr>
              <a:defRPr/>
            </a:pPr>
            <a:endParaRPr lang="en-US" altLang="en-US" dirty="0"/>
          </a:p>
        </p:txBody>
      </p:sp>
      <p:sp>
        <p:nvSpPr>
          <p:cNvPr id="6" name="TextBox 5"/>
          <p:cNvSpPr txBox="1"/>
          <p:nvPr userDrawn="1"/>
        </p:nvSpPr>
        <p:spPr>
          <a:xfrm>
            <a:off x="8318500" y="6464300"/>
            <a:ext cx="640080" cy="274320"/>
          </a:xfrm>
          <a:prstGeom prst="rect">
            <a:avLst/>
          </a:prstGeom>
          <a:noFill/>
        </p:spPr>
        <p:txBody>
          <a:bodyPr wrap="none" rtlCol="0">
            <a:noAutofit/>
          </a:bodyPr>
          <a:lstStyle/>
          <a:p>
            <a:pPr algn="r"/>
            <a:r>
              <a:rPr lang="en-US" dirty="0"/>
              <a:t>6-</a:t>
            </a:r>
            <a:fld id="{FFE69775-2F7D-4B20-838D-98830AD19834}" type="slidenum">
              <a:rPr lang="en-US" smtClean="0"/>
              <a:pPr algn="r"/>
              <a:t>‹#›</a:t>
            </a:fld>
            <a:endParaRPr lang="en-US" dirty="0"/>
          </a:p>
        </p:txBody>
      </p:sp>
    </p:spTree>
    <p:extLst>
      <p:ext uri="{BB962C8B-B14F-4D97-AF65-F5344CB8AC3E}">
        <p14:creationId xmlns:p14="http://schemas.microsoft.com/office/powerpoint/2010/main" val="196486383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9" r:id="rId3"/>
    <p:sldLayoutId id="2147483741" r:id="rId4"/>
    <p:sldLayoutId id="2147483740" r:id="rId5"/>
    <p:sldLayoutId id="2147483738" r:id="rId6"/>
    <p:sldLayoutId id="2147483737" r:id="rId7"/>
    <p:sldLayoutId id="2147483742" r:id="rId8"/>
  </p:sldLayoutIdLst>
  <p:hf hdr="0" dt="0"/>
  <p:txStyles>
    <p:titleStyle>
      <a:lvl1pPr algn="l" rtl="0" eaLnBrk="1" fontAlgn="base" hangingPunct="1">
        <a:spcBef>
          <a:spcPct val="0"/>
        </a:spcBef>
        <a:spcAft>
          <a:spcPct val="0"/>
        </a:spcAft>
        <a:defRPr sz="3200" kern="1200">
          <a:solidFill>
            <a:schemeClr val="tx1"/>
          </a:solidFill>
          <a:effectLst>
            <a:outerShdw sx="1000" sy="1000" algn="tl">
              <a:srgbClr val="C0C0C0"/>
            </a:outerShdw>
          </a:effectLst>
          <a:latin typeface="+mn-lt"/>
          <a:ea typeface="+mj-ea"/>
          <a:cs typeface="+mj-cs"/>
        </a:defRPr>
      </a:lvl1pPr>
      <a:lvl2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2pPr>
      <a:lvl3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3pPr>
      <a:lvl4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4pPr>
      <a:lvl5pPr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5pPr>
      <a:lvl6pPr marL="4572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6pPr>
      <a:lvl7pPr marL="9144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7pPr>
      <a:lvl8pPr marL="13716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8pPr>
      <a:lvl9pPr marL="1828800" algn="l" rtl="0" eaLnBrk="1" fontAlgn="base" hangingPunct="1">
        <a:spcBef>
          <a:spcPct val="0"/>
        </a:spcBef>
        <a:spcAft>
          <a:spcPct val="0"/>
        </a:spcAft>
        <a:defRPr sz="3200">
          <a:solidFill>
            <a:srgbClr val="336699"/>
          </a:solidFill>
          <a:effectLst>
            <a:outerShdw blurRad="38100" dist="38100" dir="2700000" algn="tl">
              <a:srgbClr val="C0C0C0"/>
            </a:outerShdw>
          </a:effectLst>
          <a:latin typeface="Tahoma" panose="020B0604030504040204" pitchFamily="34" charset="0"/>
        </a:defRPr>
      </a:lvl9pPr>
    </p:titleStyle>
    <p:bodyStyle>
      <a:lvl1pPr marL="222250" indent="-222250" algn="l" rtl="0" eaLnBrk="1" fontAlgn="base" hangingPunct="1">
        <a:spcBef>
          <a:spcPct val="20000"/>
        </a:spcBef>
        <a:spcAft>
          <a:spcPct val="0"/>
        </a:spcAft>
        <a:buClrTx/>
        <a:buChar char="•"/>
        <a:defRPr sz="2800" kern="1200">
          <a:solidFill>
            <a:schemeClr val="tx1"/>
          </a:solidFill>
          <a:effectLst>
            <a:outerShdw dist="38100" sx="1000" sy="1000" algn="tl">
              <a:srgbClr val="C0C0C0"/>
            </a:outerShdw>
          </a:effectLst>
          <a:latin typeface="+mn-lt"/>
          <a:ea typeface="+mn-ea"/>
          <a:cs typeface="+mn-cs"/>
        </a:defRPr>
      </a:lvl1pPr>
      <a:lvl2pPr marL="625475" indent="-284163" algn="l" rtl="0" eaLnBrk="1" fontAlgn="base" hangingPunct="1">
        <a:spcBef>
          <a:spcPct val="20000"/>
        </a:spcBef>
        <a:spcAft>
          <a:spcPct val="0"/>
        </a:spcAft>
        <a:buClrTx/>
        <a:buSzPct val="90000"/>
        <a:buFont typeface="Wingdings" panose="05000000000000000000" pitchFamily="2" charset="2"/>
        <a:buChar char="Ø"/>
        <a:defRPr sz="2400" kern="1200">
          <a:solidFill>
            <a:schemeClr val="tx1"/>
          </a:solidFill>
          <a:effectLst>
            <a:outerShdw dist="38100" sx="1000" sy="1000" algn="tl">
              <a:srgbClr val="C0C0C0"/>
            </a:outerShdw>
          </a:effectLst>
          <a:latin typeface="+mn-lt"/>
          <a:ea typeface="+mn-ea"/>
          <a:cs typeface="+mn-cs"/>
        </a:defRPr>
      </a:lvl2pPr>
      <a:lvl3pPr marL="974725" indent="-234950" algn="l" rtl="0" eaLnBrk="1" fontAlgn="base" hangingPunct="1">
        <a:spcBef>
          <a:spcPct val="20000"/>
        </a:spcBef>
        <a:spcAft>
          <a:spcPct val="0"/>
        </a:spcAft>
        <a:buClrTx/>
        <a:buSzPct val="75000"/>
        <a:buFont typeface="Wingdings" panose="05000000000000000000" pitchFamily="2" charset="2"/>
        <a:buChar char="v"/>
        <a:defRPr sz="2000" kern="1200">
          <a:solidFill>
            <a:schemeClr val="tx1"/>
          </a:solidFill>
          <a:effectLst>
            <a:outerShdw dist="38100" sx="1000" sy="1000" algn="tl">
              <a:srgbClr val="C0C0C0"/>
            </a:outerShdw>
          </a:effectLst>
          <a:latin typeface="+mn-lt"/>
          <a:ea typeface="+mn-ea"/>
          <a:cs typeface="+mn-cs"/>
        </a:defRPr>
      </a:lvl3pPr>
      <a:lvl4pPr marL="1311275" indent="-222250" algn="l" rtl="0" eaLnBrk="1" fontAlgn="base" hangingPunct="1">
        <a:spcBef>
          <a:spcPct val="20000"/>
        </a:spcBef>
        <a:spcAft>
          <a:spcPct val="0"/>
        </a:spcAft>
        <a:buClrTx/>
        <a:buChar char="–"/>
        <a:defRPr kern="1200">
          <a:solidFill>
            <a:schemeClr val="tx1"/>
          </a:solidFill>
          <a:effectLst>
            <a:outerShdw dist="38100" sx="1000" sy="1000" algn="tl">
              <a:srgbClr val="C0C0C0"/>
            </a:outerShdw>
          </a:effectLst>
          <a:latin typeface="+mn-lt"/>
          <a:ea typeface="+mn-ea"/>
          <a:cs typeface="+mn-cs"/>
        </a:defRPr>
      </a:lvl4pPr>
      <a:lvl5pPr marL="1657350" indent="-173038" algn="l" rtl="0" eaLnBrk="1" fontAlgn="base" hangingPunct="1">
        <a:spcBef>
          <a:spcPct val="20000"/>
        </a:spcBef>
        <a:spcAft>
          <a:spcPct val="0"/>
        </a:spcAft>
        <a:buClrTx/>
        <a:buChar char="•"/>
        <a:defRPr sz="1600" kern="1200">
          <a:solidFill>
            <a:schemeClr val="tx1"/>
          </a:solidFill>
          <a:effectLst>
            <a:outerShdw dist="38100" sx="1000" sy="1000" algn="tl">
              <a:srgbClr val="C0C0C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214" y="1663699"/>
            <a:ext cx="4389120" cy="2308324"/>
          </a:xfrm>
        </p:spPr>
        <p:txBody>
          <a:bodyPr/>
          <a:lstStyle/>
          <a:p>
            <a:r>
              <a:rPr lang="en-US" altLang="en-US" dirty="0"/>
              <a:t>Chapter 6</a:t>
            </a:r>
            <a:br>
              <a:rPr lang="en-US" altLang="en-US" dirty="0"/>
            </a:br>
            <a:r>
              <a:rPr lang="en-US" altLang="en-US" dirty="0"/>
              <a:t>Secondary Data Research</a:t>
            </a:r>
            <a:br>
              <a:rPr lang="en-US" altLang="en-US" dirty="0"/>
            </a:br>
            <a:r>
              <a:rPr lang="en-US" altLang="en-US" dirty="0"/>
              <a:t>in a Digital Age</a:t>
            </a:r>
          </a:p>
        </p:txBody>
      </p:sp>
      <p:sp>
        <p:nvSpPr>
          <p:cNvPr id="3" name="Text Placeholder 2"/>
          <p:cNvSpPr>
            <a:spLocks noGrp="1"/>
          </p:cNvSpPr>
          <p:nvPr>
            <p:ph type="body" sz="quarter" idx="10"/>
          </p:nvPr>
        </p:nvSpPr>
        <p:spPr/>
        <p:txBody>
          <a:bodyPr/>
          <a:lstStyle/>
          <a:p>
            <a:r>
              <a:rPr lang="en-US" dirty="0"/>
              <a:t>© 2019 Cengage. All rights reserved.</a:t>
            </a:r>
          </a:p>
        </p:txBody>
      </p:sp>
    </p:spTree>
    <p:extLst>
      <p:ext uri="{BB962C8B-B14F-4D97-AF65-F5344CB8AC3E}">
        <p14:creationId xmlns:p14="http://schemas.microsoft.com/office/powerpoint/2010/main" val="283907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6.1	To Use or Not to Use Secondary Data? (2 of 2)</a:t>
            </a:r>
          </a:p>
        </p:txBody>
      </p:sp>
      <p:graphicFrame>
        <p:nvGraphicFramePr>
          <p:cNvPr id="7" name="Table 2" descr="A table shows whether or not to use secondary data." title="EXHIBIT 6.1: To Use or Not to Use Secondary Data?"/>
          <p:cNvGraphicFramePr>
            <a:graphicFrameLocks noGrp="1"/>
          </p:cNvGraphicFramePr>
          <p:nvPr>
            <p:ph sz="quarter" idx="12"/>
            <p:extLst>
              <p:ext uri="{D42A27DB-BD31-4B8C-83A1-F6EECF244321}">
                <p14:modId xmlns:p14="http://schemas.microsoft.com/office/powerpoint/2010/main" val="1375890776"/>
              </p:ext>
            </p:extLst>
          </p:nvPr>
        </p:nvGraphicFramePr>
        <p:xfrm>
          <a:off x="723920" y="1306513"/>
          <a:ext cx="7696160" cy="4592292"/>
        </p:xfrm>
        <a:graphic>
          <a:graphicData uri="http://schemas.openxmlformats.org/drawingml/2006/table">
            <a:tbl>
              <a:tblPr firstRow="1" bandRow="1">
                <a:tableStyleId>{EB344D84-9AFB-497E-A393-DC336BA19D2E}</a:tableStyleId>
              </a:tblPr>
              <a:tblGrid>
                <a:gridCol w="3848080">
                  <a:extLst>
                    <a:ext uri="{9D8B030D-6E8A-4147-A177-3AD203B41FA5}">
                      <a16:colId xmlns:a16="http://schemas.microsoft.com/office/drawing/2014/main" val="20000"/>
                    </a:ext>
                  </a:extLst>
                </a:gridCol>
                <a:gridCol w="3848080">
                  <a:extLst>
                    <a:ext uri="{9D8B030D-6E8A-4147-A177-3AD203B41FA5}">
                      <a16:colId xmlns:a16="http://schemas.microsoft.com/office/drawing/2014/main" val="20001"/>
                    </a:ext>
                  </a:extLst>
                </a:gridCol>
              </a:tblGrid>
              <a:tr h="698827">
                <a:tc>
                  <a:txBody>
                    <a:bodyPr/>
                    <a:lstStyle/>
                    <a:p>
                      <a:r>
                        <a:rPr lang="en-US" dirty="0">
                          <a:solidFill>
                            <a:schemeClr val="tx1"/>
                          </a:solidFill>
                        </a:rPr>
                        <a:t>Broad Objective</a:t>
                      </a:r>
                    </a:p>
                  </a:txBody>
                  <a:tcPr/>
                </a:tc>
                <a:tc>
                  <a:txBody>
                    <a:bodyPr/>
                    <a:lstStyle/>
                    <a:p>
                      <a:r>
                        <a:rPr lang="en-US" sz="1800" b="1" i="0" u="none" strike="noStrike" kern="1200" baseline="0" dirty="0">
                          <a:solidFill>
                            <a:schemeClr val="tx1"/>
                          </a:solidFill>
                          <a:latin typeface="+mn-lt"/>
                          <a:ea typeface="+mn-ea"/>
                          <a:cs typeface="+mn-cs"/>
                        </a:rPr>
                        <a:t>Specific Research Example</a:t>
                      </a:r>
                      <a:endParaRPr lang="en-US" dirty="0">
                        <a:solidFill>
                          <a:schemeClr val="tx1"/>
                        </a:solidFill>
                      </a:endParaRPr>
                    </a:p>
                  </a:txBody>
                  <a:tcPr/>
                </a:tc>
                <a:extLst>
                  <a:ext uri="{0D108BD9-81ED-4DB2-BD59-A6C34878D82A}">
                    <a16:rowId xmlns:a16="http://schemas.microsoft.com/office/drawing/2014/main" val="10000"/>
                  </a:ext>
                </a:extLst>
              </a:tr>
              <a:tr h="998324">
                <a:tc>
                  <a:txBody>
                    <a:bodyPr/>
                    <a:lstStyle/>
                    <a:p>
                      <a:r>
                        <a:rPr lang="en-US" sz="1800" b="0" i="0" u="none" strike="noStrike" kern="1200" baseline="0" dirty="0">
                          <a:solidFill>
                            <a:schemeClr val="dk1"/>
                          </a:solidFill>
                          <a:latin typeface="+mn-lt"/>
                          <a:ea typeface="+mn-ea"/>
                          <a:cs typeface="+mn-cs"/>
                        </a:rPr>
                        <a:t>Fact-Finding</a:t>
                      </a:r>
                      <a:endParaRPr lang="en-US" dirty="0"/>
                    </a:p>
                  </a:txBody>
                  <a:tcPr/>
                </a:tc>
                <a:tc>
                  <a:txBody>
                    <a:bodyPr/>
                    <a:lstStyle/>
                    <a:p>
                      <a:r>
                        <a:rPr lang="en-US" sz="1800" b="0" i="0" u="none" strike="noStrike" kern="1200" baseline="0" dirty="0">
                          <a:solidFill>
                            <a:schemeClr val="dk1"/>
                          </a:solidFill>
                          <a:latin typeface="+mn-lt"/>
                          <a:ea typeface="+mn-ea"/>
                          <a:cs typeface="+mn-cs"/>
                        </a:rPr>
                        <a:t>Identifying Web traffic, consumption patterns, tracking trends</a:t>
                      </a:r>
                      <a:endParaRPr lang="en-US" dirty="0"/>
                    </a:p>
                  </a:txBody>
                  <a:tcPr/>
                </a:tc>
                <a:extLst>
                  <a:ext uri="{0D108BD9-81ED-4DB2-BD59-A6C34878D82A}">
                    <a16:rowId xmlns:a16="http://schemas.microsoft.com/office/drawing/2014/main" val="10001"/>
                  </a:ext>
                </a:extLst>
              </a:tr>
              <a:tr h="1597319">
                <a:tc>
                  <a:txBody>
                    <a:bodyPr/>
                    <a:lstStyle/>
                    <a:p>
                      <a:r>
                        <a:rPr lang="en-US" sz="1800" b="0" i="0" u="none" strike="noStrike" kern="1200" baseline="0" dirty="0">
                          <a:solidFill>
                            <a:schemeClr val="dk1"/>
                          </a:solidFill>
                          <a:latin typeface="+mn-lt"/>
                          <a:ea typeface="+mn-ea"/>
                          <a:cs typeface="+mn-cs"/>
                        </a:rPr>
                        <a:t>Model Building</a:t>
                      </a:r>
                      <a:endParaRPr lang="en-US" dirty="0"/>
                    </a:p>
                  </a:txBody>
                  <a:tcPr/>
                </a:tc>
                <a:tc>
                  <a:txBody>
                    <a:bodyPr/>
                    <a:lstStyle/>
                    <a:p>
                      <a:r>
                        <a:rPr lang="en-US" sz="1800" b="0" i="0" u="none" strike="noStrike" kern="1200" baseline="0" dirty="0">
                          <a:solidFill>
                            <a:schemeClr val="dk1"/>
                          </a:solidFill>
                          <a:latin typeface="+mn-lt"/>
                          <a:ea typeface="+mn-ea"/>
                          <a:cs typeface="+mn-cs"/>
                        </a:rPr>
                        <a:t>Forecasting market potential, sales in a time-period, selecting</a:t>
                      </a:r>
                    </a:p>
                    <a:p>
                      <a:r>
                        <a:rPr lang="en-US" sz="1800" b="0" i="0" u="none" strike="noStrike" kern="1200" baseline="0" dirty="0">
                          <a:solidFill>
                            <a:schemeClr val="dk1"/>
                          </a:solidFill>
                          <a:latin typeface="+mn-lt"/>
                          <a:ea typeface="+mn-ea"/>
                          <a:cs typeface="+mn-cs"/>
                        </a:rPr>
                        <a:t>locations, determining relationships with sales</a:t>
                      </a:r>
                      <a:endParaRPr lang="en-US" dirty="0"/>
                    </a:p>
                  </a:txBody>
                  <a:tcPr/>
                </a:tc>
                <a:extLst>
                  <a:ext uri="{0D108BD9-81ED-4DB2-BD59-A6C34878D82A}">
                    <a16:rowId xmlns:a16="http://schemas.microsoft.com/office/drawing/2014/main" val="10002"/>
                  </a:ext>
                </a:extLst>
              </a:tr>
              <a:tr h="1297822">
                <a:tc>
                  <a:txBody>
                    <a:bodyPr/>
                    <a:lstStyle/>
                    <a:p>
                      <a:r>
                        <a:rPr lang="en-US" sz="1800" b="0" i="0" u="none" strike="noStrike" kern="1200" baseline="0" dirty="0">
                          <a:solidFill>
                            <a:schemeClr val="dk1"/>
                          </a:solidFill>
                          <a:latin typeface="+mn-lt"/>
                          <a:ea typeface="+mn-ea"/>
                          <a:cs typeface="+mn-cs"/>
                        </a:rPr>
                        <a:t>Database Marketing</a:t>
                      </a:r>
                      <a:endParaRPr lang="en-US" dirty="0"/>
                    </a:p>
                  </a:txBody>
                  <a:tcPr/>
                </a:tc>
                <a:tc>
                  <a:txBody>
                    <a:bodyPr/>
                    <a:lstStyle/>
                    <a:p>
                      <a:r>
                        <a:rPr lang="en-US" sz="1800" b="0" i="0" u="none" strike="noStrike" kern="1200" baseline="0" dirty="0">
                          <a:solidFill>
                            <a:schemeClr val="dk1"/>
                          </a:solidFill>
                          <a:latin typeface="+mn-lt"/>
                          <a:ea typeface="+mn-ea"/>
                          <a:cs typeface="+mn-cs"/>
                        </a:rPr>
                        <a:t>Developing prospect lists, predicting future customer behavior,</a:t>
                      </a:r>
                    </a:p>
                    <a:p>
                      <a:r>
                        <a:rPr lang="en-US" sz="1800" b="0" i="0" u="none" strike="noStrike" kern="1200" baseline="0" dirty="0">
                          <a:solidFill>
                            <a:schemeClr val="dk1"/>
                          </a:solidFill>
                          <a:latin typeface="+mn-lt"/>
                          <a:ea typeface="+mn-ea"/>
                          <a:cs typeface="+mn-cs"/>
                        </a:rPr>
                        <a:t>data mining</a:t>
                      </a:r>
                      <a:endParaRPr lang="en-US" dirty="0"/>
                    </a:p>
                  </a:txBody>
                  <a:tcPr/>
                </a:tc>
                <a:extLst>
                  <a:ext uri="{0D108BD9-81ED-4DB2-BD59-A6C34878D82A}">
                    <a16:rowId xmlns:a16="http://schemas.microsoft.com/office/drawing/2014/main" val="10003"/>
                  </a:ext>
                </a:extLst>
              </a:tr>
            </a:tbl>
          </a:graphicData>
        </a:graphic>
      </p:graphicFrame>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303229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Fact-finding</a:t>
            </a:r>
            <a:endParaRPr lang="en-US" dirty="0"/>
          </a:p>
        </p:txBody>
      </p:sp>
      <p:sp>
        <p:nvSpPr>
          <p:cNvPr id="3" name="Content Placeholder 2"/>
          <p:cNvSpPr>
            <a:spLocks noGrp="1"/>
          </p:cNvSpPr>
          <p:nvPr>
            <p:ph sz="quarter" idx="12"/>
          </p:nvPr>
        </p:nvSpPr>
        <p:spPr/>
        <p:txBody>
          <a:bodyPr/>
          <a:lstStyle/>
          <a:p>
            <a:pPr marL="0" indent="0">
              <a:buNone/>
            </a:pPr>
            <a:r>
              <a:rPr lang="en-US" dirty="0"/>
              <a:t>The simplest objective of secondary-data research is fact-finding</a:t>
            </a:r>
            <a:endParaRPr lang="en-US" altLang="en-US" dirty="0"/>
          </a:p>
          <a:p>
            <a:pPr lvl="1"/>
            <a:r>
              <a:rPr lang="en-US" altLang="en-US" dirty="0"/>
              <a:t>Identification of consumer behavior for a product category</a:t>
            </a:r>
          </a:p>
          <a:p>
            <a:pPr lvl="1"/>
            <a:r>
              <a:rPr lang="en-US" altLang="en-US" dirty="0"/>
              <a:t>Marketers watch for trends in the marketplace and the environment</a:t>
            </a:r>
          </a:p>
          <a:p>
            <a:pPr lvl="2"/>
            <a:r>
              <a:rPr lang="en-US" altLang="en-US" b="1" dirty="0"/>
              <a:t>Market tracking </a:t>
            </a:r>
            <a:r>
              <a:rPr lang="en-US" altLang="en-US" dirty="0"/>
              <a:t>is the observation and analysis of trends in industry volume and brand share over time</a:t>
            </a:r>
          </a:p>
          <a:p>
            <a:pPr lvl="1"/>
            <a:r>
              <a:rPr lang="en-US" altLang="en-US" b="1" dirty="0"/>
              <a:t>Environmental scanning </a:t>
            </a:r>
            <a:r>
              <a:rPr lang="en-US" altLang="en-US" dirty="0"/>
              <a:t>entails information gathering and fact-finding that is designed to detect indications of environmental changes in their initial stages of development</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962464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Model building</a:t>
            </a:r>
            <a:endParaRPr lang="en-US" dirty="0"/>
          </a:p>
        </p:txBody>
      </p:sp>
      <p:sp>
        <p:nvSpPr>
          <p:cNvPr id="3" name="Content Placeholder 2"/>
          <p:cNvSpPr>
            <a:spLocks noGrp="1"/>
          </p:cNvSpPr>
          <p:nvPr>
            <p:ph sz="quarter" idx="12"/>
          </p:nvPr>
        </p:nvSpPr>
        <p:spPr/>
        <p:txBody>
          <a:bodyPr/>
          <a:lstStyle/>
          <a:p>
            <a:pPr marL="0" indent="0">
              <a:buNone/>
            </a:pPr>
            <a:r>
              <a:rPr lang="en-US" altLang="en-US" b="1" dirty="0"/>
              <a:t>Model building </a:t>
            </a:r>
            <a:r>
              <a:rPr lang="en-US" dirty="0"/>
              <a:t>involves specifying relationships between two or more variables</a:t>
            </a:r>
          </a:p>
          <a:p>
            <a:pPr lvl="1"/>
            <a:r>
              <a:rPr lang="en-US" altLang="en-US" dirty="0"/>
              <a:t>Estimating market potential for geographic areas</a:t>
            </a:r>
          </a:p>
          <a:p>
            <a:pPr lvl="1"/>
            <a:r>
              <a:rPr lang="en-US" altLang="en-US" dirty="0"/>
              <a:t>Forecasting sales</a:t>
            </a:r>
          </a:p>
          <a:p>
            <a:pPr lvl="1"/>
            <a:r>
              <a:rPr lang="en-US" altLang="en-US" dirty="0"/>
              <a:t>Analysis of trade areas and sites</a:t>
            </a:r>
          </a:p>
          <a:p>
            <a:pPr lvl="2"/>
            <a:r>
              <a:rPr lang="en-US" altLang="en-US" b="1" dirty="0"/>
              <a:t>Index of retail saturation </a:t>
            </a:r>
            <a:r>
              <a:rPr lang="en-US" altLang="en-US" dirty="0"/>
              <a:t>describes the relationship between retail demand and supply</a:t>
            </a:r>
          </a:p>
          <a:p>
            <a:pPr lvl="1"/>
            <a:r>
              <a:rPr lang="en-US" altLang="en-US" dirty="0"/>
              <a:t>Advertising analytics and metrics</a:t>
            </a:r>
          </a:p>
          <a:p>
            <a:pPr lvl="2"/>
            <a:r>
              <a:rPr lang="en-US" dirty="0"/>
              <a:t>Focus on how advertising influences consumers and business performance </a:t>
            </a:r>
          </a:p>
          <a:p>
            <a:pPr lvl="2"/>
            <a:r>
              <a:rPr lang="en-US" b="1" dirty="0"/>
              <a:t>Google analytics </a:t>
            </a:r>
            <a:r>
              <a:rPr lang="en-US" dirty="0"/>
              <a:t>is one of the most used advertising tracking services today</a:t>
            </a:r>
            <a:endParaRPr lang="en-US" altLang="en-US" dirty="0"/>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929961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6.3	The Same Secondary Data Presented in Different Ways Addresses Different Research Objectives</a:t>
            </a:r>
          </a:p>
        </p:txBody>
      </p:sp>
      <p:pic>
        <p:nvPicPr>
          <p:cNvPr id="8" name="Picture 2" descr="Approximate data from the graph, presented in the format, country: annual per capita beer consumption in liters, annual beer consumption in kiloliters, are as follows. Czechia: 180.0, 2,000. Germany: 105.0, 8,000. Australia: 75.0, 2,000. United States: 75.0, 24,000. Brazil: 45.0, 9,000. China: 30.0, 43,000." title="EXHIBIT 6.3 The Same Secondary Data Presented in Different Ways Addresses Different Research Objectives"/>
          <p:cNvPicPr>
            <a:picLocks noGrp="1" noChangeAspect="1"/>
          </p:cNvPicPr>
          <p:nvPr>
            <p:ph sz="quarter" idx="12"/>
          </p:nvPr>
        </p:nvPicPr>
        <p:blipFill>
          <a:blip r:embed="rId3"/>
          <a:stretch>
            <a:fillRect/>
          </a:stretch>
        </p:blipFill>
        <p:spPr>
          <a:xfrm>
            <a:off x="292100" y="2143419"/>
            <a:ext cx="8559800" cy="2934700"/>
          </a:xfrm>
          <a:prstGeom prst="rect">
            <a:avLst/>
          </a:prstGeom>
        </p:spPr>
      </p:pic>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211465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6.4	  Secondary Data for Major League Baseball Ticket Prices, Attendance, and Revenue</a:t>
            </a:r>
          </a:p>
        </p:txBody>
      </p:sp>
      <p:pic>
        <p:nvPicPr>
          <p:cNvPr id="7" name="Picture 2" descr="A table shows the following column headers: Year, average ticket price ($),observed percentage change from previous year, 3-year moving average percentage change, average tickets sold per game, and average revenue per game. The row-wise data follow. 2005: 21.17, 6.8%, 5.0%, 30,957, 5655,360; 2006: 22.21, 4.9%, 5.3%, 31,438, $698,238; 2007: 22.70, 2.2%, 4.6%, 32,785, $744,220; 2008: 25.43, 12.0%, 6.4%, 32,528, $827,187; 2009: 26.64, 4.5%, 6.3%, 30,350, 5808,524; 2010: 26.74, 0.4%, 5.6%, 30,141, $805,970; 2011: 26.92, 0.7%, 1.9%, 30,352, $817,076; 2012: 26.98, 0.2%, 0.4%, 30,895, $833,547; 2013: 27.73, 2.7%, 1.2%, 30,514, $846,153, 2014: 27.93, 0.7%, 12%, 30,437, $850,105; 2015: 28.94, 3.5%, 2.3%, 30,477, $882,004; 2016: 31, 6.6%, 3.6%, 30,163, $935,053; 2017: 41.74, 25.7%, 12.0%, 30,023, 51,253,160, 2018: 46.75, 10.7%, 6.0%, 30,221, $1,412,231." title="EXHIBIT 6.4: Secondary Data for Major League Baseball Ticket Prices, Attendance, and Revenue"/>
          <p:cNvPicPr>
            <a:picLocks noGrp="1" noChangeAspect="1"/>
          </p:cNvPicPr>
          <p:nvPr>
            <p:ph sz="quarter" idx="12"/>
          </p:nvPr>
        </p:nvPicPr>
        <p:blipFill>
          <a:blip r:embed="rId3"/>
          <a:stretch>
            <a:fillRect/>
          </a:stretch>
        </p:blipFill>
        <p:spPr>
          <a:xfrm>
            <a:off x="659614" y="1012763"/>
            <a:ext cx="7824772" cy="5246812"/>
          </a:xfrm>
          <a:prstGeom prst="rect">
            <a:avLst/>
          </a:prstGeom>
        </p:spPr>
      </p:pic>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328342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6.5	Data Mining Tools May Analyze Population Densities or Traffic </a:t>
            </a:r>
            <a:r>
              <a:rPr lang="en-US" dirty="0" err="1"/>
              <a:t>Patternsto</a:t>
            </a:r>
            <a:r>
              <a:rPr lang="en-US" dirty="0"/>
              <a:t> Help with Location Decisions</a:t>
            </a:r>
          </a:p>
        </p:txBody>
      </p:sp>
      <p:pic>
        <p:nvPicPr>
          <p:cNvPr id="8" name="Picture 2" descr="The population per square mile in different counties of Florida in 2010 are as follows. 10 to 171: Santa Rosa, Walton, Holmes, Washington, Jackson, Calhoun, Gulf, Gadsden, Liberty, Franklin, Wakulla, Jefferson, Madison, Taylor, Hamilton, Suwannee, Lafayette, Dixie, Columbia, Gilchrist, Levy, Baker, Union, Bradford, Nassau, Putnam, Sumter, Hardee, DeSoto, Highlands, Okeechobee, Glades, Hendry, Collier, and Monroe. 172 to 486: Escambia, Okaloosa, Bay, Leon, Alachua, Clay, Saint Johns, Marion, Flagler, Citrus, Hernando, Lake, Volusia, Polk, Osceola, Manatee, Indian River, Saint Lucie, Martin, and Charlotte. 487 to 789: Pasco, Brevard, Sarasota, Lee, and Palm Beach. 790 to 1,445: Duval, Seminole, Orange, Hillsborough, Broward, and Miami-Dade. 1,446 to 3,348: Pinellas. " title="EXHIBIT 6.5: Data Mining Tools May Analyze Population Densities or Traffic Patternsto Help with Location Decisions"/>
          <p:cNvPicPr>
            <a:picLocks noGrp="1" noChangeAspect="1"/>
          </p:cNvPicPr>
          <p:nvPr>
            <p:ph sz="quarter" idx="12"/>
          </p:nvPr>
        </p:nvPicPr>
        <p:blipFill>
          <a:blip r:embed="rId3"/>
          <a:stretch>
            <a:fillRect/>
          </a:stretch>
        </p:blipFill>
        <p:spPr>
          <a:xfrm>
            <a:off x="1076383" y="925513"/>
            <a:ext cx="6991233" cy="5395912"/>
          </a:xfrm>
          <a:prstGeom prst="rect">
            <a:avLst/>
          </a:prstGeom>
        </p:spPr>
      </p:pic>
      <p:sp>
        <p:nvSpPr>
          <p:cNvPr id="6"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254424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Mining (1 of 2)</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t>Data mining </a:t>
            </a:r>
            <a:r>
              <a:rPr lang="en-US" altLang="en-US" dirty="0"/>
              <a:t>is the use of powerful computer analytical routines to dig automatically through huge volumes of data searching for useful patterns of relationships</a:t>
            </a:r>
          </a:p>
          <a:p>
            <a:pPr lvl="1"/>
            <a:r>
              <a:rPr lang="en-US" altLang="en-US" dirty="0"/>
              <a:t>Applies to many different forms of analytics</a:t>
            </a:r>
          </a:p>
          <a:p>
            <a:r>
              <a:rPr lang="en-US" altLang="en-US" b="1" dirty="0"/>
              <a:t>Neural network </a:t>
            </a:r>
            <a:r>
              <a:rPr lang="en-US" altLang="en-US" dirty="0"/>
              <a:t>is a form of artificial intelligence in which a computer is programmed to mimic the way that human brains process information and make decisions</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196551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 Mining (2 of 2)</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b="1" dirty="0"/>
              <a:t>Market-basket analysis </a:t>
            </a:r>
            <a:r>
              <a:rPr lang="en-US" altLang="en-US" dirty="0"/>
              <a:t>is a form of data mining that analyzes anonymous point-of-sale transaction databases to identify coinciding purchases or relationships between products purchased and other retail shopping information</a:t>
            </a:r>
          </a:p>
          <a:p>
            <a:r>
              <a:rPr lang="en-US" altLang="en-US" dirty="0"/>
              <a:t>Although the push marketing efforts resulting from data mining discoveries sometimes make us feel creepy, evidence suggests they can produce value for customers</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889959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Database Marketing</a:t>
            </a:r>
            <a:endParaRPr lang="en-US" dirty="0">
              <a:solidFill>
                <a:srgbClr val="B60000"/>
              </a:solidFill>
            </a:endParaRPr>
          </a:p>
        </p:txBody>
      </p:sp>
      <p:sp>
        <p:nvSpPr>
          <p:cNvPr id="3" name="Content Placeholder 2"/>
          <p:cNvSpPr>
            <a:spLocks noGrp="1"/>
          </p:cNvSpPr>
          <p:nvPr>
            <p:ph sz="quarter" idx="12"/>
          </p:nvPr>
        </p:nvSpPr>
        <p:spPr/>
        <p:txBody>
          <a:bodyPr/>
          <a:lstStyle/>
          <a:p>
            <a:pPr marL="0" indent="0">
              <a:buNone/>
            </a:pPr>
            <a:r>
              <a:rPr lang="en-US" altLang="en-US" b="1" dirty="0"/>
              <a:t>Database marketing </a:t>
            </a:r>
            <a:r>
              <a:rPr lang="en-US" altLang="en-US" dirty="0"/>
              <a:t>is </a:t>
            </a:r>
            <a:r>
              <a:rPr lang="en-US" dirty="0"/>
              <a:t>the practice of using CRM databases to develop one-to-one relationships and precisely targeted promotional efforts with individual customers</a:t>
            </a:r>
            <a:endParaRPr lang="en-US" altLang="en-US" dirty="0"/>
          </a:p>
          <a:p>
            <a:pPr lvl="1"/>
            <a:r>
              <a:rPr lang="en-US" altLang="en-US" dirty="0"/>
              <a:t>Effective database marketing requires vast amounts of secondary data to be integrated into a CRM system</a:t>
            </a:r>
          </a:p>
          <a:p>
            <a:pPr lvl="1"/>
            <a:r>
              <a:rPr lang="en-US" altLang="en-US" dirty="0"/>
              <a:t>Analysts supplement these records with data customers provide directly</a:t>
            </a:r>
          </a:p>
        </p:txBody>
      </p:sp>
      <p:sp>
        <p:nvSpPr>
          <p:cNvPr id="7" name="Content Placeholder 3"/>
          <p:cNvSpPr>
            <a:spLocks noGrp="1"/>
          </p:cNvSpPr>
          <p:nvPr>
            <p:ph sz="quarter" idx="13"/>
          </p:nvPr>
        </p:nvSpPr>
        <p:spPr/>
        <p:txBody>
          <a:bodyPr/>
          <a:lstStyle/>
          <a:p>
            <a:r>
              <a:rPr lang="en-US" dirty="0"/>
              <a:t>LO02</a:t>
            </a:r>
          </a:p>
        </p:txBody>
      </p:sp>
    </p:spTree>
    <p:extLst>
      <p:ext uri="{BB962C8B-B14F-4D97-AF65-F5344CB8AC3E}">
        <p14:creationId xmlns:p14="http://schemas.microsoft.com/office/powerpoint/2010/main" val="3330222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Sources of Internal Secondary Data</a:t>
            </a:r>
            <a:endParaRPr lang="en-US" dirty="0">
              <a:solidFill>
                <a:srgbClr val="B60000"/>
              </a:solidFill>
            </a:endParaRPr>
          </a:p>
        </p:txBody>
      </p:sp>
      <p:sp>
        <p:nvSpPr>
          <p:cNvPr id="3" name="Content Placeholder 2"/>
          <p:cNvSpPr>
            <a:spLocks noGrp="1"/>
          </p:cNvSpPr>
          <p:nvPr>
            <p:ph sz="quarter" idx="12"/>
          </p:nvPr>
        </p:nvSpPr>
        <p:spPr/>
        <p:txBody>
          <a:bodyPr/>
          <a:lstStyle/>
          <a:p>
            <a:r>
              <a:rPr lang="en-US" altLang="en-US" dirty="0"/>
              <a:t>Internal data are data that originate in the organization</a:t>
            </a:r>
          </a:p>
          <a:p>
            <a:pPr lvl="1"/>
            <a:r>
              <a:rPr lang="en-US" altLang="en-US" dirty="0"/>
              <a:t>Represent events recorded by or generated by the organization</a:t>
            </a:r>
          </a:p>
          <a:p>
            <a:r>
              <a:rPr lang="en-US" altLang="en-US" dirty="0"/>
              <a:t>Proprietary data is secondary data owned and controlled by the organization</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2562388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pPr algn="ctr"/>
            <a:r>
              <a:rPr lang="en-US" dirty="0"/>
              <a:t>Learning Outcomes</a:t>
            </a:r>
          </a:p>
        </p:txBody>
      </p:sp>
      <p:sp>
        <p:nvSpPr>
          <p:cNvPr id="2" name="Content Placeholder 2"/>
          <p:cNvSpPr>
            <a:spLocks noGrp="1"/>
          </p:cNvSpPr>
          <p:nvPr>
            <p:ph sz="quarter" idx="12"/>
          </p:nvPr>
        </p:nvSpPr>
        <p:spPr/>
        <p:txBody>
          <a:bodyPr/>
          <a:lstStyle/>
          <a:p>
            <a:pPr marL="0" indent="0">
              <a:buNone/>
            </a:pPr>
            <a:r>
              <a:rPr lang="en-US" altLang="en-US" i="1" dirty="0"/>
              <a:t>After studying this chapter, you should</a:t>
            </a:r>
          </a:p>
          <a:p>
            <a:pPr marL="457200" indent="-457200">
              <a:buFont typeface="+mj-lt"/>
              <a:buAutoNum type="arabicPeriod"/>
            </a:pPr>
            <a:r>
              <a:rPr lang="en-US" sz="2400" dirty="0"/>
              <a:t>Discuss pros and cons of secondary data and assess its reliability</a:t>
            </a:r>
          </a:p>
          <a:p>
            <a:pPr marL="457200" indent="-457200">
              <a:buFont typeface="+mj-lt"/>
              <a:buAutoNum type="arabicPeriod"/>
            </a:pPr>
            <a:r>
              <a:rPr lang="en-US" altLang="en-US" sz="2400" dirty="0"/>
              <a:t>Understand common objectives addressed by secondary data</a:t>
            </a:r>
          </a:p>
          <a:p>
            <a:pPr marL="457200" indent="-457200">
              <a:buFont typeface="+mj-lt"/>
              <a:buAutoNum type="arabicPeriod"/>
            </a:pPr>
            <a:r>
              <a:rPr lang="en-US" altLang="en-US" sz="2400" dirty="0"/>
              <a:t>Identify various internal and proprietary sources of secondary data</a:t>
            </a:r>
          </a:p>
          <a:p>
            <a:pPr marL="457200" indent="-457200">
              <a:buFont typeface="+mj-lt"/>
              <a:buAutoNum type="arabicPeriod"/>
            </a:pPr>
            <a:r>
              <a:rPr lang="en-US" altLang="en-US" sz="2400" dirty="0"/>
              <a:t>Give examples of various external sources of secondary data</a:t>
            </a:r>
          </a:p>
          <a:p>
            <a:pPr marL="457200" indent="-457200">
              <a:buFont typeface="+mj-lt"/>
              <a:buAutoNum type="arabicPeriod"/>
            </a:pPr>
            <a:r>
              <a:rPr lang="en-US" altLang="en-US" sz="2400" dirty="0"/>
              <a:t>Describe the impact of single-source data and globalization on big data research</a:t>
            </a:r>
          </a:p>
        </p:txBody>
      </p:sp>
    </p:spTree>
    <p:extLst>
      <p:ext uri="{BB962C8B-B14F-4D97-AF65-F5344CB8AC3E}">
        <p14:creationId xmlns:p14="http://schemas.microsoft.com/office/powerpoint/2010/main" val="366684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Internal and Proprietary Data</a:t>
            </a:r>
            <a:endParaRPr lang="en-US" dirty="0">
              <a:solidFill>
                <a:srgbClr val="B60000"/>
              </a:solidFill>
            </a:endParaRPr>
          </a:p>
        </p:txBody>
      </p:sp>
      <p:sp>
        <p:nvSpPr>
          <p:cNvPr id="3" name="Content Placeholder 2"/>
          <p:cNvSpPr>
            <a:spLocks noGrp="1"/>
          </p:cNvSpPr>
          <p:nvPr>
            <p:ph sz="quarter" idx="12"/>
          </p:nvPr>
        </p:nvSpPr>
        <p:spPr/>
        <p:txBody>
          <a:bodyPr/>
          <a:lstStyle/>
          <a:p>
            <a:r>
              <a:rPr lang="en-US" dirty="0"/>
              <a:t>Most organizations routinely gather, record, and store internal data to help them solve future problems</a:t>
            </a:r>
            <a:endParaRPr lang="en-US" altLang="en-US" dirty="0"/>
          </a:p>
          <a:p>
            <a:pPr lvl="1"/>
            <a:r>
              <a:rPr lang="en-US" altLang="en-US" dirty="0"/>
              <a:t>Examples - sales invoices, </a:t>
            </a:r>
            <a:r>
              <a:rPr lang="en-US" altLang="en-US" dirty="0" err="1"/>
              <a:t>salespeoples</a:t>
            </a:r>
            <a:r>
              <a:rPr lang="en-US" altLang="en-US" dirty="0"/>
              <a:t>’ call reports, customer complaints, service records, warranty card returns, product returns, etc.</a:t>
            </a:r>
          </a:p>
          <a:p>
            <a:r>
              <a:rPr lang="en-US" altLang="en-US" b="1" dirty="0"/>
              <a:t>Enterprise search </a:t>
            </a:r>
            <a:r>
              <a:rPr lang="en-US" altLang="en-US" dirty="0"/>
              <a:t>focuses on data within the enterprise’s internal network</a:t>
            </a:r>
          </a:p>
          <a:p>
            <a:r>
              <a:rPr lang="en-US" altLang="en-US" b="1" dirty="0"/>
              <a:t>Open-source innovation </a:t>
            </a:r>
            <a:r>
              <a:rPr lang="en-US" altLang="en-US" dirty="0"/>
              <a:t>is an effort that involves allowing other firms real-time access to otherwise proprietary data within the enterprise</a:t>
            </a:r>
          </a:p>
        </p:txBody>
      </p:sp>
      <p:sp>
        <p:nvSpPr>
          <p:cNvPr id="7" name="Content Placeholder 3"/>
          <p:cNvSpPr>
            <a:spLocks noGrp="1"/>
          </p:cNvSpPr>
          <p:nvPr>
            <p:ph sz="quarter" idx="13"/>
          </p:nvPr>
        </p:nvSpPr>
        <p:spPr/>
        <p:txBody>
          <a:bodyPr/>
          <a:lstStyle/>
          <a:p>
            <a:r>
              <a:rPr lang="en-US" dirty="0"/>
              <a:t>LO03</a:t>
            </a:r>
          </a:p>
        </p:txBody>
      </p:sp>
    </p:spTree>
    <p:extLst>
      <p:ext uri="{BB962C8B-B14F-4D97-AF65-F5344CB8AC3E}">
        <p14:creationId xmlns:p14="http://schemas.microsoft.com/office/powerpoint/2010/main" val="3434424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External Secondary Data Sources</a:t>
            </a:r>
            <a:endParaRPr lang="en-US" dirty="0"/>
          </a:p>
        </p:txBody>
      </p:sp>
      <p:sp>
        <p:nvSpPr>
          <p:cNvPr id="3" name="Content Placeholder 2"/>
          <p:cNvSpPr>
            <a:spLocks noGrp="1"/>
          </p:cNvSpPr>
          <p:nvPr>
            <p:ph sz="quarter" idx="12"/>
          </p:nvPr>
        </p:nvSpPr>
        <p:spPr/>
        <p:txBody>
          <a:bodyPr/>
          <a:lstStyle/>
          <a:p>
            <a:r>
              <a:rPr lang="en-US" altLang="en-US" b="1" dirty="0"/>
              <a:t>External data </a:t>
            </a:r>
            <a:r>
              <a:rPr lang="en-US" altLang="en-US" dirty="0"/>
              <a:t>are facts observed, recorded by an entity other than the researcher’s organization</a:t>
            </a:r>
          </a:p>
          <a:p>
            <a:r>
              <a:rPr lang="en-US" altLang="en-US" dirty="0"/>
              <a:t>Information as a product and its distribution</a:t>
            </a:r>
          </a:p>
          <a:p>
            <a:pPr lvl="1"/>
            <a:r>
              <a:rPr lang="en-US" altLang="en-US" dirty="0"/>
              <a:t>Libraries</a:t>
            </a:r>
          </a:p>
          <a:p>
            <a:pPr lvl="1"/>
            <a:r>
              <a:rPr lang="en-US" altLang="en-US" dirty="0"/>
              <a:t>The Internet</a:t>
            </a:r>
          </a:p>
          <a:p>
            <a:pPr lvl="1"/>
            <a:r>
              <a:rPr lang="en-US" altLang="en-US" dirty="0"/>
              <a:t>Vendors</a:t>
            </a:r>
          </a:p>
          <a:p>
            <a:pPr lvl="1"/>
            <a:r>
              <a:rPr lang="en-US" altLang="en-US" dirty="0"/>
              <a:t>Producers</a:t>
            </a:r>
          </a:p>
          <a:p>
            <a:pPr lvl="2"/>
            <a:r>
              <a:rPr lang="en-US" altLang="en-US" dirty="0"/>
              <a:t>Periodicals, government, media, trade associations, commercial sources and consumer data</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4142733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6.6	Selected Internet Sources for Secondary Data (1 of 2)</a:t>
            </a:r>
          </a:p>
        </p:txBody>
      </p:sp>
      <p:pic>
        <p:nvPicPr>
          <p:cNvPr id="10" name="Picture 2" descr="A table shows the column headers, source, description, and URL. The row-wise data follows. U.S. Census Bureau: Demographic information about the United States overall and by state and county. Information about U.S. business and the economy, www.census.gov; CIA Factbook:  Profiles of over 250 countries providing descriptive statistics of population, commerce, geography, religion, history, and much more, www.cia.gov; FedStats: A portal containing links to reports and data compiled by most federal agencies ranging from agriculture to education, fedstats.sitesusa.gov/; Datamonitor: Offers a very large collection of current business reports on industries, countries, markets, consumption statistics as well as tracking data for new product launches. Subscription required, www.datamonitor.com; Advertising Age: Media source for advertising industry news and access to hundreds of research reports on specific issues within and affecting the industry (for a fee), www.adage.com; YouTube: Online access to over 10 billion videos. User videos can reveal insights into product improvements. Huge source for television and video advertising, www.youtube.com; Kantar Media: Source focusing on the integrated global media industry. Excellent source for statistics and reports on viewership, Internet usage, and basic consumer profiles such as the British teen market, www.kantarmedia.com. " title="EXHIBIT 6.6: Selected Internet Sources for Secondary Data"/>
          <p:cNvPicPr>
            <a:picLocks noGrp="1" noChangeAspect="1" noChangeArrowheads="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43000" y="896133"/>
            <a:ext cx="6858000" cy="544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245789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6.6	Selected Internet Sources for Secondary Data (2 of 2)</a:t>
            </a:r>
          </a:p>
        </p:txBody>
      </p:sp>
      <p:pic>
        <p:nvPicPr>
          <p:cNvPr id="2050" name="Picture 2" descr="The continuation of exhibit 6.6. The row-wise data follows. European Union Commission, Comprehensive collection of statistics on Europe overall and the individual nations within the European Union. Statistics include detailed economic performance data, immigration, demographic data, and much more, ec.europa.eu/eurostat; The Wall Street Journal Online, Provides a real-time view of business news and financial statistics including stock values, exchange rates, and more. Some content is free, www.wsj.com; Harvard Business School, Not a database per se but like at most libraries, links to dozens of sources for data both public and private can be found here, http://www.library.hbs, edu/all_databases.html; The ACSI, Customer satisfaction ratings for hundreds of large firms doing business in the U.S. Data are available by industry and free of charge, http://theacsi.org/; Quandl.com, A venture launched by a Canadian technology company that aims to become a repository for quantitative data of all types, with a particular emphasis on economic data and data on international markets, http://Quandl.com; and Chinability, A convenient collection of reports and links to data reports and other sources related to the Chinese economy and business climate, www.chinability.com." title="EXHIBIT 6.6: Selected Internet Sources for Secondary Data (cont’d.)"/>
          <p:cNvPicPr>
            <a:picLocks noGrp="1" noChangeAspect="1" noChangeArrowheads="1"/>
          </p:cNvPicPr>
          <p:nvPr>
            <p:ph sz="quarter" idx="12"/>
          </p:nvPr>
        </p:nvPicPr>
        <p:blipFill>
          <a:blip r:embed="rId3">
            <a:extLst>
              <a:ext uri="{28A0092B-C50C-407E-A947-70E740481C1C}">
                <a14:useLocalDpi xmlns:a14="http://schemas.microsoft.com/office/drawing/2010/main" val="0"/>
              </a:ext>
            </a:extLst>
          </a:blip>
          <a:srcRect/>
          <a:stretch>
            <a:fillRect/>
          </a:stretch>
        </p:blipFill>
        <p:spPr bwMode="auto">
          <a:xfrm>
            <a:off x="1143000" y="965447"/>
            <a:ext cx="6858000" cy="515694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1523822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Commercial Sources</a:t>
            </a:r>
            <a:endParaRPr lang="en-US" dirty="0"/>
          </a:p>
        </p:txBody>
      </p:sp>
      <p:sp>
        <p:nvSpPr>
          <p:cNvPr id="3" name="Content Placeholder 2"/>
          <p:cNvSpPr>
            <a:spLocks noGrp="1"/>
          </p:cNvSpPr>
          <p:nvPr>
            <p:ph sz="quarter" idx="12"/>
          </p:nvPr>
        </p:nvSpPr>
        <p:spPr/>
        <p:txBody>
          <a:bodyPr/>
          <a:lstStyle/>
          <a:p>
            <a:r>
              <a:rPr lang="en-US" altLang="en-US" dirty="0"/>
              <a:t>Market-share data</a:t>
            </a:r>
          </a:p>
          <a:p>
            <a:r>
              <a:rPr lang="en-US" altLang="en-US" dirty="0"/>
              <a:t>Consumer attitude and public opinion research</a:t>
            </a:r>
          </a:p>
          <a:p>
            <a:r>
              <a:rPr lang="en-US" altLang="en-US" dirty="0"/>
              <a:t>Consumption and purchase behavior data</a:t>
            </a:r>
          </a:p>
          <a:p>
            <a:r>
              <a:rPr lang="en-US" altLang="en-US" dirty="0"/>
              <a:t>Advertising research</a:t>
            </a:r>
          </a:p>
        </p:txBody>
      </p:sp>
      <p:sp>
        <p:nvSpPr>
          <p:cNvPr id="7"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834892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Single-Source and Global Research Data</a:t>
            </a:r>
            <a:endParaRPr lang="en-US" dirty="0"/>
          </a:p>
        </p:txBody>
      </p:sp>
      <p:sp>
        <p:nvSpPr>
          <p:cNvPr id="3" name="Content Placeholder 2"/>
          <p:cNvSpPr>
            <a:spLocks noGrp="1"/>
          </p:cNvSpPr>
          <p:nvPr>
            <p:ph sz="quarter" idx="12"/>
          </p:nvPr>
        </p:nvSpPr>
        <p:spPr/>
        <p:txBody>
          <a:bodyPr/>
          <a:lstStyle/>
          <a:p>
            <a:r>
              <a:rPr lang="en-US" altLang="en-US" dirty="0"/>
              <a:t>Single-source data-integrated information</a:t>
            </a:r>
          </a:p>
          <a:p>
            <a:pPr lvl="1"/>
            <a:r>
              <a:rPr lang="en-US" altLang="en-US" dirty="0"/>
              <a:t>Diverse types of data offered by a single company</a:t>
            </a:r>
          </a:p>
          <a:p>
            <a:pPr lvl="1"/>
            <a:r>
              <a:rPr lang="en-US" altLang="en-US" dirty="0"/>
              <a:t>Usually integrated on the basis of a common variable </a:t>
            </a:r>
          </a:p>
          <a:p>
            <a:r>
              <a:rPr lang="en-US" altLang="en-US" dirty="0"/>
              <a:t>Government agencies</a:t>
            </a:r>
          </a:p>
          <a:p>
            <a:pPr lvl="1"/>
            <a:r>
              <a:rPr lang="en-US" altLang="en-US" dirty="0"/>
              <a:t>Global secondary data has the same limitations as domestic secondary data</a:t>
            </a:r>
          </a:p>
          <a:p>
            <a:pPr lvl="1"/>
            <a:r>
              <a:rPr lang="en-US" altLang="en-US" dirty="0"/>
              <a:t>Additional pitfalls of global secondary data: unavailability in some countries, questionable accuracy (political influences), etc.</a:t>
            </a:r>
          </a:p>
          <a:p>
            <a:pPr lvl="1"/>
            <a:r>
              <a:rPr lang="en-US" altLang="en-US" dirty="0"/>
              <a:t>CIA’s World </a:t>
            </a:r>
            <a:r>
              <a:rPr lang="en-US" altLang="en-US" dirty="0" err="1"/>
              <a:t>Factbook</a:t>
            </a:r>
            <a:r>
              <a:rPr lang="en-US" altLang="en-US" dirty="0"/>
              <a:t> and National Trade Data Bank (NTDB) are useful for overseas marketing</a:t>
            </a:r>
          </a:p>
        </p:txBody>
      </p:sp>
      <p:sp>
        <p:nvSpPr>
          <p:cNvPr id="7" name="Content Placeholder 3"/>
          <p:cNvSpPr>
            <a:spLocks noGrp="1"/>
          </p:cNvSpPr>
          <p:nvPr>
            <p:ph sz="quarter" idx="13"/>
          </p:nvPr>
        </p:nvSpPr>
        <p:spPr/>
        <p:txBody>
          <a:bodyPr/>
          <a:lstStyle/>
          <a:p>
            <a:r>
              <a:rPr lang="en-US" dirty="0"/>
              <a:t>LO05</a:t>
            </a:r>
          </a:p>
        </p:txBody>
      </p:sp>
    </p:spTree>
    <p:extLst>
      <p:ext uri="{BB962C8B-B14F-4D97-AF65-F5344CB8AC3E}">
        <p14:creationId xmlns:p14="http://schemas.microsoft.com/office/powerpoint/2010/main" val="9087652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6.7	Familiar with New Zealand?</a:t>
            </a:r>
          </a:p>
        </p:txBody>
      </p:sp>
      <p:pic>
        <p:nvPicPr>
          <p:cNvPr id="7" name="Picture 2" descr="A screenshot shows a webpage with flag, photos, and map of New Zealand, and its location next to Australia. Collapsible buttons under the images are as follows: introduction, geography, people and society, government, economy, energy, communications, economy, transportation, military and security, and transnational issues. Data from the table, presented in the format, characteristic: data, are as follows. Population: 4.5 million. Ethnic background: 71.2% European. Language: 90% English. Religion: 44.3% Christian of which 11.6% are Catholic and 10.6% are Anglican. Birth rate: 13.2 births per 1,000 people annually. Healthcare spending: 11% of GDP." title="EXHIBIT 6.7: Familiar with New Zealand?"/>
          <p:cNvPicPr>
            <a:picLocks noGrp="1" noChangeAspect="1"/>
          </p:cNvPicPr>
          <p:nvPr>
            <p:ph sz="quarter" idx="12"/>
          </p:nvPr>
        </p:nvPicPr>
        <p:blipFill>
          <a:blip r:embed="rId3"/>
          <a:stretch>
            <a:fillRect/>
          </a:stretch>
        </p:blipFill>
        <p:spPr>
          <a:xfrm>
            <a:off x="317156" y="1290637"/>
            <a:ext cx="8509688" cy="4640264"/>
          </a:xfrm>
          <a:prstGeom prst="rect">
            <a:avLst/>
          </a:prstGeom>
        </p:spPr>
      </p:pic>
      <p:sp>
        <p:nvSpPr>
          <p:cNvPr id="6" name="Content Placeholder 3"/>
          <p:cNvSpPr>
            <a:spLocks noGrp="1"/>
          </p:cNvSpPr>
          <p:nvPr>
            <p:ph sz="quarter" idx="13"/>
          </p:nvPr>
        </p:nvSpPr>
        <p:spPr/>
        <p:txBody>
          <a:bodyPr/>
          <a:lstStyle/>
          <a:p>
            <a:r>
              <a:rPr lang="en-US" dirty="0"/>
              <a:t>LO04</a:t>
            </a:r>
          </a:p>
        </p:txBody>
      </p:sp>
    </p:spTree>
    <p:extLst>
      <p:ext uri="{BB962C8B-B14F-4D97-AF65-F5344CB8AC3E}">
        <p14:creationId xmlns:p14="http://schemas.microsoft.com/office/powerpoint/2010/main" val="835520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dirty="0"/>
              <a:t>Introduction</a:t>
            </a:r>
            <a:endParaRPr lang="en-US" dirty="0"/>
          </a:p>
        </p:txBody>
      </p:sp>
      <p:sp>
        <p:nvSpPr>
          <p:cNvPr id="2" name="Content Placeholder 2"/>
          <p:cNvSpPr>
            <a:spLocks noGrp="1"/>
          </p:cNvSpPr>
          <p:nvPr>
            <p:ph sz="quarter" idx="12"/>
          </p:nvPr>
        </p:nvSpPr>
        <p:spPr/>
        <p:txBody>
          <a:bodyPr/>
          <a:lstStyle/>
          <a:p>
            <a:r>
              <a:rPr lang="en-US" altLang="en-US" dirty="0"/>
              <a:t>Market researchers are always working under budget constraints </a:t>
            </a:r>
          </a:p>
          <a:p>
            <a:r>
              <a:rPr lang="en-US" altLang="en-US" dirty="0"/>
              <a:t>If the data for a given research question already exists, it can save both time and money</a:t>
            </a:r>
          </a:p>
        </p:txBody>
      </p:sp>
    </p:spTree>
    <p:extLst>
      <p:ext uri="{BB962C8B-B14F-4D97-AF65-F5344CB8AC3E}">
        <p14:creationId xmlns:p14="http://schemas.microsoft.com/office/powerpoint/2010/main" val="378828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(1 of 5)</a:t>
            </a:r>
            <a:endParaRPr lang="en-US" dirty="0"/>
          </a:p>
        </p:txBody>
      </p:sp>
      <p:sp>
        <p:nvSpPr>
          <p:cNvPr id="3" name="Content Placeholder 2"/>
          <p:cNvSpPr>
            <a:spLocks noGrp="1"/>
          </p:cNvSpPr>
          <p:nvPr>
            <p:ph sz="quarter" idx="12"/>
          </p:nvPr>
        </p:nvSpPr>
        <p:spPr/>
        <p:txBody>
          <a:bodyPr/>
          <a:lstStyle/>
          <a:p>
            <a:r>
              <a:rPr lang="en-US" altLang="en-US" dirty="0"/>
              <a:t>Secondary data are facts and information gathered and recorded by someone else prior to and for a purpose other than the current project</a:t>
            </a:r>
          </a:p>
          <a:p>
            <a:pPr lvl="1"/>
            <a:r>
              <a:rPr lang="en-US" altLang="en-US" dirty="0"/>
              <a:t>Historical and already assembled</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875855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(2 of 5)</a:t>
            </a:r>
            <a:endParaRPr lang="en-US" dirty="0"/>
          </a:p>
        </p:txBody>
      </p:sp>
      <p:sp>
        <p:nvSpPr>
          <p:cNvPr id="3" name="Content Placeholder 2"/>
          <p:cNvSpPr>
            <a:spLocks noGrp="1"/>
          </p:cNvSpPr>
          <p:nvPr>
            <p:ph sz="quarter" idx="12"/>
          </p:nvPr>
        </p:nvSpPr>
        <p:spPr/>
        <p:txBody>
          <a:bodyPr/>
          <a:lstStyle/>
          <a:p>
            <a:pPr marL="0" indent="0">
              <a:buNone/>
            </a:pPr>
            <a:r>
              <a:rPr lang="en-US" altLang="en-US" dirty="0"/>
              <a:t>Advantages</a:t>
            </a:r>
          </a:p>
          <a:p>
            <a:pPr lvl="1"/>
            <a:r>
              <a:rPr lang="en-US" altLang="en-US" dirty="0"/>
              <a:t>Available</a:t>
            </a:r>
          </a:p>
          <a:p>
            <a:pPr lvl="1"/>
            <a:r>
              <a:rPr lang="en-US" altLang="en-US" dirty="0"/>
              <a:t>Faster than acquiring primary data</a:t>
            </a:r>
          </a:p>
          <a:p>
            <a:pPr lvl="1"/>
            <a:r>
              <a:rPr lang="en-US" altLang="en-US" dirty="0"/>
              <a:t>Requires no access to subjects</a:t>
            </a:r>
          </a:p>
          <a:p>
            <a:pPr lvl="1"/>
            <a:r>
              <a:rPr lang="en-US" altLang="en-US" dirty="0"/>
              <a:t>Inexpensive</a:t>
            </a:r>
          </a:p>
          <a:p>
            <a:pPr lvl="1"/>
            <a:r>
              <a:rPr lang="en-US" altLang="en-US" dirty="0"/>
              <a:t>May provide information otherwise not accessible</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303846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(3 of 5)</a:t>
            </a:r>
            <a:endParaRPr lang="en-US" dirty="0"/>
          </a:p>
        </p:txBody>
      </p:sp>
      <p:sp>
        <p:nvSpPr>
          <p:cNvPr id="3" name="Content Placeholder 2"/>
          <p:cNvSpPr>
            <a:spLocks noGrp="1"/>
          </p:cNvSpPr>
          <p:nvPr>
            <p:ph sz="quarter" idx="12"/>
          </p:nvPr>
        </p:nvSpPr>
        <p:spPr/>
        <p:txBody>
          <a:bodyPr/>
          <a:lstStyle/>
          <a:p>
            <a:pPr marL="0" indent="0">
              <a:buNone/>
            </a:pPr>
            <a:r>
              <a:rPr lang="en-US" altLang="en-US" dirty="0"/>
              <a:t>Disadvantages</a:t>
            </a:r>
          </a:p>
          <a:p>
            <a:pPr lvl="1"/>
            <a:r>
              <a:rPr lang="en-US" dirty="0"/>
              <a:t>The data are too old,</a:t>
            </a:r>
          </a:p>
          <a:p>
            <a:pPr lvl="1"/>
            <a:r>
              <a:rPr lang="en-US" dirty="0"/>
              <a:t>Variation in definitions of terms</a:t>
            </a:r>
          </a:p>
          <a:p>
            <a:pPr lvl="1"/>
            <a:r>
              <a:rPr lang="en-US" dirty="0"/>
              <a:t>The use of different units of measurement</a:t>
            </a:r>
          </a:p>
          <a:p>
            <a:pPr lvl="1"/>
            <a:r>
              <a:rPr lang="en-US" dirty="0"/>
              <a:t>Inadequate information to verify the data’s validity or to allow any potential explanation for behavior</a:t>
            </a:r>
            <a:endParaRPr lang="en-US" altLang="en-US" dirty="0"/>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2743620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(4 of 5)</a:t>
            </a:r>
            <a:endParaRPr lang="en-US" dirty="0"/>
          </a:p>
        </p:txBody>
      </p:sp>
      <p:sp>
        <p:nvSpPr>
          <p:cNvPr id="3" name="Content Placeholder 2"/>
          <p:cNvSpPr>
            <a:spLocks noGrp="1"/>
          </p:cNvSpPr>
          <p:nvPr>
            <p:ph sz="quarter" idx="12"/>
          </p:nvPr>
        </p:nvSpPr>
        <p:spPr/>
        <p:txBody>
          <a:bodyPr/>
          <a:lstStyle/>
          <a:p>
            <a:pPr marL="0" indent="0">
              <a:buNone/>
            </a:pPr>
            <a:r>
              <a:rPr lang="en-US" altLang="en-US" dirty="0">
                <a:effectLst/>
              </a:rPr>
              <a:t>Units of measurement may cause problems if they do not conform exactly to a researcher’s needs</a:t>
            </a:r>
          </a:p>
          <a:p>
            <a:pPr lvl="1"/>
            <a:r>
              <a:rPr lang="en-US" altLang="en-US" b="1" dirty="0">
                <a:effectLst/>
              </a:rPr>
              <a:t>Data transformation </a:t>
            </a:r>
            <a:r>
              <a:rPr lang="en-US" altLang="en-US" dirty="0">
                <a:effectLst/>
              </a:rPr>
              <a:t>is the process of changing the original form of the data to a format suitable to achieve the research objective</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1485942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Using Secondary Data in Marketing Research (5 of 5)</a:t>
            </a:r>
            <a:endParaRPr lang="en-US" dirty="0"/>
          </a:p>
        </p:txBody>
      </p:sp>
      <p:sp>
        <p:nvSpPr>
          <p:cNvPr id="3" name="Content Placeholder 2"/>
          <p:cNvSpPr>
            <a:spLocks noGrp="1"/>
          </p:cNvSpPr>
          <p:nvPr>
            <p:ph sz="quarter" idx="12"/>
          </p:nvPr>
        </p:nvSpPr>
        <p:spPr/>
        <p:txBody>
          <a:bodyPr/>
          <a:lstStyle/>
          <a:p>
            <a:r>
              <a:rPr lang="en-US" dirty="0"/>
              <a:t>The usefulness of secondary data results still depends on data quality</a:t>
            </a:r>
          </a:p>
          <a:p>
            <a:r>
              <a:rPr lang="en-US" altLang="en-US" dirty="0"/>
              <a:t>Reliability represents data accuracy</a:t>
            </a:r>
          </a:p>
          <a:p>
            <a:r>
              <a:rPr lang="en-US" altLang="en-US" dirty="0"/>
              <a:t>Validity represents data trustworthiness</a:t>
            </a:r>
          </a:p>
          <a:p>
            <a:r>
              <a:rPr lang="en-US" dirty="0"/>
              <a:t>The researcher must work diligently to assess the reputation of the organization that gathers and reports data</a:t>
            </a:r>
            <a:endParaRPr lang="en-US" altLang="en-US" dirty="0"/>
          </a:p>
          <a:p>
            <a:pPr lvl="1"/>
            <a:r>
              <a:rPr lang="en-US" altLang="en-US" b="1" dirty="0"/>
              <a:t>Cross-checks</a:t>
            </a:r>
            <a:r>
              <a:rPr lang="en-US" altLang="en-US" dirty="0"/>
              <a:t> are the comparison of data from one source with data from another source to determine the similarity of independent projects</a:t>
            </a:r>
          </a:p>
        </p:txBody>
      </p:sp>
      <p:sp>
        <p:nvSpPr>
          <p:cNvPr id="7"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3771768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EXHIBIT 6.1	To Use or Not to Use Secondary Data? (1 of 2)</a:t>
            </a:r>
          </a:p>
        </p:txBody>
      </p:sp>
      <p:pic>
        <p:nvPicPr>
          <p:cNvPr id="12" name="Picture 2" descr="The issues for deciding if secondary data can be used are as follows: data content can help answer the research question, data population relevant, data are timely, units of measure match research question, data source is trustworthy, data methodology adequately described, and data are reliable and valid. The issues for deciding if secondary data cannot be used are as follows: data content not so relevant to the research question, population does not match, data out of date, units of measure differ from research question, data source is dubious, data methodology details not available, and reliability and validity cannot be determined or not acceptable. However, if adjustments can be made to the data that is out of date and the units of measure that differ from the research question, then use them. If not, stop." title="Exhibit 6.1: To Use or Not to Use Secondary Data"/>
          <p:cNvPicPr>
            <a:picLocks noGrp="1" noChangeAspect="1" noChangeArrowheads="1"/>
          </p:cNvPicPr>
          <p:nvPr>
            <p:ph sz="quarter" idx="12"/>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70766" y="912813"/>
            <a:ext cx="6802467" cy="539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3"/>
          <p:cNvSpPr>
            <a:spLocks noGrp="1"/>
          </p:cNvSpPr>
          <p:nvPr>
            <p:ph sz="quarter" idx="13"/>
          </p:nvPr>
        </p:nvSpPr>
        <p:spPr/>
        <p:txBody>
          <a:bodyPr/>
          <a:lstStyle/>
          <a:p>
            <a:r>
              <a:rPr lang="en-US" dirty="0"/>
              <a:t>LO01</a:t>
            </a:r>
          </a:p>
        </p:txBody>
      </p:sp>
    </p:spTree>
    <p:extLst>
      <p:ext uri="{BB962C8B-B14F-4D97-AF65-F5344CB8AC3E}">
        <p14:creationId xmlns:p14="http://schemas.microsoft.com/office/powerpoint/2010/main" val="341385807"/>
      </p:ext>
    </p:extLst>
  </p:cSld>
  <p:clrMapOvr>
    <a:masterClrMapping/>
  </p:clrMapOvr>
</p:sld>
</file>

<file path=ppt/theme/theme1.xml><?xml version="1.0" encoding="utf-8"?>
<a:theme xmlns:a="http://schemas.openxmlformats.org/drawingml/2006/main" name="Babin_New Theme">
  <a:themeElements>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Exploring Marketing Research 9e. 1">
        <a:dk1>
          <a:srgbClr val="000000"/>
        </a:dk1>
        <a:lt1>
          <a:srgbClr val="FFFFFF"/>
        </a:lt1>
        <a:dk2>
          <a:srgbClr val="396F39"/>
        </a:dk2>
        <a:lt2>
          <a:srgbClr val="FFCC00"/>
        </a:lt2>
        <a:accent1>
          <a:srgbClr val="009900"/>
        </a:accent1>
        <a:accent2>
          <a:srgbClr val="CC9900"/>
        </a:accent2>
        <a:accent3>
          <a:srgbClr val="AEBBAE"/>
        </a:accent3>
        <a:accent4>
          <a:srgbClr val="DADADA"/>
        </a:accent4>
        <a:accent5>
          <a:srgbClr val="AACAAA"/>
        </a:accent5>
        <a:accent6>
          <a:srgbClr val="B98A00"/>
        </a:accent6>
        <a:hlink>
          <a:srgbClr val="FF3300"/>
        </a:hlink>
        <a:folHlink>
          <a:srgbClr val="663300"/>
        </a:folHlink>
      </a:clrScheme>
      <a:clrMap bg1="dk2" tx1="lt1" bg2="dk1" tx2="lt2" accent1="accent1" accent2="accent2" accent3="accent3" accent4="accent4" accent5="accent5" accent6="accent6" hlink="hlink" folHlink="folHlink"/>
    </a:extraClrScheme>
    <a:extraClrScheme>
      <a:clrScheme name="1_Exploring Marketing Research 9e. 2">
        <a:dk1>
          <a:srgbClr val="000000"/>
        </a:dk1>
        <a:lt1>
          <a:srgbClr val="FFFFFF"/>
        </a:lt1>
        <a:dk2>
          <a:srgbClr val="003300"/>
        </a:dk2>
        <a:lt2>
          <a:srgbClr val="5F5F5F"/>
        </a:lt2>
        <a:accent1>
          <a:srgbClr val="009900"/>
        </a:accent1>
        <a:accent2>
          <a:srgbClr val="CC9900"/>
        </a:accent2>
        <a:accent3>
          <a:srgbClr val="FFFFFF"/>
        </a:accent3>
        <a:accent4>
          <a:srgbClr val="000000"/>
        </a:accent4>
        <a:accent5>
          <a:srgbClr val="AACAAA"/>
        </a:accent5>
        <a:accent6>
          <a:srgbClr val="B98A00"/>
        </a:accent6>
        <a:hlink>
          <a:srgbClr val="FF3300"/>
        </a:hlink>
        <a:folHlink>
          <a:srgbClr val="663300"/>
        </a:folHlink>
      </a:clrScheme>
      <a:clrMap bg1="lt1" tx1="dk1" bg2="lt2" tx2="dk2" accent1="accent1" accent2="accent2" accent3="accent3" accent4="accent4" accent5="accent5" accent6="accent6" hlink="hlink" folHlink="folHlink"/>
    </a:extraClrScheme>
    <a:extraClrScheme>
      <a:clrScheme name="1_Exploring Marketing Research 9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1_Exploring Marketing Research 9e. 4">
        <a:dk1>
          <a:srgbClr val="000000"/>
        </a:dk1>
        <a:lt1>
          <a:srgbClr val="FFFFFF"/>
        </a:lt1>
        <a:dk2>
          <a:srgbClr val="FF0000"/>
        </a:dk2>
        <a:lt2>
          <a:srgbClr val="800000"/>
        </a:lt2>
        <a:accent1>
          <a:srgbClr val="008000"/>
        </a:accent1>
        <a:accent2>
          <a:srgbClr val="FF9900"/>
        </a:accent2>
        <a:accent3>
          <a:srgbClr val="FFFFFF"/>
        </a:accent3>
        <a:accent4>
          <a:srgbClr val="000000"/>
        </a:accent4>
        <a:accent5>
          <a:srgbClr val="AAC0AA"/>
        </a:accent5>
        <a:accent6>
          <a:srgbClr val="E78A00"/>
        </a:accent6>
        <a:hlink>
          <a:srgbClr val="CC3300"/>
        </a:hlink>
        <a:folHlink>
          <a:srgbClr val="6633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Babin_New Theme</Template>
  <TotalTime>671</TotalTime>
  <Words>1161</Words>
  <Application>Microsoft Office PowerPoint</Application>
  <PresentationFormat>On-screen Show (4:3)</PresentationFormat>
  <Paragraphs>182</Paragraphs>
  <Slides>26</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MS PGothic</vt:lpstr>
      <vt:lpstr>MS PGothic</vt:lpstr>
      <vt:lpstr>Arial</vt:lpstr>
      <vt:lpstr>Calibri</vt:lpstr>
      <vt:lpstr>Tahoma</vt:lpstr>
      <vt:lpstr>Wingdings</vt:lpstr>
      <vt:lpstr>Babin_New Theme</vt:lpstr>
      <vt:lpstr>Chapter 6 Secondary Data Research in a Digital Age</vt:lpstr>
      <vt:lpstr>Learning Outcomes</vt:lpstr>
      <vt:lpstr>Introduction</vt:lpstr>
      <vt:lpstr>Using Secondary Data in Marketing Research (1 of 5)</vt:lpstr>
      <vt:lpstr>Using Secondary Data in Marketing Research (2 of 5)</vt:lpstr>
      <vt:lpstr>Using Secondary Data in Marketing Research (3 of 5)</vt:lpstr>
      <vt:lpstr>Using Secondary Data in Marketing Research (4 of 5)</vt:lpstr>
      <vt:lpstr>Using Secondary Data in Marketing Research (5 of 5)</vt:lpstr>
      <vt:lpstr>EXHIBIT 6.1 To Use or Not to Use Secondary Data? (1 of 2)</vt:lpstr>
      <vt:lpstr>EXHIBIT 6.1 To Use or Not to Use Secondary Data? (2 of 2)</vt:lpstr>
      <vt:lpstr>Fact-finding</vt:lpstr>
      <vt:lpstr>Model building</vt:lpstr>
      <vt:lpstr>EXHIBIT 6.3 The Same Secondary Data Presented in Different Ways Addresses Different Research Objectives</vt:lpstr>
      <vt:lpstr>EXHIBIT 6.4   Secondary Data for Major League Baseball Ticket Prices, Attendance, and Revenue</vt:lpstr>
      <vt:lpstr>EXHIBIT 6.5 Data Mining Tools May Analyze Population Densities or Traffic Patternsto Help with Location Decisions</vt:lpstr>
      <vt:lpstr>Data Mining (1 of 2)</vt:lpstr>
      <vt:lpstr>Data Mining (2 of 2)</vt:lpstr>
      <vt:lpstr>Database Marketing</vt:lpstr>
      <vt:lpstr>Sources of Internal Secondary Data</vt:lpstr>
      <vt:lpstr>Internal and Proprietary Data</vt:lpstr>
      <vt:lpstr>External Secondary Data Sources</vt:lpstr>
      <vt:lpstr>EXHIBIT 6.6 Selected Internet Sources for Secondary Data (1 of 2)</vt:lpstr>
      <vt:lpstr>EXHIBIT 6.6 Selected Internet Sources for Secondary Data (2 of 2)</vt:lpstr>
      <vt:lpstr>Commercial Sources</vt:lpstr>
      <vt:lpstr>Single-Source and Global Research Data</vt:lpstr>
      <vt:lpstr>EXHIBIT 6.7 Familiar with New Zealand?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255</cp:revision>
  <dcterms:created xsi:type="dcterms:W3CDTF">2018-07-25T18:38:41Z</dcterms:created>
  <dcterms:modified xsi:type="dcterms:W3CDTF">2025-05-22T11:00:17Z</dcterms:modified>
</cp:coreProperties>
</file>