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5" r:id="rId4"/>
    <p:sldMasterId id="2147483739" r:id="rId5"/>
  </p:sldMasterIdLst>
  <p:notesMasterIdLst>
    <p:notesMasterId r:id="rId57"/>
  </p:notesMasterIdLst>
  <p:handoutMasterIdLst>
    <p:handoutMasterId r:id="rId58"/>
  </p:handoutMasterIdLst>
  <p:sldIdLst>
    <p:sldId id="266" r:id="rId6"/>
    <p:sldId id="320" r:id="rId7"/>
    <p:sldId id="257" r:id="rId8"/>
    <p:sldId id="317" r:id="rId9"/>
    <p:sldId id="282" r:id="rId10"/>
    <p:sldId id="322" r:id="rId11"/>
    <p:sldId id="318" r:id="rId12"/>
    <p:sldId id="323" r:id="rId13"/>
    <p:sldId id="324" r:id="rId14"/>
    <p:sldId id="325" r:id="rId15"/>
    <p:sldId id="326" r:id="rId16"/>
    <p:sldId id="327" r:id="rId17"/>
    <p:sldId id="328" r:id="rId18"/>
    <p:sldId id="329" r:id="rId19"/>
    <p:sldId id="339" r:id="rId20"/>
    <p:sldId id="330" r:id="rId21"/>
    <p:sldId id="331" r:id="rId22"/>
    <p:sldId id="332" r:id="rId23"/>
    <p:sldId id="333" r:id="rId24"/>
    <p:sldId id="340" r:id="rId25"/>
    <p:sldId id="334" r:id="rId26"/>
    <p:sldId id="335" r:id="rId27"/>
    <p:sldId id="336" r:id="rId28"/>
    <p:sldId id="337" r:id="rId29"/>
    <p:sldId id="338" r:id="rId30"/>
    <p:sldId id="321" r:id="rId31"/>
    <p:sldId id="342" r:id="rId32"/>
    <p:sldId id="343" r:id="rId33"/>
    <p:sldId id="344" r:id="rId34"/>
    <p:sldId id="345" r:id="rId35"/>
    <p:sldId id="346" r:id="rId36"/>
    <p:sldId id="347" r:id="rId37"/>
    <p:sldId id="348" r:id="rId38"/>
    <p:sldId id="349" r:id="rId39"/>
    <p:sldId id="341" r:id="rId40"/>
    <p:sldId id="352" r:id="rId41"/>
    <p:sldId id="351" r:id="rId42"/>
    <p:sldId id="353" r:id="rId43"/>
    <p:sldId id="354" r:id="rId44"/>
    <p:sldId id="355" r:id="rId45"/>
    <p:sldId id="357" r:id="rId46"/>
    <p:sldId id="356" r:id="rId47"/>
    <p:sldId id="358" r:id="rId48"/>
    <p:sldId id="359" r:id="rId49"/>
    <p:sldId id="360" r:id="rId50"/>
    <p:sldId id="350" r:id="rId51"/>
    <p:sldId id="265" r:id="rId52"/>
    <p:sldId id="362" r:id="rId53"/>
    <p:sldId id="363" r:id="rId54"/>
    <p:sldId id="309" r:id="rId55"/>
    <p:sldId id="364" r:id="rId56"/>
  </p:sldIdLst>
  <p:sldSz cx="12192000" cy="6858000"/>
  <p:notesSz cx="6858000" cy="91440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 id="3" name="Farah Majeed" initials="FM" lastIdx="85" clrIdx="2">
    <p:extLst>
      <p:ext uri="{19B8F6BF-5375-455C-9EA6-DF929625EA0E}">
        <p15:presenceInfo xmlns:p15="http://schemas.microsoft.com/office/powerpoint/2012/main" userId="S::farah.majeed@ansrsource.com::0e6f8355-4cf7-4399-8792-2232535d5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B8E7"/>
    <a:srgbClr val="E9255F"/>
    <a:srgbClr val="004A78"/>
    <a:srgbClr val="0098D4"/>
    <a:srgbClr val="F2F2F2"/>
    <a:srgbClr val="000000"/>
    <a:srgbClr val="006298"/>
    <a:srgbClr val="FF6300"/>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046EC-488B-4FE6-89DC-47D3DB3B7B9F}" v="141" dt="2020-07-29T16:08:07.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86364" autoAdjust="0"/>
  </p:normalViewPr>
  <p:slideViewPr>
    <p:cSldViewPr snapToGrid="0" snapToObjects="1">
      <p:cViewPr varScale="1">
        <p:scale>
          <a:sx n="58" d="100"/>
          <a:sy n="58" d="100"/>
        </p:scale>
        <p:origin x="808" y="52"/>
      </p:cViewPr>
      <p:guideLst/>
    </p:cSldViewPr>
  </p:slideViewPr>
  <p:outlineViewPr>
    <p:cViewPr>
      <p:scale>
        <a:sx n="33" d="100"/>
        <a:sy n="33" d="100"/>
      </p:scale>
      <p:origin x="0" y="-7620"/>
    </p:cViewPr>
  </p:outlineViewPr>
  <p:notesTextViewPr>
    <p:cViewPr>
      <p:scale>
        <a:sx n="100" d="100"/>
        <a:sy n="100" d="100"/>
      </p:scale>
      <p:origin x="0" y="0"/>
    </p:cViewPr>
  </p:notesTextViewPr>
  <p:sorterViewPr>
    <p:cViewPr>
      <p:scale>
        <a:sx n="100" d="100"/>
        <a:sy n="100" d="100"/>
      </p:scale>
      <p:origin x="0" y="-960"/>
    </p:cViewPr>
  </p:sorterViewPr>
  <p:notesViewPr>
    <p:cSldViewPr snapToGrid="0" snapToObject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0</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280611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2481828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383656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38</a:t>
            </a:fld>
            <a:endParaRPr lang="en-US" dirty="0"/>
          </a:p>
        </p:txBody>
      </p:sp>
    </p:spTree>
    <p:extLst>
      <p:ext uri="{BB962C8B-B14F-4D97-AF65-F5344CB8AC3E}">
        <p14:creationId xmlns:p14="http://schemas.microsoft.com/office/powerpoint/2010/main" val="157896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42</a:t>
            </a:fld>
            <a:endParaRPr lang="en-US" dirty="0"/>
          </a:p>
        </p:txBody>
      </p:sp>
    </p:spTree>
    <p:extLst>
      <p:ext uri="{BB962C8B-B14F-4D97-AF65-F5344CB8AC3E}">
        <p14:creationId xmlns:p14="http://schemas.microsoft.com/office/powerpoint/2010/main" val="298797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43</a:t>
            </a:fld>
            <a:endParaRPr lang="en-US" dirty="0"/>
          </a:p>
        </p:txBody>
      </p:sp>
    </p:spTree>
    <p:extLst>
      <p:ext uri="{BB962C8B-B14F-4D97-AF65-F5344CB8AC3E}">
        <p14:creationId xmlns:p14="http://schemas.microsoft.com/office/powerpoint/2010/main" val="155317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44</a:t>
            </a:fld>
            <a:endParaRPr lang="en-US" dirty="0"/>
          </a:p>
        </p:txBody>
      </p:sp>
    </p:spTree>
    <p:extLst>
      <p:ext uri="{BB962C8B-B14F-4D97-AF65-F5344CB8AC3E}">
        <p14:creationId xmlns:p14="http://schemas.microsoft.com/office/powerpoint/2010/main" val="495932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45</a:t>
            </a:fld>
            <a:endParaRPr lang="en-US" dirty="0"/>
          </a:p>
        </p:txBody>
      </p:sp>
    </p:spTree>
    <p:extLst>
      <p:ext uri="{BB962C8B-B14F-4D97-AF65-F5344CB8AC3E}">
        <p14:creationId xmlns:p14="http://schemas.microsoft.com/office/powerpoint/2010/main" val="126405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46</a:t>
            </a:fld>
            <a:endParaRPr lang="en-US"/>
          </a:p>
        </p:txBody>
      </p:sp>
    </p:spTree>
    <p:extLst>
      <p:ext uri="{BB962C8B-B14F-4D97-AF65-F5344CB8AC3E}">
        <p14:creationId xmlns:p14="http://schemas.microsoft.com/office/powerpoint/2010/main" val="2305309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50</a:t>
            </a:fld>
            <a:endParaRPr lang="en-US" dirty="0"/>
          </a:p>
        </p:txBody>
      </p:sp>
    </p:spTree>
    <p:extLst>
      <p:ext uri="{BB962C8B-B14F-4D97-AF65-F5344CB8AC3E}">
        <p14:creationId xmlns:p14="http://schemas.microsoft.com/office/powerpoint/2010/main" val="34889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03654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62234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a:xfrm>
            <a:off x="685800" y="2993721"/>
            <a:ext cx="5486400" cy="5520042"/>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147581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325895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09204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380333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141796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91322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8F4110-6D3B-4177-939B-284AD19BBBB0}"/>
              </a:ext>
              <a:ext uri="{C183D7F6-B498-43B3-948B-1728B52AA6E4}">
                <adec:decorative xmlns:adec="http://schemas.microsoft.com/office/drawing/2017/decorative" val="1"/>
              </a:ext>
            </a:extLst>
          </p:cNvPr>
          <p:cNvSpPr/>
          <p:nvPr userDrawn="1"/>
        </p:nvSpPr>
        <p:spPr>
          <a:xfrm>
            <a:off x="2418735" y="6504039"/>
            <a:ext cx="8037871" cy="2359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9F6D00D-8478-4F67-AFF8-FEFC774905A6}"/>
              </a:ext>
            </a:extLst>
          </p:cNvPr>
          <p:cNvSpPr>
            <a:spLocks noGrp="1"/>
          </p:cNvSpPr>
          <p:nvPr>
            <p:ph type="title" hasCustomPrompt="1"/>
          </p:nvPr>
        </p:nvSpPr>
        <p:spPr>
          <a:xfrm>
            <a:off x="6437670" y="2361730"/>
            <a:ext cx="5076232" cy="1217447"/>
          </a:xfrm>
        </p:spPr>
        <p:txBody>
          <a:bodyPr/>
          <a:lstStyle>
            <a:lvl1pPr>
              <a:defRPr/>
            </a:lvl1pPr>
          </a:lstStyle>
          <a:p>
            <a:r>
              <a:rPr lang="en-US" dirty="0"/>
              <a:t>Title Slide</a:t>
            </a:r>
          </a:p>
        </p:txBody>
      </p:sp>
      <p:sp>
        <p:nvSpPr>
          <p:cNvPr id="10" name="Text Placeholder 6">
            <a:extLst>
              <a:ext uri="{FF2B5EF4-FFF2-40B4-BE49-F238E27FC236}">
                <a16:creationId xmlns:a16="http://schemas.microsoft.com/office/drawing/2014/main" id="{A02495ED-4F7A-4F91-9945-E0CC96A80EAA}"/>
              </a:ext>
            </a:extLst>
          </p:cNvPr>
          <p:cNvSpPr>
            <a:spLocks noGrp="1"/>
          </p:cNvSpPr>
          <p:nvPr>
            <p:ph type="body" sz="quarter" idx="11"/>
          </p:nvPr>
        </p:nvSpPr>
        <p:spPr>
          <a:xfrm>
            <a:off x="2131036" y="6504662"/>
            <a:ext cx="8179309" cy="334964"/>
          </a:xfrm>
        </p:spPr>
        <p:txBody>
          <a:bodyPr/>
          <a:lstStyle>
            <a:lvl1pPr marL="0" indent="0">
              <a:buNone/>
              <a:defRPr/>
            </a:lvl1pPr>
          </a:lstStyle>
          <a:p>
            <a:pPr algn="ctr"/>
            <a:endParaRPr lang="en-US" sz="900" noProof="0" dirty="0"/>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56209F15-A2D4-4EF0-8F78-36FD0B6BEF0E}"/>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58063FEA-08E1-4B16-BC44-2B6C2E723C01}"/>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73C4989E-D9D0-4635-A476-34FFA2DAF31B}"/>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9B817EA5-F0C5-4B71-B113-E9E263DB74D5}"/>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3" name="Title 2">
            <a:extLst>
              <a:ext uri="{FF2B5EF4-FFF2-40B4-BE49-F238E27FC236}">
                <a16:creationId xmlns:a16="http://schemas.microsoft.com/office/drawing/2014/main" id="{6F26CD0C-3185-4528-9FBF-0F322D36C74A}"/>
              </a:ext>
            </a:extLst>
          </p:cNvPr>
          <p:cNvSpPr>
            <a:spLocks noGrp="1"/>
          </p:cNvSpPr>
          <p:nvPr>
            <p:ph type="title"/>
          </p:nvPr>
        </p:nvSpPr>
        <p:spPr/>
        <p:txBody>
          <a:bodyPr/>
          <a:lstStyle/>
          <a:p>
            <a:r>
              <a:rPr lang="en-US"/>
              <a:t>Click to edit Master title style</a:t>
            </a:r>
          </a:p>
        </p:txBody>
      </p:sp>
      <p:sp>
        <p:nvSpPr>
          <p:cNvPr id="16" name="Slide Number Placeholder 5">
            <a:extLst>
              <a:ext uri="{FF2B5EF4-FFF2-40B4-BE49-F238E27FC236}">
                <a16:creationId xmlns:a16="http://schemas.microsoft.com/office/drawing/2014/main" id="{F174A0D0-8298-4A97-8513-145B4D507A5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6DCA49-F92D-4AB1-AFE9-3B908858FBD6}"/>
              </a:ext>
            </a:extLst>
          </p:cNvPr>
          <p:cNvSpPr>
            <a:spLocks noGrp="1"/>
          </p:cNvSpPr>
          <p:nvPr>
            <p:ph type="title" hasCustomPrompt="1"/>
          </p:nvPr>
        </p:nvSpPr>
        <p:spPr>
          <a:xfrm>
            <a:off x="475042" y="2820276"/>
            <a:ext cx="11241915" cy="1217447"/>
          </a:xfrm>
        </p:spPr>
        <p:txBody>
          <a:bodyPr/>
          <a:lstStyle>
            <a:lvl1pPr>
              <a:defRPr sz="6000">
                <a:solidFill>
                  <a:schemeClr val="bg1"/>
                </a:solidFill>
              </a:defRPr>
            </a:lvl1pPr>
          </a:lstStyle>
          <a:p>
            <a:r>
              <a:rPr lang="en-US" dirty="0"/>
              <a:t>Section Title</a:t>
            </a:r>
          </a:p>
        </p:txBody>
      </p:sp>
      <p:sp>
        <p:nvSpPr>
          <p:cNvPr id="4" name="Slide Number Placeholder 5">
            <a:extLst>
              <a:ext uri="{FF2B5EF4-FFF2-40B4-BE49-F238E27FC236}">
                <a16:creationId xmlns:a16="http://schemas.microsoft.com/office/drawing/2014/main" id="{5EDCA8FA-8EE1-4853-A111-9DA7CE703A5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chemeClr val="bg1"/>
                </a:solidFill>
                <a:latin typeface="+mn-lt"/>
              </a:rPr>
              <a:t>10-</a:t>
            </a:r>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Click to edit Master title style</a:t>
            </a:r>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
        <p:nvSpPr>
          <p:cNvPr id="5" name="Slide Number Placeholder 5">
            <a:extLst>
              <a:ext uri="{FF2B5EF4-FFF2-40B4-BE49-F238E27FC236}">
                <a16:creationId xmlns:a16="http://schemas.microsoft.com/office/drawing/2014/main" id="{85285A70-2847-4822-B107-AF2C03D37C5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Title 3">
            <a:extLst>
              <a:ext uri="{FF2B5EF4-FFF2-40B4-BE49-F238E27FC236}">
                <a16:creationId xmlns:a16="http://schemas.microsoft.com/office/drawing/2014/main" id="{422C8504-D5B6-4C66-BF63-25785A90699B}"/>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EA77DD69-35E8-4882-B26C-B1A50072EEB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Title 4">
            <a:extLst>
              <a:ext uri="{FF2B5EF4-FFF2-40B4-BE49-F238E27FC236}">
                <a16:creationId xmlns:a16="http://schemas.microsoft.com/office/drawing/2014/main" id="{1BEB3457-17CB-475E-9566-9B35D81C1153}"/>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379ED480-A854-4B8E-B8C8-C47455E11B0C}"/>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Title 5">
            <a:extLst>
              <a:ext uri="{FF2B5EF4-FFF2-40B4-BE49-F238E27FC236}">
                <a16:creationId xmlns:a16="http://schemas.microsoft.com/office/drawing/2014/main" id="{8B76B311-B05C-478F-8269-B7B3EB707CBA}"/>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A7C2ED78-6C2A-47E5-B604-1AE5A07A325F}"/>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71D4A02B-0C2D-428D-9E4E-1D41D6C0B95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B16FAA9-C48C-492B-8CDF-8533F87F82AF}"/>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
        <p:nvSpPr>
          <p:cNvPr id="2" name="Title 1">
            <a:extLst>
              <a:ext uri="{FF2B5EF4-FFF2-40B4-BE49-F238E27FC236}">
                <a16:creationId xmlns:a16="http://schemas.microsoft.com/office/drawing/2014/main" id="{FD78E6ED-510C-4153-A897-31BB68C63D82}"/>
              </a:ext>
            </a:extLst>
          </p:cNvPr>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4A2204AA-C12C-4BD2-A60E-7ED00D2336A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
        <p:nvSpPr>
          <p:cNvPr id="4" name="Title 3">
            <a:extLst>
              <a:ext uri="{FF2B5EF4-FFF2-40B4-BE49-F238E27FC236}">
                <a16:creationId xmlns:a16="http://schemas.microsoft.com/office/drawing/2014/main" id="{ACC12DB5-BBE9-4BE3-A0BD-AAB84B2CAAF8}"/>
              </a:ext>
            </a:extLst>
          </p:cNvPr>
          <p:cNvSpPr>
            <a:spLocks noGrp="1"/>
          </p:cNvSpPr>
          <p:nvPr>
            <p:ph type="title"/>
          </p:nvPr>
        </p:nvSpPr>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2D6EC334-4B7E-4618-997B-C12D9BB35E62}"/>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18BE2F9C-A5F5-4A48-94A5-994E63620C3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3D9666-0179-4C06-8B3F-CE9BF204DC4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sz="1000" dirty="0">
                <a:solidFill>
                  <a:srgbClr val="003865"/>
                </a:solidFill>
                <a:latin typeface="+mn-lt"/>
              </a:rPr>
              <a:t>10-</a:t>
            </a:r>
            <a:fld id="{963FCBED-9BC8-44C8-B578-C394BC67F972}" type="slidenum">
              <a:rPr lang="en-US" sz="1000" smtClean="0">
                <a:solidFill>
                  <a:srgbClr val="003865"/>
                </a:solidFill>
                <a:latin typeface="+mn-lt"/>
              </a:rPr>
              <a:pPr/>
              <a:t>‹#›</a:t>
            </a:fld>
            <a:endParaRPr lang="en-US" sz="1000" dirty="0">
              <a:solidFill>
                <a:srgbClr val="003865"/>
              </a:solidFill>
              <a:latin typeface="+mn-lt"/>
            </a:endParaRP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rgbClr val="003865"/>
                </a:solidFill>
                <a:latin typeface="+mn-lt"/>
              </a:rPr>
              <a:t>©2022</a:t>
            </a:r>
            <a:r>
              <a:rPr lang="en-US" sz="900" baseline="0" dirty="0">
                <a:solidFill>
                  <a:srgbClr val="003865"/>
                </a:solidFill>
                <a:latin typeface="+mn-lt"/>
              </a:rPr>
              <a:t> </a:t>
            </a:r>
            <a:r>
              <a:rPr lang="en-US" sz="900" dirty="0">
                <a:solidFill>
                  <a:srgbClr val="003865"/>
                </a:solidFill>
                <a:latin typeface="+mn-lt"/>
              </a:rPr>
              <a:t>Cengage Learning. All Rights Reserved. May not be scanned, copied or duplicated, or posted to a publicly accessible website, in whole or in part.</a:t>
            </a: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4"/>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©2022</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3.xml"/><Relationship Id="rId7" Type="http://schemas.openxmlformats.org/officeDocument/2006/relationships/image" Target="../media/image15.sv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title"/>
          </p:nvPr>
        </p:nvSpPr>
        <p:spPr>
          <a:xfrm>
            <a:off x="6437670" y="1508760"/>
            <a:ext cx="5076232" cy="2070417"/>
          </a:xfrm>
        </p:spPr>
        <p:txBody>
          <a:bodyPr/>
          <a:lstStyle/>
          <a:p>
            <a:r>
              <a:rPr lang="en-US" dirty="0"/>
              <a:t>Environmental Regulation and Sustainability</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p:txBody>
          <a:bodyPr/>
          <a:lstStyle/>
          <a:p>
            <a:r>
              <a:rPr lang="en-US" dirty="0"/>
              <a:t>Chapter 10</a:t>
            </a:r>
          </a:p>
        </p:txBody>
      </p:sp>
      <p:pic>
        <p:nvPicPr>
          <p:cNvPr id="3" name="Picture 2" descr="Cover of Business:  Its Legal, Ethical, and Global Environment by Marianne M. Jennings.">
            <a:extLst>
              <a:ext uri="{FF2B5EF4-FFF2-40B4-BE49-F238E27FC236}">
                <a16:creationId xmlns:a16="http://schemas.microsoft.com/office/drawing/2014/main" id="{460D143D-4035-45F6-AABE-BD5B7946FA45}"/>
              </a:ext>
            </a:extLst>
          </p:cNvPr>
          <p:cNvPicPr>
            <a:picLocks noChangeAspect="1"/>
          </p:cNvPicPr>
          <p:nvPr/>
        </p:nvPicPr>
        <p:blipFill>
          <a:blip r:embed="rId4"/>
          <a:stretch>
            <a:fillRect/>
          </a:stretch>
        </p:blipFill>
        <p:spPr>
          <a:xfrm>
            <a:off x="476843" y="634621"/>
            <a:ext cx="5378047" cy="5588758"/>
          </a:xfrm>
          <a:prstGeom prst="rect">
            <a:avLst/>
          </a:prstGeom>
        </p:spPr>
      </p:pic>
      <p:sp>
        <p:nvSpPr>
          <p:cNvPr id="2" name="Text Placeholder 1">
            <a:extLst>
              <a:ext uri="{FF2B5EF4-FFF2-40B4-BE49-F238E27FC236}">
                <a16:creationId xmlns:a16="http://schemas.microsoft.com/office/drawing/2014/main" id="{4A399F84-F186-4A5C-8632-74CBC0F0AC7E}"/>
              </a:ext>
            </a:extLst>
          </p:cNvPr>
          <p:cNvSpPr>
            <a:spLocks noGrp="1"/>
          </p:cNvSpPr>
          <p:nvPr>
            <p:ph type="body" sz="quarter" idx="11"/>
          </p:nvPr>
        </p:nvSpPr>
        <p:spPr/>
        <p:txBody>
          <a:bodyPr/>
          <a:lstStyle/>
          <a:p>
            <a:pPr algn="ctr"/>
            <a:r>
              <a:rPr lang="en-US" sz="900" dirty="0"/>
              <a:t>©2022 Cengage Learning.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Air Pollution Regulation (4 of 8)</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a:xfrm>
            <a:off x="476843" y="1841123"/>
            <a:ext cx="11241915" cy="4351338"/>
          </a:xfrm>
        </p:spPr>
        <p:txBody>
          <a:bodyPr/>
          <a:lstStyle/>
          <a:p>
            <a:r>
              <a:rPr lang="en-US" altLang="en-US" sz="2800" dirty="0">
                <a:solidFill>
                  <a:srgbClr val="004A78"/>
                </a:solidFill>
              </a:rPr>
              <a:t>Control in PSD areas</a:t>
            </a:r>
          </a:p>
          <a:p>
            <a:pPr lvl="1">
              <a:spcBef>
                <a:spcPts val="1000"/>
              </a:spcBef>
            </a:pPr>
            <a:r>
              <a:rPr lang="en-US" altLang="en-US" dirty="0"/>
              <a:t>Prevention of significant deterioration</a:t>
            </a:r>
          </a:p>
          <a:p>
            <a:pPr lvl="2">
              <a:spcBef>
                <a:spcPts val="1000"/>
              </a:spcBef>
            </a:pPr>
            <a:r>
              <a:rPr lang="en-US" altLang="en-US" sz="2000" dirty="0"/>
              <a:t>EPA has the right to review proposed plant construction</a:t>
            </a:r>
          </a:p>
          <a:p>
            <a:pPr lvl="2">
              <a:spcBef>
                <a:spcPts val="1000"/>
              </a:spcBef>
            </a:pPr>
            <a:r>
              <a:rPr lang="en-US" altLang="en-US" sz="2000" dirty="0"/>
              <a:t>Plant has to show that there will not be significant deterioration</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214432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Air Pollution Regulation (5 of 8)</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p:txBody>
          <a:bodyPr/>
          <a:lstStyle/>
          <a:p>
            <a:r>
              <a:rPr lang="en-US" altLang="en-US" sz="2800" dirty="0">
                <a:solidFill>
                  <a:srgbClr val="004A78"/>
                </a:solidFill>
              </a:rPr>
              <a:t>1990 Amendments to the Clean Air Act</a:t>
            </a:r>
          </a:p>
          <a:p>
            <a:pPr lvl="1">
              <a:spcBef>
                <a:spcPts val="1000"/>
              </a:spcBef>
            </a:pPr>
            <a:r>
              <a:rPr lang="en-US" altLang="en-US" dirty="0"/>
              <a:t>Focus on smog, alternative fuels, toxic emissions, and acid rain</a:t>
            </a:r>
          </a:p>
          <a:p>
            <a:pPr lvl="1">
              <a:spcBef>
                <a:spcPts val="1000"/>
              </a:spcBef>
            </a:pPr>
            <a:r>
              <a:rPr lang="en-US" altLang="en-US" dirty="0"/>
              <a:t>Federal implementation plan (FIP): EPA plan to reduce pollution in cities failing to submit adequate SIP</a:t>
            </a:r>
          </a:p>
          <a:p>
            <a:pPr lvl="1">
              <a:spcBef>
                <a:spcPts val="1000"/>
              </a:spcBef>
            </a:pPr>
            <a:r>
              <a:rPr lang="en-US" altLang="en-US" dirty="0"/>
              <a:t>Plans must use maximum achievable control technology (MACT) </a:t>
            </a:r>
            <a:r>
              <a:rPr lang="en-US" altLang="en-US" i="1" dirty="0"/>
              <a:t>(Michigan v EPA)</a:t>
            </a:r>
            <a:endParaRPr lang="en-US" altLang="en-US" dirty="0"/>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310606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Air Pollution Regulation (6 of 8)</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p:txBody>
          <a:bodyPr/>
          <a:lstStyle/>
          <a:p>
            <a:r>
              <a:rPr lang="en-US" altLang="en-US" sz="2800" dirty="0">
                <a:solidFill>
                  <a:srgbClr val="004A78"/>
                </a:solidFill>
              </a:rPr>
              <a:t>New Forms of Control: Administrative Regulation Expansion</a:t>
            </a:r>
          </a:p>
          <a:p>
            <a:pPr lvl="1">
              <a:spcBef>
                <a:spcPts val="1000"/>
              </a:spcBef>
            </a:pPr>
            <a:r>
              <a:rPr lang="en-US" altLang="en-US" dirty="0"/>
              <a:t>Emissions offset policy</a:t>
            </a:r>
          </a:p>
          <a:p>
            <a:pPr lvl="1">
              <a:spcBef>
                <a:spcPts val="1000"/>
              </a:spcBef>
            </a:pPr>
            <a:r>
              <a:rPr lang="en-US" altLang="en-US" dirty="0"/>
              <a:t>Bubble concept</a:t>
            </a:r>
          </a:p>
          <a:p>
            <a:pPr lvl="1">
              <a:spcBef>
                <a:spcPts val="1000"/>
              </a:spcBef>
            </a:pPr>
            <a:r>
              <a:rPr lang="en-US" altLang="en-US" dirty="0"/>
              <a:t>Plant modification (</a:t>
            </a:r>
            <a:r>
              <a:rPr lang="en-US" altLang="en-US" i="1" dirty="0"/>
              <a:t>Environmental Defense v Duke Energy)</a:t>
            </a:r>
          </a:p>
          <a:p>
            <a:pPr lvl="1">
              <a:spcBef>
                <a:spcPts val="1000"/>
              </a:spcBef>
            </a:pPr>
            <a:r>
              <a:rPr lang="en-US" altLang="en-US" dirty="0"/>
              <a:t>Clean Power Plan and the interstate regulation of pollution</a:t>
            </a:r>
            <a:endParaRPr lang="en-US" dirty="0"/>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234395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Air Pollution Regulation (7 of 8)</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a:xfrm>
            <a:off x="476843" y="1513345"/>
            <a:ext cx="11241915" cy="4351338"/>
          </a:xfrm>
        </p:spPr>
        <p:txBody>
          <a:bodyPr/>
          <a:lstStyle/>
          <a:p>
            <a:pPr>
              <a:spcBef>
                <a:spcPts val="600"/>
              </a:spcBef>
              <a:spcAft>
                <a:spcPts val="600"/>
              </a:spcAft>
            </a:pPr>
            <a:r>
              <a:rPr lang="en-US" altLang="en-US" sz="2800" dirty="0"/>
              <a:t>Clean Power Plan and the </a:t>
            </a:r>
            <a:r>
              <a:rPr lang="en-US" altLang="en-US" sz="2800" i="1" dirty="0"/>
              <a:t>Ultra Vires </a:t>
            </a:r>
            <a:r>
              <a:rPr lang="en-US" altLang="en-US" sz="2800" dirty="0"/>
              <a:t>Challenge</a:t>
            </a:r>
          </a:p>
          <a:p>
            <a:pPr lvl="1">
              <a:spcBef>
                <a:spcPts val="600"/>
              </a:spcBef>
              <a:spcAft>
                <a:spcPts val="600"/>
              </a:spcAft>
            </a:pPr>
            <a:r>
              <a:rPr lang="en-US" altLang="en-US" dirty="0"/>
              <a:t>Upwind and downwind liability resulted in the closing of coal plants</a:t>
            </a:r>
          </a:p>
          <a:p>
            <a:pPr lvl="1">
              <a:spcBef>
                <a:spcPts val="600"/>
              </a:spcBef>
              <a:spcAft>
                <a:spcPts val="600"/>
              </a:spcAft>
            </a:pPr>
            <a:r>
              <a:rPr lang="en-US" dirty="0"/>
              <a:t>Resulting impact on the coal industry was reined in following a change in administrations </a:t>
            </a:r>
          </a:p>
          <a:p>
            <a:pPr>
              <a:spcBef>
                <a:spcPts val="600"/>
              </a:spcBef>
              <a:spcAft>
                <a:spcPts val="600"/>
              </a:spcAft>
            </a:pPr>
            <a:r>
              <a:rPr lang="en-US" sz="2800" dirty="0"/>
              <a:t>Affordable Clean Energy Plan</a:t>
            </a:r>
          </a:p>
          <a:p>
            <a:pPr lvl="1">
              <a:spcBef>
                <a:spcPts val="600"/>
              </a:spcBef>
              <a:spcAft>
                <a:spcPts val="600"/>
              </a:spcAft>
            </a:pPr>
            <a:r>
              <a:rPr lang="en-US" dirty="0"/>
              <a:t>Parts of the plan are under judicial challenge by individual states</a:t>
            </a:r>
          </a:p>
          <a:p>
            <a:pPr>
              <a:spcBef>
                <a:spcPts val="600"/>
              </a:spcBef>
              <a:spcAft>
                <a:spcPts val="600"/>
              </a:spcAft>
            </a:pPr>
            <a:r>
              <a:rPr lang="en-US" sz="2800" dirty="0"/>
              <a:t>Climate Change/Global Warming</a:t>
            </a:r>
          </a:p>
          <a:p>
            <a:pPr lvl="1">
              <a:spcBef>
                <a:spcPts val="600"/>
              </a:spcBef>
              <a:spcAft>
                <a:spcPts val="600"/>
              </a:spcAft>
            </a:pPr>
            <a:r>
              <a:rPr lang="en-US" dirty="0"/>
              <a:t>Paris Accord 2015</a:t>
            </a:r>
          </a:p>
          <a:p>
            <a:pPr lvl="1">
              <a:spcBef>
                <a:spcPts val="600"/>
              </a:spcBef>
              <a:spcAft>
                <a:spcPts val="600"/>
              </a:spcAft>
            </a:pPr>
            <a:r>
              <a:rPr lang="en-US" dirty="0"/>
              <a:t>Abandoned following U.S. withdrawal</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82706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Air Pollution Regulation (8 of 8)</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a:xfrm>
            <a:off x="476843" y="1676631"/>
            <a:ext cx="11241915" cy="4351338"/>
          </a:xfrm>
        </p:spPr>
        <p:txBody>
          <a:bodyPr/>
          <a:lstStyle/>
          <a:p>
            <a:r>
              <a:rPr lang="en-US" altLang="en-US" sz="2800" dirty="0">
                <a:solidFill>
                  <a:srgbClr val="004A78"/>
                </a:solidFill>
              </a:rPr>
              <a:t>Additional Changes in 1990 Amendments to Clean Air Act</a:t>
            </a:r>
          </a:p>
          <a:p>
            <a:pPr marL="919162" lvl="1" indent="-342900">
              <a:spcBef>
                <a:spcPts val="1000"/>
              </a:spcBef>
              <a:tabLst>
                <a:tab pos="860425" algn="l"/>
              </a:tabLst>
            </a:pPr>
            <a:r>
              <a:rPr lang="en-US" altLang="en-US" dirty="0"/>
              <a:t>Affected small businesses such as dry cleaners, paint shops, and bakeries</a:t>
            </a:r>
          </a:p>
          <a:p>
            <a:pPr marL="919162" lvl="1" indent="-342900">
              <a:spcBef>
                <a:spcPts val="1000"/>
              </a:spcBef>
              <a:tabLst>
                <a:tab pos="860425" algn="l"/>
              </a:tabLst>
            </a:pPr>
            <a:r>
              <a:rPr lang="en-US" altLang="en-US" dirty="0"/>
              <a:t>Created emissions permit market</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44864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DF1A-B444-45A1-A201-994AC48328D7}"/>
              </a:ext>
            </a:extLst>
          </p:cNvPr>
          <p:cNvSpPr>
            <a:spLocks noGrp="1"/>
          </p:cNvSpPr>
          <p:nvPr>
            <p:ph type="title"/>
          </p:nvPr>
        </p:nvSpPr>
        <p:spPr>
          <a:xfrm>
            <a:off x="475042" y="2450161"/>
            <a:ext cx="11241915" cy="1217447"/>
          </a:xfrm>
        </p:spPr>
        <p:txBody>
          <a:bodyPr/>
          <a:lstStyle/>
          <a:p>
            <a:r>
              <a:rPr lang="en-US" dirty="0"/>
              <a:t>Statutory Environmental Law: Water Pollution Regulation</a:t>
            </a:r>
          </a:p>
        </p:txBody>
      </p:sp>
    </p:spTree>
    <p:extLst>
      <p:ext uri="{BB962C8B-B14F-4D97-AF65-F5344CB8AC3E}">
        <p14:creationId xmlns:p14="http://schemas.microsoft.com/office/powerpoint/2010/main" val="687154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Water Pollution Regulation (1 of 4)</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a:xfrm>
            <a:off x="359229" y="1535117"/>
            <a:ext cx="11359529" cy="4351338"/>
          </a:xfrm>
        </p:spPr>
        <p:txBody>
          <a:bodyPr/>
          <a:lstStyle/>
          <a:p>
            <a:pPr>
              <a:spcBef>
                <a:spcPts val="600"/>
              </a:spcBef>
              <a:spcAft>
                <a:spcPts val="600"/>
              </a:spcAft>
            </a:pPr>
            <a:r>
              <a:rPr lang="en-US" altLang="en-US" sz="2800" dirty="0">
                <a:solidFill>
                  <a:srgbClr val="004A78"/>
                </a:solidFill>
              </a:rPr>
              <a:t>Water Pollution Regulation</a:t>
            </a:r>
          </a:p>
          <a:p>
            <a:pPr lvl="1">
              <a:spcBef>
                <a:spcPts val="600"/>
              </a:spcBef>
              <a:spcAft>
                <a:spcPts val="600"/>
              </a:spcAft>
            </a:pPr>
            <a:r>
              <a:rPr lang="en-US" altLang="en-US" dirty="0"/>
              <a:t>Rivers and Harbors Act of 1899</a:t>
            </a:r>
          </a:p>
          <a:p>
            <a:pPr lvl="2">
              <a:spcBef>
                <a:spcPts val="600"/>
              </a:spcBef>
              <a:spcAft>
                <a:spcPts val="600"/>
              </a:spcAft>
            </a:pPr>
            <a:r>
              <a:rPr lang="en-US" altLang="en-US" sz="2000" dirty="0"/>
              <a:t>Prohibited discharges into navigable waters</a:t>
            </a:r>
          </a:p>
          <a:p>
            <a:pPr lvl="2">
              <a:spcBef>
                <a:spcPts val="600"/>
              </a:spcBef>
              <a:spcAft>
                <a:spcPts val="600"/>
              </a:spcAft>
            </a:pPr>
            <a:r>
              <a:rPr lang="en-US" altLang="en-US" sz="2000" dirty="0"/>
              <a:t>Used for enforcement since other laws had no teeth</a:t>
            </a:r>
          </a:p>
          <a:p>
            <a:pPr lvl="2">
              <a:spcBef>
                <a:spcPts val="600"/>
              </a:spcBef>
              <a:spcAft>
                <a:spcPts val="600"/>
              </a:spcAft>
            </a:pPr>
            <a:r>
              <a:rPr lang="en-US" altLang="en-US" sz="2000" dirty="0"/>
              <a:t>Most industries got around the act quickly by obtaining the permits required under the act</a:t>
            </a:r>
            <a:endParaRPr lang="en-US" altLang="en-US" sz="2000" dirty="0">
              <a:solidFill>
                <a:srgbClr val="004A78"/>
              </a:solidFill>
            </a:endParaRPr>
          </a:p>
          <a:p>
            <a:pPr>
              <a:spcBef>
                <a:spcPts val="600"/>
              </a:spcBef>
              <a:spcAft>
                <a:spcPts val="600"/>
              </a:spcAft>
            </a:pPr>
            <a:r>
              <a:rPr lang="en-US" altLang="en-US" sz="2800" dirty="0">
                <a:solidFill>
                  <a:srgbClr val="004A78"/>
                </a:solidFill>
              </a:rPr>
              <a:t>Water Quality Act of 1965</a:t>
            </a:r>
          </a:p>
          <a:p>
            <a:pPr lvl="1">
              <a:spcBef>
                <a:spcPts val="600"/>
              </a:spcBef>
              <a:spcAft>
                <a:spcPts val="600"/>
              </a:spcAft>
            </a:pPr>
            <a:r>
              <a:rPr lang="en-US" altLang="en-US" dirty="0"/>
              <a:t>Created the Federal Water Pollution Control Administration (FWPCA)</a:t>
            </a:r>
          </a:p>
          <a:p>
            <a:pPr lvl="1">
              <a:spcBef>
                <a:spcPts val="600"/>
              </a:spcBef>
              <a:spcAft>
                <a:spcPts val="600"/>
              </a:spcAft>
            </a:pPr>
            <a:r>
              <a:rPr lang="en-US" altLang="en-US" dirty="0"/>
              <a:t>States required to establish water quality standards       </a:t>
            </a:r>
          </a:p>
          <a:p>
            <a:pPr lvl="1">
              <a:spcBef>
                <a:spcPts val="600"/>
              </a:spcBef>
              <a:spcAft>
                <a:spcPts val="600"/>
              </a:spcAft>
            </a:pPr>
            <a:r>
              <a:rPr lang="en-US" altLang="en-US" dirty="0"/>
              <a:t>No enforcement procedures—states did little</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2315662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Water Pollution Regulation (2 of 4)</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a:xfrm>
            <a:off x="359229" y="1807260"/>
            <a:ext cx="11359529" cy="4351338"/>
          </a:xfrm>
        </p:spPr>
        <p:txBody>
          <a:bodyPr/>
          <a:lstStyle/>
          <a:p>
            <a:r>
              <a:rPr lang="en-US" altLang="en-US" sz="2800" dirty="0">
                <a:solidFill>
                  <a:srgbClr val="004A78"/>
                </a:solidFill>
              </a:rPr>
              <a:t>Water Pollution Regulation</a:t>
            </a:r>
          </a:p>
          <a:p>
            <a:pPr lvl="1">
              <a:spcBef>
                <a:spcPts val="1000"/>
              </a:spcBef>
            </a:pPr>
            <a:r>
              <a:rPr lang="en-US" altLang="en-US" dirty="0"/>
              <a:t>Federal Water Pollution Control Act of 1972</a:t>
            </a:r>
          </a:p>
          <a:p>
            <a:pPr lvl="2">
              <a:spcBef>
                <a:spcPts val="1000"/>
              </a:spcBef>
            </a:pPr>
            <a:r>
              <a:rPr lang="en-US" altLang="en-US" sz="2000" dirty="0"/>
              <a:t>Federal government responsible for standards and control</a:t>
            </a:r>
          </a:p>
          <a:p>
            <a:pPr lvl="2">
              <a:spcBef>
                <a:spcPts val="1000"/>
              </a:spcBef>
            </a:pPr>
            <a:r>
              <a:rPr lang="en-US" altLang="en-US" sz="2000" dirty="0"/>
              <a:t>Emissions controlled by industrial groups</a:t>
            </a:r>
          </a:p>
          <a:p>
            <a:pPr lvl="2">
              <a:spcBef>
                <a:spcPts val="1000"/>
              </a:spcBef>
            </a:pPr>
            <a:r>
              <a:rPr lang="en-US" altLang="en-US" sz="2000" dirty="0"/>
              <a:t>Ranges for groups referred to as effluent guidelines</a:t>
            </a:r>
          </a:p>
          <a:p>
            <a:pPr lvl="2">
              <a:spcBef>
                <a:spcPts val="1000"/>
              </a:spcBef>
            </a:pPr>
            <a:r>
              <a:rPr lang="en-US" altLang="en-US" sz="2000" dirty="0"/>
              <a:t>National Pollution Discharge Elimination System (NPDES)</a:t>
            </a:r>
          </a:p>
          <a:p>
            <a:pPr lvl="2">
              <a:spcBef>
                <a:spcPts val="1000"/>
              </a:spcBef>
            </a:pPr>
            <a:r>
              <a:rPr lang="en-US" altLang="en-US" sz="2000" dirty="0"/>
              <a:t>Renamed Clean Water Act in 1977</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231127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Water Pollution Regulation (3 of 4)</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p:txBody>
          <a:bodyPr/>
          <a:lstStyle/>
          <a:p>
            <a:r>
              <a:rPr lang="en-US" altLang="en-US" sz="2800" dirty="0">
                <a:solidFill>
                  <a:srgbClr val="004A78"/>
                </a:solidFill>
              </a:rPr>
              <a:t>Effluent Guidelines</a:t>
            </a:r>
          </a:p>
          <a:p>
            <a:pPr lvl="1">
              <a:spcBef>
                <a:spcPts val="1000"/>
              </a:spcBef>
            </a:pPr>
            <a:r>
              <a:rPr lang="en-US" altLang="en-US" dirty="0"/>
              <a:t>Conventional, nonconventional, toxic</a:t>
            </a:r>
          </a:p>
          <a:p>
            <a:pPr lvl="1">
              <a:spcBef>
                <a:spcPts val="1000"/>
              </a:spcBef>
            </a:pPr>
            <a:r>
              <a:rPr lang="en-US" altLang="en-US" dirty="0"/>
              <a:t>National Pollution Discharge Elimination System (NPDES)</a:t>
            </a:r>
          </a:p>
          <a:p>
            <a:pPr lvl="2">
              <a:spcBef>
                <a:spcPts val="1000"/>
              </a:spcBef>
            </a:pPr>
            <a:r>
              <a:rPr lang="en-US" altLang="en-US" sz="2000" dirty="0"/>
              <a:t>Best conventional treatment (BCT)</a:t>
            </a:r>
          </a:p>
          <a:p>
            <a:pPr lvl="2">
              <a:spcBef>
                <a:spcPts val="1000"/>
              </a:spcBef>
            </a:pPr>
            <a:r>
              <a:rPr lang="en-US" altLang="en-US" sz="2000" dirty="0"/>
              <a:t>Best available treatment (BAT)</a:t>
            </a:r>
          </a:p>
          <a:p>
            <a:pPr lvl="2"/>
            <a:r>
              <a:rPr lang="en-US" altLang="en-US" sz="2000" dirty="0"/>
              <a:t>Applies to direct and “functional equivalent” of direct dischargers [</a:t>
            </a:r>
            <a:r>
              <a:rPr lang="en-US" sz="2000" i="1" dirty="0"/>
              <a:t>County of Maui, Hawaii v Hawaii Wildlife Fund</a:t>
            </a:r>
            <a:r>
              <a:rPr lang="en-US" sz="2000" dirty="0"/>
              <a:t>, 140 </a:t>
            </a:r>
            <a:r>
              <a:rPr lang="en-US" sz="2000" dirty="0" err="1"/>
              <a:t>S.Ct</a:t>
            </a:r>
            <a:r>
              <a:rPr lang="en-US" sz="2000" dirty="0"/>
              <a:t>. 1462 (2020)]</a:t>
            </a:r>
          </a:p>
          <a:p>
            <a:pPr lvl="2">
              <a:spcBef>
                <a:spcPts val="1000"/>
              </a:spcBef>
            </a:pPr>
            <a:r>
              <a:rPr lang="en-US" altLang="en-US" sz="2000" dirty="0"/>
              <a:t>Cost-benefit analysis is required </a:t>
            </a:r>
            <a:r>
              <a:rPr lang="en-US" altLang="en-US" sz="2000" i="1" dirty="0"/>
              <a:t>(Entergy Corporation v Riverkeeper, Inc.)</a:t>
            </a:r>
            <a:endParaRPr lang="en-US" altLang="en-US" sz="2000" dirty="0"/>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232502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Water Pollution Regulation (4 of 4)</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a:xfrm>
            <a:off x="381001" y="1665746"/>
            <a:ext cx="11337758" cy="4351338"/>
          </a:xfrm>
        </p:spPr>
        <p:txBody>
          <a:bodyPr/>
          <a:lstStyle/>
          <a:p>
            <a:pPr>
              <a:spcBef>
                <a:spcPts val="600"/>
              </a:spcBef>
              <a:spcAft>
                <a:spcPts val="600"/>
              </a:spcAft>
            </a:pPr>
            <a:r>
              <a:rPr lang="en-US" altLang="en-US" sz="2800" dirty="0">
                <a:solidFill>
                  <a:srgbClr val="004A78"/>
                </a:solidFill>
              </a:rPr>
              <a:t>Other Water Regulation</a:t>
            </a:r>
            <a:endParaRPr lang="en-US" altLang="en-US" dirty="0">
              <a:solidFill>
                <a:srgbClr val="004A78"/>
              </a:solidFill>
            </a:endParaRPr>
          </a:p>
          <a:p>
            <a:pPr lvl="1">
              <a:spcBef>
                <a:spcPts val="600"/>
              </a:spcBef>
              <a:spcAft>
                <a:spcPts val="600"/>
              </a:spcAft>
            </a:pPr>
            <a:r>
              <a:rPr lang="en-US" altLang="en-US" dirty="0"/>
              <a:t>Safe Drinking Water Act               </a:t>
            </a:r>
          </a:p>
          <a:p>
            <a:pPr lvl="2">
              <a:spcBef>
                <a:spcPts val="600"/>
              </a:spcBef>
              <a:spcAft>
                <a:spcPts val="600"/>
              </a:spcAft>
            </a:pPr>
            <a:r>
              <a:rPr lang="en-US" altLang="en-US" sz="2000" dirty="0"/>
              <a:t>Passed in 1986                 </a:t>
            </a:r>
          </a:p>
          <a:p>
            <a:pPr lvl="2">
              <a:spcBef>
                <a:spcPts val="600"/>
              </a:spcBef>
              <a:spcAft>
                <a:spcPts val="600"/>
              </a:spcAft>
            </a:pPr>
            <a:r>
              <a:rPr lang="en-US" altLang="en-US" sz="2000" dirty="0"/>
              <a:t>States responsible for enforcement but must have minimum federal standards for drinking water systems</a:t>
            </a:r>
          </a:p>
          <a:p>
            <a:pPr lvl="1">
              <a:spcBef>
                <a:spcPts val="600"/>
              </a:spcBef>
              <a:spcAft>
                <a:spcPts val="600"/>
              </a:spcAft>
            </a:pPr>
            <a:r>
              <a:rPr lang="en-US" altLang="en-US" dirty="0"/>
              <a:t>Oil Pollution Act of 1990</a:t>
            </a:r>
          </a:p>
          <a:p>
            <a:pPr lvl="2">
              <a:spcBef>
                <a:spcPts val="600"/>
              </a:spcBef>
              <a:spcAft>
                <a:spcPts val="600"/>
              </a:spcAft>
            </a:pPr>
            <a:r>
              <a:rPr lang="en-US" altLang="en-US" sz="2000" dirty="0"/>
              <a:t>Passed in response to huge spills like </a:t>
            </a:r>
            <a:r>
              <a:rPr lang="en-US" altLang="en-US" sz="2000" i="1" dirty="0"/>
              <a:t>Exxon Valdez</a:t>
            </a:r>
          </a:p>
          <a:p>
            <a:pPr lvl="2">
              <a:spcBef>
                <a:spcPts val="600"/>
              </a:spcBef>
              <a:spcAft>
                <a:spcPts val="600"/>
              </a:spcAft>
            </a:pPr>
            <a:r>
              <a:rPr lang="en-US" altLang="en-US" sz="2000" dirty="0"/>
              <a:t>Companies must either clean up the spill or pay the federal government its costs for the cleanup</a:t>
            </a:r>
          </a:p>
          <a:p>
            <a:pPr lvl="2">
              <a:spcBef>
                <a:spcPts val="600"/>
              </a:spcBef>
              <a:spcAft>
                <a:spcPts val="600"/>
              </a:spcAft>
            </a:pPr>
            <a:r>
              <a:rPr lang="en-US" altLang="en-US" sz="2000" dirty="0"/>
              <a:t>Applies to all navigable waters up to 200 miles offshore</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24216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(1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a:xfrm>
            <a:off x="476843" y="1488167"/>
            <a:ext cx="10931386" cy="4351338"/>
          </a:xfrm>
        </p:spPr>
        <p:txBody>
          <a:bodyPr/>
          <a:lstStyle/>
          <a:p>
            <a:pPr marL="0" indent="0">
              <a:spcBef>
                <a:spcPts val="0"/>
              </a:spcBef>
              <a:spcAft>
                <a:spcPts val="0"/>
              </a:spcAft>
              <a:buNone/>
            </a:pPr>
            <a:r>
              <a:rPr lang="en-US" dirty="0"/>
              <a:t>By the end of this chapter, you should be able to:</a:t>
            </a:r>
          </a:p>
          <a:p>
            <a:pPr marL="0" indent="0">
              <a:spcBef>
                <a:spcPts val="0"/>
              </a:spcBef>
              <a:spcAft>
                <a:spcPts val="0"/>
              </a:spcAft>
              <a:buNone/>
            </a:pPr>
            <a:endParaRPr lang="en-US" dirty="0"/>
          </a:p>
          <a:p>
            <a:pPr defTabSz="1196975">
              <a:spcBef>
                <a:spcPts val="0"/>
              </a:spcBef>
              <a:spcAft>
                <a:spcPts val="600"/>
              </a:spcAft>
            </a:pPr>
            <a:r>
              <a:rPr lang="en-US" dirty="0">
                <a:effectLst/>
                <a:ea typeface="Times New Roman" panose="02020603050405020304" pitchFamily="18" charset="0"/>
                <a:cs typeface="Times New Roman" panose="02020603050405020304" pitchFamily="18" charset="0"/>
              </a:rPr>
              <a:t>LO 1	</a:t>
            </a:r>
            <a:r>
              <a:rPr lang="en-US" dirty="0"/>
              <a:t>Explain the doctrine of nuisance and how it affects property uses and 	rights.</a:t>
            </a:r>
          </a:p>
          <a:p>
            <a:pPr defTabSz="1196975">
              <a:spcBef>
                <a:spcPts val="600"/>
              </a:spcBef>
              <a:spcAft>
                <a:spcPts val="600"/>
              </a:spcAft>
            </a:pPr>
            <a:r>
              <a:rPr lang="en-US" dirty="0"/>
              <a:t>LO 2	Describe the history of air pollution laws.</a:t>
            </a:r>
          </a:p>
          <a:p>
            <a:pPr defTabSz="1196975">
              <a:spcBef>
                <a:spcPts val="600"/>
              </a:spcBef>
              <a:spcAft>
                <a:spcPts val="600"/>
              </a:spcAft>
            </a:pPr>
            <a:r>
              <a:rPr lang="en-US" dirty="0"/>
              <a:t>LO 3	List the laws that mandate action to reduce air pollution and describe 	how those laws are enforced.</a:t>
            </a:r>
          </a:p>
          <a:p>
            <a:pPr defTabSz="1196975">
              <a:spcBef>
                <a:spcPts val="600"/>
              </a:spcBef>
              <a:spcAft>
                <a:spcPts val="600"/>
              </a:spcAft>
            </a:pPr>
            <a:r>
              <a:rPr lang="en-US" dirty="0"/>
              <a:t>LO 4	Describe the history of water pollution regulation and its     	enforcement mechanisms.</a:t>
            </a:r>
          </a:p>
          <a:p>
            <a:pPr defTabSz="1196975">
              <a:spcBef>
                <a:spcPts val="600"/>
              </a:spcBef>
              <a:spcAft>
                <a:spcPts val="600"/>
              </a:spcAft>
            </a:pPr>
            <a:r>
              <a:rPr lang="en-US" dirty="0"/>
              <a:t>LO 5	Describe statutory regulations for toxic substances and                   	their disposals.</a:t>
            </a:r>
          </a:p>
        </p:txBody>
      </p:sp>
    </p:spTree>
    <p:custDataLst>
      <p:tags r:id="rId1"/>
    </p:custDataLst>
    <p:extLst>
      <p:ext uri="{BB962C8B-B14F-4D97-AF65-F5344CB8AC3E}">
        <p14:creationId xmlns:p14="http://schemas.microsoft.com/office/powerpoint/2010/main" val="4044582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F4EC-68E6-4D1F-89B4-7B1CFC7C39EF}"/>
              </a:ext>
            </a:extLst>
          </p:cNvPr>
          <p:cNvSpPr>
            <a:spLocks noGrp="1"/>
          </p:cNvSpPr>
          <p:nvPr>
            <p:ph type="title"/>
          </p:nvPr>
        </p:nvSpPr>
        <p:spPr>
          <a:xfrm>
            <a:off x="475042" y="2212429"/>
            <a:ext cx="11241915" cy="1217447"/>
          </a:xfrm>
        </p:spPr>
        <p:txBody>
          <a:bodyPr/>
          <a:lstStyle/>
          <a:p>
            <a:r>
              <a:rPr lang="en-US" dirty="0"/>
              <a:t>Statutory Environmental Law: Solid Waste Disposal Regulation</a:t>
            </a:r>
          </a:p>
        </p:txBody>
      </p:sp>
    </p:spTree>
    <p:extLst>
      <p:ext uri="{BB962C8B-B14F-4D97-AF65-F5344CB8AC3E}">
        <p14:creationId xmlns:p14="http://schemas.microsoft.com/office/powerpoint/2010/main" val="141892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Solid Waste Disposal Regulation</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a:xfrm>
            <a:off x="381001" y="1665746"/>
            <a:ext cx="11337758" cy="4351338"/>
          </a:xfrm>
        </p:spPr>
        <p:txBody>
          <a:bodyPr/>
          <a:lstStyle/>
          <a:p>
            <a:r>
              <a:rPr lang="en-US" altLang="en-US" sz="2800" dirty="0">
                <a:solidFill>
                  <a:srgbClr val="004A78"/>
                </a:solidFill>
              </a:rPr>
              <a:t>Solid Waste Disposal Regulation</a:t>
            </a:r>
          </a:p>
          <a:p>
            <a:pPr lvl="1">
              <a:spcBef>
                <a:spcPts val="1000"/>
              </a:spcBef>
            </a:pPr>
            <a:r>
              <a:rPr lang="en-US" altLang="en-US" dirty="0"/>
              <a:t>Toxic Substances Control Act of 1976</a:t>
            </a:r>
          </a:p>
          <a:p>
            <a:pPr lvl="2">
              <a:spcBef>
                <a:spcPts val="1000"/>
              </a:spcBef>
            </a:pPr>
            <a:r>
              <a:rPr lang="en-US" altLang="en-US" sz="2000" dirty="0"/>
              <a:t>Response to chemical dumping</a:t>
            </a:r>
          </a:p>
          <a:p>
            <a:pPr lvl="2">
              <a:spcBef>
                <a:spcPts val="1000"/>
              </a:spcBef>
            </a:pPr>
            <a:r>
              <a:rPr lang="en-US" altLang="en-US" sz="2000" dirty="0"/>
              <a:t>EPA controls the manufacture and disposal of toxic substances</a:t>
            </a:r>
          </a:p>
          <a:p>
            <a:pPr lvl="1">
              <a:spcBef>
                <a:spcPts val="1000"/>
              </a:spcBef>
            </a:pPr>
            <a:r>
              <a:rPr lang="en-US" altLang="en-US" dirty="0"/>
              <a:t>Resource Conservation and Recovery Act of 1976</a:t>
            </a:r>
          </a:p>
          <a:p>
            <a:pPr lvl="2">
              <a:spcBef>
                <a:spcPts val="1000"/>
              </a:spcBef>
            </a:pPr>
            <a:r>
              <a:rPr lang="en-US" altLang="en-US" sz="2000" dirty="0"/>
              <a:t>Regulates methods of disposal through a permit system</a:t>
            </a:r>
          </a:p>
          <a:p>
            <a:pPr lvl="2">
              <a:spcBef>
                <a:spcPts val="1000"/>
              </a:spcBef>
            </a:pPr>
            <a:r>
              <a:rPr lang="en-US" altLang="en-US" sz="2000" dirty="0"/>
              <a:t>Discourages dumping          </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2548124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8A9549-C285-44E8-B153-BB8987D3829B}"/>
              </a:ext>
            </a:extLst>
          </p:cNvPr>
          <p:cNvSpPr>
            <a:spLocks noGrp="1"/>
          </p:cNvSpPr>
          <p:nvPr>
            <p:ph type="title"/>
          </p:nvPr>
        </p:nvSpPr>
        <p:spPr/>
        <p:txBody>
          <a:bodyPr/>
          <a:lstStyle/>
          <a:p>
            <a:r>
              <a:rPr lang="en-US" dirty="0"/>
              <a:t>Superfund (1 of 4)</a:t>
            </a:r>
          </a:p>
        </p:txBody>
      </p:sp>
      <p:sp>
        <p:nvSpPr>
          <p:cNvPr id="2" name="Content Placeholder 1">
            <a:extLst>
              <a:ext uri="{FF2B5EF4-FFF2-40B4-BE49-F238E27FC236}">
                <a16:creationId xmlns:a16="http://schemas.microsoft.com/office/drawing/2014/main" id="{92FBCAE8-54C5-4F92-88D5-34A5DB151399}"/>
              </a:ext>
            </a:extLst>
          </p:cNvPr>
          <p:cNvSpPr>
            <a:spLocks noGrp="1"/>
          </p:cNvSpPr>
          <p:nvPr>
            <p:ph idx="1"/>
          </p:nvPr>
        </p:nvSpPr>
        <p:spPr/>
        <p:txBody>
          <a:bodyPr/>
          <a:lstStyle/>
          <a:p>
            <a:r>
              <a:rPr lang="en-US" altLang="en-US" sz="2800" dirty="0">
                <a:solidFill>
                  <a:srgbClr val="004A78"/>
                </a:solidFill>
              </a:rPr>
              <a:t>Superfund: Comprehensive Environmental Response, Compensation, and Liability Act (CERCLA)</a:t>
            </a:r>
          </a:p>
          <a:p>
            <a:pPr lvl="1">
              <a:spcBef>
                <a:spcPts val="1000"/>
              </a:spcBef>
            </a:pPr>
            <a:r>
              <a:rPr lang="en-US" altLang="en-US" dirty="0"/>
              <a:t>Suit can be brought to recover funds expended from the company responsible for the dumping</a:t>
            </a:r>
          </a:p>
          <a:p>
            <a:pPr lvl="1">
              <a:spcBef>
                <a:spcPts val="1000"/>
              </a:spcBef>
            </a:pPr>
            <a:r>
              <a:rPr lang="en-US" altLang="en-US" dirty="0"/>
              <a:t>1986 amendment: Superfund Amendment and Reauthorization Act            </a:t>
            </a:r>
          </a:p>
          <a:p>
            <a:pPr lvl="1">
              <a:spcBef>
                <a:spcPts val="1000"/>
              </a:spcBef>
            </a:pPr>
            <a:r>
              <a:rPr lang="en-US" altLang="en-US" dirty="0"/>
              <a:t>EPA can sue to recover cleanup funds from those who are responsible</a:t>
            </a:r>
          </a:p>
          <a:p>
            <a:endParaRPr lang="en-US" dirty="0"/>
          </a:p>
        </p:txBody>
      </p:sp>
    </p:spTree>
    <p:extLst>
      <p:ext uri="{BB962C8B-B14F-4D97-AF65-F5344CB8AC3E}">
        <p14:creationId xmlns:p14="http://schemas.microsoft.com/office/powerpoint/2010/main" val="3775663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8A9549-C285-44E8-B153-BB8987D3829B}"/>
              </a:ext>
            </a:extLst>
          </p:cNvPr>
          <p:cNvSpPr>
            <a:spLocks noGrp="1"/>
          </p:cNvSpPr>
          <p:nvPr>
            <p:ph type="title"/>
          </p:nvPr>
        </p:nvSpPr>
        <p:spPr/>
        <p:txBody>
          <a:bodyPr/>
          <a:lstStyle/>
          <a:p>
            <a:r>
              <a:rPr lang="en-US" dirty="0"/>
              <a:t>Superfund (2 of 4)</a:t>
            </a:r>
          </a:p>
        </p:txBody>
      </p:sp>
      <p:sp>
        <p:nvSpPr>
          <p:cNvPr id="2" name="Content Placeholder 1">
            <a:extLst>
              <a:ext uri="{FF2B5EF4-FFF2-40B4-BE49-F238E27FC236}">
                <a16:creationId xmlns:a16="http://schemas.microsoft.com/office/drawing/2014/main" id="{92FBCAE8-54C5-4F92-88D5-34A5DB151399}"/>
              </a:ext>
            </a:extLst>
          </p:cNvPr>
          <p:cNvSpPr>
            <a:spLocks noGrp="1"/>
          </p:cNvSpPr>
          <p:nvPr>
            <p:ph idx="1"/>
          </p:nvPr>
        </p:nvSpPr>
        <p:spPr/>
        <p:txBody>
          <a:bodyPr/>
          <a:lstStyle/>
          <a:p>
            <a:r>
              <a:rPr lang="en-US" altLang="en-US" sz="2800" dirty="0">
                <a:solidFill>
                  <a:srgbClr val="004A78"/>
                </a:solidFill>
              </a:rPr>
              <a:t>Liability for Cleanup Cost May Extend to Lenders </a:t>
            </a:r>
          </a:p>
          <a:p>
            <a:r>
              <a:rPr lang="en-US" altLang="en-US" sz="2800" dirty="0">
                <a:solidFill>
                  <a:srgbClr val="004A78"/>
                </a:solidFill>
              </a:rPr>
              <a:t>Under the Asset Conservation, Lender Liability, and Deposit Insurance Protection Act of 1966, Lenders Are Protected from Liability So Long as They Do Not Participate in the Management of the Property</a:t>
            </a:r>
          </a:p>
          <a:p>
            <a:endParaRPr lang="en-US" dirty="0"/>
          </a:p>
        </p:txBody>
      </p:sp>
    </p:spTree>
    <p:extLst>
      <p:ext uri="{BB962C8B-B14F-4D97-AF65-F5344CB8AC3E}">
        <p14:creationId xmlns:p14="http://schemas.microsoft.com/office/powerpoint/2010/main" val="1579236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8A9549-C285-44E8-B153-BB8987D3829B}"/>
              </a:ext>
            </a:extLst>
          </p:cNvPr>
          <p:cNvSpPr>
            <a:spLocks noGrp="1"/>
          </p:cNvSpPr>
          <p:nvPr>
            <p:ph type="title"/>
          </p:nvPr>
        </p:nvSpPr>
        <p:spPr/>
        <p:txBody>
          <a:bodyPr/>
          <a:lstStyle/>
          <a:p>
            <a:r>
              <a:rPr lang="en-US" dirty="0"/>
              <a:t>Superfund (3 of 4)</a:t>
            </a:r>
          </a:p>
        </p:txBody>
      </p:sp>
      <p:sp>
        <p:nvSpPr>
          <p:cNvPr id="2" name="Content Placeholder 1">
            <a:extLst>
              <a:ext uri="{FF2B5EF4-FFF2-40B4-BE49-F238E27FC236}">
                <a16:creationId xmlns:a16="http://schemas.microsoft.com/office/drawing/2014/main" id="{92FBCAE8-54C5-4F92-88D5-34A5DB151399}"/>
              </a:ext>
            </a:extLst>
          </p:cNvPr>
          <p:cNvSpPr>
            <a:spLocks noGrp="1"/>
          </p:cNvSpPr>
          <p:nvPr>
            <p:ph idx="1"/>
          </p:nvPr>
        </p:nvSpPr>
        <p:spPr>
          <a:xfrm>
            <a:off x="476843" y="1469802"/>
            <a:ext cx="11241915" cy="4351338"/>
          </a:xfrm>
        </p:spPr>
        <p:txBody>
          <a:bodyPr/>
          <a:lstStyle/>
          <a:p>
            <a:pPr>
              <a:spcBef>
                <a:spcPts val="0"/>
              </a:spcBef>
              <a:spcAft>
                <a:spcPts val="1800"/>
              </a:spcAft>
            </a:pPr>
            <a:r>
              <a:rPr lang="en-US" sz="2800" dirty="0"/>
              <a:t>Lender Immunity Not Lost if the Lender: </a:t>
            </a:r>
          </a:p>
          <a:p>
            <a:pPr lvl="1" hangingPunct="0">
              <a:spcBef>
                <a:spcPts val="0"/>
              </a:spcBef>
              <a:spcAft>
                <a:spcPts val="600"/>
              </a:spcAft>
            </a:pPr>
            <a:r>
              <a:rPr lang="en-US" dirty="0"/>
              <a:t>Monitors or enforces terms of the security agreement</a:t>
            </a:r>
          </a:p>
          <a:p>
            <a:pPr lvl="1" hangingPunct="0">
              <a:spcBef>
                <a:spcPts val="0"/>
              </a:spcBef>
              <a:spcAft>
                <a:spcPts val="600"/>
              </a:spcAft>
            </a:pPr>
            <a:r>
              <a:rPr lang="en-US" dirty="0"/>
              <a:t>Monitors or inspects the premises or facility</a:t>
            </a:r>
          </a:p>
          <a:p>
            <a:pPr lvl="1" hangingPunct="0">
              <a:spcBef>
                <a:spcPts val="0"/>
              </a:spcBef>
              <a:spcAft>
                <a:spcPts val="600"/>
              </a:spcAft>
            </a:pPr>
            <a:r>
              <a:rPr lang="en-US" dirty="0"/>
              <a:t>Mandates that the debtor take action on hazardous materials</a:t>
            </a:r>
          </a:p>
          <a:p>
            <a:pPr lvl="1" hangingPunct="0">
              <a:spcBef>
                <a:spcPts val="0"/>
              </a:spcBef>
              <a:spcAft>
                <a:spcPts val="600"/>
              </a:spcAft>
            </a:pPr>
            <a:r>
              <a:rPr lang="en-US" dirty="0"/>
              <a:t>Provides financial advice or counseling</a:t>
            </a:r>
          </a:p>
          <a:p>
            <a:pPr lvl="1" hangingPunct="0">
              <a:spcBef>
                <a:spcPts val="0"/>
              </a:spcBef>
              <a:spcAft>
                <a:spcPts val="600"/>
              </a:spcAft>
            </a:pPr>
            <a:r>
              <a:rPr lang="en-US" dirty="0"/>
              <a:t>Restructures or renegotiates the loan terms</a:t>
            </a:r>
          </a:p>
          <a:p>
            <a:pPr lvl="1" hangingPunct="0">
              <a:spcBef>
                <a:spcPts val="0"/>
              </a:spcBef>
              <a:spcAft>
                <a:spcPts val="600"/>
              </a:spcAft>
            </a:pPr>
            <a:r>
              <a:rPr lang="en-US" dirty="0"/>
              <a:t>Exercises any remedies available at law </a:t>
            </a:r>
          </a:p>
          <a:p>
            <a:pPr lvl="1" hangingPunct="0">
              <a:spcBef>
                <a:spcPts val="0"/>
              </a:spcBef>
              <a:spcAft>
                <a:spcPts val="600"/>
              </a:spcAft>
            </a:pPr>
            <a:r>
              <a:rPr lang="en-US" dirty="0"/>
              <a:t>Forecloses on the property</a:t>
            </a:r>
          </a:p>
          <a:p>
            <a:pPr lvl="1" hangingPunct="0">
              <a:spcBef>
                <a:spcPts val="0"/>
              </a:spcBef>
              <a:spcAft>
                <a:spcPts val="600"/>
              </a:spcAft>
            </a:pPr>
            <a:r>
              <a:rPr lang="en-US" dirty="0"/>
              <a:t>Sells the property</a:t>
            </a:r>
          </a:p>
          <a:p>
            <a:pPr lvl="1" hangingPunct="0">
              <a:spcBef>
                <a:spcPts val="0"/>
              </a:spcBef>
              <a:spcAft>
                <a:spcPts val="600"/>
              </a:spcAft>
            </a:pPr>
            <a:r>
              <a:rPr lang="en-US" dirty="0"/>
              <a:t>Leases the property</a:t>
            </a:r>
          </a:p>
          <a:p>
            <a:endParaRPr lang="en-US" dirty="0"/>
          </a:p>
        </p:txBody>
      </p:sp>
    </p:spTree>
    <p:extLst>
      <p:ext uri="{BB962C8B-B14F-4D97-AF65-F5344CB8AC3E}">
        <p14:creationId xmlns:p14="http://schemas.microsoft.com/office/powerpoint/2010/main" val="688723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75DDC-2A3F-41D1-AE06-1F67D462BE14}"/>
              </a:ext>
            </a:extLst>
          </p:cNvPr>
          <p:cNvSpPr>
            <a:spLocks noGrp="1"/>
          </p:cNvSpPr>
          <p:nvPr>
            <p:ph type="title"/>
          </p:nvPr>
        </p:nvSpPr>
        <p:spPr/>
        <p:txBody>
          <a:bodyPr/>
          <a:lstStyle/>
          <a:p>
            <a:r>
              <a:rPr lang="en-US" dirty="0"/>
              <a:t>Superfund (4 of 4)</a:t>
            </a:r>
          </a:p>
        </p:txBody>
      </p:sp>
      <p:sp>
        <p:nvSpPr>
          <p:cNvPr id="2" name="Content Placeholder 1">
            <a:extLst>
              <a:ext uri="{FF2B5EF4-FFF2-40B4-BE49-F238E27FC236}">
                <a16:creationId xmlns:a16="http://schemas.microsoft.com/office/drawing/2014/main" id="{250EA787-A0E9-46EE-9DDF-EE53E2133A30}"/>
              </a:ext>
            </a:extLst>
          </p:cNvPr>
          <p:cNvSpPr>
            <a:spLocks noGrp="1"/>
          </p:cNvSpPr>
          <p:nvPr>
            <p:ph idx="1"/>
          </p:nvPr>
        </p:nvSpPr>
        <p:spPr/>
        <p:txBody>
          <a:bodyPr/>
          <a:lstStyle/>
          <a:p>
            <a:r>
              <a:rPr lang="en-US" altLang="en-US" sz="2800" dirty="0">
                <a:solidFill>
                  <a:srgbClr val="004A78"/>
                </a:solidFill>
              </a:rPr>
              <a:t>Four Classes of Responsible Parties</a:t>
            </a:r>
          </a:p>
          <a:p>
            <a:pPr lvl="1">
              <a:spcBef>
                <a:spcPts val="1000"/>
              </a:spcBef>
            </a:pPr>
            <a:r>
              <a:rPr lang="en-US" altLang="en-US" dirty="0"/>
              <a:t>Owners and operators at the time of contamination</a:t>
            </a:r>
          </a:p>
          <a:p>
            <a:pPr lvl="1">
              <a:spcBef>
                <a:spcPts val="1000"/>
              </a:spcBef>
            </a:pPr>
            <a:r>
              <a:rPr lang="en-US" altLang="en-US" dirty="0"/>
              <a:t>Current owners and operators—whether they were responsible for the contamination or not</a:t>
            </a:r>
          </a:p>
          <a:p>
            <a:pPr lvl="1">
              <a:spcBef>
                <a:spcPts val="1000"/>
              </a:spcBef>
            </a:pPr>
            <a:r>
              <a:rPr lang="en-US" altLang="en-US" dirty="0"/>
              <a:t>Transporters of the hazardous material</a:t>
            </a:r>
          </a:p>
          <a:p>
            <a:pPr lvl="1">
              <a:spcBef>
                <a:spcPts val="1000"/>
              </a:spcBef>
            </a:pPr>
            <a:r>
              <a:rPr lang="en-US" altLang="en-US" dirty="0"/>
              <a:t>Those who arranged for the transport of the hazardous materials</a:t>
            </a:r>
          </a:p>
          <a:p>
            <a:endParaRPr lang="en-US" dirty="0"/>
          </a:p>
        </p:txBody>
      </p:sp>
    </p:spTree>
    <p:extLst>
      <p:ext uri="{BB962C8B-B14F-4D97-AF65-F5344CB8AC3E}">
        <p14:creationId xmlns:p14="http://schemas.microsoft.com/office/powerpoint/2010/main" val="3038365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Case 10.2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a:tabLst>
                <a:tab pos="2398713" algn="l"/>
              </a:tabLst>
            </a:pPr>
            <a:r>
              <a:rPr lang="en-US" altLang="en-US" sz="2800" b="1" dirty="0">
                <a:solidFill>
                  <a:srgbClr val="FF0000"/>
                </a:solidFill>
              </a:rPr>
              <a:t>Case 10.2 </a:t>
            </a:r>
            <a:r>
              <a:rPr lang="en-US" altLang="en-US" sz="2800" b="1" i="1" dirty="0">
                <a:solidFill>
                  <a:srgbClr val="004A78"/>
                </a:solidFill>
              </a:rPr>
              <a:t>Burlington Northern Railway/Shell Oil Co. v U.S. </a:t>
            </a:r>
            <a:r>
              <a:rPr lang="en-US" altLang="en-US" sz="2800" b="1" dirty="0">
                <a:solidFill>
                  <a:srgbClr val="004A78"/>
                </a:solidFill>
              </a:rPr>
              <a:t>(2009</a:t>
            </a:r>
            <a:r>
              <a:rPr lang="en-US" altLang="en-US" sz="2800" b="1" dirty="0"/>
              <a:t>)</a:t>
            </a:r>
          </a:p>
          <a:p>
            <a:pPr lvl="1">
              <a:spcBef>
                <a:spcPts val="1000"/>
              </a:spcBef>
            </a:pPr>
            <a:r>
              <a:rPr lang="en-US" altLang="en-US" dirty="0"/>
              <a:t>What is the meaning of  “arranger” for purposes of CERCLA liability?</a:t>
            </a:r>
          </a:p>
          <a:p>
            <a:pPr lvl="1">
              <a:spcBef>
                <a:spcPts val="1000"/>
              </a:spcBef>
            </a:pPr>
            <a:r>
              <a:rPr lang="en-US" altLang="en-US" dirty="0"/>
              <a:t>What is the basis for allocation of liability for CERCLA cleanups?</a:t>
            </a:r>
          </a:p>
          <a:p>
            <a:pPr marL="0" indent="0">
              <a:buNone/>
            </a:pPr>
            <a:endParaRPr lang="en-US" dirty="0"/>
          </a:p>
        </p:txBody>
      </p:sp>
      <p:pic>
        <p:nvPicPr>
          <p:cNvPr id="6" name="Graphic 5" descr="Danger">
            <a:extLst>
              <a:ext uri="{FF2B5EF4-FFF2-40B4-BE49-F238E27FC236}">
                <a16:creationId xmlns:a16="http://schemas.microsoft.com/office/drawing/2014/main" id="{7AF0DADA-0CDE-430E-8985-F592BE5504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4529" y="4125685"/>
            <a:ext cx="1872343" cy="1872343"/>
          </a:xfrm>
          <a:prstGeom prst="rect">
            <a:avLst/>
          </a:prstGeom>
        </p:spPr>
      </p:pic>
      <p:pic>
        <p:nvPicPr>
          <p:cNvPr id="4" name="Picture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4052791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AF12A-C8B3-43E2-A0E7-B124BB5AAA4B}"/>
              </a:ext>
            </a:extLst>
          </p:cNvPr>
          <p:cNvSpPr>
            <a:spLocks noGrp="1"/>
          </p:cNvSpPr>
          <p:nvPr>
            <p:ph type="title"/>
          </p:nvPr>
        </p:nvSpPr>
        <p:spPr/>
        <p:txBody>
          <a:bodyPr/>
          <a:lstStyle/>
          <a:p>
            <a:r>
              <a:rPr lang="en-US" dirty="0"/>
              <a:t>Consider 10.4</a:t>
            </a:r>
          </a:p>
        </p:txBody>
      </p:sp>
      <p:graphicFrame>
        <p:nvGraphicFramePr>
          <p:cNvPr id="4" name="Table 3">
            <a:extLst>
              <a:ext uri="{FF2B5EF4-FFF2-40B4-BE49-F238E27FC236}">
                <a16:creationId xmlns:a16="http://schemas.microsoft.com/office/drawing/2014/main" id="{3F0AF76F-E469-4BE7-BEEC-44DC72440183}"/>
              </a:ext>
            </a:extLst>
          </p:cNvPr>
          <p:cNvGraphicFramePr>
            <a:graphicFrameLocks noGrp="1"/>
          </p:cNvGraphicFramePr>
          <p:nvPr>
            <p:extLst>
              <p:ext uri="{D42A27DB-BD31-4B8C-83A1-F6EECF244321}">
                <p14:modId xmlns:p14="http://schemas.microsoft.com/office/powerpoint/2010/main" val="3585140049"/>
              </p:ext>
            </p:extLst>
          </p:nvPr>
        </p:nvGraphicFramePr>
        <p:xfrm>
          <a:off x="838200" y="1474411"/>
          <a:ext cx="10515600" cy="4591279"/>
        </p:xfrm>
        <a:graphic>
          <a:graphicData uri="http://schemas.openxmlformats.org/drawingml/2006/table">
            <a:tbl>
              <a:tblPr firstRow="1" firstCol="1" bandRow="1">
                <a:tableStyleId>{21E4AEA4-8DFA-4A89-87EB-49C32662AFE0}</a:tableStyleId>
              </a:tblPr>
              <a:tblGrid>
                <a:gridCol w="3504450">
                  <a:extLst>
                    <a:ext uri="{9D8B030D-6E8A-4147-A177-3AD203B41FA5}">
                      <a16:colId xmlns:a16="http://schemas.microsoft.com/office/drawing/2014/main" val="4035590148"/>
                    </a:ext>
                  </a:extLst>
                </a:gridCol>
                <a:gridCol w="2613321">
                  <a:extLst>
                    <a:ext uri="{9D8B030D-6E8A-4147-A177-3AD203B41FA5}">
                      <a16:colId xmlns:a16="http://schemas.microsoft.com/office/drawing/2014/main" val="319747604"/>
                    </a:ext>
                  </a:extLst>
                </a:gridCol>
                <a:gridCol w="4397829">
                  <a:extLst>
                    <a:ext uri="{9D8B030D-6E8A-4147-A177-3AD203B41FA5}">
                      <a16:colId xmlns:a16="http://schemas.microsoft.com/office/drawing/2014/main" val="1489431782"/>
                    </a:ext>
                  </a:extLst>
                </a:gridCol>
              </a:tblGrid>
              <a:tr h="447201">
                <a:tc>
                  <a:txBody>
                    <a:bodyPr/>
                    <a:lstStyle/>
                    <a:p>
                      <a:pPr marL="0" marR="0" fontAlgn="ctr">
                        <a:spcBef>
                          <a:spcPts val="0"/>
                        </a:spcBef>
                        <a:spcAft>
                          <a:spcPts val="0"/>
                        </a:spcAft>
                        <a:tabLst>
                          <a:tab pos="190500" algn="l"/>
                        </a:tabLst>
                      </a:pPr>
                      <a:r>
                        <a:rPr lang="en-US" sz="2000" dirty="0">
                          <a:effectLst/>
                        </a:rPr>
                        <a:t>PARTY</a:t>
                      </a:r>
                      <a:endParaRPr lang="en-US" sz="2000" dirty="0">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a:effectLst/>
                        </a:rPr>
                        <a:t>LIABILITY</a:t>
                      </a:r>
                      <a:endParaRPr lang="en-US" sz="2000">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effectLst/>
                        </a:rPr>
                        <a:t>CATEGORY</a:t>
                      </a:r>
                      <a:endParaRPr lang="en-US" sz="2000" dirty="0">
                        <a:effectLst/>
                        <a:latin typeface="Vixar ASC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9653575"/>
                  </a:ext>
                </a:extLst>
              </a:tr>
              <a:tr h="1310039">
                <a:tc>
                  <a:txBody>
                    <a:bodyPr/>
                    <a:lstStyle/>
                    <a:p>
                      <a:pPr marL="0" marR="0" fontAlgn="ctr">
                        <a:spcBef>
                          <a:spcPts val="0"/>
                        </a:spcBef>
                        <a:spcAft>
                          <a:spcPts val="0"/>
                        </a:spcAft>
                        <a:tabLst>
                          <a:tab pos="190500" algn="l"/>
                        </a:tabLst>
                      </a:pPr>
                      <a:r>
                        <a:rPr lang="en-US" sz="2000" dirty="0">
                          <a:effectLst/>
                        </a:rPr>
                        <a:t>Dairy Farm</a:t>
                      </a:r>
                      <a:endParaRPr lang="en-US" sz="2000" dirty="0">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Pre-1957</a:t>
                      </a:r>
                    </a:p>
                    <a:p>
                      <a:pPr marL="0" marR="0" fontAlgn="ctr">
                        <a:spcBef>
                          <a:spcPts val="0"/>
                        </a:spcBef>
                        <a:spcAft>
                          <a:spcPts val="0"/>
                        </a:spcAft>
                        <a:tabLst>
                          <a:tab pos="190500" algn="l"/>
                        </a:tabLst>
                      </a:pPr>
                      <a:r>
                        <a:rPr lang="en-US" sz="2000" dirty="0">
                          <a:solidFill>
                            <a:schemeClr val="accent1"/>
                          </a:solidFill>
                          <a:effectLst/>
                        </a:rPr>
                        <a:t> </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Owner, but the dairy farm operation probably cannot be assigned liability unless what is in the groundwater came from cows or that operation</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4025530"/>
                  </a:ext>
                </a:extLst>
              </a:tr>
              <a:tr h="786023">
                <a:tc>
                  <a:txBody>
                    <a:bodyPr/>
                    <a:lstStyle/>
                    <a:p>
                      <a:pPr marL="0" marR="0" fontAlgn="ctr">
                        <a:spcBef>
                          <a:spcPts val="0"/>
                        </a:spcBef>
                        <a:spcAft>
                          <a:spcPts val="0"/>
                        </a:spcAft>
                        <a:tabLst>
                          <a:tab pos="190500" algn="l"/>
                        </a:tabLst>
                      </a:pPr>
                      <a:r>
                        <a:rPr lang="en-US" sz="2000" dirty="0" err="1">
                          <a:effectLst/>
                        </a:rPr>
                        <a:t>Holex</a:t>
                      </a:r>
                      <a:r>
                        <a:rPr lang="en-US" sz="2000" dirty="0">
                          <a:effectLst/>
                        </a:rPr>
                        <a:t> Company</a:t>
                      </a:r>
                      <a:endParaRPr lang="en-US" sz="2000" dirty="0">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1957–1980</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Owner—liability for the toxic waste from the munitions operations</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0572768"/>
                  </a:ext>
                </a:extLst>
              </a:tr>
              <a:tr h="524016">
                <a:tc>
                  <a:txBody>
                    <a:bodyPr/>
                    <a:lstStyle/>
                    <a:p>
                      <a:pPr marL="0" marR="0" fontAlgn="ctr">
                        <a:spcBef>
                          <a:spcPts val="0"/>
                        </a:spcBef>
                        <a:spcAft>
                          <a:spcPts val="0"/>
                        </a:spcAft>
                        <a:tabLst>
                          <a:tab pos="190500" algn="l"/>
                        </a:tabLst>
                      </a:pPr>
                      <a:r>
                        <a:rPr lang="en-US" sz="2000" dirty="0">
                          <a:effectLst/>
                        </a:rPr>
                        <a:t>Whittaker</a:t>
                      </a:r>
                      <a:endParaRPr lang="en-US" sz="2000" dirty="0">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1980–present</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Owner—liability for owning and operating the munitions plant</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9734307"/>
                  </a:ext>
                </a:extLst>
              </a:tr>
              <a:tr h="786023">
                <a:tc>
                  <a:txBody>
                    <a:bodyPr/>
                    <a:lstStyle/>
                    <a:p>
                      <a:pPr marL="0" marR="0" fontAlgn="ctr">
                        <a:spcBef>
                          <a:spcPts val="0"/>
                        </a:spcBef>
                        <a:spcAft>
                          <a:spcPts val="0"/>
                        </a:spcAft>
                        <a:tabLst>
                          <a:tab pos="190500" algn="l"/>
                        </a:tabLst>
                      </a:pPr>
                      <a:r>
                        <a:rPr lang="en-US" sz="2000" dirty="0" err="1">
                          <a:effectLst/>
                        </a:rPr>
                        <a:t>Chartis</a:t>
                      </a:r>
                      <a:endParaRPr lang="en-US" sz="2000" dirty="0">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1999–present</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Insurance policy for cleanup and environmental liability; has paid out $30 million</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7162377"/>
                  </a:ext>
                </a:extLst>
              </a:tr>
              <a:tr h="524016">
                <a:tc>
                  <a:txBody>
                    <a:bodyPr/>
                    <a:lstStyle/>
                    <a:p>
                      <a:pPr marL="0" marR="0" fontAlgn="ctr">
                        <a:spcBef>
                          <a:spcPts val="0"/>
                        </a:spcBef>
                        <a:spcAft>
                          <a:spcPts val="0"/>
                        </a:spcAft>
                        <a:tabLst>
                          <a:tab pos="190500" algn="l"/>
                        </a:tabLst>
                      </a:pPr>
                      <a:r>
                        <a:rPr lang="en-US" sz="2000" dirty="0">
                          <a:effectLst/>
                        </a:rPr>
                        <a:t>United States Government</a:t>
                      </a:r>
                      <a:endParaRPr lang="en-US" sz="2000" dirty="0">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1957– present</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spcBef>
                          <a:spcPts val="0"/>
                        </a:spcBef>
                        <a:spcAft>
                          <a:spcPts val="0"/>
                        </a:spcAft>
                        <a:tabLst>
                          <a:tab pos="190500" algn="l"/>
                        </a:tabLst>
                      </a:pPr>
                      <a:r>
                        <a:rPr lang="en-US" sz="2000" dirty="0">
                          <a:solidFill>
                            <a:schemeClr val="accent1"/>
                          </a:solidFill>
                          <a:effectLst/>
                        </a:rPr>
                        <a:t>Contractor for the work at the site</a:t>
                      </a:r>
                      <a:endParaRPr lang="en-US" sz="2000" dirty="0">
                        <a:solidFill>
                          <a:schemeClr val="accent1"/>
                        </a:solidFill>
                        <a:effectLst/>
                        <a:latin typeface="Vixar ASC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8049277"/>
                  </a:ext>
                </a:extLst>
              </a:tr>
            </a:tbl>
          </a:graphicData>
        </a:graphic>
      </p:graphicFrame>
    </p:spTree>
    <p:extLst>
      <p:ext uri="{BB962C8B-B14F-4D97-AF65-F5344CB8AC3E}">
        <p14:creationId xmlns:p14="http://schemas.microsoft.com/office/powerpoint/2010/main" val="102717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D4C6C-F097-44CE-BDC3-807D9EA51DCB}"/>
              </a:ext>
            </a:extLst>
          </p:cNvPr>
          <p:cNvSpPr>
            <a:spLocks noGrp="1"/>
          </p:cNvSpPr>
          <p:nvPr>
            <p:ph type="title"/>
          </p:nvPr>
        </p:nvSpPr>
        <p:spPr/>
        <p:txBody>
          <a:bodyPr/>
          <a:lstStyle/>
          <a:p>
            <a:r>
              <a:rPr lang="en-US" dirty="0"/>
              <a:t>Due Diligence and EPA Standards (1 of 2)</a:t>
            </a:r>
          </a:p>
        </p:txBody>
      </p:sp>
      <p:sp>
        <p:nvSpPr>
          <p:cNvPr id="2" name="Content Placeholder 1">
            <a:extLst>
              <a:ext uri="{FF2B5EF4-FFF2-40B4-BE49-F238E27FC236}">
                <a16:creationId xmlns:a16="http://schemas.microsoft.com/office/drawing/2014/main" id="{305C27BB-C803-43B7-945E-34EAD4C2C491}"/>
              </a:ext>
            </a:extLst>
          </p:cNvPr>
          <p:cNvSpPr>
            <a:spLocks noGrp="1"/>
          </p:cNvSpPr>
          <p:nvPr>
            <p:ph idx="1"/>
          </p:nvPr>
        </p:nvSpPr>
        <p:spPr/>
        <p:txBody>
          <a:bodyPr/>
          <a:lstStyle/>
          <a:p>
            <a:pPr marL="685800" indent="-685800" defTabSz="439738">
              <a:spcBef>
                <a:spcPts val="600"/>
              </a:spcBef>
              <a:buFontTx/>
              <a:buAutoNum type="alphaLcParenBoth"/>
            </a:pPr>
            <a:r>
              <a:rPr lang="en-US" altLang="en-US" sz="2800" dirty="0">
                <a:solidFill>
                  <a:srgbClr val="004A78"/>
                </a:solidFill>
              </a:rPr>
              <a:t>“All appropriate inquiries” pursuant to CERCLA section 101(35)(B) must be conducted within one year prior to the date of acquisition of the subject property and must include:</a:t>
            </a:r>
          </a:p>
          <a:p>
            <a:pPr marL="631825" indent="-631825" defTabSz="685800">
              <a:spcBef>
                <a:spcPts val="600"/>
              </a:spcBef>
              <a:buNone/>
            </a:pPr>
            <a:r>
              <a:rPr lang="en-US" altLang="en-US" dirty="0">
                <a:solidFill>
                  <a:srgbClr val="004A78"/>
                </a:solidFill>
              </a:rPr>
              <a:t>	(1)  An inquiry by an environmental professional as defined in </a:t>
            </a:r>
            <a:r>
              <a:rPr lang="en-US" altLang="en-US" sz="2400" dirty="0">
                <a:solidFill>
                  <a:srgbClr val="004A78"/>
                </a:solidFill>
                <a:latin typeface="Arial" panose="020B0604020202020204" pitchFamily="34" charset="0"/>
                <a:cs typeface="Arial" panose="020B0604020202020204" pitchFamily="34" charset="0"/>
              </a:rPr>
              <a:t>§ </a:t>
            </a:r>
            <a:r>
              <a:rPr lang="en-US" altLang="en-US" dirty="0">
                <a:solidFill>
                  <a:srgbClr val="004A78"/>
                </a:solidFill>
                <a:cs typeface="Times New Roman" pitchFamily="18" charset="0"/>
              </a:rPr>
              <a:t>312.10, as provided in </a:t>
            </a:r>
            <a:r>
              <a:rPr lang="en-US" altLang="en-US" sz="2400" dirty="0">
                <a:solidFill>
                  <a:srgbClr val="004A78"/>
                </a:solidFill>
                <a:latin typeface="Arial" panose="020B0604020202020204" pitchFamily="34" charset="0"/>
                <a:cs typeface="Arial" panose="020B0604020202020204" pitchFamily="34" charset="0"/>
              </a:rPr>
              <a:t>§ </a:t>
            </a:r>
            <a:r>
              <a:rPr lang="en-US" altLang="en-US" dirty="0">
                <a:solidFill>
                  <a:srgbClr val="004A78"/>
                </a:solidFill>
                <a:cs typeface="Times New Roman" pitchFamily="18" charset="0"/>
              </a:rPr>
              <a:t>312.21;</a:t>
            </a:r>
          </a:p>
          <a:p>
            <a:pPr marL="631825" indent="-631825" defTabSz="685800">
              <a:spcBef>
                <a:spcPts val="600"/>
              </a:spcBef>
              <a:buNone/>
            </a:pPr>
            <a:r>
              <a:rPr lang="en-US" altLang="en-US" dirty="0">
                <a:solidFill>
                  <a:srgbClr val="004A78"/>
                </a:solidFill>
                <a:cs typeface="Times New Roman" pitchFamily="18" charset="0"/>
              </a:rPr>
              <a:t>	(2) The collection of information pursuant to </a:t>
            </a:r>
            <a:r>
              <a:rPr lang="en-US" altLang="en-US" sz="2400" dirty="0">
                <a:solidFill>
                  <a:srgbClr val="004A78"/>
                </a:solidFill>
                <a:latin typeface="Arial" panose="020B0604020202020204" pitchFamily="34" charset="0"/>
                <a:cs typeface="Arial" panose="020B0604020202020204" pitchFamily="34" charset="0"/>
              </a:rPr>
              <a:t>§ </a:t>
            </a:r>
            <a:r>
              <a:rPr lang="en-US" altLang="en-US" dirty="0">
                <a:solidFill>
                  <a:srgbClr val="004A78"/>
                </a:solidFill>
                <a:cs typeface="Times New Roman" pitchFamily="18" charset="0"/>
              </a:rPr>
              <a:t>312.22 by persons identified under </a:t>
            </a:r>
            <a:r>
              <a:rPr lang="en-US" altLang="en-US" sz="2400" dirty="0">
                <a:solidFill>
                  <a:srgbClr val="004A78"/>
                </a:solidFill>
                <a:latin typeface="Arial" panose="020B0604020202020204" pitchFamily="34" charset="0"/>
                <a:cs typeface="Arial" panose="020B0604020202020204" pitchFamily="34" charset="0"/>
              </a:rPr>
              <a:t>§ </a:t>
            </a:r>
            <a:r>
              <a:rPr lang="en-US" altLang="en-US" dirty="0">
                <a:solidFill>
                  <a:srgbClr val="004A78"/>
                </a:solidFill>
                <a:cs typeface="Times New Roman" pitchFamily="18" charset="0"/>
              </a:rPr>
              <a:t>312.1(b); and</a:t>
            </a:r>
          </a:p>
          <a:p>
            <a:pPr marL="631825" indent="-631825" defTabSz="685800">
              <a:spcBef>
                <a:spcPts val="600"/>
              </a:spcBef>
              <a:buNone/>
            </a:pPr>
            <a:r>
              <a:rPr lang="en-US" altLang="en-US" dirty="0">
                <a:solidFill>
                  <a:srgbClr val="004A78"/>
                </a:solidFill>
                <a:cs typeface="Times New Roman" pitchFamily="18" charset="0"/>
              </a:rPr>
              <a:t>	(3) Searches for recorded environmental cleanup liens, as required in </a:t>
            </a:r>
            <a:r>
              <a:rPr lang="en-US" altLang="en-US" sz="2400" dirty="0">
                <a:solidFill>
                  <a:srgbClr val="004A78"/>
                </a:solidFill>
                <a:latin typeface="Arial" panose="020B0604020202020204" pitchFamily="34" charset="0"/>
                <a:cs typeface="Arial" panose="020B0604020202020204" pitchFamily="34" charset="0"/>
              </a:rPr>
              <a:t>§ </a:t>
            </a:r>
            <a:r>
              <a:rPr lang="en-US" altLang="en-US" dirty="0">
                <a:solidFill>
                  <a:srgbClr val="004A78"/>
                </a:solidFill>
                <a:cs typeface="Times New Roman" pitchFamily="18" charset="0"/>
              </a:rPr>
              <a:t>312.25</a:t>
            </a:r>
          </a:p>
          <a:p>
            <a:endParaRPr lang="en-US" dirty="0"/>
          </a:p>
        </p:txBody>
      </p:sp>
    </p:spTree>
    <p:extLst>
      <p:ext uri="{BB962C8B-B14F-4D97-AF65-F5344CB8AC3E}">
        <p14:creationId xmlns:p14="http://schemas.microsoft.com/office/powerpoint/2010/main" val="3033715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D4C6C-F097-44CE-BDC3-807D9EA51DCB}"/>
              </a:ext>
            </a:extLst>
          </p:cNvPr>
          <p:cNvSpPr>
            <a:spLocks noGrp="1"/>
          </p:cNvSpPr>
          <p:nvPr>
            <p:ph type="title"/>
          </p:nvPr>
        </p:nvSpPr>
        <p:spPr/>
        <p:txBody>
          <a:bodyPr/>
          <a:lstStyle/>
          <a:p>
            <a:r>
              <a:rPr lang="en-US" dirty="0"/>
              <a:t>Due Diligence and EPA Standards (2 of 2)</a:t>
            </a:r>
          </a:p>
        </p:txBody>
      </p:sp>
      <p:sp>
        <p:nvSpPr>
          <p:cNvPr id="2" name="Content Placeholder 1">
            <a:extLst>
              <a:ext uri="{FF2B5EF4-FFF2-40B4-BE49-F238E27FC236}">
                <a16:creationId xmlns:a16="http://schemas.microsoft.com/office/drawing/2014/main" id="{305C27BB-C803-43B7-945E-34EAD4C2C491}"/>
              </a:ext>
            </a:extLst>
          </p:cNvPr>
          <p:cNvSpPr>
            <a:spLocks noGrp="1"/>
          </p:cNvSpPr>
          <p:nvPr>
            <p:ph idx="1"/>
          </p:nvPr>
        </p:nvSpPr>
        <p:spPr/>
        <p:txBody>
          <a:bodyPr/>
          <a:lstStyle/>
          <a:p>
            <a:pPr marL="0" indent="0">
              <a:lnSpc>
                <a:spcPct val="80000"/>
              </a:lnSpc>
              <a:buNone/>
            </a:pPr>
            <a:r>
              <a:rPr lang="en-US" altLang="en-US" dirty="0">
                <a:solidFill>
                  <a:srgbClr val="004A78"/>
                </a:solidFill>
              </a:rPr>
              <a:t>The following components of all the appropriate inquiries must be conducted or updated within 180 days of and prior to the date of acquisition of the subject property:</a:t>
            </a:r>
          </a:p>
          <a:p>
            <a:pPr>
              <a:spcBef>
                <a:spcPts val="0"/>
              </a:spcBef>
              <a:spcAft>
                <a:spcPts val="0"/>
              </a:spcAft>
            </a:pPr>
            <a:endParaRPr lang="en-US" altLang="en-US" sz="800" dirty="0">
              <a:solidFill>
                <a:srgbClr val="004A78"/>
              </a:solidFill>
              <a:latin typeface="Arial" panose="020B0604020202020204" pitchFamily="34" charset="0"/>
              <a:cs typeface="Arial" panose="020B0604020202020204" pitchFamily="34" charset="0"/>
            </a:endParaRPr>
          </a:p>
          <a:p>
            <a:pPr marL="568325" lvl="1" indent="-454025">
              <a:spcBef>
                <a:spcPts val="600"/>
              </a:spcBef>
              <a:buFontTx/>
              <a:buAutoNum type="arabicParenBoth"/>
            </a:pPr>
            <a:r>
              <a:rPr lang="en-US" altLang="en-US" sz="2200" dirty="0">
                <a:solidFill>
                  <a:srgbClr val="004A78"/>
                </a:solidFill>
                <a:latin typeface="Arial" panose="020B0604020202020204" pitchFamily="34" charset="0"/>
                <a:cs typeface="Arial" panose="020B0604020202020204" pitchFamily="34" charset="0"/>
              </a:rPr>
              <a:t>Interviews with past and present owners, operators, and occupants (see § 312.23);</a:t>
            </a:r>
          </a:p>
          <a:p>
            <a:pPr marL="568325" lvl="1" indent="-454025">
              <a:spcBef>
                <a:spcPts val="600"/>
              </a:spcBef>
              <a:buFontTx/>
              <a:buAutoNum type="arabicParenBoth"/>
            </a:pPr>
            <a:r>
              <a:rPr lang="en-US" altLang="en-US" sz="2200" dirty="0">
                <a:solidFill>
                  <a:srgbClr val="004A78"/>
                </a:solidFill>
                <a:latin typeface="Arial" panose="020B0604020202020204" pitchFamily="34" charset="0"/>
                <a:cs typeface="Arial" panose="020B0604020202020204" pitchFamily="34" charset="0"/>
              </a:rPr>
              <a:t>Searches for recorded environmental cleanup liens (see § 312.25);</a:t>
            </a:r>
          </a:p>
          <a:p>
            <a:pPr marL="568325" lvl="1" indent="-454025">
              <a:spcBef>
                <a:spcPts val="600"/>
              </a:spcBef>
              <a:buFontTx/>
              <a:buAutoNum type="arabicParenBoth"/>
            </a:pPr>
            <a:r>
              <a:rPr lang="en-US" altLang="en-US" sz="2200" dirty="0">
                <a:solidFill>
                  <a:srgbClr val="004A78"/>
                </a:solidFill>
                <a:latin typeface="Arial" panose="020B0604020202020204" pitchFamily="34" charset="0"/>
                <a:cs typeface="Arial" panose="020B0604020202020204" pitchFamily="34" charset="0"/>
              </a:rPr>
              <a:t>Reviews of federal, tribal, state, and local government records (see § 312.26);</a:t>
            </a:r>
          </a:p>
          <a:p>
            <a:pPr marL="568325" lvl="1" indent="-454025">
              <a:spcBef>
                <a:spcPts val="600"/>
              </a:spcBef>
              <a:buFontTx/>
              <a:buAutoNum type="arabicParenBoth"/>
            </a:pPr>
            <a:r>
              <a:rPr lang="en-US" altLang="en-US" sz="2200" dirty="0">
                <a:solidFill>
                  <a:srgbClr val="004A78"/>
                </a:solidFill>
                <a:latin typeface="Arial" panose="020B0604020202020204" pitchFamily="34" charset="0"/>
                <a:cs typeface="Arial" panose="020B0604020202020204" pitchFamily="34" charset="0"/>
              </a:rPr>
              <a:t>Visual inspections of the facility and of adjoining properties (see § 312.23); and</a:t>
            </a:r>
          </a:p>
          <a:p>
            <a:pPr marL="568325" lvl="1" indent="-454025">
              <a:spcBef>
                <a:spcPts val="600"/>
              </a:spcBef>
              <a:buFontTx/>
              <a:buAutoNum type="arabicParenBoth"/>
            </a:pPr>
            <a:r>
              <a:rPr lang="en-US" altLang="en-US" sz="2200" dirty="0">
                <a:solidFill>
                  <a:srgbClr val="004A78"/>
                </a:solidFill>
                <a:latin typeface="Arial" panose="020B0604020202020204" pitchFamily="34" charset="0"/>
                <a:cs typeface="Arial" panose="020B0604020202020204" pitchFamily="34" charset="0"/>
              </a:rPr>
              <a:t>Declaration by the environmental professional (see § 312.21(d))</a:t>
            </a:r>
            <a:endParaRPr lang="en-US" altLang="en-US" sz="2200" u="sng" dirty="0">
              <a:solidFill>
                <a:srgbClr val="004A78"/>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0247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(2 of 2)</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a:xfrm>
            <a:off x="476843" y="1488167"/>
            <a:ext cx="10931386" cy="4351338"/>
          </a:xfrm>
        </p:spPr>
        <p:txBody>
          <a:bodyPr/>
          <a:lstStyle/>
          <a:p>
            <a:pPr>
              <a:spcBef>
                <a:spcPts val="600"/>
              </a:spcBef>
              <a:spcAft>
                <a:spcPts val="600"/>
              </a:spcAft>
              <a:tabLst>
                <a:tab pos="1196975" algn="l"/>
              </a:tabLst>
            </a:pPr>
            <a:r>
              <a:rPr lang="en-US" dirty="0"/>
              <a:t>LO 6 	Explain liability under CERCLA and its requirements for cleaning up 	waste sites.</a:t>
            </a:r>
          </a:p>
          <a:p>
            <a:pPr>
              <a:spcBef>
                <a:spcPts val="600"/>
              </a:spcBef>
              <a:spcAft>
                <a:spcPts val="600"/>
              </a:spcAft>
              <a:tabLst>
                <a:tab pos="1196975" algn="l"/>
              </a:tabLst>
            </a:pPr>
            <a:r>
              <a:rPr lang="en-US" dirty="0"/>
              <a:t>LO 7	Explain when an EIS must be filed and by whom.</a:t>
            </a:r>
          </a:p>
          <a:p>
            <a:pPr>
              <a:spcBef>
                <a:spcPts val="600"/>
              </a:spcBef>
              <a:spcAft>
                <a:spcPts val="600"/>
              </a:spcAft>
              <a:tabLst>
                <a:tab pos="1196975" algn="l"/>
              </a:tabLst>
            </a:pPr>
            <a:r>
              <a:rPr lang="en-US" dirty="0"/>
              <a:t>LO 8	List the environmental regulations covered by federal and state 	statutes.</a:t>
            </a:r>
          </a:p>
          <a:p>
            <a:pPr>
              <a:spcBef>
                <a:spcPts val="600"/>
              </a:spcBef>
              <a:spcAft>
                <a:spcPts val="600"/>
              </a:spcAft>
              <a:tabLst>
                <a:tab pos="1196975" algn="l"/>
              </a:tabLst>
            </a:pPr>
            <a:r>
              <a:rPr lang="en-US" dirty="0"/>
              <a:t>LO 9	Explain the process of fracking and its regulatory framework.</a:t>
            </a:r>
          </a:p>
          <a:p>
            <a:pPr>
              <a:spcBef>
                <a:spcPts val="600"/>
              </a:spcBef>
              <a:spcAft>
                <a:spcPts val="600"/>
              </a:spcAft>
              <a:tabLst>
                <a:tab pos="1196975" algn="l"/>
              </a:tabLst>
            </a:pPr>
            <a:r>
              <a:rPr lang="en-US" dirty="0"/>
              <a:t>LO 10	Discuss the rights of landowners and others to challenge endangered 	species protections that affect land use.</a:t>
            </a:r>
          </a:p>
          <a:p>
            <a:pPr>
              <a:spcBef>
                <a:spcPts val="600"/>
              </a:spcBef>
              <a:spcAft>
                <a:spcPts val="0"/>
              </a:spcAft>
              <a:tabLst>
                <a:tab pos="1196975" algn="l"/>
              </a:tabLst>
            </a:pPr>
            <a:r>
              <a:rPr lang="en-US" dirty="0"/>
              <a:t>LO 11	Identify penalties for the violation of federal environmental </a:t>
            </a:r>
          </a:p>
          <a:p>
            <a:pPr marL="0" indent="0">
              <a:spcBef>
                <a:spcPts val="0"/>
              </a:spcBef>
              <a:spcAft>
                <a:spcPts val="600"/>
              </a:spcAft>
              <a:buNone/>
              <a:tabLst>
                <a:tab pos="1196975" algn="l"/>
              </a:tabLst>
            </a:pPr>
            <a:r>
              <a:rPr lang="en-US" dirty="0"/>
              <a:t>	laws.</a:t>
            </a:r>
          </a:p>
          <a:p>
            <a:pPr>
              <a:spcBef>
                <a:spcPts val="600"/>
              </a:spcBef>
              <a:spcAft>
                <a:spcPts val="600"/>
              </a:spcAft>
              <a:tabLst>
                <a:tab pos="1196975" algn="l"/>
              </a:tabLst>
            </a:pPr>
            <a:r>
              <a:rPr lang="en-US" dirty="0"/>
              <a:t>LO 12	List examples of environmental controls in other countries.</a:t>
            </a:r>
            <a:endParaRPr lang="en-US" sz="3200" dirty="0"/>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9148AA-0BFE-4BEA-B3A5-37DAA3852425}"/>
              </a:ext>
            </a:extLst>
          </p:cNvPr>
          <p:cNvSpPr>
            <a:spLocks noGrp="1"/>
          </p:cNvSpPr>
          <p:nvPr>
            <p:ph type="title"/>
          </p:nvPr>
        </p:nvSpPr>
        <p:spPr/>
        <p:txBody>
          <a:bodyPr/>
          <a:lstStyle/>
          <a:p>
            <a:r>
              <a:rPr lang="en-US" dirty="0"/>
              <a:t>Guidelines for Self-Audits (1 of 2)</a:t>
            </a:r>
          </a:p>
        </p:txBody>
      </p:sp>
      <p:sp>
        <p:nvSpPr>
          <p:cNvPr id="2" name="Content Placeholder 1">
            <a:extLst>
              <a:ext uri="{FF2B5EF4-FFF2-40B4-BE49-F238E27FC236}">
                <a16:creationId xmlns:a16="http://schemas.microsoft.com/office/drawing/2014/main" id="{E44EE9D5-B86F-44D3-B528-ED41ADA3593A}"/>
              </a:ext>
            </a:extLst>
          </p:cNvPr>
          <p:cNvSpPr>
            <a:spLocks noGrp="1"/>
          </p:cNvSpPr>
          <p:nvPr>
            <p:ph idx="1"/>
          </p:nvPr>
        </p:nvSpPr>
        <p:spPr/>
        <p:txBody>
          <a:bodyPr/>
          <a:lstStyle/>
          <a:p>
            <a:pPr marL="457200" indent="-457200">
              <a:buFontTx/>
              <a:buAutoNum type="arabicPeriod"/>
            </a:pPr>
            <a:r>
              <a:rPr lang="en-US" altLang="en-US" dirty="0">
                <a:solidFill>
                  <a:srgbClr val="004A78"/>
                </a:solidFill>
              </a:rPr>
              <a:t>Violations were uncovered as part of a self-audit or due diligence done on property</a:t>
            </a:r>
          </a:p>
          <a:p>
            <a:pPr marL="457200" indent="-457200">
              <a:buFontTx/>
              <a:buAutoNum type="arabicPeriod"/>
            </a:pPr>
            <a:r>
              <a:rPr lang="en-US" altLang="en-US" dirty="0">
                <a:solidFill>
                  <a:srgbClr val="004A78"/>
                </a:solidFill>
              </a:rPr>
              <a:t>Violations were uncovered voluntarily</a:t>
            </a:r>
          </a:p>
          <a:p>
            <a:pPr marL="457200" indent="-457200">
              <a:buFontTx/>
              <a:buAutoNum type="arabicPeriod"/>
            </a:pPr>
            <a:r>
              <a:rPr lang="en-US" altLang="en-US" dirty="0">
                <a:solidFill>
                  <a:srgbClr val="004A78"/>
                </a:solidFill>
              </a:rPr>
              <a:t>Violations were reported to the EPA within 10 days</a:t>
            </a:r>
          </a:p>
          <a:p>
            <a:pPr marL="457200" indent="-457200">
              <a:buFontTx/>
              <a:buAutoNum type="arabicPeriod"/>
            </a:pPr>
            <a:r>
              <a:rPr lang="en-US" altLang="en-US" dirty="0">
                <a:solidFill>
                  <a:srgbClr val="004A78"/>
                </a:solidFill>
              </a:rPr>
              <a:t>Violations were discovered independently and disclosed independently, not because someone else was reporting or threatening to report</a:t>
            </a:r>
          </a:p>
          <a:p>
            <a:endParaRPr lang="en-US" dirty="0"/>
          </a:p>
        </p:txBody>
      </p:sp>
    </p:spTree>
    <p:extLst>
      <p:ext uri="{BB962C8B-B14F-4D97-AF65-F5344CB8AC3E}">
        <p14:creationId xmlns:p14="http://schemas.microsoft.com/office/powerpoint/2010/main" val="1989648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9148AA-0BFE-4BEA-B3A5-37DAA3852425}"/>
              </a:ext>
            </a:extLst>
          </p:cNvPr>
          <p:cNvSpPr>
            <a:spLocks noGrp="1"/>
          </p:cNvSpPr>
          <p:nvPr>
            <p:ph type="title"/>
          </p:nvPr>
        </p:nvSpPr>
        <p:spPr/>
        <p:txBody>
          <a:bodyPr/>
          <a:lstStyle/>
          <a:p>
            <a:r>
              <a:rPr lang="en-US" dirty="0"/>
              <a:t>Guidelines for Self-Audits (2 of 2)</a:t>
            </a:r>
          </a:p>
        </p:txBody>
      </p:sp>
      <p:sp>
        <p:nvSpPr>
          <p:cNvPr id="2" name="Content Placeholder 1">
            <a:extLst>
              <a:ext uri="{FF2B5EF4-FFF2-40B4-BE49-F238E27FC236}">
                <a16:creationId xmlns:a16="http://schemas.microsoft.com/office/drawing/2014/main" id="{E44EE9D5-B86F-44D3-B528-ED41ADA3593A}"/>
              </a:ext>
            </a:extLst>
          </p:cNvPr>
          <p:cNvSpPr>
            <a:spLocks noGrp="1"/>
          </p:cNvSpPr>
          <p:nvPr>
            <p:ph idx="1"/>
          </p:nvPr>
        </p:nvSpPr>
        <p:spPr/>
        <p:txBody>
          <a:bodyPr/>
          <a:lstStyle/>
          <a:p>
            <a:pPr marL="457200" indent="-457200">
              <a:buFontTx/>
              <a:buAutoNum type="arabicPeriod" startAt="5"/>
            </a:pPr>
            <a:r>
              <a:rPr lang="en-US" altLang="en-US" dirty="0">
                <a:solidFill>
                  <a:srgbClr val="004A78"/>
                </a:solidFill>
              </a:rPr>
              <a:t>There is correction of the violation within 60 days</a:t>
            </a:r>
          </a:p>
          <a:p>
            <a:pPr marL="457200" indent="-457200">
              <a:buFontTx/>
              <a:buAutoNum type="arabicPeriod" startAt="5"/>
            </a:pPr>
            <a:r>
              <a:rPr lang="en-US" altLang="en-US" dirty="0">
                <a:solidFill>
                  <a:srgbClr val="004A78"/>
                </a:solidFill>
              </a:rPr>
              <a:t>There is a written agreement that the conduct will not recur</a:t>
            </a:r>
          </a:p>
          <a:p>
            <a:pPr marL="457200" indent="-457200">
              <a:buFontTx/>
              <a:buAutoNum type="arabicPeriod" startAt="5"/>
            </a:pPr>
            <a:r>
              <a:rPr lang="en-US" altLang="en-US" dirty="0">
                <a:solidFill>
                  <a:srgbClr val="004A78"/>
                </a:solidFill>
              </a:rPr>
              <a:t>There can be no repeat violations or patterns of violations</a:t>
            </a:r>
          </a:p>
          <a:p>
            <a:pPr marL="457200" indent="-457200">
              <a:buFontTx/>
              <a:buAutoNum type="arabicPeriod" startAt="5"/>
            </a:pPr>
            <a:r>
              <a:rPr lang="en-US" altLang="en-US" dirty="0">
                <a:solidFill>
                  <a:srgbClr val="004A78"/>
                </a:solidFill>
              </a:rPr>
              <a:t>There is no serious harm to anyone as a result of the violation</a:t>
            </a:r>
          </a:p>
          <a:p>
            <a:pPr marL="457200" indent="-457200">
              <a:buFontTx/>
              <a:buAutoNum type="arabicPeriod" startAt="5"/>
            </a:pPr>
            <a:r>
              <a:rPr lang="en-US" altLang="en-US" dirty="0">
                <a:solidFill>
                  <a:srgbClr val="004A78"/>
                </a:solidFill>
              </a:rPr>
              <a:t>The company cooperates completely with the EPA</a:t>
            </a:r>
          </a:p>
          <a:p>
            <a:pPr marL="0" indent="0">
              <a:buNone/>
            </a:pPr>
            <a:endParaRPr lang="en-US" dirty="0"/>
          </a:p>
        </p:txBody>
      </p:sp>
    </p:spTree>
    <p:extLst>
      <p:ext uri="{BB962C8B-B14F-4D97-AF65-F5344CB8AC3E}">
        <p14:creationId xmlns:p14="http://schemas.microsoft.com/office/powerpoint/2010/main" val="586595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352B46-5CFC-45A2-B319-B76233C54322}"/>
              </a:ext>
            </a:extLst>
          </p:cNvPr>
          <p:cNvSpPr>
            <a:spLocks noGrp="1"/>
          </p:cNvSpPr>
          <p:nvPr>
            <p:ph type="title"/>
          </p:nvPr>
        </p:nvSpPr>
        <p:spPr/>
        <p:txBody>
          <a:bodyPr/>
          <a:lstStyle/>
          <a:p>
            <a:r>
              <a:rPr lang="en-US" dirty="0"/>
              <a:t>Brownfield Issues</a:t>
            </a:r>
          </a:p>
        </p:txBody>
      </p:sp>
      <p:sp>
        <p:nvSpPr>
          <p:cNvPr id="2" name="Content Placeholder 1">
            <a:extLst>
              <a:ext uri="{FF2B5EF4-FFF2-40B4-BE49-F238E27FC236}">
                <a16:creationId xmlns:a16="http://schemas.microsoft.com/office/drawing/2014/main" id="{9848570B-C54F-456E-81C6-0675C61C0768}"/>
              </a:ext>
            </a:extLst>
          </p:cNvPr>
          <p:cNvSpPr>
            <a:spLocks noGrp="1"/>
          </p:cNvSpPr>
          <p:nvPr>
            <p:ph idx="1"/>
          </p:nvPr>
        </p:nvSpPr>
        <p:spPr/>
        <p:txBody>
          <a:bodyPr/>
          <a:lstStyle/>
          <a:p>
            <a:r>
              <a:rPr lang="en-US" altLang="en-US" sz="2800" dirty="0">
                <a:solidFill>
                  <a:srgbClr val="004A78"/>
                </a:solidFill>
              </a:rPr>
              <a:t>Many CERCLA Sites That Are Abandoned and/or Unused (Brownfields)</a:t>
            </a:r>
          </a:p>
          <a:p>
            <a:r>
              <a:rPr lang="en-US" altLang="en-US" sz="2800" dirty="0">
                <a:solidFill>
                  <a:srgbClr val="004A78"/>
                </a:solidFill>
              </a:rPr>
              <a:t>Fear of Liability Precludes Development and Use</a:t>
            </a:r>
          </a:p>
          <a:p>
            <a:r>
              <a:rPr lang="en-US" altLang="en-US" sz="2800" dirty="0">
                <a:solidFill>
                  <a:srgbClr val="004A78"/>
                </a:solidFill>
              </a:rPr>
              <a:t>Cost of Cleanup Is Prohibitive for Projects</a:t>
            </a:r>
          </a:p>
          <a:p>
            <a:r>
              <a:rPr lang="en-US" altLang="en-US" sz="2800" dirty="0">
                <a:solidFill>
                  <a:srgbClr val="004A78"/>
                </a:solidFill>
              </a:rPr>
              <a:t>Federal, State, and Local Programs to Encourage Redevelopment</a:t>
            </a:r>
          </a:p>
          <a:p>
            <a:endParaRPr lang="en-US" dirty="0"/>
          </a:p>
        </p:txBody>
      </p:sp>
    </p:spTree>
    <p:extLst>
      <p:ext uri="{BB962C8B-B14F-4D97-AF65-F5344CB8AC3E}">
        <p14:creationId xmlns:p14="http://schemas.microsoft.com/office/powerpoint/2010/main" val="4257448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2AE0-F7E8-45B9-AB38-5721EC4A00CF}"/>
              </a:ext>
            </a:extLst>
          </p:cNvPr>
          <p:cNvSpPr>
            <a:spLocks noGrp="1"/>
          </p:cNvSpPr>
          <p:nvPr>
            <p:ph type="title"/>
          </p:nvPr>
        </p:nvSpPr>
        <p:spPr>
          <a:xfrm>
            <a:off x="475042" y="2548133"/>
            <a:ext cx="11241915" cy="1217447"/>
          </a:xfrm>
        </p:spPr>
        <p:txBody>
          <a:bodyPr/>
          <a:lstStyle/>
          <a:p>
            <a:r>
              <a:rPr lang="en-US" dirty="0"/>
              <a:t>Statutory Law: Environmental Quality Regulation</a:t>
            </a:r>
          </a:p>
        </p:txBody>
      </p:sp>
    </p:spTree>
    <p:extLst>
      <p:ext uri="{BB962C8B-B14F-4D97-AF65-F5344CB8AC3E}">
        <p14:creationId xmlns:p14="http://schemas.microsoft.com/office/powerpoint/2010/main" val="922911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EC6304-74E3-475A-8032-905919B27B94}"/>
              </a:ext>
            </a:extLst>
          </p:cNvPr>
          <p:cNvSpPr>
            <a:spLocks noGrp="1"/>
          </p:cNvSpPr>
          <p:nvPr>
            <p:ph type="title"/>
          </p:nvPr>
        </p:nvSpPr>
        <p:spPr/>
        <p:txBody>
          <a:bodyPr/>
          <a:lstStyle/>
          <a:p>
            <a:r>
              <a:rPr lang="en-US" dirty="0"/>
              <a:t>Environmental Quality</a:t>
            </a:r>
          </a:p>
        </p:txBody>
      </p:sp>
      <p:sp>
        <p:nvSpPr>
          <p:cNvPr id="2" name="Content Placeholder 1">
            <a:extLst>
              <a:ext uri="{FF2B5EF4-FFF2-40B4-BE49-F238E27FC236}">
                <a16:creationId xmlns:a16="http://schemas.microsoft.com/office/drawing/2014/main" id="{E38862D1-586E-4F98-8555-8ACAA0C0811F}"/>
              </a:ext>
            </a:extLst>
          </p:cNvPr>
          <p:cNvSpPr>
            <a:spLocks noGrp="1"/>
          </p:cNvSpPr>
          <p:nvPr>
            <p:ph idx="1"/>
          </p:nvPr>
        </p:nvSpPr>
        <p:spPr>
          <a:xfrm>
            <a:off x="473243" y="1379310"/>
            <a:ext cx="11245516" cy="4351338"/>
          </a:xfrm>
        </p:spPr>
        <p:txBody>
          <a:bodyPr/>
          <a:lstStyle/>
          <a:p>
            <a:pPr>
              <a:spcBef>
                <a:spcPts val="600"/>
              </a:spcBef>
              <a:spcAft>
                <a:spcPts val="600"/>
              </a:spcAft>
            </a:pPr>
            <a:r>
              <a:rPr lang="en-US" altLang="en-US" sz="2800" dirty="0">
                <a:solidFill>
                  <a:srgbClr val="004A78"/>
                </a:solidFill>
              </a:rPr>
              <a:t>Environmental Quality Regulation</a:t>
            </a:r>
          </a:p>
          <a:p>
            <a:pPr lvl="1">
              <a:spcBef>
                <a:spcPts val="600"/>
              </a:spcBef>
              <a:spcAft>
                <a:spcPts val="600"/>
              </a:spcAft>
            </a:pPr>
            <a:r>
              <a:rPr lang="en-US" altLang="en-US" dirty="0"/>
              <a:t>National Environmental Policy Act of 1969                  </a:t>
            </a:r>
          </a:p>
          <a:p>
            <a:pPr lvl="2">
              <a:spcBef>
                <a:spcPts val="600"/>
              </a:spcBef>
              <a:spcAft>
                <a:spcPts val="600"/>
              </a:spcAft>
            </a:pPr>
            <a:r>
              <a:rPr lang="en-US" altLang="en-US" sz="2000" dirty="0"/>
              <a:t>Requires federal agencies to file environmental impact statements for all major actions (EISs)</a:t>
            </a:r>
          </a:p>
          <a:p>
            <a:pPr lvl="1">
              <a:spcBef>
                <a:spcPts val="600"/>
              </a:spcBef>
              <a:spcAft>
                <a:spcPts val="600"/>
              </a:spcAft>
            </a:pPr>
            <a:r>
              <a:rPr lang="en-US" altLang="en-US" dirty="0"/>
              <a:t>Content of EIS</a:t>
            </a:r>
          </a:p>
          <a:p>
            <a:pPr lvl="2">
              <a:spcBef>
                <a:spcPts val="600"/>
              </a:spcBef>
              <a:spcAft>
                <a:spcPts val="0"/>
              </a:spcAft>
            </a:pPr>
            <a:r>
              <a:rPr lang="en-US" altLang="en-US" sz="2000" dirty="0"/>
              <a:t>Environmental impact</a:t>
            </a:r>
          </a:p>
          <a:p>
            <a:pPr lvl="2">
              <a:spcBef>
                <a:spcPts val="600"/>
              </a:spcBef>
              <a:spcAft>
                <a:spcPts val="0"/>
              </a:spcAft>
            </a:pPr>
            <a:r>
              <a:rPr lang="en-US" altLang="en-US" sz="2000" dirty="0"/>
              <a:t>Adverse effects</a:t>
            </a:r>
          </a:p>
          <a:p>
            <a:pPr lvl="2">
              <a:spcBef>
                <a:spcPts val="600"/>
              </a:spcBef>
              <a:spcAft>
                <a:spcPts val="0"/>
              </a:spcAft>
            </a:pPr>
            <a:r>
              <a:rPr lang="en-US" altLang="en-US" sz="2000" dirty="0"/>
              <a:t>Alternatives</a:t>
            </a:r>
          </a:p>
          <a:p>
            <a:pPr lvl="2">
              <a:spcBef>
                <a:spcPts val="600"/>
              </a:spcBef>
              <a:spcAft>
                <a:spcPts val="0"/>
              </a:spcAft>
            </a:pPr>
            <a:r>
              <a:rPr lang="en-US" altLang="en-US" sz="2000" dirty="0"/>
              <a:t>New effects—short term versus long term</a:t>
            </a:r>
          </a:p>
          <a:p>
            <a:pPr lvl="2">
              <a:spcBef>
                <a:spcPts val="600"/>
              </a:spcBef>
              <a:spcAft>
                <a:spcPts val="0"/>
              </a:spcAft>
            </a:pPr>
            <a:r>
              <a:rPr lang="en-US" altLang="en-US" sz="2000" dirty="0"/>
              <a:t>Irreversible effects</a:t>
            </a:r>
          </a:p>
          <a:p>
            <a:pPr lvl="2">
              <a:spcBef>
                <a:spcPts val="600"/>
              </a:spcBef>
              <a:spcAft>
                <a:spcPts val="0"/>
              </a:spcAft>
            </a:pPr>
            <a:r>
              <a:rPr lang="en-US" altLang="en-US" sz="2000" dirty="0"/>
              <a:t>Issues with curbing time and length for EIS statements</a:t>
            </a:r>
          </a:p>
          <a:p>
            <a:endParaRPr lang="en-US" dirty="0"/>
          </a:p>
        </p:txBody>
      </p:sp>
    </p:spTree>
    <p:extLst>
      <p:ext uri="{BB962C8B-B14F-4D97-AF65-F5344CB8AC3E}">
        <p14:creationId xmlns:p14="http://schemas.microsoft.com/office/powerpoint/2010/main" val="3113550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Case 10.3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defTabSz="800100"/>
            <a:r>
              <a:rPr lang="en-US" altLang="en-US" sz="2800" b="1" dirty="0">
                <a:solidFill>
                  <a:srgbClr val="FF0000"/>
                </a:solidFill>
              </a:rPr>
              <a:t>Case 10.3 </a:t>
            </a:r>
            <a:r>
              <a:rPr lang="en-US" altLang="en-US" sz="2800" b="1" i="1" dirty="0">
                <a:solidFill>
                  <a:srgbClr val="004A78"/>
                </a:solidFill>
              </a:rPr>
              <a:t>Sierra Club v United States Department of Transportation</a:t>
            </a:r>
            <a:r>
              <a:rPr lang="en-US" altLang="en-US" sz="2800" i="1" dirty="0">
                <a:solidFill>
                  <a:srgbClr val="004A78"/>
                </a:solidFill>
              </a:rPr>
              <a:t> </a:t>
            </a:r>
            <a:r>
              <a:rPr lang="en-US" altLang="en-US" sz="2800" b="1" dirty="0">
                <a:solidFill>
                  <a:srgbClr val="004A78"/>
                </a:solidFill>
              </a:rPr>
              <a:t>(1985)</a:t>
            </a:r>
            <a:endParaRPr lang="en-US" altLang="en-US" sz="2800" b="1" i="1" dirty="0">
              <a:solidFill>
                <a:srgbClr val="004A78"/>
              </a:solidFill>
            </a:endParaRPr>
          </a:p>
          <a:p>
            <a:pPr lvl="1">
              <a:spcBef>
                <a:spcPts val="1000"/>
              </a:spcBef>
            </a:pPr>
            <a:r>
              <a:rPr lang="en-US" altLang="en-US" dirty="0"/>
              <a:t>What is the basis for the appeal?</a:t>
            </a:r>
          </a:p>
          <a:p>
            <a:pPr lvl="1">
              <a:spcBef>
                <a:spcPts val="1000"/>
              </a:spcBef>
            </a:pPr>
            <a:r>
              <a:rPr lang="en-US" altLang="en-US" dirty="0"/>
              <a:t>What has the FAA allowed?  </a:t>
            </a:r>
          </a:p>
          <a:p>
            <a:pPr lvl="1">
              <a:spcBef>
                <a:spcPts val="1000"/>
              </a:spcBef>
            </a:pPr>
            <a:r>
              <a:rPr lang="en-US" altLang="en-US" dirty="0"/>
              <a:t>Is another EIS ordered? </a:t>
            </a:r>
          </a:p>
        </p:txBody>
      </p:sp>
      <p:pic>
        <p:nvPicPr>
          <p:cNvPr id="6" name="Graphic 5" descr="Airplane">
            <a:extLst>
              <a:ext uri="{FF2B5EF4-FFF2-40B4-BE49-F238E27FC236}">
                <a16:creationId xmlns:a16="http://schemas.microsoft.com/office/drawing/2014/main" id="{C2415EBE-2EC0-4626-944F-3D0BBD04A9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3200" y="2754086"/>
            <a:ext cx="1828800" cy="1828800"/>
          </a:xfrm>
          <a:prstGeom prst="rect">
            <a:avLst/>
          </a:prstGeom>
        </p:spPr>
      </p:pic>
      <p:pic>
        <p:nvPicPr>
          <p:cNvPr id="4" name="Picture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1582272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309A-8C38-439C-82A1-6500BA7590AB}"/>
              </a:ext>
            </a:extLst>
          </p:cNvPr>
          <p:cNvSpPr>
            <a:spLocks noGrp="1"/>
          </p:cNvSpPr>
          <p:nvPr>
            <p:ph type="title"/>
          </p:nvPr>
        </p:nvSpPr>
        <p:spPr>
          <a:xfrm>
            <a:off x="475042" y="2493705"/>
            <a:ext cx="11241915" cy="1217447"/>
          </a:xfrm>
        </p:spPr>
        <p:txBody>
          <a:bodyPr/>
          <a:lstStyle/>
          <a:p>
            <a:r>
              <a:rPr lang="en-US" dirty="0"/>
              <a:t>Statutory Law: Other Federal Environmental Regulations</a:t>
            </a:r>
          </a:p>
        </p:txBody>
      </p:sp>
    </p:spTree>
    <p:extLst>
      <p:ext uri="{BB962C8B-B14F-4D97-AF65-F5344CB8AC3E}">
        <p14:creationId xmlns:p14="http://schemas.microsoft.com/office/powerpoint/2010/main" val="123228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E03EB8-1D71-40D2-90CA-26EDE81C00D4}"/>
              </a:ext>
            </a:extLst>
          </p:cNvPr>
          <p:cNvSpPr>
            <a:spLocks noGrp="1"/>
          </p:cNvSpPr>
          <p:nvPr>
            <p:ph type="title"/>
          </p:nvPr>
        </p:nvSpPr>
        <p:spPr/>
        <p:txBody>
          <a:bodyPr/>
          <a:lstStyle/>
          <a:p>
            <a:r>
              <a:rPr lang="en-US" dirty="0"/>
              <a:t>Other Environmental Laws (1 of 2)</a:t>
            </a:r>
          </a:p>
        </p:txBody>
      </p:sp>
      <p:sp>
        <p:nvSpPr>
          <p:cNvPr id="2" name="Content Placeholder 1">
            <a:extLst>
              <a:ext uri="{FF2B5EF4-FFF2-40B4-BE49-F238E27FC236}">
                <a16:creationId xmlns:a16="http://schemas.microsoft.com/office/drawing/2014/main" id="{33277DDF-A895-4B1C-B2BE-A498EE6643E1}"/>
              </a:ext>
            </a:extLst>
          </p:cNvPr>
          <p:cNvSpPr>
            <a:spLocks noGrp="1"/>
          </p:cNvSpPr>
          <p:nvPr>
            <p:ph idx="1"/>
          </p:nvPr>
        </p:nvSpPr>
        <p:spPr>
          <a:xfrm>
            <a:off x="476843" y="1379310"/>
            <a:ext cx="11241915" cy="4351338"/>
          </a:xfrm>
        </p:spPr>
        <p:txBody>
          <a:bodyPr/>
          <a:lstStyle/>
          <a:p>
            <a:pPr>
              <a:spcBef>
                <a:spcPts val="600"/>
              </a:spcBef>
              <a:spcAft>
                <a:spcPts val="600"/>
              </a:spcAft>
            </a:pPr>
            <a:r>
              <a:rPr lang="en-US" altLang="en-US" sz="2800" dirty="0">
                <a:solidFill>
                  <a:srgbClr val="004A78"/>
                </a:solidFill>
              </a:rPr>
              <a:t>Other Regulations</a:t>
            </a:r>
          </a:p>
          <a:p>
            <a:pPr lvl="1">
              <a:spcBef>
                <a:spcPts val="600"/>
              </a:spcBef>
              <a:spcAft>
                <a:spcPts val="600"/>
              </a:spcAft>
            </a:pPr>
            <a:r>
              <a:rPr lang="en-US" altLang="en-US" dirty="0"/>
              <a:t>Surface Mining and Reclamation Act of 1977 requires mining companies to restore land</a:t>
            </a:r>
          </a:p>
          <a:p>
            <a:pPr lvl="1">
              <a:spcBef>
                <a:spcPts val="600"/>
              </a:spcBef>
              <a:spcAft>
                <a:spcPts val="600"/>
              </a:spcAft>
            </a:pPr>
            <a:r>
              <a:rPr lang="en-US" altLang="en-US" dirty="0"/>
              <a:t>The fracking issue and regulatory no man’s land</a:t>
            </a:r>
          </a:p>
          <a:p>
            <a:pPr lvl="1">
              <a:spcBef>
                <a:spcPts val="600"/>
              </a:spcBef>
              <a:spcAft>
                <a:spcPts val="600"/>
              </a:spcAft>
            </a:pPr>
            <a:r>
              <a:rPr lang="en-US" altLang="en-US" dirty="0"/>
              <a:t>Noise Control Act of 1972; EPA and the FAA regulate aircraft noise pollution</a:t>
            </a:r>
          </a:p>
          <a:p>
            <a:pPr lvl="1">
              <a:spcBef>
                <a:spcPts val="600"/>
              </a:spcBef>
              <a:spcAft>
                <a:spcPts val="600"/>
              </a:spcAft>
            </a:pPr>
            <a:r>
              <a:rPr lang="en-US" altLang="en-US" dirty="0"/>
              <a:t>Pesticide Control Act               </a:t>
            </a:r>
          </a:p>
          <a:p>
            <a:pPr lvl="2">
              <a:spcBef>
                <a:spcPts val="600"/>
              </a:spcBef>
              <a:spcAft>
                <a:spcPts val="600"/>
              </a:spcAft>
            </a:pPr>
            <a:r>
              <a:rPr lang="en-US" altLang="en-US" sz="2000" dirty="0"/>
              <a:t>Must register with the EPA to ship                 </a:t>
            </a:r>
          </a:p>
          <a:p>
            <a:pPr lvl="2">
              <a:spcBef>
                <a:spcPts val="600"/>
              </a:spcBef>
              <a:spcAft>
                <a:spcPts val="600"/>
              </a:spcAft>
            </a:pPr>
            <a:r>
              <a:rPr lang="en-US" altLang="en-US" sz="2000" dirty="0"/>
              <a:t>Must label all pesticides</a:t>
            </a:r>
          </a:p>
          <a:p>
            <a:pPr lvl="1">
              <a:spcBef>
                <a:spcPts val="600"/>
              </a:spcBef>
              <a:spcAft>
                <a:spcPts val="600"/>
              </a:spcAft>
            </a:pPr>
            <a:r>
              <a:rPr lang="en-US" altLang="en-US" dirty="0"/>
              <a:t>OSHA</a:t>
            </a:r>
          </a:p>
          <a:p>
            <a:pPr lvl="2">
              <a:spcBef>
                <a:spcPts val="600"/>
              </a:spcBef>
              <a:spcAft>
                <a:spcPts val="600"/>
              </a:spcAft>
            </a:pPr>
            <a:r>
              <a:rPr lang="en-US" altLang="en-US" sz="2000" dirty="0"/>
              <a:t>Responsible for workplace environment and safety issues  </a:t>
            </a:r>
          </a:p>
          <a:p>
            <a:endParaRPr lang="en-US" dirty="0"/>
          </a:p>
        </p:txBody>
      </p:sp>
    </p:spTree>
    <p:extLst>
      <p:ext uri="{BB962C8B-B14F-4D97-AF65-F5344CB8AC3E}">
        <p14:creationId xmlns:p14="http://schemas.microsoft.com/office/powerpoint/2010/main" val="144574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E03EB8-1D71-40D2-90CA-26EDE81C00D4}"/>
              </a:ext>
            </a:extLst>
          </p:cNvPr>
          <p:cNvSpPr>
            <a:spLocks noGrp="1"/>
          </p:cNvSpPr>
          <p:nvPr>
            <p:ph type="title"/>
          </p:nvPr>
        </p:nvSpPr>
        <p:spPr/>
        <p:txBody>
          <a:bodyPr/>
          <a:lstStyle/>
          <a:p>
            <a:r>
              <a:rPr lang="en-US" dirty="0"/>
              <a:t>Other Environmental Laws (2 of 2)</a:t>
            </a:r>
          </a:p>
        </p:txBody>
      </p:sp>
      <p:sp>
        <p:nvSpPr>
          <p:cNvPr id="2" name="Content Placeholder 1">
            <a:extLst>
              <a:ext uri="{FF2B5EF4-FFF2-40B4-BE49-F238E27FC236}">
                <a16:creationId xmlns:a16="http://schemas.microsoft.com/office/drawing/2014/main" id="{33277DDF-A895-4B1C-B2BE-A498EE6643E1}"/>
              </a:ext>
            </a:extLst>
          </p:cNvPr>
          <p:cNvSpPr>
            <a:spLocks noGrp="1"/>
          </p:cNvSpPr>
          <p:nvPr>
            <p:ph idx="1"/>
          </p:nvPr>
        </p:nvSpPr>
        <p:spPr>
          <a:xfrm>
            <a:off x="476843" y="1684569"/>
            <a:ext cx="11241915" cy="4351338"/>
          </a:xfrm>
        </p:spPr>
        <p:txBody>
          <a:bodyPr/>
          <a:lstStyle/>
          <a:p>
            <a:r>
              <a:rPr lang="en-US" altLang="en-US" sz="2800" dirty="0">
                <a:solidFill>
                  <a:srgbClr val="004A78"/>
                </a:solidFill>
              </a:rPr>
              <a:t>Other Regulations</a:t>
            </a:r>
          </a:p>
          <a:p>
            <a:pPr lvl="1">
              <a:spcBef>
                <a:spcPts val="1000"/>
              </a:spcBef>
            </a:pPr>
            <a:r>
              <a:rPr lang="en-US" altLang="en-US" dirty="0"/>
              <a:t>Asbestos Hazard Emergency Response Act (AHERA)</a:t>
            </a:r>
          </a:p>
          <a:p>
            <a:pPr lvl="2">
              <a:spcBef>
                <a:spcPts val="1000"/>
              </a:spcBef>
            </a:pPr>
            <a:r>
              <a:rPr lang="en-US" altLang="en-US" sz="2000" dirty="0"/>
              <a:t>Schools must inspect for asbestos and take action</a:t>
            </a:r>
          </a:p>
          <a:p>
            <a:pPr lvl="2">
              <a:spcBef>
                <a:spcPts val="1000"/>
              </a:spcBef>
            </a:pPr>
            <a:r>
              <a:rPr lang="en-US" altLang="en-US" sz="2000" dirty="0"/>
              <a:t>Asbestos is a toxic pollutant and community right-to-know substance</a:t>
            </a:r>
          </a:p>
          <a:p>
            <a:pPr lvl="2">
              <a:spcBef>
                <a:spcPts val="1000"/>
              </a:spcBef>
            </a:pPr>
            <a:r>
              <a:rPr lang="en-US" altLang="en-US" sz="2000" dirty="0"/>
              <a:t>Duty to disclose the presence of asbestos</a:t>
            </a:r>
          </a:p>
          <a:p>
            <a:pPr lvl="1">
              <a:spcBef>
                <a:spcPts val="1000"/>
              </a:spcBef>
            </a:pPr>
            <a:r>
              <a:rPr lang="en-US" altLang="en-US" dirty="0"/>
              <a:t>Endangered Species Act</a:t>
            </a:r>
          </a:p>
          <a:p>
            <a:pPr lvl="2">
              <a:spcBef>
                <a:spcPts val="1000"/>
              </a:spcBef>
            </a:pPr>
            <a:r>
              <a:rPr lang="en-US" altLang="en-US" sz="2000" dirty="0"/>
              <a:t>Powerful tool for environmentalists</a:t>
            </a:r>
          </a:p>
          <a:p>
            <a:pPr lvl="2">
              <a:spcBef>
                <a:spcPts val="1000"/>
              </a:spcBef>
            </a:pPr>
            <a:r>
              <a:rPr lang="en-US" altLang="en-US" sz="2000" dirty="0"/>
              <a:t>Habitats cannot be disturbed</a:t>
            </a:r>
          </a:p>
          <a:p>
            <a:endParaRPr lang="en-US" dirty="0"/>
          </a:p>
        </p:txBody>
      </p:sp>
    </p:spTree>
    <p:extLst>
      <p:ext uri="{BB962C8B-B14F-4D97-AF65-F5344CB8AC3E}">
        <p14:creationId xmlns:p14="http://schemas.microsoft.com/office/powerpoint/2010/main" val="2257808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Case 10.4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a:buClr>
                <a:srgbClr val="006298"/>
              </a:buClr>
              <a:tabLst>
                <a:tab pos="2398713" algn="l"/>
              </a:tabLst>
            </a:pPr>
            <a:r>
              <a:rPr lang="en-US" altLang="en-US" sz="2800" b="1" dirty="0">
                <a:solidFill>
                  <a:srgbClr val="FF0000"/>
                </a:solidFill>
              </a:rPr>
              <a:t>Case 10.4 </a:t>
            </a:r>
            <a:r>
              <a:rPr lang="en-US" altLang="en-US" sz="2800" b="1" i="1" dirty="0">
                <a:solidFill>
                  <a:srgbClr val="004A78"/>
                </a:solidFill>
              </a:rPr>
              <a:t>Babbitt v Sweet Home Chapter of Communities for a Great Oregon</a:t>
            </a:r>
            <a:r>
              <a:rPr lang="en-US" altLang="en-US" sz="2800" i="1" dirty="0">
                <a:solidFill>
                  <a:srgbClr val="004A78"/>
                </a:solidFill>
              </a:rPr>
              <a:t> </a:t>
            </a:r>
            <a:r>
              <a:rPr lang="en-US" altLang="en-US" sz="2800" b="1" dirty="0">
                <a:solidFill>
                  <a:srgbClr val="004A78"/>
                </a:solidFill>
              </a:rPr>
              <a:t>(1995)</a:t>
            </a:r>
            <a:endParaRPr lang="en-US" altLang="en-US" sz="2800" b="1" i="1" dirty="0">
              <a:solidFill>
                <a:srgbClr val="004A78"/>
              </a:solidFill>
            </a:endParaRPr>
          </a:p>
          <a:p>
            <a:pPr lvl="1">
              <a:spcBef>
                <a:spcPts val="1000"/>
              </a:spcBef>
            </a:pPr>
            <a:r>
              <a:rPr lang="en-US" altLang="en-US" dirty="0"/>
              <a:t>Did Congress intend to give the secretary authority to shut down an industry?</a:t>
            </a:r>
            <a:endParaRPr lang="en-US" altLang="en-US" i="1" dirty="0"/>
          </a:p>
          <a:p>
            <a:pPr marL="0" indent="0">
              <a:buNone/>
            </a:pPr>
            <a:endParaRPr lang="en-US" dirty="0"/>
          </a:p>
        </p:txBody>
      </p:sp>
      <p:pic>
        <p:nvPicPr>
          <p:cNvPr id="6" name="Graphic 5" descr="Owl">
            <a:extLst>
              <a:ext uri="{FF2B5EF4-FFF2-40B4-BE49-F238E27FC236}">
                <a16:creationId xmlns:a16="http://schemas.microsoft.com/office/drawing/2014/main" id="{0EBDDA66-C847-4A75-8C46-288660B6CA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4086" y="3624943"/>
            <a:ext cx="2427514" cy="2427514"/>
          </a:xfrm>
          <a:prstGeom prst="rect">
            <a:avLst/>
          </a:prstGeom>
        </p:spPr>
      </p:pic>
      <p:pic>
        <p:nvPicPr>
          <p:cNvPr id="8" name="Graphic 7" descr="Forest scene">
            <a:extLst>
              <a:ext uri="{FF2B5EF4-FFF2-40B4-BE49-F238E27FC236}">
                <a16:creationId xmlns:a16="http://schemas.microsoft.com/office/drawing/2014/main" id="{EC001414-375D-4353-959A-D6095AC464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42858" y="3422877"/>
            <a:ext cx="2754086" cy="2754086"/>
          </a:xfrm>
          <a:prstGeom prst="rect">
            <a:avLst/>
          </a:prstGeom>
        </p:spPr>
      </p:pic>
      <p:pic>
        <p:nvPicPr>
          <p:cNvPr id="4" name="Picture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282509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3578-0319-4FF4-94CB-53B6D392E3F5}"/>
              </a:ext>
            </a:extLst>
          </p:cNvPr>
          <p:cNvSpPr>
            <a:spLocks noGrp="1"/>
          </p:cNvSpPr>
          <p:nvPr>
            <p:ph type="title"/>
          </p:nvPr>
        </p:nvSpPr>
        <p:spPr>
          <a:xfrm>
            <a:off x="475042" y="2319533"/>
            <a:ext cx="11241915" cy="1217447"/>
          </a:xfrm>
        </p:spPr>
        <p:txBody>
          <a:bodyPr/>
          <a:lstStyle/>
          <a:p>
            <a:r>
              <a:rPr lang="en-US" dirty="0"/>
              <a:t>Common Law Remedies and the Environment</a:t>
            </a:r>
          </a:p>
        </p:txBody>
      </p:sp>
    </p:spTree>
    <p:extLst>
      <p:ext uri="{BB962C8B-B14F-4D97-AF65-F5344CB8AC3E}">
        <p14:creationId xmlns:p14="http://schemas.microsoft.com/office/powerpoint/2010/main" val="3661627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BD01B-058C-42C6-94AE-DE18570CAED4}"/>
              </a:ext>
            </a:extLst>
          </p:cNvPr>
          <p:cNvSpPr>
            <a:spLocks noGrp="1"/>
          </p:cNvSpPr>
          <p:nvPr>
            <p:ph type="title"/>
          </p:nvPr>
        </p:nvSpPr>
        <p:spPr/>
        <p:txBody>
          <a:bodyPr/>
          <a:lstStyle/>
          <a:p>
            <a:r>
              <a:rPr lang="en-US" dirty="0"/>
              <a:t>State Environmental Laws</a:t>
            </a:r>
          </a:p>
        </p:txBody>
      </p:sp>
      <p:sp>
        <p:nvSpPr>
          <p:cNvPr id="2" name="Content Placeholder 1">
            <a:extLst>
              <a:ext uri="{FF2B5EF4-FFF2-40B4-BE49-F238E27FC236}">
                <a16:creationId xmlns:a16="http://schemas.microsoft.com/office/drawing/2014/main" id="{54A33568-3C8A-4B27-9BB7-F80E130F4417}"/>
              </a:ext>
            </a:extLst>
          </p:cNvPr>
          <p:cNvSpPr>
            <a:spLocks noGrp="1"/>
          </p:cNvSpPr>
          <p:nvPr>
            <p:ph idx="1"/>
          </p:nvPr>
        </p:nvSpPr>
        <p:spPr/>
        <p:txBody>
          <a:bodyPr/>
          <a:lstStyle/>
          <a:p>
            <a:r>
              <a:rPr lang="en-US" altLang="en-US" sz="2800" dirty="0">
                <a:solidFill>
                  <a:srgbClr val="004A78"/>
                </a:solidFill>
              </a:rPr>
              <a:t>State EPA</a:t>
            </a:r>
          </a:p>
          <a:p>
            <a:pPr lvl="1">
              <a:spcBef>
                <a:spcPts val="1000"/>
              </a:spcBef>
            </a:pPr>
            <a:r>
              <a:rPr lang="en-US" altLang="en-US" dirty="0"/>
              <a:t>Regulation of fuel used</a:t>
            </a:r>
          </a:p>
          <a:p>
            <a:pPr lvl="1">
              <a:spcBef>
                <a:spcPts val="1000"/>
              </a:spcBef>
            </a:pPr>
            <a:r>
              <a:rPr lang="en-US" altLang="en-US" dirty="0"/>
              <a:t>Incentives for carpooling</a:t>
            </a:r>
            <a:endParaRPr lang="en-US" altLang="en-US" sz="1400" dirty="0"/>
          </a:p>
          <a:p>
            <a:endParaRPr lang="en-US" dirty="0"/>
          </a:p>
        </p:txBody>
      </p:sp>
    </p:spTree>
    <p:extLst>
      <p:ext uri="{BB962C8B-B14F-4D97-AF65-F5344CB8AC3E}">
        <p14:creationId xmlns:p14="http://schemas.microsoft.com/office/powerpoint/2010/main" val="633722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D1BC-93F5-4DEF-AC0B-453BFDBA69AD}"/>
              </a:ext>
            </a:extLst>
          </p:cNvPr>
          <p:cNvSpPr>
            <a:spLocks noGrp="1"/>
          </p:cNvSpPr>
          <p:nvPr>
            <p:ph type="title"/>
          </p:nvPr>
        </p:nvSpPr>
        <p:spPr>
          <a:xfrm>
            <a:off x="475042" y="2537247"/>
            <a:ext cx="11241915" cy="1217447"/>
          </a:xfrm>
        </p:spPr>
        <p:txBody>
          <a:bodyPr/>
          <a:lstStyle/>
          <a:p>
            <a:r>
              <a:rPr lang="en-US" dirty="0"/>
              <a:t>Enforcement of Environmental Laws</a:t>
            </a:r>
          </a:p>
        </p:txBody>
      </p:sp>
    </p:spTree>
    <p:extLst>
      <p:ext uri="{BB962C8B-B14F-4D97-AF65-F5344CB8AC3E}">
        <p14:creationId xmlns:p14="http://schemas.microsoft.com/office/powerpoint/2010/main" val="1279312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5EB5C-FA45-499F-BE0F-2110D897B351}"/>
              </a:ext>
            </a:extLst>
          </p:cNvPr>
          <p:cNvSpPr>
            <a:spLocks noGrp="1"/>
          </p:cNvSpPr>
          <p:nvPr>
            <p:ph type="title"/>
          </p:nvPr>
        </p:nvSpPr>
        <p:spPr/>
        <p:txBody>
          <a:bodyPr/>
          <a:lstStyle/>
          <a:p>
            <a:r>
              <a:rPr lang="en-US" dirty="0"/>
              <a:t>Enforcement (1 of 4)</a:t>
            </a:r>
          </a:p>
        </p:txBody>
      </p:sp>
      <p:sp>
        <p:nvSpPr>
          <p:cNvPr id="2" name="Content Placeholder 1">
            <a:extLst>
              <a:ext uri="{FF2B5EF4-FFF2-40B4-BE49-F238E27FC236}">
                <a16:creationId xmlns:a16="http://schemas.microsoft.com/office/drawing/2014/main" id="{24C98277-D070-4372-AE00-7980E684EACE}"/>
              </a:ext>
            </a:extLst>
          </p:cNvPr>
          <p:cNvSpPr>
            <a:spLocks noGrp="1"/>
          </p:cNvSpPr>
          <p:nvPr>
            <p:ph idx="1"/>
          </p:nvPr>
        </p:nvSpPr>
        <p:spPr/>
        <p:txBody>
          <a:bodyPr/>
          <a:lstStyle/>
          <a:p>
            <a:r>
              <a:rPr lang="en-US" altLang="en-US" sz="2800" dirty="0">
                <a:solidFill>
                  <a:srgbClr val="004A78"/>
                </a:solidFill>
              </a:rPr>
              <a:t>Parties</a:t>
            </a:r>
          </a:p>
          <a:p>
            <a:pPr lvl="1">
              <a:spcBef>
                <a:spcPts val="1000"/>
              </a:spcBef>
            </a:pPr>
            <a:r>
              <a:rPr lang="en-US" altLang="en-US" dirty="0"/>
              <a:t>Environmental Protection Agency (EPA)</a:t>
            </a:r>
          </a:p>
          <a:p>
            <a:pPr lvl="1">
              <a:spcBef>
                <a:spcPts val="1000"/>
              </a:spcBef>
            </a:pPr>
            <a:r>
              <a:rPr lang="en-US" altLang="en-US" dirty="0"/>
              <a:t>Council on Environmental Quality (CEQ)               </a:t>
            </a:r>
          </a:p>
          <a:p>
            <a:pPr lvl="2">
              <a:spcBef>
                <a:spcPts val="1000"/>
              </a:spcBef>
            </a:pPr>
            <a:r>
              <a:rPr lang="en-US" altLang="en-US" sz="2000" dirty="0"/>
              <a:t>Part of the executive branch                 </a:t>
            </a:r>
          </a:p>
          <a:p>
            <a:pPr lvl="2">
              <a:spcBef>
                <a:spcPts val="1000"/>
              </a:spcBef>
            </a:pPr>
            <a:r>
              <a:rPr lang="en-US" altLang="en-US" sz="2000" dirty="0"/>
              <a:t>Sets national policies and makes recommendations</a:t>
            </a:r>
          </a:p>
          <a:p>
            <a:endParaRPr lang="en-US" dirty="0"/>
          </a:p>
        </p:txBody>
      </p:sp>
    </p:spTree>
    <p:extLst>
      <p:ext uri="{BB962C8B-B14F-4D97-AF65-F5344CB8AC3E}">
        <p14:creationId xmlns:p14="http://schemas.microsoft.com/office/powerpoint/2010/main" val="1812709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5EB5C-FA45-499F-BE0F-2110D897B351}"/>
              </a:ext>
            </a:extLst>
          </p:cNvPr>
          <p:cNvSpPr>
            <a:spLocks noGrp="1"/>
          </p:cNvSpPr>
          <p:nvPr>
            <p:ph type="title"/>
          </p:nvPr>
        </p:nvSpPr>
        <p:spPr/>
        <p:txBody>
          <a:bodyPr/>
          <a:lstStyle/>
          <a:p>
            <a:r>
              <a:rPr lang="en-US" dirty="0"/>
              <a:t>Enforcement (2 of 4)</a:t>
            </a:r>
          </a:p>
        </p:txBody>
      </p:sp>
      <p:sp>
        <p:nvSpPr>
          <p:cNvPr id="2" name="Content Placeholder 1">
            <a:extLst>
              <a:ext uri="{FF2B5EF4-FFF2-40B4-BE49-F238E27FC236}">
                <a16:creationId xmlns:a16="http://schemas.microsoft.com/office/drawing/2014/main" id="{24C98277-D070-4372-AE00-7980E684EACE}"/>
              </a:ext>
            </a:extLst>
          </p:cNvPr>
          <p:cNvSpPr>
            <a:spLocks noGrp="1"/>
          </p:cNvSpPr>
          <p:nvPr>
            <p:ph idx="1"/>
          </p:nvPr>
        </p:nvSpPr>
        <p:spPr>
          <a:xfrm>
            <a:off x="476843" y="1687517"/>
            <a:ext cx="11241915" cy="4351338"/>
          </a:xfrm>
        </p:spPr>
        <p:txBody>
          <a:bodyPr/>
          <a:lstStyle/>
          <a:p>
            <a:pPr>
              <a:spcBef>
                <a:spcPts val="600"/>
              </a:spcBef>
              <a:spcAft>
                <a:spcPts val="600"/>
              </a:spcAft>
            </a:pPr>
            <a:r>
              <a:rPr lang="en-US" altLang="en-US" sz="2800" dirty="0">
                <a:solidFill>
                  <a:srgbClr val="004A78"/>
                </a:solidFill>
              </a:rPr>
              <a:t>Parties</a:t>
            </a:r>
          </a:p>
          <a:p>
            <a:pPr lvl="1">
              <a:spcBef>
                <a:spcPts val="600"/>
              </a:spcBef>
              <a:spcAft>
                <a:spcPts val="600"/>
              </a:spcAft>
            </a:pPr>
            <a:r>
              <a:rPr lang="en-US" altLang="en-US" dirty="0"/>
              <a:t>Other agencies</a:t>
            </a:r>
          </a:p>
          <a:p>
            <a:pPr lvl="2">
              <a:spcBef>
                <a:spcPts val="600"/>
              </a:spcBef>
              <a:spcAft>
                <a:spcPts val="600"/>
              </a:spcAft>
            </a:pPr>
            <a:r>
              <a:rPr lang="en-US" altLang="en-US" sz="2000" dirty="0"/>
              <a:t>Atomic Energy Commission</a:t>
            </a:r>
          </a:p>
          <a:p>
            <a:pPr lvl="2">
              <a:spcBef>
                <a:spcPts val="600"/>
              </a:spcBef>
              <a:spcAft>
                <a:spcPts val="600"/>
              </a:spcAft>
            </a:pPr>
            <a:r>
              <a:rPr lang="en-US" altLang="en-US" sz="2000" dirty="0"/>
              <a:t>Federal Power Commission</a:t>
            </a:r>
          </a:p>
          <a:p>
            <a:pPr lvl="2">
              <a:spcBef>
                <a:spcPts val="600"/>
              </a:spcBef>
              <a:spcAft>
                <a:spcPts val="600"/>
              </a:spcAft>
            </a:pPr>
            <a:r>
              <a:rPr lang="en-US" altLang="en-US" sz="2000" dirty="0"/>
              <a:t>HUD</a:t>
            </a:r>
          </a:p>
          <a:p>
            <a:pPr lvl="2">
              <a:spcBef>
                <a:spcPts val="600"/>
              </a:spcBef>
              <a:spcAft>
                <a:spcPts val="600"/>
              </a:spcAft>
            </a:pPr>
            <a:r>
              <a:rPr lang="en-US" altLang="en-US" sz="2000" dirty="0"/>
              <a:t>Department of Interior</a:t>
            </a:r>
          </a:p>
          <a:p>
            <a:pPr lvl="2">
              <a:spcBef>
                <a:spcPts val="600"/>
              </a:spcBef>
              <a:spcAft>
                <a:spcPts val="600"/>
              </a:spcAft>
            </a:pPr>
            <a:r>
              <a:rPr lang="en-US" altLang="en-US" sz="2000" dirty="0"/>
              <a:t>Forest Service</a:t>
            </a:r>
          </a:p>
          <a:p>
            <a:pPr lvl="2">
              <a:spcBef>
                <a:spcPts val="600"/>
              </a:spcBef>
              <a:spcAft>
                <a:spcPts val="600"/>
              </a:spcAft>
            </a:pPr>
            <a:r>
              <a:rPr lang="en-US" altLang="en-US" sz="2000" dirty="0"/>
              <a:t>Bureau of Land Management</a:t>
            </a:r>
          </a:p>
          <a:p>
            <a:pPr lvl="2">
              <a:spcBef>
                <a:spcPts val="600"/>
              </a:spcBef>
              <a:spcAft>
                <a:spcPts val="600"/>
              </a:spcAft>
            </a:pPr>
            <a:r>
              <a:rPr lang="en-US" altLang="en-US" sz="2000" dirty="0"/>
              <a:t>Department of Commerce</a:t>
            </a:r>
          </a:p>
          <a:p>
            <a:endParaRPr lang="en-US" dirty="0"/>
          </a:p>
        </p:txBody>
      </p:sp>
    </p:spTree>
    <p:extLst>
      <p:ext uri="{BB962C8B-B14F-4D97-AF65-F5344CB8AC3E}">
        <p14:creationId xmlns:p14="http://schemas.microsoft.com/office/powerpoint/2010/main" val="1070337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5EB5C-FA45-499F-BE0F-2110D897B351}"/>
              </a:ext>
            </a:extLst>
          </p:cNvPr>
          <p:cNvSpPr>
            <a:spLocks noGrp="1"/>
          </p:cNvSpPr>
          <p:nvPr>
            <p:ph type="title"/>
          </p:nvPr>
        </p:nvSpPr>
        <p:spPr/>
        <p:txBody>
          <a:bodyPr/>
          <a:lstStyle/>
          <a:p>
            <a:r>
              <a:rPr lang="en-US" dirty="0"/>
              <a:t>Enforcement (3 of 4)</a:t>
            </a:r>
          </a:p>
        </p:txBody>
      </p:sp>
      <p:sp>
        <p:nvSpPr>
          <p:cNvPr id="2" name="Content Placeholder 1">
            <a:extLst>
              <a:ext uri="{FF2B5EF4-FFF2-40B4-BE49-F238E27FC236}">
                <a16:creationId xmlns:a16="http://schemas.microsoft.com/office/drawing/2014/main" id="{24C98277-D070-4372-AE00-7980E684EACE}"/>
              </a:ext>
            </a:extLst>
          </p:cNvPr>
          <p:cNvSpPr>
            <a:spLocks noGrp="1"/>
          </p:cNvSpPr>
          <p:nvPr>
            <p:ph idx="1"/>
          </p:nvPr>
        </p:nvSpPr>
        <p:spPr>
          <a:xfrm>
            <a:off x="476843" y="1488168"/>
            <a:ext cx="11241915" cy="4351338"/>
          </a:xfrm>
        </p:spPr>
        <p:txBody>
          <a:bodyPr/>
          <a:lstStyle/>
          <a:p>
            <a:pPr>
              <a:spcBef>
                <a:spcPts val="600"/>
              </a:spcBef>
              <a:spcAft>
                <a:spcPts val="600"/>
              </a:spcAft>
            </a:pPr>
            <a:r>
              <a:rPr lang="en-US" altLang="en-US" sz="2800" dirty="0">
                <a:solidFill>
                  <a:srgbClr val="004A78"/>
                </a:solidFill>
              </a:rPr>
              <a:t>Criminal Sanctions</a:t>
            </a:r>
          </a:p>
          <a:p>
            <a:pPr lvl="1">
              <a:spcBef>
                <a:spcPts val="600"/>
              </a:spcBef>
              <a:spcAft>
                <a:spcPts val="600"/>
              </a:spcAft>
            </a:pPr>
            <a:r>
              <a:rPr lang="en-US" altLang="en-US" dirty="0"/>
              <a:t>Clean Air Act</a:t>
            </a:r>
          </a:p>
          <a:p>
            <a:pPr lvl="2">
              <a:spcBef>
                <a:spcPts val="600"/>
              </a:spcBef>
              <a:spcAft>
                <a:spcPts val="600"/>
              </a:spcAft>
            </a:pPr>
            <a:r>
              <a:rPr lang="en-US" altLang="en-US" sz="2000" dirty="0"/>
              <a:t>Fines vary by type of violation, up to 15-year imprisonment</a:t>
            </a:r>
          </a:p>
          <a:p>
            <a:pPr lvl="1">
              <a:spcBef>
                <a:spcPts val="600"/>
              </a:spcBef>
              <a:spcAft>
                <a:spcPts val="600"/>
              </a:spcAft>
            </a:pPr>
            <a:r>
              <a:rPr lang="en-US" altLang="en-US" dirty="0"/>
              <a:t>Clean Water Act</a:t>
            </a:r>
          </a:p>
          <a:p>
            <a:pPr lvl="2">
              <a:spcBef>
                <a:spcPts val="600"/>
              </a:spcBef>
              <a:spcAft>
                <a:spcPts val="600"/>
              </a:spcAft>
            </a:pPr>
            <a:r>
              <a:rPr lang="en-US" altLang="en-US" sz="2000" dirty="0"/>
              <a:t>$54,833 per day and/or up to 1-year imprisonment</a:t>
            </a:r>
          </a:p>
          <a:p>
            <a:pPr lvl="2">
              <a:spcBef>
                <a:spcPts val="600"/>
              </a:spcBef>
              <a:spcAft>
                <a:spcPts val="600"/>
              </a:spcAft>
            </a:pPr>
            <a:r>
              <a:rPr lang="en-US" altLang="en-US" sz="2000" dirty="0"/>
              <a:t>$5,000 to $50,000/3 years for violations with knowledge; $100,000/6 years for subsequent violations</a:t>
            </a:r>
          </a:p>
          <a:p>
            <a:pPr lvl="1">
              <a:spcBef>
                <a:spcPts val="600"/>
              </a:spcBef>
              <a:spcAft>
                <a:spcPts val="600"/>
              </a:spcAft>
            </a:pPr>
            <a:r>
              <a:rPr lang="en-US" altLang="en-US" dirty="0"/>
              <a:t>Resource Conservation and Recovery Act</a:t>
            </a:r>
          </a:p>
          <a:p>
            <a:pPr lvl="2">
              <a:spcBef>
                <a:spcPts val="600"/>
              </a:spcBef>
              <a:spcAft>
                <a:spcPts val="600"/>
              </a:spcAft>
            </a:pPr>
            <a:r>
              <a:rPr lang="en-US" altLang="en-US" sz="2000" dirty="0"/>
              <a:t>5 years and/or up to $50,000 per day violation</a:t>
            </a:r>
          </a:p>
          <a:p>
            <a:pPr lvl="2">
              <a:spcBef>
                <a:spcPts val="600"/>
              </a:spcBef>
              <a:spcAft>
                <a:spcPts val="600"/>
              </a:spcAft>
            </a:pPr>
            <a:r>
              <a:rPr lang="en-US" altLang="en-US" sz="2000" dirty="0"/>
              <a:t>15 years and/or up to $250,000 or $1,000,000 if an organization for intentional</a:t>
            </a:r>
          </a:p>
          <a:p>
            <a:endParaRPr lang="en-US" dirty="0"/>
          </a:p>
        </p:txBody>
      </p:sp>
    </p:spTree>
    <p:extLst>
      <p:ext uri="{BB962C8B-B14F-4D97-AF65-F5344CB8AC3E}">
        <p14:creationId xmlns:p14="http://schemas.microsoft.com/office/powerpoint/2010/main" val="2655976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5EB5C-FA45-499F-BE0F-2110D897B351}"/>
              </a:ext>
            </a:extLst>
          </p:cNvPr>
          <p:cNvSpPr>
            <a:spLocks noGrp="1"/>
          </p:cNvSpPr>
          <p:nvPr>
            <p:ph type="title"/>
          </p:nvPr>
        </p:nvSpPr>
        <p:spPr/>
        <p:txBody>
          <a:bodyPr/>
          <a:lstStyle/>
          <a:p>
            <a:r>
              <a:rPr lang="en-US" dirty="0"/>
              <a:t>Enforcement (4 of 4)</a:t>
            </a:r>
          </a:p>
        </p:txBody>
      </p:sp>
      <p:sp>
        <p:nvSpPr>
          <p:cNvPr id="2" name="Content Placeholder 1">
            <a:extLst>
              <a:ext uri="{FF2B5EF4-FFF2-40B4-BE49-F238E27FC236}">
                <a16:creationId xmlns:a16="http://schemas.microsoft.com/office/drawing/2014/main" id="{24C98277-D070-4372-AE00-7980E684EACE}"/>
              </a:ext>
            </a:extLst>
          </p:cNvPr>
          <p:cNvSpPr>
            <a:spLocks noGrp="1"/>
          </p:cNvSpPr>
          <p:nvPr>
            <p:ph idx="1"/>
          </p:nvPr>
        </p:nvSpPr>
        <p:spPr>
          <a:xfrm>
            <a:off x="473242" y="1597025"/>
            <a:ext cx="11241915" cy="4351338"/>
          </a:xfrm>
        </p:spPr>
        <p:txBody>
          <a:bodyPr/>
          <a:lstStyle/>
          <a:p>
            <a:pPr>
              <a:spcBef>
                <a:spcPts val="600"/>
              </a:spcBef>
              <a:spcAft>
                <a:spcPts val="600"/>
              </a:spcAft>
            </a:pPr>
            <a:r>
              <a:rPr lang="en-US" altLang="en-US" sz="2800" dirty="0">
                <a:solidFill>
                  <a:srgbClr val="004A78"/>
                </a:solidFill>
              </a:rPr>
              <a:t>Criminal Sanctions</a:t>
            </a:r>
          </a:p>
          <a:p>
            <a:pPr lvl="1">
              <a:spcBef>
                <a:spcPts val="600"/>
              </a:spcBef>
              <a:spcAft>
                <a:spcPts val="600"/>
              </a:spcAft>
            </a:pPr>
            <a:r>
              <a:rPr lang="en-US" altLang="en-US" dirty="0"/>
              <a:t>Oil Pollution Act</a:t>
            </a:r>
          </a:p>
          <a:p>
            <a:pPr lvl="2">
              <a:spcBef>
                <a:spcPts val="600"/>
              </a:spcBef>
              <a:spcAft>
                <a:spcPts val="0"/>
              </a:spcAft>
            </a:pPr>
            <a:r>
              <a:rPr lang="en-US" altLang="en-US" sz="2000" dirty="0"/>
              <a:t>$25,000 per day or $1,000 per barrel</a:t>
            </a:r>
          </a:p>
          <a:p>
            <a:pPr lvl="2">
              <a:spcBef>
                <a:spcPts val="600"/>
              </a:spcBef>
              <a:spcAft>
                <a:spcPts val="0"/>
              </a:spcAft>
            </a:pPr>
            <a:r>
              <a:rPr lang="en-US" altLang="en-US" sz="2000" dirty="0"/>
              <a:t>$3,000 per barrel if willful or negligent</a:t>
            </a:r>
          </a:p>
          <a:p>
            <a:pPr lvl="2">
              <a:spcBef>
                <a:spcPts val="600"/>
              </a:spcBef>
              <a:spcAft>
                <a:spcPts val="0"/>
              </a:spcAft>
            </a:pPr>
            <a:r>
              <a:rPr lang="en-US" altLang="en-US" sz="2000" dirty="0"/>
              <a:t>$250,000 and/or 5 years for failure to report</a:t>
            </a:r>
          </a:p>
          <a:p>
            <a:pPr>
              <a:spcBef>
                <a:spcPts val="600"/>
              </a:spcBef>
              <a:spcAft>
                <a:spcPts val="600"/>
              </a:spcAft>
            </a:pPr>
            <a:r>
              <a:rPr lang="en-US" altLang="en-US" sz="2800" dirty="0">
                <a:solidFill>
                  <a:srgbClr val="004A78"/>
                </a:solidFill>
              </a:rPr>
              <a:t>Civil Liability</a:t>
            </a:r>
          </a:p>
          <a:p>
            <a:pPr lvl="1">
              <a:spcBef>
                <a:spcPts val="600"/>
              </a:spcBef>
              <a:spcAft>
                <a:spcPts val="600"/>
              </a:spcAft>
            </a:pPr>
            <a:r>
              <a:rPr lang="en-US" altLang="en-US" dirty="0"/>
              <a:t>Environmental groups can bring suits                </a:t>
            </a:r>
          </a:p>
          <a:p>
            <a:pPr lvl="2">
              <a:spcBef>
                <a:spcPts val="600"/>
              </a:spcBef>
              <a:spcAft>
                <a:spcPts val="0"/>
              </a:spcAft>
            </a:pPr>
            <a:r>
              <a:rPr lang="en-US" altLang="en-US" sz="2000" dirty="0"/>
              <a:t>Sierra Club               </a:t>
            </a:r>
          </a:p>
          <a:p>
            <a:pPr lvl="2">
              <a:spcBef>
                <a:spcPts val="600"/>
              </a:spcBef>
              <a:spcAft>
                <a:spcPts val="0"/>
              </a:spcAft>
            </a:pPr>
            <a:r>
              <a:rPr lang="en-US" altLang="en-US" sz="2000" dirty="0"/>
              <a:t>Environmental Defense Fund                </a:t>
            </a:r>
          </a:p>
          <a:p>
            <a:pPr lvl="2">
              <a:spcBef>
                <a:spcPts val="600"/>
              </a:spcBef>
              <a:spcAft>
                <a:spcPts val="0"/>
              </a:spcAft>
            </a:pPr>
            <a:r>
              <a:rPr lang="en-US" altLang="en-US" sz="2000" dirty="0"/>
              <a:t>League of Conservation Voters</a:t>
            </a:r>
            <a:endParaRPr lang="en-US" altLang="en-US" dirty="0"/>
          </a:p>
          <a:p>
            <a:endParaRPr lang="en-US" dirty="0"/>
          </a:p>
        </p:txBody>
      </p:sp>
    </p:spTree>
    <p:extLst>
      <p:ext uri="{BB962C8B-B14F-4D97-AF65-F5344CB8AC3E}">
        <p14:creationId xmlns:p14="http://schemas.microsoft.com/office/powerpoint/2010/main" val="56160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Case 10.5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defTabSz="520700"/>
            <a:r>
              <a:rPr lang="en-US" altLang="en-US" sz="2800" b="1" dirty="0">
                <a:solidFill>
                  <a:srgbClr val="FF0000"/>
                </a:solidFill>
              </a:rPr>
              <a:t>Case 10.5 </a:t>
            </a:r>
            <a:r>
              <a:rPr lang="en-US" altLang="en-US" sz="2800" b="1" i="1" dirty="0">
                <a:solidFill>
                  <a:srgbClr val="004A78"/>
                </a:solidFill>
              </a:rPr>
              <a:t>U.S. v Citgo Petroleum Corp. </a:t>
            </a:r>
            <a:r>
              <a:rPr lang="en-US" altLang="en-US" sz="2800" b="1" dirty="0">
                <a:solidFill>
                  <a:srgbClr val="004A78"/>
                </a:solidFill>
              </a:rPr>
              <a:t>(2015)</a:t>
            </a:r>
            <a:endParaRPr lang="en-US" altLang="en-US" sz="2800" b="1" i="1" dirty="0">
              <a:solidFill>
                <a:srgbClr val="004A78"/>
              </a:solidFill>
            </a:endParaRPr>
          </a:p>
          <a:p>
            <a:pPr lvl="1" defTabSz="520700">
              <a:spcBef>
                <a:spcPts val="1000"/>
              </a:spcBef>
            </a:pPr>
            <a:r>
              <a:rPr lang="en-US" altLang="en-US" dirty="0"/>
              <a:t>Did Congress intend to prosecute the failure to take action to protect birds and other species from injury?</a:t>
            </a:r>
          </a:p>
          <a:p>
            <a:pPr lvl="1" defTabSz="520700">
              <a:spcBef>
                <a:spcPts val="1000"/>
              </a:spcBef>
            </a:pPr>
            <a:r>
              <a:rPr lang="en-US" altLang="en-US" dirty="0"/>
              <a:t>Is there strict liability when animals are injured or killed by conditions on private property?</a:t>
            </a:r>
          </a:p>
        </p:txBody>
      </p:sp>
      <p:pic>
        <p:nvPicPr>
          <p:cNvPr id="6" name="Graphic 5" descr="Sparrow">
            <a:extLst>
              <a:ext uri="{FF2B5EF4-FFF2-40B4-BE49-F238E27FC236}">
                <a16:creationId xmlns:a16="http://schemas.microsoft.com/office/drawing/2014/main" id="{9314902C-3BB4-477B-B57A-0B3930B3AF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2121" y="3847221"/>
            <a:ext cx="2344058" cy="2344058"/>
          </a:xfrm>
          <a:prstGeom prst="rect">
            <a:avLst/>
          </a:prstGeom>
        </p:spPr>
      </p:pic>
      <p:pic>
        <p:nvPicPr>
          <p:cNvPr id="4" name="Picture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1410259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246EB1-078F-4D86-8745-3558493E1686}"/>
              </a:ext>
            </a:extLst>
          </p:cNvPr>
          <p:cNvSpPr>
            <a:spLocks noGrp="1"/>
          </p:cNvSpPr>
          <p:nvPr>
            <p:ph type="title"/>
          </p:nvPr>
        </p:nvSpPr>
        <p:spPr>
          <a:xfrm>
            <a:off x="838200" y="2548137"/>
            <a:ext cx="10515600" cy="1217447"/>
          </a:xfrm>
        </p:spPr>
        <p:txBody>
          <a:bodyPr/>
          <a:lstStyle/>
          <a:p>
            <a:r>
              <a:rPr lang="en-US" dirty="0"/>
              <a:t>International Environmental Issues</a:t>
            </a:r>
          </a:p>
        </p:txBody>
      </p:sp>
    </p:spTree>
    <p:custDataLst>
      <p:tags r:id="rId1"/>
    </p:custDataLst>
    <p:extLst>
      <p:ext uri="{BB962C8B-B14F-4D97-AF65-F5344CB8AC3E}">
        <p14:creationId xmlns:p14="http://schemas.microsoft.com/office/powerpoint/2010/main" val="4208279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D058C-1A12-4EDD-90DE-EBBB77E2311A}"/>
              </a:ext>
            </a:extLst>
          </p:cNvPr>
          <p:cNvSpPr>
            <a:spLocks noGrp="1"/>
          </p:cNvSpPr>
          <p:nvPr>
            <p:ph type="title"/>
          </p:nvPr>
        </p:nvSpPr>
        <p:spPr/>
        <p:txBody>
          <a:bodyPr/>
          <a:lstStyle/>
          <a:p>
            <a:r>
              <a:rPr lang="en-US" dirty="0"/>
              <a:t>International Issues (1 of 2)</a:t>
            </a:r>
          </a:p>
        </p:txBody>
      </p:sp>
      <p:sp>
        <p:nvSpPr>
          <p:cNvPr id="2" name="Content Placeholder 1">
            <a:extLst>
              <a:ext uri="{FF2B5EF4-FFF2-40B4-BE49-F238E27FC236}">
                <a16:creationId xmlns:a16="http://schemas.microsoft.com/office/drawing/2014/main" id="{B7516138-A12D-400A-9FDA-A01463CF445B}"/>
              </a:ext>
            </a:extLst>
          </p:cNvPr>
          <p:cNvSpPr>
            <a:spLocks noGrp="1"/>
          </p:cNvSpPr>
          <p:nvPr>
            <p:ph idx="1"/>
          </p:nvPr>
        </p:nvSpPr>
        <p:spPr/>
        <p:txBody>
          <a:bodyPr/>
          <a:lstStyle/>
          <a:p>
            <a:r>
              <a:rPr lang="en-US" altLang="en-US" sz="2800" dirty="0">
                <a:solidFill>
                  <a:srgbClr val="004A78"/>
                </a:solidFill>
              </a:rPr>
              <a:t>EU Has the European Environment Agency</a:t>
            </a:r>
          </a:p>
          <a:p>
            <a:r>
              <a:rPr lang="en-US" altLang="en-US" sz="2800" dirty="0">
                <a:solidFill>
                  <a:srgbClr val="004A78"/>
                </a:solidFill>
              </a:rPr>
              <a:t>ISO 14000</a:t>
            </a:r>
          </a:p>
          <a:p>
            <a:r>
              <a:rPr lang="en-US" altLang="en-US" sz="2800" dirty="0">
                <a:solidFill>
                  <a:srgbClr val="004A78"/>
                </a:solidFill>
              </a:rPr>
              <a:t>LEED Certification</a:t>
            </a:r>
          </a:p>
          <a:p>
            <a:endParaRPr lang="en-US" dirty="0"/>
          </a:p>
        </p:txBody>
      </p:sp>
    </p:spTree>
    <p:extLst>
      <p:ext uri="{BB962C8B-B14F-4D97-AF65-F5344CB8AC3E}">
        <p14:creationId xmlns:p14="http://schemas.microsoft.com/office/powerpoint/2010/main" val="111736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D058C-1A12-4EDD-90DE-EBBB77E2311A}"/>
              </a:ext>
            </a:extLst>
          </p:cNvPr>
          <p:cNvSpPr>
            <a:spLocks noGrp="1"/>
          </p:cNvSpPr>
          <p:nvPr>
            <p:ph type="title"/>
          </p:nvPr>
        </p:nvSpPr>
        <p:spPr/>
        <p:txBody>
          <a:bodyPr/>
          <a:lstStyle/>
          <a:p>
            <a:r>
              <a:rPr lang="en-US" dirty="0"/>
              <a:t>International Issues (2 of 2)</a:t>
            </a:r>
          </a:p>
        </p:txBody>
      </p:sp>
      <p:sp>
        <p:nvSpPr>
          <p:cNvPr id="2" name="Content Placeholder 1">
            <a:extLst>
              <a:ext uri="{FF2B5EF4-FFF2-40B4-BE49-F238E27FC236}">
                <a16:creationId xmlns:a16="http://schemas.microsoft.com/office/drawing/2014/main" id="{B7516138-A12D-400A-9FDA-A01463CF445B}"/>
              </a:ext>
            </a:extLst>
          </p:cNvPr>
          <p:cNvSpPr>
            <a:spLocks noGrp="1"/>
          </p:cNvSpPr>
          <p:nvPr>
            <p:ph idx="1"/>
          </p:nvPr>
        </p:nvSpPr>
        <p:spPr/>
        <p:txBody>
          <a:bodyPr/>
          <a:lstStyle/>
          <a:p>
            <a:r>
              <a:rPr lang="en-US" altLang="en-US" sz="2800" dirty="0">
                <a:solidFill>
                  <a:srgbClr val="004A78"/>
                </a:solidFill>
              </a:rPr>
              <a:t>Eco-audit Stickers</a:t>
            </a:r>
          </a:p>
          <a:p>
            <a:pPr lvl="1">
              <a:spcBef>
                <a:spcPts val="1000"/>
              </a:spcBef>
            </a:pPr>
            <a:r>
              <a:rPr lang="en-US" altLang="en-US" dirty="0"/>
              <a:t>Show products’ environmental impact</a:t>
            </a:r>
          </a:p>
          <a:p>
            <a:pPr lvl="1">
              <a:spcBef>
                <a:spcPts val="1000"/>
              </a:spcBef>
              <a:spcAft>
                <a:spcPts val="600"/>
              </a:spcAft>
            </a:pPr>
            <a:r>
              <a:rPr lang="en-US" altLang="en-US" dirty="0"/>
              <a:t>International Organization for Standardization (ISO) developed ISO 14000, a series of environmental standards</a:t>
            </a:r>
          </a:p>
          <a:p>
            <a:pPr lvl="2">
              <a:spcBef>
                <a:spcPts val="800"/>
              </a:spcBef>
            </a:pPr>
            <a:r>
              <a:rPr lang="en-US" altLang="en-US" sz="2000" dirty="0"/>
              <a:t>Companies seek ISO 14000 certification</a:t>
            </a:r>
            <a:r>
              <a:rPr lang="en-US" altLang="en-US" sz="2800" dirty="0"/>
              <a:t>	</a:t>
            </a:r>
            <a:endParaRPr lang="en-US" dirty="0"/>
          </a:p>
          <a:p>
            <a:endParaRPr lang="en-US" dirty="0"/>
          </a:p>
        </p:txBody>
      </p:sp>
    </p:spTree>
    <p:extLst>
      <p:ext uri="{BB962C8B-B14F-4D97-AF65-F5344CB8AC3E}">
        <p14:creationId xmlns:p14="http://schemas.microsoft.com/office/powerpoint/2010/main" val="262767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Common Law Remedies </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a:xfrm>
            <a:off x="473242" y="1720174"/>
            <a:ext cx="11241915" cy="4351338"/>
          </a:xfrm>
        </p:spPr>
        <p:txBody>
          <a:bodyPr/>
          <a:lstStyle/>
          <a:p>
            <a:r>
              <a:rPr lang="en-US" altLang="en-US" sz="2800" dirty="0">
                <a:solidFill>
                  <a:srgbClr val="004A78"/>
                </a:solidFill>
              </a:rPr>
              <a:t>Nuisance</a:t>
            </a:r>
            <a:r>
              <a:rPr lang="en-US" altLang="en-US" sz="2800" dirty="0"/>
              <a:t>s</a:t>
            </a:r>
            <a:endParaRPr lang="en-US" altLang="en-US" sz="3600" dirty="0"/>
          </a:p>
          <a:p>
            <a:pPr lvl="1">
              <a:spcBef>
                <a:spcPts val="1000"/>
              </a:spcBef>
            </a:pPr>
            <a:r>
              <a:rPr lang="en-US" altLang="en-US" dirty="0"/>
              <a:t>Interference with use and enjoyment</a:t>
            </a:r>
          </a:p>
          <a:p>
            <a:pPr lvl="1">
              <a:spcBef>
                <a:spcPts val="1000"/>
              </a:spcBef>
            </a:pPr>
            <a:r>
              <a:rPr lang="en-US" altLang="en-US" dirty="0"/>
              <a:t>Damages and injunction possible</a:t>
            </a:r>
          </a:p>
          <a:p>
            <a:pPr lvl="1">
              <a:spcBef>
                <a:spcPts val="1000"/>
              </a:spcBef>
            </a:pPr>
            <a:r>
              <a:rPr lang="en-US" altLang="en-US" dirty="0"/>
              <a:t>Balancing test employed</a:t>
            </a:r>
          </a:p>
          <a:p>
            <a:r>
              <a:rPr lang="en-US" altLang="en-US" sz="2800" b="1" dirty="0">
                <a:solidFill>
                  <a:srgbClr val="FF0000"/>
                </a:solidFill>
              </a:rPr>
              <a:t>Case 10.1 </a:t>
            </a:r>
            <a:r>
              <a:rPr lang="en-US" altLang="en-US" sz="2800" b="1" i="1" dirty="0">
                <a:solidFill>
                  <a:srgbClr val="004A78"/>
                </a:solidFill>
              </a:rPr>
              <a:t>Spur Industries, Inc. v Del E. Webb Dev. Co. </a:t>
            </a:r>
            <a:r>
              <a:rPr lang="en-US" altLang="en-US" sz="2800" b="1" dirty="0">
                <a:solidFill>
                  <a:srgbClr val="004A78"/>
                </a:solidFill>
              </a:rPr>
              <a:t>(1972)</a:t>
            </a:r>
            <a:endParaRPr lang="en-US" altLang="en-US" sz="2800" b="1" i="1" dirty="0">
              <a:solidFill>
                <a:srgbClr val="004A78"/>
              </a:solidFill>
            </a:endParaRPr>
          </a:p>
          <a:p>
            <a:pPr lvl="1">
              <a:spcBef>
                <a:spcPts val="1000"/>
              </a:spcBef>
            </a:pPr>
            <a:r>
              <a:rPr lang="en-US" altLang="en-US" dirty="0"/>
              <a:t>What is “moving to the nuisance”?</a:t>
            </a:r>
          </a:p>
          <a:p>
            <a:pPr lvl="1">
              <a:spcBef>
                <a:spcPts val="1000"/>
              </a:spcBef>
            </a:pPr>
            <a:r>
              <a:rPr lang="en-US" altLang="en-US" dirty="0"/>
              <a:t>Who wins? Who pays?</a:t>
            </a:r>
            <a:endParaRPr lang="en-US" altLang="en-US" sz="3200" dirty="0"/>
          </a:p>
          <a:p>
            <a:pPr marL="0" indent="0">
              <a:buNone/>
            </a:pPr>
            <a:endParaRPr lang="en-US" dirty="0"/>
          </a:p>
        </p:txBody>
      </p:sp>
      <p:pic>
        <p:nvPicPr>
          <p:cNvPr id="6" name="Graphic 5" descr="Cow">
            <a:extLst>
              <a:ext uri="{FF2B5EF4-FFF2-40B4-BE49-F238E27FC236}">
                <a16:creationId xmlns:a16="http://schemas.microsoft.com/office/drawing/2014/main" id="{CA15A70B-D1EB-4F2F-B7C9-8110FFBBA38F}"/>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3457" y="4885266"/>
            <a:ext cx="914400" cy="914400"/>
          </a:xfrm>
          <a:prstGeom prst="rect">
            <a:avLst/>
          </a:prstGeom>
        </p:spPr>
      </p:pic>
      <p:pic>
        <p:nvPicPr>
          <p:cNvPr id="4" name="Picture Placeholder 14">
            <a:extLst>
              <a:ext uri="{FF2B5EF4-FFF2-40B4-BE49-F238E27FC236}">
                <a16:creationId xmlns:a16="http://schemas.microsoft.com/office/drawing/2014/main" id="{A66BF4AE-CF66-E64C-8D23-B402B82C6D0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6901" y="4732596"/>
            <a:ext cx="1658256" cy="1652159"/>
          </a:xfrm>
          <a:prstGeom prst="rect">
            <a:avLst/>
          </a:prstGeom>
        </p:spPr>
      </p:pic>
    </p:spTree>
    <p:custDataLst>
      <p:tags r:id="rId1"/>
    </p:custDataLst>
    <p:extLst>
      <p:ext uri="{BB962C8B-B14F-4D97-AF65-F5344CB8AC3E}">
        <p14:creationId xmlns:p14="http://schemas.microsoft.com/office/powerpoint/2010/main" val="3413612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a:xfrm>
            <a:off x="476843" y="473245"/>
            <a:ext cx="11241915" cy="1217447"/>
          </a:xfrm>
        </p:spPr>
        <p:txBody>
          <a:bodyPr/>
          <a:lstStyle/>
          <a:p>
            <a:r>
              <a:rPr lang="en-US" dirty="0"/>
              <a:t>Summary (1 of 2)</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p:txBody>
          <a:bodyPr/>
          <a:lstStyle/>
          <a:p>
            <a:pPr marL="0" indent="0">
              <a:spcBef>
                <a:spcPts val="0"/>
              </a:spcBef>
              <a:spcAft>
                <a:spcPts val="0"/>
              </a:spcAft>
              <a:buNone/>
            </a:pPr>
            <a:r>
              <a:rPr lang="en-US" dirty="0"/>
              <a:t>Now that the lesson has ended, you would have learned how to:</a:t>
            </a:r>
          </a:p>
          <a:p>
            <a:pPr marL="0" indent="0">
              <a:spcBef>
                <a:spcPts val="0"/>
              </a:spcBef>
              <a:spcAft>
                <a:spcPts val="0"/>
              </a:spcAft>
              <a:buNone/>
            </a:pPr>
            <a:endParaRPr lang="en-US" dirty="0"/>
          </a:p>
          <a:p>
            <a:pPr defTabSz="1196975">
              <a:spcBef>
                <a:spcPts val="0"/>
              </a:spcBef>
              <a:spcAft>
                <a:spcPts val="600"/>
              </a:spcAft>
            </a:pPr>
            <a:r>
              <a:rPr lang="en-US" dirty="0"/>
              <a:t>Explain the doctrine of nuisance and how it affects property uses and rights.</a:t>
            </a:r>
          </a:p>
          <a:p>
            <a:pPr defTabSz="1196975">
              <a:spcBef>
                <a:spcPts val="600"/>
              </a:spcBef>
              <a:spcAft>
                <a:spcPts val="600"/>
              </a:spcAft>
            </a:pPr>
            <a:r>
              <a:rPr lang="en-US" dirty="0"/>
              <a:t>Describe the history of air pollution laws.</a:t>
            </a:r>
          </a:p>
          <a:p>
            <a:pPr defTabSz="1196975">
              <a:spcBef>
                <a:spcPts val="600"/>
              </a:spcBef>
              <a:spcAft>
                <a:spcPts val="600"/>
              </a:spcAft>
            </a:pPr>
            <a:r>
              <a:rPr lang="en-US" dirty="0"/>
              <a:t>List the laws that mandate action to reduce air pollution and describe how those laws are enforced.</a:t>
            </a:r>
          </a:p>
          <a:p>
            <a:pPr defTabSz="1196975">
              <a:spcBef>
                <a:spcPts val="600"/>
              </a:spcBef>
              <a:spcAft>
                <a:spcPts val="600"/>
              </a:spcAft>
            </a:pPr>
            <a:r>
              <a:rPr lang="en-US" dirty="0"/>
              <a:t>Describe the history of water pollution regulation and its enforcement mechanisms.</a:t>
            </a:r>
          </a:p>
          <a:p>
            <a:pPr defTabSz="1196975">
              <a:spcBef>
                <a:spcPts val="600"/>
              </a:spcBef>
              <a:spcAft>
                <a:spcPts val="600"/>
              </a:spcAft>
            </a:pPr>
            <a:r>
              <a:rPr lang="en-US" dirty="0"/>
              <a:t>Describe statutory regulations for toxic substances and their disposals.</a:t>
            </a:r>
          </a:p>
        </p:txBody>
      </p:sp>
      <p:pic>
        <p:nvPicPr>
          <p:cNvPr id="4" name="Picture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a:xfrm>
            <a:off x="476843" y="473245"/>
            <a:ext cx="11241915" cy="1217447"/>
          </a:xfrm>
        </p:spPr>
        <p:txBody>
          <a:bodyPr/>
          <a:lstStyle/>
          <a:p>
            <a:r>
              <a:rPr lang="en-US" dirty="0"/>
              <a:t>Summary (2 of 2)</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p:txBody>
          <a:bodyPr/>
          <a:lstStyle/>
          <a:p>
            <a:pPr>
              <a:spcBef>
                <a:spcPts val="600"/>
              </a:spcBef>
              <a:spcAft>
                <a:spcPts val="600"/>
              </a:spcAft>
              <a:tabLst>
                <a:tab pos="1196975" algn="l"/>
              </a:tabLst>
            </a:pPr>
            <a:r>
              <a:rPr lang="en-US" dirty="0"/>
              <a:t>Explain liability under CERCLA and its requirements for cleaning up waste sites.</a:t>
            </a:r>
          </a:p>
          <a:p>
            <a:pPr>
              <a:spcBef>
                <a:spcPts val="600"/>
              </a:spcBef>
              <a:spcAft>
                <a:spcPts val="600"/>
              </a:spcAft>
              <a:tabLst>
                <a:tab pos="1196975" algn="l"/>
              </a:tabLst>
            </a:pPr>
            <a:r>
              <a:rPr lang="en-US" dirty="0"/>
              <a:t>Explain when an EIS must be filed and by whom.</a:t>
            </a:r>
          </a:p>
          <a:p>
            <a:pPr>
              <a:spcBef>
                <a:spcPts val="600"/>
              </a:spcBef>
              <a:spcAft>
                <a:spcPts val="600"/>
              </a:spcAft>
              <a:tabLst>
                <a:tab pos="1196975" algn="l"/>
              </a:tabLst>
            </a:pPr>
            <a:r>
              <a:rPr lang="en-US" dirty="0"/>
              <a:t>List the environmental regulations covered by federal and state statutes.</a:t>
            </a:r>
          </a:p>
          <a:p>
            <a:pPr>
              <a:spcBef>
                <a:spcPts val="600"/>
              </a:spcBef>
              <a:spcAft>
                <a:spcPts val="600"/>
              </a:spcAft>
              <a:tabLst>
                <a:tab pos="1196975" algn="l"/>
              </a:tabLst>
            </a:pPr>
            <a:r>
              <a:rPr lang="en-US" dirty="0"/>
              <a:t>Explain the process of fracking and its regulatory framework.</a:t>
            </a:r>
          </a:p>
          <a:p>
            <a:pPr>
              <a:spcBef>
                <a:spcPts val="600"/>
              </a:spcBef>
              <a:spcAft>
                <a:spcPts val="600"/>
              </a:spcAft>
              <a:tabLst>
                <a:tab pos="1196975" algn="l"/>
              </a:tabLst>
            </a:pPr>
            <a:r>
              <a:rPr lang="en-US" dirty="0"/>
              <a:t>Discuss the rights of landowners and others to challenge endangered species protections that affect land use.</a:t>
            </a:r>
          </a:p>
          <a:p>
            <a:pPr>
              <a:spcBef>
                <a:spcPts val="600"/>
              </a:spcBef>
              <a:spcAft>
                <a:spcPts val="600"/>
              </a:spcAft>
              <a:tabLst>
                <a:tab pos="1196975" algn="l"/>
              </a:tabLst>
            </a:pPr>
            <a:r>
              <a:rPr lang="en-US" dirty="0"/>
              <a:t>Identify penalties for the violation of federal environmental laws.</a:t>
            </a:r>
          </a:p>
          <a:p>
            <a:pPr>
              <a:spcBef>
                <a:spcPts val="600"/>
              </a:spcBef>
              <a:spcAft>
                <a:spcPts val="600"/>
              </a:spcAft>
              <a:tabLst>
                <a:tab pos="1196975" algn="l"/>
              </a:tabLst>
            </a:pPr>
            <a:r>
              <a:rPr lang="en-US" dirty="0"/>
              <a:t>List examples of environmental controls in other countries.</a:t>
            </a:r>
            <a:endParaRPr lang="en-US" sz="3200" dirty="0"/>
          </a:p>
          <a:p>
            <a:pPr marL="0" indent="0" defTabSz="1196975">
              <a:spcBef>
                <a:spcPts val="600"/>
              </a:spcBef>
              <a:spcAft>
                <a:spcPts val="600"/>
              </a:spcAft>
              <a:buNone/>
            </a:pPr>
            <a:endParaRPr lang="en-US" dirty="0"/>
          </a:p>
        </p:txBody>
      </p:sp>
      <p:pic>
        <p:nvPicPr>
          <p:cNvPr id="4" name="Picture Placeholder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7587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2A26-FD2B-409E-AC18-2EA61C59D75E}"/>
              </a:ext>
            </a:extLst>
          </p:cNvPr>
          <p:cNvSpPr>
            <a:spLocks noGrp="1"/>
          </p:cNvSpPr>
          <p:nvPr>
            <p:ph type="title"/>
          </p:nvPr>
        </p:nvSpPr>
        <p:spPr>
          <a:xfrm>
            <a:off x="475042" y="2277743"/>
            <a:ext cx="11241915" cy="1217447"/>
          </a:xfrm>
        </p:spPr>
        <p:txBody>
          <a:bodyPr/>
          <a:lstStyle/>
          <a:p>
            <a:r>
              <a:rPr lang="en-US" dirty="0"/>
              <a:t>Statutory Environmental Laws: Air Pollution Regulation</a:t>
            </a:r>
          </a:p>
        </p:txBody>
      </p:sp>
    </p:spTree>
    <p:extLst>
      <p:ext uri="{BB962C8B-B14F-4D97-AF65-F5344CB8AC3E}">
        <p14:creationId xmlns:p14="http://schemas.microsoft.com/office/powerpoint/2010/main" val="22293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Air Pollution Regulation (1 of 8)</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p:txBody>
          <a:bodyPr/>
          <a:lstStyle/>
          <a:p>
            <a:r>
              <a:rPr lang="en-US" altLang="en-US" sz="2800" dirty="0">
                <a:solidFill>
                  <a:srgbClr val="004A78"/>
                </a:solidFill>
              </a:rPr>
              <a:t>Air Pollution Regulation</a:t>
            </a:r>
          </a:p>
          <a:p>
            <a:pPr lvl="1">
              <a:spcBef>
                <a:spcPts val="1000"/>
              </a:spcBef>
            </a:pPr>
            <a:r>
              <a:rPr lang="en-US" altLang="en-US" dirty="0"/>
              <a:t>Air Pollution Control Act (1955)</a:t>
            </a:r>
          </a:p>
          <a:p>
            <a:pPr lvl="1">
              <a:spcBef>
                <a:spcPts val="1000"/>
              </a:spcBef>
            </a:pPr>
            <a:r>
              <a:rPr lang="en-US" altLang="en-US" dirty="0"/>
              <a:t>Clean Air Act (1963)</a:t>
            </a:r>
          </a:p>
          <a:p>
            <a:pPr lvl="1">
              <a:spcBef>
                <a:spcPts val="1000"/>
              </a:spcBef>
            </a:pPr>
            <a:r>
              <a:rPr lang="en-US" altLang="en-US" dirty="0"/>
              <a:t>Air Quality Act (1977/1990)</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360483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Air Pollution Regulation (2 of 8)</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a:xfrm>
            <a:off x="476843" y="1575253"/>
            <a:ext cx="11241915" cy="4351338"/>
          </a:xfrm>
        </p:spPr>
        <p:txBody>
          <a:bodyPr/>
          <a:lstStyle/>
          <a:p>
            <a:pPr>
              <a:spcBef>
                <a:spcPts val="600"/>
              </a:spcBef>
            </a:pPr>
            <a:r>
              <a:rPr lang="en-US" altLang="en-US" sz="2800" dirty="0">
                <a:solidFill>
                  <a:srgbClr val="004A78"/>
                </a:solidFill>
              </a:rPr>
              <a:t>Clean Air Act Amendments of 1970             </a:t>
            </a:r>
          </a:p>
          <a:p>
            <a:pPr lvl="1">
              <a:spcBef>
                <a:spcPts val="600"/>
              </a:spcBef>
            </a:pPr>
            <a:r>
              <a:rPr lang="en-US" altLang="en-US" dirty="0"/>
              <a:t>EPA authorized to establish standards               </a:t>
            </a:r>
          </a:p>
          <a:p>
            <a:pPr lvl="1">
              <a:spcBef>
                <a:spcPts val="600"/>
              </a:spcBef>
            </a:pPr>
            <a:r>
              <a:rPr lang="en-US" altLang="en-US" dirty="0"/>
              <a:t>States required to adopt implementation plans (SIPs)               </a:t>
            </a:r>
          </a:p>
          <a:p>
            <a:pPr lvl="1">
              <a:spcBef>
                <a:spcPts val="600"/>
              </a:spcBef>
            </a:pPr>
            <a:r>
              <a:rPr lang="en-US" altLang="en-US" dirty="0"/>
              <a:t>EPA approval required for plans                  </a:t>
            </a:r>
          </a:p>
          <a:p>
            <a:pPr lvl="1">
              <a:spcBef>
                <a:spcPts val="600"/>
              </a:spcBef>
            </a:pPr>
            <a:r>
              <a:rPr lang="en-US" altLang="en-US" dirty="0"/>
              <a:t>Economic and technological issues</a:t>
            </a:r>
          </a:p>
          <a:p>
            <a:pPr>
              <a:spcBef>
                <a:spcPts val="600"/>
              </a:spcBef>
            </a:pPr>
            <a:r>
              <a:rPr lang="en-US" altLang="en-US" sz="2800" dirty="0">
                <a:solidFill>
                  <a:srgbClr val="004A78"/>
                </a:solidFill>
              </a:rPr>
              <a:t>Clean Air Act Amendments of 1977              </a:t>
            </a:r>
          </a:p>
          <a:p>
            <a:pPr lvl="1">
              <a:spcBef>
                <a:spcPts val="600"/>
              </a:spcBef>
            </a:pPr>
            <a:r>
              <a:rPr lang="en-US" altLang="en-US" dirty="0"/>
              <a:t>Nonattainment areas</a:t>
            </a:r>
          </a:p>
          <a:p>
            <a:pPr lvl="1">
              <a:spcBef>
                <a:spcPts val="600"/>
              </a:spcBef>
            </a:pPr>
            <a:r>
              <a:rPr lang="en-US" altLang="en-US" dirty="0"/>
              <a:t>Prevention of significant deterioration (PSD) areas</a:t>
            </a:r>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32070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3B144-87BD-42CF-B9DE-9E5D4C640D7D}"/>
              </a:ext>
            </a:extLst>
          </p:cNvPr>
          <p:cNvSpPr>
            <a:spLocks noGrp="1"/>
          </p:cNvSpPr>
          <p:nvPr>
            <p:ph type="title"/>
          </p:nvPr>
        </p:nvSpPr>
        <p:spPr/>
        <p:txBody>
          <a:bodyPr/>
          <a:lstStyle/>
          <a:p>
            <a:r>
              <a:rPr lang="en-US" dirty="0"/>
              <a:t>Air Pollution Regulation (3 of 8)</a:t>
            </a:r>
          </a:p>
        </p:txBody>
      </p:sp>
      <p:sp>
        <p:nvSpPr>
          <p:cNvPr id="2" name="Content Placeholder 1">
            <a:extLst>
              <a:ext uri="{FF2B5EF4-FFF2-40B4-BE49-F238E27FC236}">
                <a16:creationId xmlns:a16="http://schemas.microsoft.com/office/drawing/2014/main" id="{500467BD-4361-46CB-B2DE-1CC9030F9CF0}"/>
              </a:ext>
            </a:extLst>
          </p:cNvPr>
          <p:cNvSpPr>
            <a:spLocks noGrp="1"/>
          </p:cNvSpPr>
          <p:nvPr>
            <p:ph idx="1"/>
          </p:nvPr>
        </p:nvSpPr>
        <p:spPr/>
        <p:txBody>
          <a:bodyPr/>
          <a:lstStyle/>
          <a:p>
            <a:r>
              <a:rPr lang="en-US" altLang="en-US" sz="2800" dirty="0">
                <a:solidFill>
                  <a:srgbClr val="004A78"/>
                </a:solidFill>
              </a:rPr>
              <a:t>Economic Controls for Nonattainment Areas</a:t>
            </a:r>
          </a:p>
          <a:p>
            <a:pPr lvl="1">
              <a:spcBef>
                <a:spcPts val="1000"/>
              </a:spcBef>
            </a:pPr>
            <a:r>
              <a:rPr lang="en-US" altLang="en-US" dirty="0"/>
              <a:t>New plants must have the greatest possible emission control</a:t>
            </a:r>
          </a:p>
          <a:p>
            <a:pPr lvl="1">
              <a:spcBef>
                <a:spcPts val="1000"/>
              </a:spcBef>
            </a:pPr>
            <a:r>
              <a:rPr lang="en-US" altLang="en-US" dirty="0"/>
              <a:t>All other operations must be in compliance</a:t>
            </a:r>
          </a:p>
          <a:p>
            <a:pPr lvl="1">
              <a:spcBef>
                <a:spcPts val="1000"/>
              </a:spcBef>
            </a:pPr>
            <a:r>
              <a:rPr lang="en-US" altLang="en-US" dirty="0"/>
              <a:t>New plant emissions must be offset with reduction elsewhere</a:t>
            </a:r>
          </a:p>
          <a:p>
            <a:pPr lvl="1">
              <a:spcBef>
                <a:spcPts val="1000"/>
              </a:spcBef>
            </a:pPr>
            <a:r>
              <a:rPr lang="en-US" altLang="en-US" dirty="0"/>
              <a:t>Follow the bubble concept; for a new plant to begin operations, its pollution must be offset by reduction in the area</a:t>
            </a:r>
            <a:endParaRPr lang="en-US" sz="1800" dirty="0"/>
          </a:p>
          <a:p>
            <a:pPr marL="914400" lvl="3"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2700294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C179C5D7-DA99-4AA5-8DB0-1FA642D8FB8B}"/>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 110519.pptx" id="{FB57E4F6-C376-411E-9BA4-5ED39F071A6C}" vid="{99058E2F-7ED2-4983-8031-712A8ADC93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b47f0fb-e24d-44b9-89a4-ff46b5ce035f">
      <UserInfo>
        <DisplayName/>
        <AccountId xsi:nil="true"/>
        <AccountType/>
      </UserInfo>
    </SharedWithUsers>
    <test1 xmlns="dbac95d4-689a-4a2b-9845-ea50641fb23b" xsi:nil="true"/>
    <Team_x0020_Members xmlns="dbac95d4-689a-4a2b-9845-ea50641fb23b">
      <UserInfo>
        <DisplayName/>
        <AccountId xsi:nil="true"/>
        <AccountType/>
      </UserInfo>
    </Team_x0020_Memb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342809d5e0ebb5b52108db5f0a65b23b">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7136565501243184ab69f50535de382d"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schemas.microsoft.com/office/2006/documentManagement/types"/>
    <ds:schemaRef ds:uri="http://purl.org/dc/elements/1.1/"/>
    <ds:schemaRef ds:uri="http://schemas.microsoft.com/office/2006/metadata/properties"/>
    <ds:schemaRef ds:uri="http://www.w3.org/XML/1998/namespace"/>
    <ds:schemaRef ds:uri="dbac95d4-689a-4a2b-9845-ea50641fb23b"/>
    <ds:schemaRef ds:uri="http://purl.org/dc/dcmitype/"/>
    <ds:schemaRef ds:uri="http://schemas.microsoft.com/office/infopath/2007/PartnerControls"/>
    <ds:schemaRef ds:uri="http://schemas.openxmlformats.org/package/2006/metadata/core-properties"/>
    <ds:schemaRef ds:uri="5b47f0fb-e24d-44b9-89a4-ff46b5ce035f"/>
    <ds:schemaRef ds:uri="http://purl.org/dc/terms/"/>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41259E67-34DC-4698-A37A-2BF1EDE23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POTX TEMPLATE Lecture Slides (1)</Template>
  <TotalTime>572</TotalTime>
  <Words>2533</Words>
  <Application>Microsoft Office PowerPoint</Application>
  <PresentationFormat>Widescreen</PresentationFormat>
  <Paragraphs>337</Paragraphs>
  <Slides>51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Arial</vt:lpstr>
      <vt:lpstr>Calibri</vt:lpstr>
      <vt:lpstr>Courier New</vt:lpstr>
      <vt:lpstr>Times New Roman</vt:lpstr>
      <vt:lpstr>Vixar ASCI</vt:lpstr>
      <vt:lpstr>Wingdings</vt:lpstr>
      <vt:lpstr>Optimized Template Master</vt:lpstr>
      <vt:lpstr>Optimized Template Master (cont.)</vt:lpstr>
      <vt:lpstr>Environmental Regulation and Sustainability</vt:lpstr>
      <vt:lpstr>Learning Objectives (1 of 2)</vt:lpstr>
      <vt:lpstr>Learning Objectives (2 of 2)</vt:lpstr>
      <vt:lpstr>Common Law Remedies and the Environment</vt:lpstr>
      <vt:lpstr>Common Law Remedies </vt:lpstr>
      <vt:lpstr>Statutory Environmental Laws: Air Pollution Regulation</vt:lpstr>
      <vt:lpstr>Air Pollution Regulation (1 of 8)</vt:lpstr>
      <vt:lpstr>Air Pollution Regulation (2 of 8)</vt:lpstr>
      <vt:lpstr>Air Pollution Regulation (3 of 8)</vt:lpstr>
      <vt:lpstr>Air Pollution Regulation (4 of 8)</vt:lpstr>
      <vt:lpstr>Air Pollution Regulation (5 of 8)</vt:lpstr>
      <vt:lpstr>Air Pollution Regulation (6 of 8)</vt:lpstr>
      <vt:lpstr>Air Pollution Regulation (7 of 8)</vt:lpstr>
      <vt:lpstr>Air Pollution Regulation (8 of 8)</vt:lpstr>
      <vt:lpstr>Statutory Environmental Law: Water Pollution Regulation</vt:lpstr>
      <vt:lpstr>Water Pollution Regulation (1 of 4)</vt:lpstr>
      <vt:lpstr>Water Pollution Regulation (2 of 4)</vt:lpstr>
      <vt:lpstr>Water Pollution Regulation (3 of 4)</vt:lpstr>
      <vt:lpstr>Water Pollution Regulation (4 of 4)</vt:lpstr>
      <vt:lpstr>Statutory Environmental Law: Solid Waste Disposal Regulation</vt:lpstr>
      <vt:lpstr>Solid Waste Disposal Regulation</vt:lpstr>
      <vt:lpstr>Superfund (1 of 4)</vt:lpstr>
      <vt:lpstr>Superfund (2 of 4)</vt:lpstr>
      <vt:lpstr>Superfund (3 of 4)</vt:lpstr>
      <vt:lpstr>Superfund (4 of 4)</vt:lpstr>
      <vt:lpstr>Case 10.2 </vt:lpstr>
      <vt:lpstr>Consider 10.4</vt:lpstr>
      <vt:lpstr>Due Diligence and EPA Standards (1 of 2)</vt:lpstr>
      <vt:lpstr>Due Diligence and EPA Standards (2 of 2)</vt:lpstr>
      <vt:lpstr>Guidelines for Self-Audits (1 of 2)</vt:lpstr>
      <vt:lpstr>Guidelines for Self-Audits (2 of 2)</vt:lpstr>
      <vt:lpstr>Brownfield Issues</vt:lpstr>
      <vt:lpstr>Statutory Law: Environmental Quality Regulation</vt:lpstr>
      <vt:lpstr>Environmental Quality</vt:lpstr>
      <vt:lpstr>Case 10.3 </vt:lpstr>
      <vt:lpstr>Statutory Law: Other Federal Environmental Regulations</vt:lpstr>
      <vt:lpstr>Other Environmental Laws (1 of 2)</vt:lpstr>
      <vt:lpstr>Other Environmental Laws (2 of 2)</vt:lpstr>
      <vt:lpstr>Case 10.4 </vt:lpstr>
      <vt:lpstr>State Environmental Laws</vt:lpstr>
      <vt:lpstr>Enforcement of Environmental Laws</vt:lpstr>
      <vt:lpstr>Enforcement (1 of 4)</vt:lpstr>
      <vt:lpstr>Enforcement (2 of 4)</vt:lpstr>
      <vt:lpstr>Enforcement (3 of 4)</vt:lpstr>
      <vt:lpstr>Enforcement (4 of 4)</vt:lpstr>
      <vt:lpstr>Case 10.5 </vt:lpstr>
      <vt:lpstr>International Environmental Issues</vt:lpstr>
      <vt:lpstr>International Issues (1 of 2)</vt:lpstr>
      <vt:lpstr>International Issues (2 of 2)</vt:lpstr>
      <vt:lpstr>Summary (1 of 2)</vt:lpstr>
      <vt:lpstr>Summary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Reyes, Cazzie</dc:creator>
  <cp:lastModifiedBy>User</cp:lastModifiedBy>
  <cp:revision>85</cp:revision>
  <cp:lastPrinted>2020-07-29T00:30:15Z</cp:lastPrinted>
  <dcterms:created xsi:type="dcterms:W3CDTF">2020-02-03T12:24:16Z</dcterms:created>
  <dcterms:modified xsi:type="dcterms:W3CDTF">2025-05-22T09:28:00Z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0x010100DCBD9E0DAEFC3E40A59C31973342194A</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ies>
</file>