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1" r:id="rId1"/>
  </p:sldMasterIdLst>
  <p:notesMasterIdLst>
    <p:notesMasterId r:id="rId32"/>
  </p:notesMasterIdLst>
  <p:sldIdLst>
    <p:sldId id="256" r:id="rId2"/>
    <p:sldId id="257" r:id="rId3"/>
    <p:sldId id="436" r:id="rId4"/>
    <p:sldId id="261" r:id="rId5"/>
    <p:sldId id="394" r:id="rId6"/>
    <p:sldId id="437" r:id="rId7"/>
    <p:sldId id="269" r:id="rId8"/>
    <p:sldId id="395" r:id="rId9"/>
    <p:sldId id="411" r:id="rId10"/>
    <p:sldId id="438" r:id="rId11"/>
    <p:sldId id="439" r:id="rId12"/>
    <p:sldId id="440" r:id="rId13"/>
    <p:sldId id="396" r:id="rId14"/>
    <p:sldId id="412" r:id="rId15"/>
    <p:sldId id="413" r:id="rId16"/>
    <p:sldId id="414" r:id="rId17"/>
    <p:sldId id="415" r:id="rId18"/>
    <p:sldId id="416" r:id="rId19"/>
    <p:sldId id="441" r:id="rId20"/>
    <p:sldId id="398" r:id="rId21"/>
    <p:sldId id="399" r:id="rId22"/>
    <p:sldId id="442" r:id="rId23"/>
    <p:sldId id="443" r:id="rId24"/>
    <p:sldId id="444" r:id="rId25"/>
    <p:sldId id="400" r:id="rId26"/>
    <p:sldId id="426" r:id="rId27"/>
    <p:sldId id="445" r:id="rId28"/>
    <p:sldId id="446" r:id="rId29"/>
    <p:sldId id="447" r:id="rId30"/>
    <p:sldId id="448" r:id="rId31"/>
  </p:sldIdLst>
  <p:sldSz cx="9144000" cy="6858000" type="screen4x3"/>
  <p:notesSz cx="69342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sz="1000"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CC9F78F4-5D66-4D15-8CCB-E6F2BD388C7A}">
          <p14:sldIdLst>
            <p14:sldId id="256"/>
            <p14:sldId id="257"/>
            <p14:sldId id="436"/>
            <p14:sldId id="261"/>
            <p14:sldId id="394"/>
            <p14:sldId id="437"/>
            <p14:sldId id="269"/>
            <p14:sldId id="395"/>
            <p14:sldId id="411"/>
            <p14:sldId id="438"/>
            <p14:sldId id="439"/>
            <p14:sldId id="440"/>
            <p14:sldId id="396"/>
            <p14:sldId id="412"/>
            <p14:sldId id="413"/>
            <p14:sldId id="414"/>
            <p14:sldId id="415"/>
            <p14:sldId id="416"/>
            <p14:sldId id="441"/>
            <p14:sldId id="398"/>
            <p14:sldId id="399"/>
            <p14:sldId id="442"/>
            <p14:sldId id="443"/>
            <p14:sldId id="444"/>
            <p14:sldId id="400"/>
            <p14:sldId id="426"/>
            <p14:sldId id="445"/>
            <p14:sldId id="446"/>
            <p14:sldId id="447"/>
            <p14:sldId id="44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60000"/>
    <a:srgbClr val="E7E7E7"/>
    <a:srgbClr val="CDB1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07" autoAdjust="0"/>
    <p:restoredTop sz="94687" autoAdjust="0"/>
  </p:normalViewPr>
  <p:slideViewPr>
    <p:cSldViewPr snapToGrid="0">
      <p:cViewPr varScale="1">
        <p:scale>
          <a:sx n="38" d="100"/>
          <a:sy n="38" d="100"/>
        </p:scale>
        <p:origin x="119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417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27475" y="0"/>
            <a:ext cx="30051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2B06C5-5992-4749-A93D-F8229DDD3200}" type="datetimeFigureOut">
              <a:rPr lang="en-US" smtClean="0"/>
              <a:t>5/22/2025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7950" y="1160463"/>
            <a:ext cx="4178300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3738" y="4467225"/>
            <a:ext cx="5546725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27475" y="8818563"/>
            <a:ext cx="3005138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56D5E8-9E75-4427-84E9-555894FF084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7614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85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02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</a:t>
            </a:r>
            <a:r>
              <a:rPr lang="en-US" baseline="0"/>
              <a:t>Objective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Objective 03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85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94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85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</a:t>
            </a:r>
            <a:r>
              <a:rPr lang="en-US" baseline="0"/>
              <a:t>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</a:t>
            </a:r>
            <a:r>
              <a:rPr lang="en-US" baseline="0"/>
              <a:t>Objective 05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</a:t>
            </a:r>
            <a:r>
              <a:rPr lang="en-US" baseline="0"/>
              <a:t>Objective 06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9427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7285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Learning</a:t>
            </a:r>
            <a:r>
              <a:rPr lang="en-US" baseline="0" dirty="0"/>
              <a:t> Objective 01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756D5E8-9E75-4427-84E9-555894FF084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70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1_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auto">
          <a:xfrm>
            <a:off x="0" y="5852160"/>
            <a:ext cx="9144000" cy="1005840"/>
          </a:xfrm>
          <a:prstGeom prst="rect">
            <a:avLst/>
          </a:prstGeom>
          <a:solidFill>
            <a:srgbClr val="CDB16E"/>
          </a:solidFill>
          <a:ln>
            <a:noFill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 userDrawn="1"/>
        </p:nvSpPr>
        <p:spPr bwMode="auto">
          <a:xfrm>
            <a:off x="6035675" y="1782763"/>
            <a:ext cx="1187450" cy="244475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 descr="Book cover" title="Essentials of Marketing Research Seventh Edition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152" y="594391"/>
            <a:ext cx="3885064" cy="4983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7" name="Picture 166"/>
          <p:cNvPicPr>
            <a:picLocks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12000"/>
                    </a14:imgEffect>
                    <a14:imgEffect>
                      <a14:saturation sat="14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98423"/>
          <a:stretch/>
        </p:blipFill>
        <p:spPr>
          <a:xfrm>
            <a:off x="-1" y="0"/>
            <a:ext cx="9144000" cy="320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14" y="1663699"/>
            <a:ext cx="4389120" cy="2560320"/>
          </a:xfrm>
        </p:spPr>
        <p:txBody>
          <a:bodyPr/>
          <a:lstStyle>
            <a:lvl1pPr algn="ctr">
              <a:defRPr sz="36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6464300"/>
            <a:ext cx="8229600" cy="274320"/>
          </a:xfrm>
        </p:spPr>
        <p:txBody>
          <a:bodyPr anchor="ctr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6418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9144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229600" cy="502920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189896073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9144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229600" cy="502920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6388100"/>
            <a:ext cx="2286000" cy="2743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34552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9144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229600" cy="237744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3957784"/>
            <a:ext cx="8229600" cy="237744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6388100"/>
            <a:ext cx="2286000" cy="27432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921365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9144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229600" cy="109728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2617351"/>
            <a:ext cx="8229600" cy="109728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3926602"/>
            <a:ext cx="8229600" cy="109728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457200" y="5235854"/>
            <a:ext cx="8229600" cy="109728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714241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914400"/>
          </a:xfrm>
        </p:spPr>
        <p:txBody>
          <a:bodyPr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3931920" cy="502920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754880" y="1308100"/>
            <a:ext cx="3931920" cy="502920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3"/>
          <p:cNvSpPr>
            <a:spLocks noGrp="1"/>
          </p:cNvSpPr>
          <p:nvPr>
            <p:ph sz="quarter" idx="14"/>
          </p:nvPr>
        </p:nvSpPr>
        <p:spPr>
          <a:xfrm>
            <a:off x="457200" y="6388100"/>
            <a:ext cx="2286000" cy="274320"/>
          </a:xfrm>
        </p:spPr>
        <p:txBody>
          <a:bodyPr/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1029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Exhibit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548640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13242"/>
            <a:ext cx="8229600" cy="5394960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6388100"/>
            <a:ext cx="2286000" cy="2743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14305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Exhibit Title and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 hidden="1"/>
          <p:cNvSpPr txBox="1"/>
          <p:nvPr userDrawn="1"/>
        </p:nvSpPr>
        <p:spPr>
          <a:xfrm>
            <a:off x="544513" y="189269"/>
            <a:ext cx="795519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chemeClr val="bg1"/>
                </a:solidFill>
              </a:rPr>
              <a:t>LEARNING OUTCOMES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2782"/>
            <a:ext cx="8229600" cy="548640"/>
          </a:xfrm>
        </p:spPr>
        <p:txBody>
          <a:bodyPr anchor="ctr">
            <a:no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457200" y="913242"/>
            <a:ext cx="8229600" cy="4395358"/>
          </a:xfrm>
        </p:spPr>
        <p:txBody>
          <a:bodyPr/>
          <a:lstStyle>
            <a:lvl1pPr marL="222250" indent="-222250">
              <a:buFont typeface="Arial" panose="020B0604020202020204" pitchFamily="34" charset="0"/>
              <a:buChar char="•"/>
              <a:defRPr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457200" y="6464300"/>
            <a:ext cx="8229600" cy="274320"/>
          </a:xfrm>
          <a:prstGeom prst="rect">
            <a:avLst/>
          </a:prstGeom>
          <a:noFill/>
        </p:spPr>
        <p:txBody>
          <a:bodyPr wrap="none" rtlCol="0" anchor="ctr">
            <a:noAutofit/>
          </a:bodyPr>
          <a:lstStyle/>
          <a:p>
            <a:pPr algn="ctr">
              <a:defRPr/>
            </a:pPr>
            <a:r>
              <a:rPr lang="en-US" dirty="0"/>
              <a:t>© 2019 Cengage. All rights reserved.</a:t>
            </a:r>
          </a:p>
        </p:txBody>
      </p:sp>
      <p:sp>
        <p:nvSpPr>
          <p:cNvPr id="10" name="Content Placeholder 6"/>
          <p:cNvSpPr>
            <a:spLocks noGrp="1"/>
          </p:cNvSpPr>
          <p:nvPr>
            <p:ph sz="quarter" idx="13"/>
          </p:nvPr>
        </p:nvSpPr>
        <p:spPr>
          <a:xfrm>
            <a:off x="457200" y="5448300"/>
            <a:ext cx="8229600" cy="82296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600"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6"/>
          <p:cNvSpPr>
            <a:spLocks noGrp="1"/>
          </p:cNvSpPr>
          <p:nvPr>
            <p:ph sz="quarter" idx="14"/>
          </p:nvPr>
        </p:nvSpPr>
        <p:spPr>
          <a:xfrm>
            <a:off x="457200" y="6388100"/>
            <a:ext cx="2286000" cy="274320"/>
          </a:xfrm>
        </p:spPr>
        <p:txBody>
          <a:bodyPr/>
          <a:lstStyle>
            <a:lvl1pPr marL="0" indent="0">
              <a:buFont typeface="Arial" panose="020B0604020202020204" pitchFamily="34" charset="0"/>
              <a:buNone/>
              <a:defRPr sz="1200"/>
            </a:lvl1pPr>
            <a:lvl2pPr marL="625475" indent="-284163">
              <a:buFont typeface="Arial" panose="020B0604020202020204" pitchFamily="34" charset="0"/>
              <a:buChar char="•"/>
              <a:defRPr/>
            </a:lvl2pPr>
            <a:lvl3pPr marL="974725" indent="-234950">
              <a:buFont typeface="Arial" panose="020B0604020202020204" pitchFamily="34" charset="0"/>
              <a:buChar char="•"/>
              <a:defRPr/>
            </a:lvl3pPr>
            <a:lvl4pPr marL="1311275" indent="-222250">
              <a:buFont typeface="Arial" panose="020B0604020202020204" pitchFamily="34" charset="0"/>
              <a:buChar char="•"/>
              <a:defRPr/>
            </a:lvl4pPr>
            <a:lvl5pPr marL="1657350" indent="-173038">
              <a:buFont typeface="Arial" panose="020B0604020202020204" pitchFamily="34" charset="0"/>
              <a:buChar char="•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9342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378" name="Rectangle 2"/>
          <p:cNvSpPr>
            <a:spLocks noGrp="1" noChangeArrowheads="1"/>
          </p:cNvSpPr>
          <p:nvPr>
            <p:ph type="title"/>
          </p:nvPr>
        </p:nvSpPr>
        <p:spPr bwMode="blackWhite">
          <a:xfrm>
            <a:off x="523875" y="457200"/>
            <a:ext cx="8077200" cy="579438"/>
          </a:xfrm>
          <a:prstGeom prst="rect">
            <a:avLst/>
          </a:prstGeom>
          <a:noFill/>
          <a:ln>
            <a:noFill/>
          </a:ln>
          <a:effectLst>
            <a:outerShdw sx="1000" sy="1000" algn="ctr" rotWithShape="0">
              <a:srgbClr val="EAEAEA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CC6600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altLang="en-US" dirty="0"/>
              <a:t>Click to edit Master title style</a:t>
            </a:r>
          </a:p>
        </p:txBody>
      </p:sp>
      <p:sp>
        <p:nvSpPr>
          <p:cNvPr id="4853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14350" y="1235075"/>
            <a:ext cx="8102600" cy="4937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/>
              <a:t>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48538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33400" y="6355048"/>
            <a:ext cx="7421563" cy="366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9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 dirty="0"/>
              <a:t>© 2019 Cengage. All rights reserved.</a:t>
            </a:r>
            <a:endParaRPr lang="en-US" altLang="en-US" dirty="0"/>
          </a:p>
          <a:p>
            <a:pPr>
              <a:defRPr/>
            </a:pPr>
            <a:endParaRPr lang="en-US" alt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8318500" y="6464300"/>
            <a:ext cx="640080" cy="274320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r"/>
            <a:r>
              <a:rPr lang="en-US" dirty="0"/>
              <a:t>8-</a:t>
            </a:r>
            <a:fld id="{FFE69775-2F7D-4B20-838D-98830AD1983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863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9" r:id="rId3"/>
    <p:sldLayoutId id="2147483741" r:id="rId4"/>
    <p:sldLayoutId id="2147483740" r:id="rId5"/>
    <p:sldLayoutId id="2147483738" r:id="rId6"/>
    <p:sldLayoutId id="2147483737" r:id="rId7"/>
    <p:sldLayoutId id="2147483742" r:id="rId8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effectLst>
            <a:outerShdw sx="1000" sy="1000" algn="tl">
              <a:srgbClr val="C0C0C0"/>
            </a:outerShdw>
          </a:effectLst>
          <a:latin typeface="+mn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336699"/>
          </a:solidFill>
          <a:effectLst>
            <a:outerShdw blurRad="38100" dist="38100" dir="2700000" algn="tl">
              <a:srgbClr val="C0C0C0"/>
            </a:outerShdw>
          </a:effectLst>
          <a:latin typeface="Tahoma" panose="020B0604030504040204" pitchFamily="34" charset="0"/>
        </a:defRPr>
      </a:lvl9pPr>
    </p:titleStyle>
    <p:bodyStyle>
      <a:lvl1pPr marL="222250" indent="-222250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2800" kern="1200">
          <a:solidFill>
            <a:schemeClr val="tx1"/>
          </a:solidFill>
          <a:effectLst>
            <a:outerShdw dist="38100" sx="1000" sy="1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625475" indent="-284163" algn="l" rtl="0" eaLnBrk="1" fontAlgn="base" hangingPunct="1">
        <a:spcBef>
          <a:spcPct val="20000"/>
        </a:spcBef>
        <a:spcAft>
          <a:spcPct val="0"/>
        </a:spcAft>
        <a:buClrTx/>
        <a:buSzPct val="90000"/>
        <a:buFont typeface="Wingdings" panose="05000000000000000000" pitchFamily="2" charset="2"/>
        <a:buChar char="Ø"/>
        <a:defRPr sz="2400" kern="1200">
          <a:solidFill>
            <a:schemeClr val="tx1"/>
          </a:solidFill>
          <a:effectLst>
            <a:outerShdw dist="38100" sx="1000" sy="1000" algn="tl">
              <a:srgbClr val="C0C0C0"/>
            </a:outerShdw>
          </a:effectLst>
          <a:latin typeface="+mn-lt"/>
          <a:ea typeface="+mn-ea"/>
          <a:cs typeface="+mn-cs"/>
        </a:defRPr>
      </a:lvl2pPr>
      <a:lvl3pPr marL="974725" indent="-234950" algn="l" rtl="0" eaLnBrk="1" fontAlgn="base" hangingPunct="1">
        <a:spcBef>
          <a:spcPct val="20000"/>
        </a:spcBef>
        <a:spcAft>
          <a:spcPct val="0"/>
        </a:spcAft>
        <a:buClrTx/>
        <a:buSzPct val="75000"/>
        <a:buFont typeface="Wingdings" panose="05000000000000000000" pitchFamily="2" charset="2"/>
        <a:buChar char="v"/>
        <a:defRPr sz="2000" kern="1200">
          <a:solidFill>
            <a:schemeClr val="tx1"/>
          </a:solidFill>
          <a:effectLst>
            <a:outerShdw dist="38100" sx="1000" sy="1000" algn="tl">
              <a:srgbClr val="C0C0C0"/>
            </a:outerShdw>
          </a:effectLst>
          <a:latin typeface="+mn-lt"/>
          <a:ea typeface="+mn-ea"/>
          <a:cs typeface="+mn-cs"/>
        </a:defRPr>
      </a:lvl3pPr>
      <a:lvl4pPr marL="1311275" indent="-222250" algn="l" rtl="0" eaLnBrk="1" fontAlgn="base" hangingPunct="1">
        <a:spcBef>
          <a:spcPct val="20000"/>
        </a:spcBef>
        <a:spcAft>
          <a:spcPct val="0"/>
        </a:spcAft>
        <a:buClrTx/>
        <a:buChar char="–"/>
        <a:defRPr kern="1200">
          <a:solidFill>
            <a:schemeClr val="tx1"/>
          </a:solidFill>
          <a:effectLst>
            <a:outerShdw dist="38100" sx="1000" sy="1000" algn="tl">
              <a:srgbClr val="C0C0C0"/>
            </a:outerShdw>
          </a:effectLst>
          <a:latin typeface="+mn-lt"/>
          <a:ea typeface="+mn-ea"/>
          <a:cs typeface="+mn-cs"/>
        </a:defRPr>
      </a:lvl4pPr>
      <a:lvl5pPr marL="1657350" indent="-173038" algn="l" rtl="0" eaLnBrk="1" fontAlgn="base" hangingPunct="1">
        <a:spcBef>
          <a:spcPct val="20000"/>
        </a:spcBef>
        <a:spcAft>
          <a:spcPct val="0"/>
        </a:spcAft>
        <a:buClrTx/>
        <a:buChar char="•"/>
        <a:defRPr sz="1600" kern="1200">
          <a:solidFill>
            <a:schemeClr val="tx1"/>
          </a:solidFill>
          <a:effectLst>
            <a:outerShdw dist="38100" sx="1000" sy="1000" algn="tl">
              <a:srgbClr val="C0C0C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4.wdp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3214" y="1663699"/>
            <a:ext cx="4389120" cy="1200329"/>
          </a:xfrm>
        </p:spPr>
        <p:txBody>
          <a:bodyPr/>
          <a:lstStyle/>
          <a:p>
            <a:r>
              <a:rPr lang="en-US" altLang="en-US" dirty="0"/>
              <a:t>Chapter 8</a:t>
            </a:r>
            <a:br>
              <a:rPr lang="en-US" altLang="en-US" dirty="0"/>
            </a:br>
            <a:r>
              <a:rPr lang="en-US" altLang="en-US" dirty="0"/>
              <a:t>Observation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© 2019 Cengage. All rights reserved.</a:t>
            </a:r>
          </a:p>
        </p:txBody>
      </p:sp>
    </p:spTree>
    <p:extLst>
      <p:ext uri="{BB962C8B-B14F-4D97-AF65-F5344CB8AC3E}">
        <p14:creationId xmlns:p14="http://schemas.microsoft.com/office/powerpoint/2010/main" val="28390758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Nature of Observation Studies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b="1" dirty="0"/>
              <a:t>Visible observation </a:t>
            </a:r>
            <a:r>
              <a:rPr lang="en-US" altLang="en-US" dirty="0"/>
              <a:t>is observation in which the observer’s presence or mechanical measurement device is obviously known to the subject</a:t>
            </a:r>
          </a:p>
          <a:p>
            <a:r>
              <a:rPr lang="en-US" altLang="en-US" b="1" dirty="0"/>
              <a:t>Hidden observation </a:t>
            </a:r>
            <a:r>
              <a:rPr lang="en-US" altLang="en-US" dirty="0"/>
              <a:t>is observation in which the subject is unaware that observation is taking place</a:t>
            </a:r>
          </a:p>
          <a:p>
            <a:r>
              <a:rPr lang="en-US" altLang="en-US" dirty="0"/>
              <a:t>Observations are free from nuisances such as social desirability bias or memory problems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40551879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Observation of Human Behavior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Behavioral scientists have recognized that nonverbal behavior can be a communication process by which individuals exchange meanings</a:t>
            </a:r>
          </a:p>
          <a:p>
            <a:r>
              <a:rPr lang="en-US" altLang="en-US" dirty="0"/>
              <a:t>Head nods, smiles, raised eyebrows, winks, and other facial expressions or body movements serve as communication symbols</a:t>
            </a:r>
          </a:p>
          <a:p>
            <a:r>
              <a:rPr lang="en-US" altLang="en-US" dirty="0"/>
              <a:t>Observation of nonverbal communication may hold considerable promise for the marketing researcher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36842775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8.2	Observing and Interpreting Nonverbal Communication</a:t>
            </a:r>
          </a:p>
        </p:txBody>
      </p:sp>
      <p:pic>
        <p:nvPicPr>
          <p:cNvPr id="7" name="Picture 2" descr="A table shows the following column headers: Behavior, Description, and example. Each behavior is accompanied by an illustration. The row-wise data follows. &#10;Facial Expressions: Expressions of emotion such as surprise (eyes wide open, mouth rounded and slightly open, brow furrowed), a consumer reacts to the price quoted by a salesperson; Body Language: Posture, placement of arms and legs, a consumer crosses arms as salesperson speaks, possibly indicating a lack of trust; Eye Activity: Eye contact, staring, looking away, dilated pupils. In U.S. culture, not making eye contact is indicative of a deteriorating relationship. Dilated pupils can indicate emotion or degree of honesty, a consumer avoids making eye contact with a salesperson knowing that he or she will not make a purchase. Personal Space: Physical distance between individuals; in the United States, people like to be about eight feet apart to have a discussion, a consumer may back away from a salesperson who is viewed to be violating one's personal space; Gestures: Responses to certain events with specific body reactions or gestures, a consumer who wins something (maybe at the casino or a sports contest) lifts arms, stands tall, and sticks out chest; Manners: Accepted protocol for given situations, a salesperson may shake a customer's hand, but should not touch a customer otherwise." title="EXHIBIT 8.2: Observing and Interpreting Nonverbal Communication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987377"/>
            <a:ext cx="8229600" cy="5246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63631312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Direct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Direct observation </a:t>
            </a:r>
            <a:r>
              <a:rPr lang="en-US" altLang="en-US" dirty="0"/>
              <a:t>is a straightforward attempt to observe and record what naturally occurs</a:t>
            </a:r>
          </a:p>
          <a:p>
            <a:pPr lvl="1"/>
            <a:r>
              <a:rPr lang="en-US" altLang="en-US" dirty="0"/>
              <a:t>The observer plays a passive role, making no attempt to control or manipulate a situation</a:t>
            </a:r>
          </a:p>
          <a:p>
            <a:pPr lvl="1"/>
            <a:r>
              <a:rPr lang="en-US" altLang="en-US" dirty="0"/>
              <a:t>The data consist of records of events made as they occur</a:t>
            </a:r>
          </a:p>
          <a:p>
            <a:pPr lvl="1"/>
            <a:r>
              <a:rPr lang="en-US" altLang="en-US" dirty="0"/>
              <a:t>May greatly reduce problems with perceptual distortion that lead to response error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LO02</a:t>
            </a:r>
          </a:p>
        </p:txBody>
      </p:sp>
    </p:spTree>
    <p:extLst>
      <p:ext uri="{BB962C8B-B14F-4D97-AF65-F5344CB8AC3E}">
        <p14:creationId xmlns:p14="http://schemas.microsoft.com/office/powerpoint/2010/main" val="14859428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Why Use Direct Observation?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Straightforward</a:t>
            </a:r>
          </a:p>
          <a:p>
            <a:r>
              <a:rPr lang="en-US" altLang="en-US" dirty="0"/>
              <a:t>Economical</a:t>
            </a:r>
          </a:p>
          <a:p>
            <a:r>
              <a:rPr lang="en-US" altLang="en-US" dirty="0"/>
              <a:t>Obtain data quickly and easily</a:t>
            </a:r>
          </a:p>
          <a:p>
            <a:r>
              <a:rPr lang="en-US" altLang="en-US" dirty="0"/>
              <a:t>Often the most accurate way to gather data</a:t>
            </a:r>
          </a:p>
          <a:p>
            <a:r>
              <a:rPr lang="en-US" altLang="en-US" dirty="0"/>
              <a:t>Has limited flexibility because not all phenomena are observable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LO02</a:t>
            </a:r>
          </a:p>
        </p:txBody>
      </p:sp>
    </p:spTree>
    <p:extLst>
      <p:ext uri="{BB962C8B-B14F-4D97-AF65-F5344CB8AC3E}">
        <p14:creationId xmlns:p14="http://schemas.microsoft.com/office/powerpoint/2010/main" val="38262996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Errors Associated with Direct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When human observers record behaviors, the observer may record events subjectively</a:t>
            </a:r>
          </a:p>
          <a:p>
            <a:r>
              <a:rPr lang="en-US" altLang="en-US" b="1" dirty="0"/>
              <a:t>Observer bias </a:t>
            </a:r>
            <a:r>
              <a:rPr lang="en-US" altLang="en-US" dirty="0"/>
              <a:t>is a distortion of measurement resulting from the cognitive behavior or actions of a witnessing observer </a:t>
            </a:r>
          </a:p>
          <a:p>
            <a:pPr lvl="1"/>
            <a:r>
              <a:rPr lang="en-US" altLang="en-US" dirty="0"/>
              <a:t>The observer should record as much detail as possible</a:t>
            </a:r>
          </a:p>
          <a:p>
            <a:r>
              <a:rPr lang="en-US" altLang="en-US" dirty="0"/>
              <a:t>Pace of events, observer’s memory, observer’s writing speed, and other factors limit the detail of what can be recorded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LO02</a:t>
            </a:r>
          </a:p>
        </p:txBody>
      </p:sp>
    </p:spTree>
    <p:extLst>
      <p:ext uri="{BB962C8B-B14F-4D97-AF65-F5344CB8AC3E}">
        <p14:creationId xmlns:p14="http://schemas.microsoft.com/office/powerpoint/2010/main" val="285331816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Contrived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Contrived observation </a:t>
            </a:r>
            <a:r>
              <a:rPr lang="en-US" altLang="en-US" dirty="0"/>
              <a:t>is</a:t>
            </a:r>
            <a:r>
              <a:rPr lang="en-US" altLang="en-US" b="1" dirty="0"/>
              <a:t> </a:t>
            </a:r>
            <a:r>
              <a:rPr lang="en-US" altLang="en-US" dirty="0"/>
              <a:t>observation in which the investigator creates an artificial environment in order to test a hypothesis</a:t>
            </a:r>
          </a:p>
          <a:p>
            <a:pPr lvl="1"/>
            <a:r>
              <a:rPr lang="en-US" altLang="en-US" dirty="0"/>
              <a:t>Can increase the frequency of certain behavior patterns </a:t>
            </a:r>
          </a:p>
          <a:p>
            <a:pPr lvl="1"/>
            <a:r>
              <a:rPr lang="en-US" altLang="en-US" dirty="0"/>
              <a:t>If situations are not contrived, the research time spent waiting and observing would expand considerably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LO02</a:t>
            </a:r>
          </a:p>
        </p:txBody>
      </p:sp>
    </p:spTree>
    <p:extLst>
      <p:ext uri="{BB962C8B-B14F-4D97-AF65-F5344CB8AC3E}">
        <p14:creationId xmlns:p14="http://schemas.microsoft.com/office/powerpoint/2010/main" val="1333385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Complementary Evidence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Observational approaches can be combined (complement) with other research approaches</a:t>
            </a:r>
          </a:p>
          <a:p>
            <a:r>
              <a:rPr lang="en-US" altLang="en-US" dirty="0"/>
              <a:t>Survey responses combined with information on how long the respondent took to make a choice reveal more than either type of data alone</a:t>
            </a:r>
          </a:p>
          <a:p>
            <a:r>
              <a:rPr lang="en-US" altLang="en-US" b="1" dirty="0"/>
              <a:t>Response latency </a:t>
            </a:r>
            <a:r>
              <a:rPr lang="en-US" altLang="en-US" dirty="0"/>
              <a:t>is the amount of time it takes to make a choice between two alternatives</a:t>
            </a:r>
          </a:p>
          <a:p>
            <a:pPr lvl="1"/>
            <a:r>
              <a:rPr lang="en-US" altLang="en-US" dirty="0"/>
              <a:t>Used as a measure of the strength of preference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LO02</a:t>
            </a:r>
          </a:p>
        </p:txBody>
      </p:sp>
    </p:spTree>
    <p:extLst>
      <p:ext uri="{BB962C8B-B14F-4D97-AF65-F5344CB8AC3E}">
        <p14:creationId xmlns:p14="http://schemas.microsoft.com/office/powerpoint/2010/main" val="28695640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Ethical Issues in the Observation of Humans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321040" cy="5029200"/>
          </a:xfrm>
        </p:spPr>
        <p:txBody>
          <a:bodyPr/>
          <a:lstStyle/>
          <a:p>
            <a:r>
              <a:rPr lang="en-US" altLang="en-US" dirty="0"/>
              <a:t>Observation is sometimes akin to spying</a:t>
            </a:r>
          </a:p>
          <a:p>
            <a:r>
              <a:rPr lang="en-US" altLang="en-US" dirty="0"/>
              <a:t>Raises the question of the respondent’s right to privacy</a:t>
            </a:r>
          </a:p>
          <a:p>
            <a:r>
              <a:rPr lang="en-US" altLang="en-US" dirty="0"/>
              <a:t>If the researcher obtains permission to observe someone, the subject may not act naturally</a:t>
            </a:r>
          </a:p>
          <a:p>
            <a:r>
              <a:rPr lang="en-US" altLang="en-US" dirty="0"/>
              <a:t>New technologies afford opportunities to observe behaviors of interest to marketing managers </a:t>
            </a:r>
          </a:p>
          <a:p>
            <a:pPr lvl="1"/>
            <a:r>
              <a:rPr lang="en-US" altLang="en-US" b="1" dirty="0"/>
              <a:t>Deep-packet inspection </a:t>
            </a:r>
            <a:r>
              <a:rPr lang="en-US" altLang="en-US" dirty="0"/>
              <a:t>refers to the ability of an Internet service provider to read data transmitted by users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LO03</a:t>
            </a:r>
          </a:p>
        </p:txBody>
      </p:sp>
    </p:spTree>
    <p:extLst>
      <p:ext uri="{BB962C8B-B14F-4D97-AF65-F5344CB8AC3E}">
        <p14:creationId xmlns:p14="http://schemas.microsoft.com/office/powerpoint/2010/main" val="34030501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Ethical Issues in the Observation of Humans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321040" cy="5029200"/>
          </a:xfrm>
        </p:spPr>
        <p:txBody>
          <a:bodyPr/>
          <a:lstStyle/>
          <a:p>
            <a:r>
              <a:rPr lang="en-US" altLang="en-US" dirty="0"/>
              <a:t>When do you collect observational data?</a:t>
            </a:r>
          </a:p>
          <a:p>
            <a:pPr lvl="1"/>
            <a:r>
              <a:rPr lang="en-US" altLang="en-US" dirty="0"/>
              <a:t>Is the behavior being observed commonly performed in public?</a:t>
            </a:r>
          </a:p>
          <a:p>
            <a:pPr lvl="1"/>
            <a:r>
              <a:rPr lang="en-US" altLang="en-US" dirty="0"/>
              <a:t>Is the behavior performed in a setting in which the anonymity of the person being observed is assured?</a:t>
            </a:r>
          </a:p>
          <a:p>
            <a:pPr lvl="1"/>
            <a:r>
              <a:rPr lang="en-US" altLang="en-US" dirty="0"/>
              <a:t>Has the person agreed to be observed?</a:t>
            </a:r>
          </a:p>
          <a:p>
            <a:pPr lvl="1"/>
            <a:r>
              <a:rPr lang="en-US" altLang="en-US" dirty="0"/>
              <a:t>Has the person been adequately notified that their behavior (including data transfers) is being observed?</a:t>
            </a:r>
          </a:p>
          <a:p>
            <a:r>
              <a:rPr lang="en-US" altLang="en-US" dirty="0"/>
              <a:t>If the answer to these questions is “yes”, then the study is probably ethical</a:t>
            </a:r>
          </a:p>
          <a:p>
            <a:r>
              <a:rPr lang="en-US" altLang="en-US" dirty="0"/>
              <a:t>If the answer is “no”, input from IRB is needed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LO03</a:t>
            </a:r>
          </a:p>
        </p:txBody>
      </p:sp>
    </p:spTree>
    <p:extLst>
      <p:ext uri="{BB962C8B-B14F-4D97-AF65-F5344CB8AC3E}">
        <p14:creationId xmlns:p14="http://schemas.microsoft.com/office/powerpoint/2010/main" val="339794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Learning Outcomes</a:t>
            </a:r>
          </a:p>
        </p:txBody>
      </p:sp>
      <p:sp>
        <p:nvSpPr>
          <p:cNvPr id="2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i="1" dirty="0"/>
              <a:t>After studying this chapter, you should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Discuss the role of observational technologies as marketing research tools 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Know the difference between direct and contrived observation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Identify ethical issues particular to research using observation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Explain the observation of physical objects and message content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Describe major types of mechanical observation</a:t>
            </a:r>
          </a:p>
          <a:p>
            <a:pPr marL="457200" indent="-457200">
              <a:buFont typeface="+mj-lt"/>
              <a:buAutoNum type="arabicPeriod"/>
            </a:pPr>
            <a:r>
              <a:rPr lang="en-US" altLang="en-US" sz="2400" dirty="0"/>
              <a:t>Summarize techniques for measuring physiological reactions</a:t>
            </a:r>
          </a:p>
        </p:txBody>
      </p:sp>
    </p:spTree>
    <p:extLst>
      <p:ext uri="{BB962C8B-B14F-4D97-AF65-F5344CB8AC3E}">
        <p14:creationId xmlns:p14="http://schemas.microsoft.com/office/powerpoint/2010/main" val="36668492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8.3	Is the Observation Ethical?</a:t>
            </a:r>
          </a:p>
        </p:txBody>
      </p:sp>
      <p:pic>
        <p:nvPicPr>
          <p:cNvPr id="10" name="Picture 2" descr="There are four ethical questions. 1. Is behavior commonly performed in public where others can plainly see? 2. Is behavior performed in a setting in which anonymity is assured? 3. Has the person agreed to be observed? 4. Has the person been adequately notified that behavior is being observed?" title="EXHIBIT 8.3: Is the Observation Ethical?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1086714"/>
            <a:ext cx="8255000" cy="504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LO03</a:t>
            </a:r>
          </a:p>
        </p:txBody>
      </p:sp>
    </p:spTree>
    <p:extLst>
      <p:ext uri="{BB962C8B-B14F-4D97-AF65-F5344CB8AC3E}">
        <p14:creationId xmlns:p14="http://schemas.microsoft.com/office/powerpoint/2010/main" val="30322908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Observation of Physical Objects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b="1" dirty="0"/>
              <a:t>Artifacts </a:t>
            </a:r>
            <a:r>
              <a:rPr lang="en-US" altLang="en-US" dirty="0"/>
              <a:t>are the things that people made and consumed within a culture that signal something meaningful about the behavior taking place at the time of consumption</a:t>
            </a:r>
          </a:p>
          <a:p>
            <a:r>
              <a:rPr lang="en-US" altLang="en-US" b="1" dirty="0"/>
              <a:t>Inventories</a:t>
            </a:r>
            <a:r>
              <a:rPr lang="en-US" altLang="en-US" dirty="0"/>
              <a:t> are counting and recording physical objects through retail or wholesale audits</a:t>
            </a:r>
          </a:p>
          <a:p>
            <a:r>
              <a:rPr lang="en-US" altLang="en-US" b="1" dirty="0"/>
              <a:t>Content analysis </a:t>
            </a:r>
            <a:r>
              <a:rPr lang="en-US" altLang="en-US" dirty="0"/>
              <a:t>is the systematic observation and quantitative description of the manifest content of communication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LO04</a:t>
            </a:r>
          </a:p>
        </p:txBody>
      </p:sp>
    </p:spTree>
    <p:extLst>
      <p:ext uri="{BB962C8B-B14F-4D97-AF65-F5344CB8AC3E}">
        <p14:creationId xmlns:p14="http://schemas.microsoft.com/office/powerpoint/2010/main" val="29299611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Mechanical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dirty="0"/>
              <a:t>Types</a:t>
            </a:r>
          </a:p>
          <a:p>
            <a:pPr lvl="1"/>
            <a:r>
              <a:rPr lang="en-US" altLang="en-US" dirty="0"/>
              <a:t>Television, radio, and digital monitoring</a:t>
            </a:r>
          </a:p>
          <a:p>
            <a:pPr lvl="1"/>
            <a:r>
              <a:rPr lang="en-US" altLang="en-US" dirty="0"/>
              <a:t>Monitoring web traffic</a:t>
            </a:r>
          </a:p>
          <a:p>
            <a:pPr lvl="1"/>
            <a:r>
              <a:rPr lang="en-US" altLang="en-US" dirty="0"/>
              <a:t>Scanner-based research</a:t>
            </a:r>
          </a:p>
          <a:p>
            <a:pPr lvl="1"/>
            <a:r>
              <a:rPr lang="en-US" altLang="en-US" dirty="0"/>
              <a:t>Camera surveillance</a:t>
            </a:r>
          </a:p>
          <a:p>
            <a:pPr lvl="1"/>
            <a:r>
              <a:rPr lang="en-US" altLang="en-US" dirty="0"/>
              <a:t>Smartphones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29608368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Television, Radio, And Digital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b="1" dirty="0"/>
              <a:t>Television Monitoring </a:t>
            </a:r>
            <a:r>
              <a:rPr lang="en-US" altLang="en-US" dirty="0"/>
              <a:t>is the computerized mechanical observation used to obtain television ratings</a:t>
            </a:r>
          </a:p>
          <a:p>
            <a:r>
              <a:rPr lang="en-US" altLang="en-US" dirty="0"/>
              <a:t>Nielsen’s </a:t>
            </a:r>
            <a:r>
              <a:rPr lang="en-US" altLang="en-US" b="1" dirty="0"/>
              <a:t>portable people meter</a:t>
            </a:r>
            <a:r>
              <a:rPr lang="en-US" altLang="en-US" dirty="0"/>
              <a:t> device that looks and functions much like a small cell phone but automatically detects broadcast signals, satellite radio and </a:t>
            </a:r>
            <a:r>
              <a:rPr lang="en-US" altLang="en-US" dirty="0" err="1"/>
              <a:t>tv</a:t>
            </a:r>
            <a:r>
              <a:rPr lang="en-US" altLang="en-US" dirty="0"/>
              <a:t> transmissions</a:t>
            </a:r>
          </a:p>
          <a:p>
            <a:r>
              <a:rPr lang="en-US" altLang="en-US" b="1" dirty="0"/>
              <a:t>Pretesting Group’s </a:t>
            </a:r>
            <a:r>
              <a:rPr lang="en-US" altLang="en-US" b="1" dirty="0" err="1"/>
              <a:t>PeopleReader</a:t>
            </a:r>
            <a:r>
              <a:rPr lang="en-US" altLang="en-US" b="1" dirty="0"/>
              <a:t> </a:t>
            </a:r>
            <a:r>
              <a:rPr lang="en-US" altLang="en-US" dirty="0"/>
              <a:t>unobtrusively measures the time a user spends on viewing printed advertising pages or pages displayed on a computer or tablet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19796884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Monitoring Web Traffic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Web traffic and buzz</a:t>
            </a:r>
          </a:p>
          <a:p>
            <a:pPr lvl="1"/>
            <a:r>
              <a:rPr lang="en-US" altLang="en-US" b="1" dirty="0"/>
              <a:t>Click-through rate </a:t>
            </a:r>
            <a:r>
              <a:rPr lang="en-US" altLang="en-US" dirty="0"/>
              <a:t>is the percentage of views of a page for which the user clicks on a target link to enter the website</a:t>
            </a:r>
          </a:p>
          <a:p>
            <a:pPr lvl="1"/>
            <a:r>
              <a:rPr lang="en-US" altLang="en-US" b="1" dirty="0"/>
              <a:t>Conversation volume </a:t>
            </a:r>
            <a:r>
              <a:rPr lang="en-US" altLang="en-US" dirty="0"/>
              <a:t>is the measure of the amount of Internet postings that involve a specific name or term </a:t>
            </a:r>
          </a:p>
          <a:p>
            <a:r>
              <a:rPr lang="en-US" altLang="en-US" dirty="0"/>
              <a:t>CTR and online advertising</a:t>
            </a:r>
          </a:p>
          <a:p>
            <a:pPr lvl="1"/>
            <a:r>
              <a:rPr lang="en-US" altLang="en-US" dirty="0"/>
              <a:t>Applying the CTR to the amount spent on the advertisement gives the advertiser a cost per click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12914629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8.4	Online Advertising Metrics</a:t>
            </a:r>
          </a:p>
        </p:txBody>
      </p:sp>
      <p:pic>
        <p:nvPicPr>
          <p:cNvPr id="10" name="Picture 2" descr="The online advertising metrics in different platforms are as follows. C T R, Twitter: Click-Through Rate—portion of viewers who click through a hyperlink in an ad. C V, Facebook: Conversion Volume—amount of Internet or social media postings mentioning brand. R P C, Instagram: Revenue per Click—average amount of sales per clickthrough. C P C, Tumblr: Cost per click—expense associated with an ad divided by number of clicks. P M, Pinterest: Positive Mentions—amount of positive postings associated with an online ad." title="EXHIBIT 8.4: Online Advertising Metrics"/>
          <p:cNvPicPr>
            <a:picLocks noGrp="1" noChangeAspect="1"/>
          </p:cNvPicPr>
          <p:nvPr>
            <p:ph sz="quarter" idx="12"/>
          </p:nvPr>
        </p:nvPicPr>
        <p:blipFill>
          <a:blip r:embed="rId3"/>
          <a:stretch>
            <a:fillRect/>
          </a:stretch>
        </p:blipFill>
        <p:spPr>
          <a:xfrm>
            <a:off x="3352800" y="795508"/>
            <a:ext cx="2438400" cy="5630522"/>
          </a:xfrm>
          <a:prstGeom prst="rect">
            <a:avLst/>
          </a:prstGeom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121146597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Scanner-Based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b="1" dirty="0"/>
              <a:t>Scanner-based consumer panel </a:t>
            </a:r>
            <a:r>
              <a:rPr lang="en-US" altLang="en-US" dirty="0"/>
              <a:t>is a type of consumer panel in which participants’ purchasing habits are recorded with a laser scanner rather than a purchase diary</a:t>
            </a:r>
          </a:p>
          <a:p>
            <a:r>
              <a:rPr lang="en-US" altLang="en-US" dirty="0"/>
              <a:t>Scanner data is a mechanical observation form that requires no input from customers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9724328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Camera Surveillance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Cameras planted inconspicuously in places can be useful in marketing research </a:t>
            </a:r>
          </a:p>
          <a:p>
            <a:r>
              <a:rPr lang="en-US" altLang="en-US" dirty="0"/>
              <a:t>Shopping center security video can help identify problems with merchandising and the types of things that attract consumers to come into and remain in an environment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23065198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Smartphones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321040" cy="5029200"/>
          </a:xfrm>
        </p:spPr>
        <p:txBody>
          <a:bodyPr/>
          <a:lstStyle/>
          <a:p>
            <a:r>
              <a:rPr lang="en-US" altLang="en-US" dirty="0"/>
              <a:t>Most people don’t realize how much information is recorded through their everyday use of the phone. </a:t>
            </a:r>
          </a:p>
          <a:p>
            <a:r>
              <a:rPr lang="en-US" altLang="en-US" dirty="0"/>
              <a:t>All text messages, browsing, and phone calls leave behind some kind of record</a:t>
            </a:r>
          </a:p>
          <a:p>
            <a:r>
              <a:rPr lang="en-US" altLang="en-US" dirty="0"/>
              <a:t>Smartphones also contain GPS devices capable of recording the phone’s, and thus most likely the user’s, whereabouts anytime the phone is connected</a:t>
            </a:r>
          </a:p>
          <a:p>
            <a:r>
              <a:rPr lang="en-US" altLang="en-US" dirty="0"/>
              <a:t>Like other areas, technology may outpace the ethics of using this type of data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LO05</a:t>
            </a:r>
          </a:p>
        </p:txBody>
      </p:sp>
    </p:spTree>
    <p:extLst>
      <p:ext uri="{BB962C8B-B14F-4D97-AF65-F5344CB8AC3E}">
        <p14:creationId xmlns:p14="http://schemas.microsoft.com/office/powerpoint/2010/main" val="2969854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Physiological Reactions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321040" cy="5029200"/>
          </a:xfrm>
        </p:spPr>
        <p:txBody>
          <a:bodyPr/>
          <a:lstStyle/>
          <a:p>
            <a:pPr marL="0" indent="0">
              <a:buNone/>
            </a:pPr>
            <a:r>
              <a:rPr lang="en-US" altLang="en-US" dirty="0"/>
              <a:t>There are five major categories of mechanical devices used to measure physiological reactions</a:t>
            </a:r>
          </a:p>
          <a:p>
            <a:r>
              <a:rPr lang="en-US" altLang="en-US" b="1" dirty="0"/>
              <a:t>Eye-tracking</a:t>
            </a:r>
            <a:r>
              <a:rPr lang="en-US" altLang="en-US" dirty="0"/>
              <a:t> is used to observe eye movements</a:t>
            </a:r>
          </a:p>
          <a:p>
            <a:r>
              <a:rPr lang="en-US" altLang="en-US" b="1" dirty="0" err="1"/>
              <a:t>Pupilometer</a:t>
            </a:r>
            <a:r>
              <a:rPr lang="en-US" altLang="en-US" dirty="0"/>
              <a:t> is used to observe and record changes in the diameter of a subject’s pupils</a:t>
            </a:r>
          </a:p>
          <a:p>
            <a:r>
              <a:rPr lang="en-US" altLang="en-US" b="1" dirty="0" err="1"/>
              <a:t>Psychogalvanometer</a:t>
            </a:r>
            <a:r>
              <a:rPr lang="en-US" altLang="en-US" dirty="0"/>
              <a:t> measures galvanic skin response, a measure of involuntary changes in the electrical resistance of the skin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LO06</a:t>
            </a:r>
          </a:p>
        </p:txBody>
      </p:sp>
    </p:spTree>
    <p:extLst>
      <p:ext uri="{BB962C8B-B14F-4D97-AF65-F5344CB8AC3E}">
        <p14:creationId xmlns:p14="http://schemas.microsoft.com/office/powerpoint/2010/main" val="17574300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Introduction</a:t>
            </a:r>
            <a:endParaRPr lang="en-US" dirty="0"/>
          </a:p>
        </p:txBody>
      </p:sp>
      <p:sp>
        <p:nvSpPr>
          <p:cNvPr id="2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Scientists rely heavily on observation</a:t>
            </a:r>
          </a:p>
          <a:p>
            <a:r>
              <a:rPr lang="en-US" altLang="en-US" dirty="0"/>
              <a:t>Observations play a key role in discovering ideas and developing theories </a:t>
            </a:r>
          </a:p>
          <a:p>
            <a:r>
              <a:rPr lang="en-US" altLang="en-US" dirty="0"/>
              <a:t>Inductive learning begins with collections of observations</a:t>
            </a:r>
          </a:p>
        </p:txBody>
      </p:sp>
    </p:spTree>
    <p:extLst>
      <p:ext uri="{BB962C8B-B14F-4D97-AF65-F5344CB8AC3E}">
        <p14:creationId xmlns:p14="http://schemas.microsoft.com/office/powerpoint/2010/main" val="318739311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Measuring Physiological Reactions (2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08100"/>
            <a:ext cx="8321040" cy="5029200"/>
          </a:xfrm>
        </p:spPr>
        <p:txBody>
          <a:bodyPr/>
          <a:lstStyle/>
          <a:p>
            <a:r>
              <a:rPr lang="en-US" altLang="en-US" b="1" dirty="0"/>
              <a:t>Voice-pitch analysis </a:t>
            </a:r>
            <a:r>
              <a:rPr lang="en-US" altLang="en-US" dirty="0"/>
              <a:t>is a physiological measurement technique that records abnormal frequencies in the voice that are supposed to reflect emotional reactions to various stimuli</a:t>
            </a:r>
          </a:p>
          <a:p>
            <a:pPr lvl="1"/>
            <a:r>
              <a:rPr lang="en-US" altLang="en-US" dirty="0"/>
              <a:t>This is relatively new</a:t>
            </a:r>
          </a:p>
          <a:p>
            <a:r>
              <a:rPr lang="en-US" altLang="en-US" b="1" dirty="0"/>
              <a:t>Neurological devices</a:t>
            </a:r>
            <a:r>
              <a:rPr lang="en-US" altLang="en-US" dirty="0"/>
              <a:t> can reveal how much thought takes place and what types of feelings a person is probably experiencing</a:t>
            </a:r>
          </a:p>
          <a:p>
            <a:pPr lvl="1"/>
            <a:r>
              <a:rPr lang="en-US" altLang="en-US" dirty="0"/>
              <a:t>Magnetic resonance imaging (MRI) device—a machine that allows one to measure what portions of the brain are active at a given time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LO06</a:t>
            </a:r>
          </a:p>
        </p:txBody>
      </p:sp>
    </p:spTree>
    <p:extLst>
      <p:ext uri="{BB962C8B-B14F-4D97-AF65-F5344CB8AC3E}">
        <p14:creationId xmlns:p14="http://schemas.microsoft.com/office/powerpoint/2010/main" val="521365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Technology and Observation in Marketing Research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b="1" dirty="0"/>
              <a:t>Observation</a:t>
            </a:r>
            <a:r>
              <a:rPr lang="en-US" altLang="en-US" dirty="0"/>
              <a:t> is the systematic process of recording the behavioral patterns of people, objects, and occurrences as they take place</a:t>
            </a:r>
          </a:p>
          <a:p>
            <a:pPr lvl="1"/>
            <a:r>
              <a:rPr lang="en-US" altLang="en-US" dirty="0"/>
              <a:t>Advances in technology have given a bigger role for observational research tools in marketing research</a:t>
            </a:r>
          </a:p>
          <a:p>
            <a:pPr lvl="1"/>
            <a:r>
              <a:rPr lang="en-US" altLang="en-US" dirty="0"/>
              <a:t>Observation can be a useful part of either qualitative or quantitative research</a:t>
            </a:r>
          </a:p>
          <a:p>
            <a:pPr lvl="1"/>
            <a:r>
              <a:rPr lang="en-US" altLang="en-US" dirty="0"/>
              <a:t>Scientific observation addresses a research question aimed at discovering market knowledge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8758558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Technological Advances and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Internet, cellular, social networking and near-field technologies have fueled big data analytics  </a:t>
            </a:r>
          </a:p>
          <a:p>
            <a:pPr lvl="1"/>
            <a:r>
              <a:rPr lang="en-US" altLang="en-US" dirty="0"/>
              <a:t>Because most of this data gathering involves no two-way communication (no survey or interview), these types of data qualify as behavioral observational </a:t>
            </a:r>
          </a:p>
          <a:p>
            <a:pPr lvl="1"/>
            <a:r>
              <a:rPr lang="en-US" altLang="en-US" dirty="0"/>
              <a:t>They leave behind a systematic recording of what people actually did</a:t>
            </a:r>
          </a:p>
          <a:p>
            <a:r>
              <a:rPr lang="en-US" altLang="en-US" dirty="0"/>
              <a:t>These technologies enable data collection to be automated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30384606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What Can Be Observed?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Physical movements</a:t>
            </a:r>
          </a:p>
          <a:p>
            <a:r>
              <a:rPr lang="en-US" altLang="en-US" dirty="0"/>
              <a:t>Verbal behavior</a:t>
            </a:r>
          </a:p>
          <a:p>
            <a:r>
              <a:rPr lang="en-US" altLang="en-US" dirty="0"/>
              <a:t>Expressive behavior and physiological reactions</a:t>
            </a:r>
          </a:p>
          <a:p>
            <a:r>
              <a:rPr lang="en-US" altLang="en-US" dirty="0"/>
              <a:t>Spatial tensions and locations</a:t>
            </a:r>
          </a:p>
          <a:p>
            <a:r>
              <a:rPr lang="en-US" altLang="en-US" dirty="0"/>
              <a:t>Temporal patterns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en-US" dirty="0"/>
              <a:t>Physical objects</a:t>
            </a:r>
          </a:p>
          <a:p>
            <a:r>
              <a:rPr lang="en-US" dirty="0"/>
              <a:t>Verbal and pictorial records</a:t>
            </a:r>
          </a:p>
          <a:p>
            <a:r>
              <a:rPr lang="en-US" dirty="0"/>
              <a:t>Neurological activity</a:t>
            </a:r>
          </a:p>
          <a:p>
            <a:r>
              <a:rPr lang="en-US" dirty="0"/>
              <a:t>Internet activities</a:t>
            </a:r>
          </a:p>
          <a:p>
            <a:r>
              <a:rPr lang="en-US" dirty="0"/>
              <a:t>Geographical information</a:t>
            </a:r>
          </a:p>
          <a:p>
            <a:r>
              <a:rPr lang="en-US" dirty="0"/>
              <a:t>Physical distribution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17735181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EXHIBIT 8.1	Different Types of Observable Behaviors Tracked by Marketing Research</a:t>
            </a:r>
          </a:p>
        </p:txBody>
      </p:sp>
      <p:pic>
        <p:nvPicPr>
          <p:cNvPr id="16" name="Picture 2" descr="A table shows the following column headers: Observable Phenomenon, Illustration, and Technologies Used to Observe. The row-wise data follows. Physical Movements: The ways shoppers move through shopping centers and stores, Video, GPS and NFC; Verbal Behavior: Statements recorded at the Walmart complaint line, posted on blogs, social networks, or sites like TripAdvisor, Voice recordings and Internet archives; Expressive Behavior and Physiological Reactions: Facial expressions of consumers in a restaurant, the body language of consumers waiting for service, or the amount of sweat produced under stress, Human observations, video or tools like GSR; Spatial Tensions and Locations: How close shoppers stand to a service provider while getting advice about what clothes look good, Human observations or video; Temporal Patterns: How long patients in a doctor's office will wait before going to the counter to complain, Human observations or timing devices; Physical Objects: What brands of shoes, clothing, and skateboards teens at a skate park own and use, Human observation; Verbal and Pictorial Records: Photographs or videos of early childhood Christmas experiences including photos posted on Instagram, Facebook, or other social network sites, Data archiving techniques, human observation; Neurological Activities: Brain activity in response to a consumer experiencing joy or disgust while reading advertising copy, Facial recognition or devices like fMRI; Internet Activities: Websites viewed, time spent viewing, social networking habits—what do consumers like? Search engine histories—what are consumers looking for? Cookies and other tags that identify devices; Geographical Information: Where is someone physically located at any given time? GPS tools, IP addresses, cell tower IDs; Physical Distribution: Movement of raw materials and finished products across the globe, NFC, satellite observation" title="EXHIBIT 8.1: Different Types of Observable Behaviors Tracked by Marketing Research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85" y="912813"/>
            <a:ext cx="7575030" cy="539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3413858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Disadvantages of Observation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Behavior can be observed, but motives cannot</a:t>
            </a:r>
          </a:p>
          <a:p>
            <a:r>
              <a:rPr lang="en-US" altLang="en-US" dirty="0"/>
              <a:t>Analytical models do better with predicting behavior than explaining it</a:t>
            </a:r>
          </a:p>
          <a:p>
            <a:r>
              <a:rPr lang="en-US" altLang="en-US" dirty="0"/>
              <a:t>Observation period is often too short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27436208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The Nature of Observation Studies (1 of 2)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b="1" dirty="0"/>
              <a:t>Mechanical observation</a:t>
            </a:r>
            <a:r>
              <a:rPr lang="en-US" altLang="en-US" dirty="0"/>
              <a:t>, as performed by supermarket scanners or traffic counters, can very accurately record behavior that is routine, repetitive, or programmatic</a:t>
            </a:r>
          </a:p>
          <a:p>
            <a:r>
              <a:rPr lang="en-US" altLang="en-US" b="1" dirty="0"/>
              <a:t>Unobtrusive observation </a:t>
            </a:r>
            <a:r>
              <a:rPr lang="en-US" altLang="en-US" dirty="0"/>
              <a:t>is</a:t>
            </a:r>
            <a:r>
              <a:rPr lang="en-US" altLang="en-US" b="1" dirty="0"/>
              <a:t> </a:t>
            </a:r>
            <a:r>
              <a:rPr lang="en-US" altLang="en-US" dirty="0"/>
              <a:t>no communication with the person being observed is necessary so that he or she is unaware that he or she is an object of research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/>
              <a:t>LO01</a:t>
            </a:r>
          </a:p>
        </p:txBody>
      </p:sp>
    </p:spTree>
    <p:extLst>
      <p:ext uri="{BB962C8B-B14F-4D97-AF65-F5344CB8AC3E}">
        <p14:creationId xmlns:p14="http://schemas.microsoft.com/office/powerpoint/2010/main" val="570858052"/>
      </p:ext>
    </p:extLst>
  </p:cSld>
  <p:clrMapOvr>
    <a:masterClrMapping/>
  </p:clrMapOvr>
</p:sld>
</file>

<file path=ppt/theme/theme1.xml><?xml version="1.0" encoding="utf-8"?>
<a:theme xmlns:a="http://schemas.openxmlformats.org/drawingml/2006/main" name="Babin_New Theme">
  <a:themeElements>
    <a:clrScheme name="1_Exploring Marketing Research 9e. 2">
      <a:dk1>
        <a:srgbClr val="000000"/>
      </a:dk1>
      <a:lt1>
        <a:srgbClr val="FFFFFF"/>
      </a:lt1>
      <a:dk2>
        <a:srgbClr val="003300"/>
      </a:dk2>
      <a:lt2>
        <a:srgbClr val="5F5F5F"/>
      </a:lt2>
      <a:accent1>
        <a:srgbClr val="009900"/>
      </a:accent1>
      <a:accent2>
        <a:srgbClr val="CC99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B98A00"/>
      </a:accent6>
      <a:hlink>
        <a:srgbClr val="FF3300"/>
      </a:hlink>
      <a:folHlink>
        <a:srgbClr val="663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1_Exploring Marketing Research 9e. 1">
        <a:dk1>
          <a:srgbClr val="000000"/>
        </a:dk1>
        <a:lt1>
          <a:srgbClr val="FFFFFF"/>
        </a:lt1>
        <a:dk2>
          <a:srgbClr val="396F39"/>
        </a:dk2>
        <a:lt2>
          <a:srgbClr val="FFCC00"/>
        </a:lt2>
        <a:accent1>
          <a:srgbClr val="009900"/>
        </a:accent1>
        <a:accent2>
          <a:srgbClr val="CC9900"/>
        </a:accent2>
        <a:accent3>
          <a:srgbClr val="AEBBAE"/>
        </a:accent3>
        <a:accent4>
          <a:srgbClr val="DADADA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Exploring Marketing Research 9e. 2">
        <a:dk1>
          <a:srgbClr val="000000"/>
        </a:dk1>
        <a:lt1>
          <a:srgbClr val="FFFFFF"/>
        </a:lt1>
        <a:dk2>
          <a:srgbClr val="003300"/>
        </a:dk2>
        <a:lt2>
          <a:srgbClr val="5F5F5F"/>
        </a:lt2>
        <a:accent1>
          <a:srgbClr val="0099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B98A00"/>
        </a:accent6>
        <a:hlink>
          <a:srgbClr val="FF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Exploring Marketing Research 9e. 4">
        <a:dk1>
          <a:srgbClr val="000000"/>
        </a:dk1>
        <a:lt1>
          <a:srgbClr val="FFFFFF"/>
        </a:lt1>
        <a:dk2>
          <a:srgbClr val="FF0000"/>
        </a:dk2>
        <a:lt2>
          <a:srgbClr val="800000"/>
        </a:lt2>
        <a:accent1>
          <a:srgbClr val="008000"/>
        </a:accent1>
        <a:accent2>
          <a:srgbClr val="FF9900"/>
        </a:accent2>
        <a:accent3>
          <a:srgbClr val="FFFFFF"/>
        </a:accent3>
        <a:accent4>
          <a:srgbClr val="000000"/>
        </a:accent4>
        <a:accent5>
          <a:srgbClr val="AAC0AA"/>
        </a:accent5>
        <a:accent6>
          <a:srgbClr val="E78A00"/>
        </a:accent6>
        <a:hlink>
          <a:srgbClr val="CC3300"/>
        </a:hlink>
        <a:folHlink>
          <a:srgbClr val="6633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Babin_New Theme</Template>
  <TotalTime>769</TotalTime>
  <Words>1558</Words>
  <Application>Microsoft Office PowerPoint</Application>
  <PresentationFormat>On-screen Show (4:3)</PresentationFormat>
  <Paragraphs>219</Paragraphs>
  <Slides>30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7" baseType="lpstr">
      <vt:lpstr>MS PGothic</vt:lpstr>
      <vt:lpstr>MS PGothic</vt:lpstr>
      <vt:lpstr>Arial</vt:lpstr>
      <vt:lpstr>Calibri</vt:lpstr>
      <vt:lpstr>Tahoma</vt:lpstr>
      <vt:lpstr>Wingdings</vt:lpstr>
      <vt:lpstr>Babin_New Theme</vt:lpstr>
      <vt:lpstr>Chapter 8 Observation</vt:lpstr>
      <vt:lpstr>Learning Outcomes</vt:lpstr>
      <vt:lpstr>Introduction</vt:lpstr>
      <vt:lpstr>Technology and Observation in Marketing Research</vt:lpstr>
      <vt:lpstr>Technological Advances and Observation</vt:lpstr>
      <vt:lpstr>What Can Be Observed?</vt:lpstr>
      <vt:lpstr>EXHIBIT 8.1 Different Types of Observable Behaviors Tracked by Marketing Research</vt:lpstr>
      <vt:lpstr>Disadvantages of Observation</vt:lpstr>
      <vt:lpstr>The Nature of Observation Studies (1 of 2)</vt:lpstr>
      <vt:lpstr>The Nature of Observation Studies (2 of 2)</vt:lpstr>
      <vt:lpstr>Observation of Human Behavior</vt:lpstr>
      <vt:lpstr>EXHIBIT 8.2 Observing and Interpreting Nonverbal Communication</vt:lpstr>
      <vt:lpstr>Direct Observation</vt:lpstr>
      <vt:lpstr>Why Use Direct Observation?</vt:lpstr>
      <vt:lpstr>Errors Associated with Direct Observation</vt:lpstr>
      <vt:lpstr>Contrived Observation</vt:lpstr>
      <vt:lpstr>Complementary Evidence</vt:lpstr>
      <vt:lpstr>Ethical Issues in the Observation of Humans (1 of 2)</vt:lpstr>
      <vt:lpstr>Ethical Issues in the Observation of Humans (2 of 2)</vt:lpstr>
      <vt:lpstr>EXHIBIT 8.3 Is the Observation Ethical?</vt:lpstr>
      <vt:lpstr>Observation of Physical Objects</vt:lpstr>
      <vt:lpstr>Mechanical Observation</vt:lpstr>
      <vt:lpstr>Television, Radio, And Digital Monitoring</vt:lpstr>
      <vt:lpstr>Monitoring Web Traffic</vt:lpstr>
      <vt:lpstr>EXHIBIT 8.4 Online Advertising Metrics</vt:lpstr>
      <vt:lpstr>Scanner-Based Research</vt:lpstr>
      <vt:lpstr>Camera Surveillance</vt:lpstr>
      <vt:lpstr>Smartphones</vt:lpstr>
      <vt:lpstr>Measuring Physiological Reactions (1 of 2)</vt:lpstr>
      <vt:lpstr>Measuring Physiological Reactions (2 of 2)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User</cp:lastModifiedBy>
  <cp:revision>330</cp:revision>
  <dcterms:created xsi:type="dcterms:W3CDTF">2018-07-25T18:38:41Z</dcterms:created>
  <dcterms:modified xsi:type="dcterms:W3CDTF">2025-05-22T03:11:17Z</dcterms:modified>
</cp:coreProperties>
</file>