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684" r:id="rId3"/>
    <p:sldMasterId id="2147483701" r:id="rId4"/>
  </p:sldMasterIdLst>
  <p:notesMasterIdLst>
    <p:notesMasterId r:id="rId28"/>
  </p:notesMasterIdLst>
  <p:sldIdLst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64" userDrawn="1">
          <p15:clr>
            <a:srgbClr val="A4A3A4"/>
          </p15:clr>
        </p15:guide>
        <p15:guide id="3" orient="horz" pos="2256" userDrawn="1">
          <p15:clr>
            <a:srgbClr val="A4A3A4"/>
          </p15:clr>
        </p15:guide>
        <p15:guide id="4" pos="56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0079A4"/>
    <a:srgbClr val="009ED6"/>
    <a:srgbClr val="005A7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242" autoAdjust="0"/>
  </p:normalViewPr>
  <p:slideViewPr>
    <p:cSldViewPr snapToGrid="0" showGuides="1">
      <p:cViewPr varScale="1">
        <p:scale>
          <a:sx n="42" d="100"/>
          <a:sy n="42" d="100"/>
        </p:scale>
        <p:origin x="1040" y="32"/>
      </p:cViewPr>
      <p:guideLst>
        <p:guide pos="3264"/>
        <p:guide orient="horz" pos="2256"/>
        <p:guide pos="5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5C3B8-DF6A-4363-A71C-1FB575177303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1EC21-83FD-4AF0-B117-AFF74164C9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6A8FE-C056-4DC1-BA59-4FD31E81E611}"/>
              </a:ext>
            </a:extLst>
          </p:cNvPr>
          <p:cNvSpPr/>
          <p:nvPr userDrawn="1"/>
        </p:nvSpPr>
        <p:spPr>
          <a:xfrm>
            <a:off x="342900" y="2111793"/>
            <a:ext cx="3863458" cy="386345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D253F-227D-42CF-8F90-F47004F80DEE}"/>
              </a:ext>
            </a:extLst>
          </p:cNvPr>
          <p:cNvSpPr/>
          <p:nvPr userDrawn="1"/>
        </p:nvSpPr>
        <p:spPr>
          <a:xfrm>
            <a:off x="473716" y="2383972"/>
            <a:ext cx="3457621" cy="34576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F223C-E880-4B45-A984-2AA8B704804A}"/>
              </a:ext>
            </a:extLst>
          </p:cNvPr>
          <p:cNvSpPr/>
          <p:nvPr userDrawn="1"/>
        </p:nvSpPr>
        <p:spPr>
          <a:xfrm>
            <a:off x="604883" y="2904176"/>
            <a:ext cx="2844244" cy="2806808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8"/>
            <a:ext cx="9144000" cy="374266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57300"/>
            <a:ext cx="4076700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 descr="McGraw-Hill Education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48BEFF-BA62-4F57-A395-1841E3498099}"/>
              </a:ext>
            </a:extLst>
          </p:cNvPr>
          <p:cNvSpPr/>
          <p:nvPr userDrawn="1"/>
        </p:nvSpPr>
        <p:spPr>
          <a:xfrm>
            <a:off x="342900" y="2092349"/>
            <a:ext cx="3886200" cy="38861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4D51A-7AF1-42A2-A701-D7F6FC385612}"/>
              </a:ext>
            </a:extLst>
          </p:cNvPr>
          <p:cNvSpPr/>
          <p:nvPr userDrawn="1"/>
        </p:nvSpPr>
        <p:spPr>
          <a:xfrm>
            <a:off x="495300" y="2362200"/>
            <a:ext cx="3429000" cy="346710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9"/>
            <a:ext cx="9144000" cy="379562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175015-534D-4B45-9B93-A51D73A8606D}"/>
              </a:ext>
            </a:extLst>
          </p:cNvPr>
          <p:cNvSpPr/>
          <p:nvPr userDrawn="1"/>
        </p:nvSpPr>
        <p:spPr>
          <a:xfrm>
            <a:off x="0" y="1400176"/>
            <a:ext cx="9058275" cy="50351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D4D73-2E4C-4522-B139-2F8CECAF237C}"/>
              </a:ext>
            </a:extLst>
          </p:cNvPr>
          <p:cNvSpPr/>
          <p:nvPr userDrawn="1"/>
        </p:nvSpPr>
        <p:spPr>
          <a:xfrm>
            <a:off x="176801" y="1974951"/>
            <a:ext cx="8420697" cy="42558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FA30B7-862B-48DC-911D-C622F5174501}"/>
              </a:ext>
            </a:extLst>
          </p:cNvPr>
          <p:cNvSpPr/>
          <p:nvPr userDrawn="1"/>
        </p:nvSpPr>
        <p:spPr>
          <a:xfrm>
            <a:off x="357036" y="2451637"/>
            <a:ext cx="7784668" cy="359656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A52EEEA-42E7-4D58-A515-BC82AF2F86AD}"/>
              </a:ext>
            </a:extLst>
          </p:cNvPr>
          <p:cNvSpPr/>
          <p:nvPr userDrawn="1"/>
        </p:nvSpPr>
        <p:spPr>
          <a:xfrm>
            <a:off x="0" y="1428750"/>
            <a:ext cx="9077325" cy="50583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EE661-1795-4CB3-A8FF-EDE257BB547C}"/>
              </a:ext>
            </a:extLst>
          </p:cNvPr>
          <p:cNvSpPr/>
          <p:nvPr userDrawn="1"/>
        </p:nvSpPr>
        <p:spPr>
          <a:xfrm>
            <a:off x="189110" y="1902549"/>
            <a:ext cx="8434348" cy="4352837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 dirty="0"/>
              <a:t>1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0BCA5E8-39CF-4B97-B9D1-0E78871A2B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9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501497C-45D5-4DAB-90FA-03EA7A225A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4A79-40CC-487A-BC62-3F34B98C5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9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/>
            </a:lvl1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 descr="McGraw-Hill Education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04" r:id="rId5"/>
    <p:sldLayoutId id="2147483705" r:id="rId6"/>
    <p:sldLayoutId id="214748370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  <p:sldLayoutId id="2147483695" r:id="rId4"/>
    <p:sldLayoutId id="2147483696" r:id="rId5"/>
    <p:sldLayoutId id="214748369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Eleven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Managing Project Teams</a:t>
            </a:r>
          </a:p>
        </p:txBody>
      </p:sp>
      <p:pic>
        <p:nvPicPr>
          <p:cNvPr id="7" name="Picture Placeholder 6" descr="A picture containing water, riding, wave, man&#10;&#10;Description automatically generated">
            <a:extLst>
              <a:ext uri="{FF2B5EF4-FFF2-40B4-BE49-F238E27FC236}">
                <a16:creationId xmlns:a16="http://schemas.microsoft.com/office/drawing/2014/main" id="{8A7C50EC-99E7-484E-B325-7E8AFCF3005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5810"/>
          <a:stretch>
            <a:fillRect/>
          </a:stretch>
        </p:blipFill>
        <p:spPr>
          <a:xfrm>
            <a:off x="4572000" y="1230619"/>
            <a:ext cx="4229100" cy="497645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743147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Project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 first project team meeting—project kick-off meeting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Establishing ground rules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Planning decisions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Tracking decisions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Managing change decisions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Relationship decisions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Managing subsequent project meetings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Team 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Confidentiality is maintained; no information is shared outside the team unless all agree to it.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It is acceptable to be in trouble, but it is not acceptable to surprise others. Tell others immediately when deadlines or milestones will not be reached.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There is zero tolerance for bulling a way through a problem or an issue.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Agree to disagree, but when a decision has been made, regardless of personal feelings, move forward.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Respect outsiders, and do not flaunt one’s position on the project team.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Hard work does not get in the way of having fun.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4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 Team Identity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Effective use of meetings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Co-location of team members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Creation of project name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Get the team to build or do something together early on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Team rituals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7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for an Effective Project Vision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24580" t="14207" r="22924" b="8396"/>
          <a:stretch/>
        </p:blipFill>
        <p:spPr>
          <a:xfrm>
            <a:off x="2044957" y="1532239"/>
            <a:ext cx="5056060" cy="41930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11.4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3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Project Reward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 reward system encourages team performance and extra effort.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Most project managers advocate the use of group rewards.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To increase the value of rewards, rewards need to have lasting significance.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Some project managers have to use negative reinforcement to motivate project performance.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There are times when we need to reward individual performance.  Examples of this kind of rewards include</a:t>
            </a:r>
          </a:p>
          <a:p>
            <a:pPr marL="687388"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Letter of recommendation</a:t>
            </a:r>
          </a:p>
          <a:p>
            <a:pPr marL="687388"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Public recognition for outstanding work</a:t>
            </a:r>
          </a:p>
          <a:p>
            <a:pPr marL="687388"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Job assignments</a:t>
            </a:r>
          </a:p>
          <a:p>
            <a:pPr marL="687388"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Flexibility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79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Orchestrating the Decision-Making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Facilitating group decision making involves four major steps.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Identifying problems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Generating alternatives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Reaching a decision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Following 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90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Conflict within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62680"/>
            <a:ext cx="8458200" cy="55193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Encouraging Functional Conflict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Functional conflict plays a critical role in obtaining a deeper understanding of the issues and coming up with the best decisions possible.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Project managers can legitimize dissent within the team by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Designating someone to play the role of devil’s advocate.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Asking the group to take 15 minutes to come up with all the reasons the team should not pursue a course of action.</a:t>
            </a: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Managing Dysfunctional Conflict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Mediate the conflict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Arbitrate the conflict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Control the conflict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Accept the conflict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Eliminate the conflict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8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Conflict over the Project Life Cycle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11.5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198" t="36026" r="14324" b="16566"/>
          <a:stretch/>
        </p:blipFill>
        <p:spPr>
          <a:xfrm>
            <a:off x="743318" y="1546588"/>
            <a:ext cx="7657364" cy="35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69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Rejuvenating the Project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Informal Techniques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Institute new rituals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Show the team an inspiration movie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Have the project sponsor give a pep talk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Formal Techniques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Hire an external consultant to facilitate a team-building session to elevate team performance and clarify ownership (whether the team has direct influence over the issue) issues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Link team-building activities with outdoor experience to provide an intense common experience that accelerate the social development of the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2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11.4  Managing Virtual Project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78008"/>
            <a:ext cx="8458200" cy="524750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dirty="0"/>
              <a:t>Two biggest challenges involved in managing a virtual project team are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AutoNum type="arabicPeriod"/>
            </a:pPr>
            <a:r>
              <a:rPr lang="en-US" dirty="0"/>
              <a:t>Developing trust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Hold a face-to-face meeting at the beginning and orchestrate the exchange of social information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Set clear roles for each team member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Form teams with people who have already worked effectively together on projects, if possible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AutoNum type="arabicPeriod"/>
            </a:pPr>
            <a:r>
              <a:rPr lang="en-US" dirty="0"/>
              <a:t>Developing effective patterns of communication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Don’t let team members vanish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Establish a code of conduct to avoid delays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Establish clear norms and protocols for surfacing assumptions and conflicts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Use electronic video technology to verify work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Share the pain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4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655235-A2AC-452B-A80E-9C552845A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26549"/>
            <a:ext cx="8462296" cy="412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70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24-Hour Global Clock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11.6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332780" y="1218684"/>
            <a:ext cx="4479912" cy="512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27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11.5  Project Team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Groupthink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Illusion of invulnerability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Whitewash of critical thinking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Negative stereotypes of outsiders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Direct pressure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Bureaucratic bypass syndrome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Team spirit becomes team infatuation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92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Brainstorming</a:t>
            </a:r>
          </a:p>
          <a:p>
            <a:r>
              <a:rPr lang="en-US" dirty="0"/>
              <a:t>Dysfunctional conflict</a:t>
            </a:r>
          </a:p>
          <a:p>
            <a:r>
              <a:rPr lang="en-US" dirty="0"/>
              <a:t>Functional conflict</a:t>
            </a:r>
          </a:p>
          <a:p>
            <a:r>
              <a:rPr lang="en-US" dirty="0"/>
              <a:t>Groupthink</a:t>
            </a:r>
          </a:p>
          <a:p>
            <a:r>
              <a:rPr lang="en-US" dirty="0"/>
              <a:t>Nominal group technique (NGT)</a:t>
            </a:r>
          </a:p>
          <a:p>
            <a:r>
              <a:rPr lang="en-US" dirty="0"/>
              <a:t>Positive synergy</a:t>
            </a:r>
          </a:p>
          <a:p>
            <a:r>
              <a:rPr lang="en-US" dirty="0"/>
              <a:t>Project kick-off meeting</a:t>
            </a:r>
          </a:p>
          <a:p>
            <a:r>
              <a:rPr lang="en-US" dirty="0"/>
              <a:t>Project vision</a:t>
            </a:r>
          </a:p>
          <a:p>
            <a:r>
              <a:rPr lang="en-US" dirty="0"/>
              <a:t>Team building</a:t>
            </a:r>
          </a:p>
          <a:p>
            <a:r>
              <a:rPr lang="en-US" dirty="0"/>
              <a:t>Virtual project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2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E3099-19E7-4F65-BE4F-763526BE7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22237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11-01	Identify key characteristics of a high-performance project team.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11-02	Distinguish the different stages of team development.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11-03	Understand the impact situational factors have on project team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	development.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11-04	Identify strategies for developing a high-performance project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	team.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11-05	Distinguish functional conflict from dysfunctional conflict and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	describe strategies for encouraging functional conflict and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	discouraging dysfunctional conflict.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11-06	Understand the challenges of managing virtual project teams.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11-07	Recognize the different pitfalls that can occur in a project team.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6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11.1	The Five-Stage Team Development Model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11.2	Situational Factors Affecting Team Development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11.3	Building High-Performance Project Teams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11.4	Managing Virtual Project Teams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11.5	Project Team Pitfalls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8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High-Performing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77852"/>
            <a:ext cx="8458200" cy="53217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Synergy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Positive synergy	1 + 1 + 1 + 1 + 1 = 10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Negative synergy	1 + 1 + 1 + 1 + 1 = 2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endParaRPr lang="en-US" dirty="0"/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Characteristics of High-Performing Teams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en-US" dirty="0"/>
              <a:t>Share a sense of common purpose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en-US" dirty="0"/>
              <a:t>Make effective use of individual talents and expertise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en-US" dirty="0"/>
              <a:t>Balance role and share tasks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en-US" dirty="0"/>
              <a:t>Exert energy toward problem solving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en-US" dirty="0"/>
              <a:t>Accept differences of opinion and expression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en-US" dirty="0"/>
              <a:t>Encourage risk taking and creativity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en-US" dirty="0"/>
              <a:t>Set high personal performance standards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AutoNum type="arabicPeriod"/>
            </a:pPr>
            <a:r>
              <a:rPr lang="en-US" dirty="0"/>
              <a:t>Identify source of both professional and personal growth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2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11.1  The Five-Stage Team Development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1259173"/>
            <a:ext cx="7877175" cy="5095875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11.1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11.2  Situational Factors Affecting Team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77853"/>
            <a:ext cx="8458200" cy="52476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Conditions Favoring Development of High-Performing Project Teams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There are 10 or fewer members per team.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Members volunteer to serve on the project team.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Members serve on the project from beginning to end.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Members are assigned to the project full time.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Members are part of an organization culture that fosters cooperation and trust.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Members report solely to the project manager.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All relevant functional areas are represented on the team.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 project involves a compelling objective.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Members are located within conversational distance of each other.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6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 Building High-Performance Project Teams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29060" t="34639" r="13379" b="19650"/>
          <a:stretch/>
        </p:blipFill>
        <p:spPr>
          <a:xfrm>
            <a:off x="686876" y="1491049"/>
            <a:ext cx="7782322" cy="34763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11.3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2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 Project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Factors affecting recruitment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 importance of the project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The management structure being used to complete the project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Considerations that need to be factored into the recruitment process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Problem-solving ability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Availability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Technological expertise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Credibility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Political connections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Ambition, initiative, and energy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Familiarity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3842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B5822631-C789-4209-A92D-60DE76681D32}"/>
    </a:ext>
  </a:extLst>
</a:theme>
</file>

<file path=ppt/theme/theme2.xml><?xml version="1.0" encoding="utf-8"?>
<a:theme xmlns:a="http://schemas.openxmlformats.org/drawingml/2006/main" name="MainContent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A583025C-903C-437B-8894-B4D688C79810}"/>
    </a:ext>
  </a:extLst>
</a:theme>
</file>

<file path=ppt/theme/theme3.xml><?xml version="1.0" encoding="utf-8"?>
<a:theme xmlns:a="http://schemas.openxmlformats.org/drawingml/2006/main" name="Closing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433A7F97-21B1-47D0-8E89-8F076CA4DE50}"/>
    </a:ext>
  </a:extLst>
</a:theme>
</file>

<file path=ppt/theme/theme4.xml><?xml version="1.0" encoding="utf-8"?>
<a:theme xmlns:a="http://schemas.openxmlformats.org/drawingml/2006/main" name="ImageDescriptionAppendix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96D38B68-5ABE-4D20-A7AF-597351431D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Larson 8e PPT Template</Template>
  <TotalTime>133</TotalTime>
  <Words>1067</Words>
  <Application>Microsoft Office PowerPoint</Application>
  <PresentationFormat>On-screen Show (4:3)</PresentationFormat>
  <Paragraphs>181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Title Slides Master</vt:lpstr>
      <vt:lpstr>MainContentSlideMaster</vt:lpstr>
      <vt:lpstr>ClosingMaster</vt:lpstr>
      <vt:lpstr>ImageDescriptionAppendixSlideMaster</vt:lpstr>
      <vt:lpstr>Chapter Eleven</vt:lpstr>
      <vt:lpstr>Where We Are Now</vt:lpstr>
      <vt:lpstr>Learning Objectives</vt:lpstr>
      <vt:lpstr>Chapter Outline</vt:lpstr>
      <vt:lpstr>High-Performing Teams</vt:lpstr>
      <vt:lpstr>11.1  The Five-Stage Team Development Model</vt:lpstr>
      <vt:lpstr>11.2  Situational Factors Affecting Team Development</vt:lpstr>
      <vt:lpstr>11.3  Building High-Performance Project Teams</vt:lpstr>
      <vt:lpstr>Recruiting Project Members</vt:lpstr>
      <vt:lpstr>Conducting Project Meetings</vt:lpstr>
      <vt:lpstr>Establishing Team Norms</vt:lpstr>
      <vt:lpstr>Establishing a Team Identity </vt:lpstr>
      <vt:lpstr>Requirement for an Effective Project Vision</vt:lpstr>
      <vt:lpstr>Managing Project Reward Systems</vt:lpstr>
      <vt:lpstr>Orchestrating the Decision-Making Process</vt:lpstr>
      <vt:lpstr>Managing Conflict within the Project</vt:lpstr>
      <vt:lpstr>Sources of Conflict over the Project Life Cycle</vt:lpstr>
      <vt:lpstr>Rejuvenating the Project Team</vt:lpstr>
      <vt:lpstr>11.4  Managing Virtual Project Teams</vt:lpstr>
      <vt:lpstr>24-Hour Global Clock</vt:lpstr>
      <vt:lpstr>11.5  Project Team Pitfalls</vt:lpstr>
      <vt:lpstr>Key Terms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Eleven</dc:title>
  <dc:creator>Pinyarat S.</dc:creator>
  <cp:keywords>PPT</cp:keywords>
  <cp:lastModifiedBy>User</cp:lastModifiedBy>
  <cp:revision>2</cp:revision>
  <dcterms:created xsi:type="dcterms:W3CDTF">2019-06-06T18:29:00Z</dcterms:created>
  <dcterms:modified xsi:type="dcterms:W3CDTF">2025-05-15T13:55:27Z</dcterms:modified>
</cp:coreProperties>
</file>