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7.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5" r:id="rId4"/>
    <p:sldMasterId id="2147483739" r:id="rId5"/>
  </p:sldMasterIdLst>
  <p:notesMasterIdLst>
    <p:notesMasterId r:id="rId75"/>
  </p:notesMasterIdLst>
  <p:handoutMasterIdLst>
    <p:handoutMasterId r:id="rId76"/>
  </p:handoutMasterIdLst>
  <p:sldIdLst>
    <p:sldId id="266" r:id="rId6"/>
    <p:sldId id="257" r:id="rId7"/>
    <p:sldId id="377" r:id="rId8"/>
    <p:sldId id="317" r:id="rId9"/>
    <p:sldId id="318" r:id="rId10"/>
    <p:sldId id="322" r:id="rId11"/>
    <p:sldId id="320" r:id="rId12"/>
    <p:sldId id="321" r:id="rId13"/>
    <p:sldId id="282" r:id="rId14"/>
    <p:sldId id="378" r:id="rId15"/>
    <p:sldId id="325" r:id="rId16"/>
    <p:sldId id="327" r:id="rId17"/>
    <p:sldId id="326" r:id="rId18"/>
    <p:sldId id="328" r:id="rId19"/>
    <p:sldId id="329" r:id="rId20"/>
    <p:sldId id="330" r:id="rId21"/>
    <p:sldId id="331" r:id="rId22"/>
    <p:sldId id="332" r:id="rId23"/>
    <p:sldId id="334" r:id="rId24"/>
    <p:sldId id="333" r:id="rId25"/>
    <p:sldId id="335" r:id="rId26"/>
    <p:sldId id="336" r:id="rId27"/>
    <p:sldId id="324" r:id="rId28"/>
    <p:sldId id="319" r:id="rId29"/>
    <p:sldId id="338" r:id="rId30"/>
    <p:sldId id="339" r:id="rId31"/>
    <p:sldId id="340" r:id="rId32"/>
    <p:sldId id="341" r:id="rId33"/>
    <p:sldId id="344" r:id="rId34"/>
    <p:sldId id="379" r:id="rId35"/>
    <p:sldId id="343" r:id="rId36"/>
    <p:sldId id="337" r:id="rId37"/>
    <p:sldId id="349" r:id="rId38"/>
    <p:sldId id="381" r:id="rId39"/>
    <p:sldId id="345" r:id="rId40"/>
    <p:sldId id="347" r:id="rId41"/>
    <p:sldId id="348" r:id="rId42"/>
    <p:sldId id="350" r:id="rId43"/>
    <p:sldId id="346" r:id="rId44"/>
    <p:sldId id="351" r:id="rId45"/>
    <p:sldId id="352" r:id="rId46"/>
    <p:sldId id="353" r:id="rId47"/>
    <p:sldId id="354" r:id="rId48"/>
    <p:sldId id="355" r:id="rId49"/>
    <p:sldId id="357" r:id="rId50"/>
    <p:sldId id="358" r:id="rId51"/>
    <p:sldId id="359" r:id="rId52"/>
    <p:sldId id="360" r:id="rId53"/>
    <p:sldId id="303" r:id="rId54"/>
    <p:sldId id="361" r:id="rId55"/>
    <p:sldId id="362" r:id="rId56"/>
    <p:sldId id="363" r:id="rId57"/>
    <p:sldId id="364" r:id="rId58"/>
    <p:sldId id="365" r:id="rId59"/>
    <p:sldId id="366" r:id="rId60"/>
    <p:sldId id="356" r:id="rId61"/>
    <p:sldId id="367" r:id="rId62"/>
    <p:sldId id="368" r:id="rId63"/>
    <p:sldId id="369" r:id="rId64"/>
    <p:sldId id="370" r:id="rId65"/>
    <p:sldId id="314" r:id="rId66"/>
    <p:sldId id="372" r:id="rId67"/>
    <p:sldId id="373" r:id="rId68"/>
    <p:sldId id="374" r:id="rId69"/>
    <p:sldId id="375" r:id="rId70"/>
    <p:sldId id="376" r:id="rId71"/>
    <p:sldId id="380" r:id="rId72"/>
    <p:sldId id="371" r:id="rId73"/>
    <p:sldId id="309" r:id="rId74"/>
  </p:sldIdLst>
  <p:sldSz cx="12192000" cy="6858000"/>
  <p:notesSz cx="6858000" cy="9144000"/>
  <p:custDataLst>
    <p:tags r:id="rId77"/>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 id="3" name="Navaneeta Harish" initials="NH" lastIdx="71" clrIdx="2">
    <p:extLst>
      <p:ext uri="{19B8F6BF-5375-455C-9EA6-DF929625EA0E}">
        <p15:presenceInfo xmlns:p15="http://schemas.microsoft.com/office/powerpoint/2012/main" userId="Navaneeta Hari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300"/>
    <a:srgbClr val="004A78"/>
    <a:srgbClr val="000000"/>
    <a:srgbClr val="F2F2F2"/>
    <a:srgbClr val="0098D4"/>
    <a:srgbClr val="00B8E7"/>
    <a:srgbClr val="003865"/>
    <a:srgbClr val="006298"/>
    <a:srgbClr val="E9255F"/>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8D0234-D90A-442A-AAAE-54A564D7C7E1}" v="177" dt="2020-07-30T16:36:28.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5380" autoAdjust="0"/>
  </p:normalViewPr>
  <p:slideViewPr>
    <p:cSldViewPr snapToGrid="0" snapToObjects="1">
      <p:cViewPr varScale="1">
        <p:scale>
          <a:sx n="63" d="100"/>
          <a:sy n="63" d="100"/>
        </p:scale>
        <p:origin x="792" y="64"/>
      </p:cViewPr>
      <p:guideLst/>
    </p:cSldViewPr>
  </p:slideViewPr>
  <p:outlineViewPr>
    <p:cViewPr>
      <p:scale>
        <a:sx n="33" d="100"/>
        <a:sy n="33" d="100"/>
      </p:scale>
      <p:origin x="0" y="-7620"/>
    </p:cViewPr>
  </p:outlineViewPr>
  <p:notesTextViewPr>
    <p:cViewPr>
      <p:scale>
        <a:sx n="100" d="100"/>
        <a:sy n="100" d="100"/>
      </p:scale>
      <p:origin x="0" y="0"/>
    </p:cViewPr>
  </p:notesTextViewPr>
  <p:sorterViewPr>
    <p:cViewPr>
      <p:scale>
        <a:sx n="100" d="100"/>
        <a:sy n="100" d="100"/>
      </p:scale>
      <p:origin x="0" y="-960"/>
    </p:cViewPr>
  </p:sorterViewPr>
  <p:notesViewPr>
    <p:cSldViewPr snapToGrid="0" snapToObject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0</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59</a:t>
            </a:fld>
            <a:endParaRPr lang="en-US" dirty="0"/>
          </a:p>
        </p:txBody>
      </p:sp>
    </p:spTree>
    <p:extLst>
      <p:ext uri="{BB962C8B-B14F-4D97-AF65-F5344CB8AC3E}">
        <p14:creationId xmlns:p14="http://schemas.microsoft.com/office/powerpoint/2010/main" val="345864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67</a:t>
            </a:fld>
            <a:endParaRPr lang="en-US" dirty="0"/>
          </a:p>
        </p:txBody>
      </p:sp>
    </p:spTree>
    <p:extLst>
      <p:ext uri="{BB962C8B-B14F-4D97-AF65-F5344CB8AC3E}">
        <p14:creationId xmlns:p14="http://schemas.microsoft.com/office/powerpoint/2010/main" val="144693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62234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51598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147581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111817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dirty="0"/>
          </a:p>
        </p:txBody>
      </p:sp>
    </p:spTree>
    <p:extLst>
      <p:ext uri="{BB962C8B-B14F-4D97-AF65-F5344CB8AC3E}">
        <p14:creationId xmlns:p14="http://schemas.microsoft.com/office/powerpoint/2010/main" val="417405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38</a:t>
            </a:fld>
            <a:endParaRPr lang="en-US" dirty="0"/>
          </a:p>
        </p:txBody>
      </p:sp>
    </p:spTree>
    <p:extLst>
      <p:ext uri="{BB962C8B-B14F-4D97-AF65-F5344CB8AC3E}">
        <p14:creationId xmlns:p14="http://schemas.microsoft.com/office/powerpoint/2010/main" val="370219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42</a:t>
            </a:fld>
            <a:endParaRPr lang="en-US" dirty="0"/>
          </a:p>
        </p:txBody>
      </p:sp>
    </p:spTree>
    <p:extLst>
      <p:ext uri="{BB962C8B-B14F-4D97-AF65-F5344CB8AC3E}">
        <p14:creationId xmlns:p14="http://schemas.microsoft.com/office/powerpoint/2010/main" val="225626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55</a:t>
            </a:fld>
            <a:endParaRPr lang="en-US" dirty="0"/>
          </a:p>
        </p:txBody>
      </p:sp>
    </p:spTree>
    <p:extLst>
      <p:ext uri="{BB962C8B-B14F-4D97-AF65-F5344CB8AC3E}">
        <p14:creationId xmlns:p14="http://schemas.microsoft.com/office/powerpoint/2010/main" val="2266145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79F6D00D-8478-4F67-AFF8-FEFC774905A6}"/>
              </a:ext>
            </a:extLst>
          </p:cNvPr>
          <p:cNvSpPr>
            <a:spLocks noGrp="1"/>
          </p:cNvSpPr>
          <p:nvPr>
            <p:ph type="title" hasCustomPrompt="1"/>
          </p:nvPr>
        </p:nvSpPr>
        <p:spPr>
          <a:xfrm>
            <a:off x="6437670" y="2361730"/>
            <a:ext cx="5076232" cy="1217447"/>
          </a:xfrm>
        </p:spPr>
        <p:txBody>
          <a:bodyPr/>
          <a:lstStyle>
            <a:lvl1pPr>
              <a:defRPr/>
            </a:lvl1pPr>
          </a:lstStyle>
          <a:p>
            <a:r>
              <a:rPr lang="en-US" dirty="0"/>
              <a:t>Title Slide</a:t>
            </a:r>
          </a:p>
        </p:txBody>
      </p:sp>
      <p:sp>
        <p:nvSpPr>
          <p:cNvPr id="4" name="Content Placeholder 3">
            <a:extLst>
              <a:ext uri="{FF2B5EF4-FFF2-40B4-BE49-F238E27FC236}">
                <a16:creationId xmlns:a16="http://schemas.microsoft.com/office/drawing/2014/main" id="{8AFE8A61-AE41-405A-A1C1-36FF8E08DE5B}"/>
              </a:ext>
            </a:extLst>
          </p:cNvPr>
          <p:cNvSpPr>
            <a:spLocks noGrp="1"/>
          </p:cNvSpPr>
          <p:nvPr>
            <p:ph sz="quarter" idx="11"/>
          </p:nvPr>
        </p:nvSpPr>
        <p:spPr>
          <a:xfrm>
            <a:off x="2184400" y="6503988"/>
            <a:ext cx="9448800" cy="354012"/>
          </a:xfrm>
        </p:spPr>
        <p:txBody>
          <a:bodyPr/>
          <a:lstStyle>
            <a:lvl1pPr marL="0" indent="0" algn="ctr">
              <a:buNone/>
              <a:defRPr sz="900"/>
            </a:lvl1pPr>
            <a:lvl2pPr marL="457200" indent="0">
              <a:buNone/>
              <a:defRPr sz="900"/>
            </a:lvl2pPr>
            <a:lvl3pPr>
              <a:defRPr sz="900"/>
            </a:lvl3pPr>
            <a:lvl4pPr>
              <a:defRPr sz="900"/>
            </a:lvl4pPr>
            <a:lvl5pPr>
              <a:defRPr sz="9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
        <p:nvSpPr>
          <p:cNvPr id="4" name="Title 3">
            <a:extLst>
              <a:ext uri="{FF2B5EF4-FFF2-40B4-BE49-F238E27FC236}">
                <a16:creationId xmlns:a16="http://schemas.microsoft.com/office/drawing/2014/main" id="{ACC12DB5-BBE9-4BE3-A0BD-AAB84B2CAAF8}"/>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2D6EC334-4B7E-4618-997B-C12D9BB35E6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tx1">
                    <a:lumMod val="60000"/>
                    <a:lumOff val="40000"/>
                  </a:schemeClr>
                </a:solidFill>
                <a:latin typeface="+mn-lt"/>
              </a:rPr>
              <a:t>11-</a:t>
            </a:r>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18BE2F9C-A5F5-4A48-94A5-994E63620C3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3D9666-0179-4C06-8B3F-CE9BF204DC4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tx1">
                    <a:lumMod val="60000"/>
                    <a:lumOff val="40000"/>
                  </a:schemeClr>
                </a:solidFill>
                <a:latin typeface="+mn-lt"/>
              </a:rPr>
              <a:t>11-</a:t>
            </a:r>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56209F15-A2D4-4EF0-8F78-36FD0B6BEF0E}"/>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58063FEA-08E1-4B16-BC44-2B6C2E723C01}"/>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tx1">
                    <a:lumMod val="60000"/>
                    <a:lumOff val="40000"/>
                  </a:schemeClr>
                </a:solidFill>
                <a:latin typeface="+mn-lt"/>
              </a:rPr>
              <a:t>11-</a:t>
            </a:r>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73C4989E-D9D0-4635-A476-34FFA2DAF31B}"/>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9B817EA5-F0C5-4B71-B113-E9E263DB74D5}"/>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tx1">
                    <a:lumMod val="60000"/>
                    <a:lumOff val="40000"/>
                  </a:schemeClr>
                </a:solidFill>
                <a:latin typeface="+mn-lt"/>
              </a:rPr>
              <a:t>11-</a:t>
            </a:r>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2C8504-D5B6-4C66-BF63-25785A90699B}"/>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EA77DD69-35E8-4882-B26C-B1A50072EEB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11-</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
        <p:nvSpPr>
          <p:cNvPr id="7" name="Picture Placeholder 6">
            <a:extLst>
              <a:ext uri="{FF2B5EF4-FFF2-40B4-BE49-F238E27FC236}">
                <a16:creationId xmlns:a16="http://schemas.microsoft.com/office/drawing/2014/main" id="{E7E1364B-830A-4E8B-BB57-F80B2370665E}"/>
              </a:ext>
            </a:extLst>
          </p:cNvPr>
          <p:cNvSpPr>
            <a:spLocks noGrp="1"/>
          </p:cNvSpPr>
          <p:nvPr>
            <p:ph type="pic" sz="quarter" idx="10"/>
          </p:nvPr>
        </p:nvSpPr>
        <p:spPr>
          <a:xfrm>
            <a:off x="476250" y="1905000"/>
            <a:ext cx="11242675" cy="4114800"/>
          </a:xfrm>
        </p:spPr>
        <p:txBody>
          <a:bodyPr/>
          <a:lstStyle/>
          <a:p>
            <a:endParaRPr lang="en-IN" dirty="0"/>
          </a:p>
        </p:txBody>
      </p:sp>
    </p:spTree>
    <p:custDataLst>
      <p:tags r:id="rId1"/>
    </p:custDataLst>
    <p:extLst>
      <p:ext uri="{BB962C8B-B14F-4D97-AF65-F5344CB8AC3E}">
        <p14:creationId xmlns:p14="http://schemas.microsoft.com/office/powerpoint/2010/main" val="2524570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3" name="Title 2">
            <a:extLst>
              <a:ext uri="{FF2B5EF4-FFF2-40B4-BE49-F238E27FC236}">
                <a16:creationId xmlns:a16="http://schemas.microsoft.com/office/drawing/2014/main" id="{6F26CD0C-3185-4528-9FBF-0F322D36C74A}"/>
              </a:ext>
            </a:extLst>
          </p:cNvPr>
          <p:cNvSpPr>
            <a:spLocks noGrp="1"/>
          </p:cNvSpPr>
          <p:nvPr>
            <p:ph type="title"/>
          </p:nvPr>
        </p:nvSpPr>
        <p:spPr/>
        <p:txBody>
          <a:bodyPr/>
          <a:lstStyle/>
          <a:p>
            <a:r>
              <a:rPr lang="en-US"/>
              <a:t>Click to edit Master title style</a:t>
            </a:r>
          </a:p>
        </p:txBody>
      </p:sp>
      <p:sp>
        <p:nvSpPr>
          <p:cNvPr id="16" name="Slide Number Placeholder 5">
            <a:extLst>
              <a:ext uri="{FF2B5EF4-FFF2-40B4-BE49-F238E27FC236}">
                <a16:creationId xmlns:a16="http://schemas.microsoft.com/office/drawing/2014/main" id="{F174A0D0-8298-4A97-8513-145B4D507A5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tx1">
                    <a:lumMod val="60000"/>
                    <a:lumOff val="40000"/>
                  </a:schemeClr>
                </a:solidFill>
                <a:latin typeface="+mn-lt"/>
              </a:rPr>
              <a:t>11-</a:t>
            </a:r>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Slide Number Placeholder 5">
            <a:extLst>
              <a:ext uri="{FF2B5EF4-FFF2-40B4-BE49-F238E27FC236}">
                <a16:creationId xmlns:a16="http://schemas.microsoft.com/office/drawing/2014/main" id="{775DAF82-3108-45C8-91EC-1E54D6CCB7F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11-</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extLst>
      <p:ext uri="{BB962C8B-B14F-4D97-AF65-F5344CB8AC3E}">
        <p14:creationId xmlns:p14="http://schemas.microsoft.com/office/powerpoint/2010/main" val="856017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6DCA49-F92D-4AB1-AFE9-3B908858FBD6}"/>
              </a:ext>
            </a:extLst>
          </p:cNvPr>
          <p:cNvSpPr>
            <a:spLocks noGrp="1"/>
          </p:cNvSpPr>
          <p:nvPr>
            <p:ph type="title" hasCustomPrompt="1"/>
          </p:nvPr>
        </p:nvSpPr>
        <p:spPr>
          <a:xfrm>
            <a:off x="475042" y="2820276"/>
            <a:ext cx="11241915" cy="1217447"/>
          </a:xfrm>
        </p:spPr>
        <p:txBody>
          <a:bodyPr/>
          <a:lstStyle>
            <a:lvl1pPr>
              <a:defRPr sz="6000">
                <a:solidFill>
                  <a:schemeClr val="bg1"/>
                </a:solidFill>
              </a:defRPr>
            </a:lvl1pPr>
          </a:lstStyle>
          <a:p>
            <a:r>
              <a:rPr lang="en-US" dirty="0"/>
              <a:t>Section Title</a:t>
            </a:r>
          </a:p>
        </p:txBody>
      </p:sp>
      <p:sp>
        <p:nvSpPr>
          <p:cNvPr id="4" name="Slide Number Placeholder 5">
            <a:extLst>
              <a:ext uri="{FF2B5EF4-FFF2-40B4-BE49-F238E27FC236}">
                <a16:creationId xmlns:a16="http://schemas.microsoft.com/office/drawing/2014/main" id="{5EDCA8FA-8EE1-4853-A111-9DA7CE703A5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bg1"/>
                </a:solidFill>
                <a:latin typeface="+mn-lt"/>
              </a:rPr>
              <a:t>11-</a:t>
            </a:r>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Click to edit Master title style</a:t>
            </a:r>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
        <p:nvSpPr>
          <p:cNvPr id="5" name="Slide Number Placeholder 5">
            <a:extLst>
              <a:ext uri="{FF2B5EF4-FFF2-40B4-BE49-F238E27FC236}">
                <a16:creationId xmlns:a16="http://schemas.microsoft.com/office/drawing/2014/main" id="{85285A70-2847-4822-B107-AF2C03D37C5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11-</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3" name="Content Placeholder"/>
          <p:cNvSpPr>
            <a:spLocks noGrp="1"/>
          </p:cNvSpPr>
          <p:nvPr>
            <p:ph idx="1" hasCustomPrompt="1"/>
          </p:nvPr>
        </p:nvSpPr>
        <p:spPr/>
        <p:txBody>
          <a:bodyPr/>
          <a:lstStyle>
            <a:lvl1pPr>
              <a:spcAft>
                <a:spcPts val="800"/>
              </a:spcAft>
              <a:defRPr sz="2400"/>
            </a:lvl1pPr>
            <a:lvl2pPr marL="685800" indent="-228600">
              <a:spcAft>
                <a:spcPts val="800"/>
              </a:spcAft>
              <a:buFont typeface="Arial" panose="020B0604020202020204" pitchFamily="34" charset="0"/>
              <a:buChar char="•"/>
              <a:defRPr sz="2400" b="0"/>
            </a:lvl2pPr>
            <a:lvl3pPr marL="1143000" indent="-228600">
              <a:spcAft>
                <a:spcPts val="800"/>
              </a:spcAft>
              <a:buFont typeface="Arial" panose="020B0604020202020204" pitchFamily="34" charset="0"/>
              <a:buChar char="•"/>
              <a:defRPr sz="2400" b="0"/>
            </a:lvl3pPr>
          </a:lstStyle>
          <a:p>
            <a:pPr lvl="0"/>
            <a:r>
              <a:rPr lang="en-US" dirty="0"/>
              <a:t>First Level</a:t>
            </a:r>
          </a:p>
          <a:p>
            <a:pPr lvl="1"/>
            <a:r>
              <a:rPr lang="en-US" dirty="0"/>
              <a:t>Second level</a:t>
            </a:r>
          </a:p>
          <a:p>
            <a:pPr lvl="2"/>
            <a:r>
              <a:rPr lang="en-US" dirty="0"/>
              <a:t>Third level</a:t>
            </a:r>
          </a:p>
        </p:txBody>
      </p:sp>
      <p:sp>
        <p:nvSpPr>
          <p:cNvPr id="4" name="Title 3">
            <a:extLst>
              <a:ext uri="{FF2B5EF4-FFF2-40B4-BE49-F238E27FC236}">
                <a16:creationId xmlns:a16="http://schemas.microsoft.com/office/drawing/2014/main" id="{422C8504-D5B6-4C66-BF63-25785A90699B}"/>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EA77DD69-35E8-4882-B26C-B1A50072EEB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11-</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2C8504-D5B6-4C66-BF63-25785A90699B}"/>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EA77DD69-35E8-4882-B26C-B1A50072EEB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11-</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
        <p:nvSpPr>
          <p:cNvPr id="6" name="Picture Placeholder 5">
            <a:extLst>
              <a:ext uri="{FF2B5EF4-FFF2-40B4-BE49-F238E27FC236}">
                <a16:creationId xmlns:a16="http://schemas.microsoft.com/office/drawing/2014/main" id="{46D59F86-CF9B-4982-A53D-00763270ECF8}"/>
              </a:ext>
            </a:extLst>
          </p:cNvPr>
          <p:cNvSpPr>
            <a:spLocks noGrp="1"/>
          </p:cNvSpPr>
          <p:nvPr>
            <p:ph type="pic" sz="quarter" idx="10"/>
          </p:nvPr>
        </p:nvSpPr>
        <p:spPr>
          <a:xfrm>
            <a:off x="476250" y="1982788"/>
            <a:ext cx="11339513" cy="4197350"/>
          </a:xfrm>
        </p:spPr>
        <p:txBody>
          <a:bodyPr/>
          <a:lstStyle/>
          <a:p>
            <a:endParaRPr lang="en-IN" dirty="0"/>
          </a:p>
        </p:txBody>
      </p:sp>
    </p:spTree>
    <p:custDataLst>
      <p:tags r:id="rId1"/>
    </p:custDataLst>
    <p:extLst>
      <p:ext uri="{BB962C8B-B14F-4D97-AF65-F5344CB8AC3E}">
        <p14:creationId xmlns:p14="http://schemas.microsoft.com/office/powerpoint/2010/main" val="305859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2C8504-D5B6-4C66-BF63-25785A90699B}"/>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EA77DD69-35E8-4882-B26C-B1A50072EEB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4A78"/>
                </a:solidFill>
                <a:latin typeface="+mn-lt"/>
              </a:rPr>
              <a:t>11-</a:t>
            </a:r>
            <a:fld id="{963FCBED-9BC8-44C8-B578-C394BC67F972}" type="slidenum">
              <a:rPr lang="en-US" sz="1000" smtClean="0">
                <a:solidFill>
                  <a:srgbClr val="004A78"/>
                </a:solidFill>
                <a:latin typeface="+mn-lt"/>
              </a:rPr>
              <a:pPr/>
              <a:t>‹#›</a:t>
            </a:fld>
            <a:endParaRPr lang="en-US" sz="1000" dirty="0">
              <a:solidFill>
                <a:srgbClr val="004A78"/>
              </a:solidFill>
              <a:latin typeface="+mn-lt"/>
            </a:endParaRPr>
          </a:p>
        </p:txBody>
      </p:sp>
      <p:sp>
        <p:nvSpPr>
          <p:cNvPr id="8" name="Table Placeholder 7">
            <a:extLst>
              <a:ext uri="{FF2B5EF4-FFF2-40B4-BE49-F238E27FC236}">
                <a16:creationId xmlns:a16="http://schemas.microsoft.com/office/drawing/2014/main" id="{6D7D8C1F-1D1F-4305-84F0-91F52757FED1}"/>
              </a:ext>
            </a:extLst>
          </p:cNvPr>
          <p:cNvSpPr>
            <a:spLocks noGrp="1"/>
          </p:cNvSpPr>
          <p:nvPr>
            <p:ph type="tbl" sz="quarter" idx="10"/>
          </p:nvPr>
        </p:nvSpPr>
        <p:spPr>
          <a:xfrm>
            <a:off x="476250" y="1892300"/>
            <a:ext cx="11144250" cy="4089400"/>
          </a:xfrm>
        </p:spPr>
        <p:txBody>
          <a:bodyPr/>
          <a:lstStyle/>
          <a:p>
            <a:endParaRPr lang="en-IN" dirty="0"/>
          </a:p>
        </p:txBody>
      </p:sp>
    </p:spTree>
    <p:custDataLst>
      <p:tags r:id="rId1"/>
    </p:custDataLst>
    <p:extLst>
      <p:ext uri="{BB962C8B-B14F-4D97-AF65-F5344CB8AC3E}">
        <p14:creationId xmlns:p14="http://schemas.microsoft.com/office/powerpoint/2010/main" val="19645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marL="685800" indent="-228600">
              <a:spcAft>
                <a:spcPts val="800"/>
              </a:spcAft>
              <a:buFont typeface="Arial" panose="020B0604020202020204" pitchFamily="34" charset="0"/>
              <a:buChar char="•"/>
              <a:defRPr sz="2400" b="0"/>
            </a:lvl2pPr>
            <a:lvl3pPr marL="1143000" indent="-228600">
              <a:spcAft>
                <a:spcPts val="800"/>
              </a:spcAft>
              <a:buFont typeface="Arial" panose="020B0604020202020204" pitchFamily="34" charset="0"/>
              <a:buChar char="•"/>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marL="685800" indent="-228600">
              <a:spcAft>
                <a:spcPts val="800"/>
              </a:spcAft>
              <a:buFont typeface="Arial" panose="020B0604020202020204" pitchFamily="34" charset="0"/>
              <a:buChar char="•"/>
              <a:defRPr sz="2400" b="0"/>
            </a:lvl2pPr>
            <a:lvl3pPr marL="1143000" indent="-228600">
              <a:spcAft>
                <a:spcPts val="800"/>
              </a:spcAft>
              <a:buFont typeface="Arial" panose="020B0604020202020204" pitchFamily="34" charset="0"/>
              <a:buChar char="•"/>
              <a:defRPr sz="2400" b="0"/>
            </a:lvl3pPr>
          </a:lstStyle>
          <a:p>
            <a:pPr lvl="0"/>
            <a:r>
              <a:rPr lang="en-US" dirty="0"/>
              <a:t>First Level</a:t>
            </a:r>
          </a:p>
          <a:p>
            <a:pPr lvl="1"/>
            <a:r>
              <a:rPr lang="en-US" dirty="0"/>
              <a:t>Second level</a:t>
            </a:r>
          </a:p>
          <a:p>
            <a:pPr lvl="2"/>
            <a:r>
              <a:rPr lang="en-US" dirty="0"/>
              <a:t>Third level</a:t>
            </a:r>
          </a:p>
        </p:txBody>
      </p:sp>
      <p:sp>
        <p:nvSpPr>
          <p:cNvPr id="5" name="Title 4">
            <a:extLst>
              <a:ext uri="{FF2B5EF4-FFF2-40B4-BE49-F238E27FC236}">
                <a16:creationId xmlns:a16="http://schemas.microsoft.com/office/drawing/2014/main" id="{1BEB3457-17CB-475E-9566-9B35D81C1153}"/>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379ED480-A854-4B8E-B8C8-C47455E11B0C}"/>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tx1">
                    <a:lumMod val="60000"/>
                    <a:lumOff val="40000"/>
                  </a:schemeClr>
                </a:solidFill>
                <a:latin typeface="+mn-lt"/>
              </a:rPr>
              <a:t>11-</a:t>
            </a:r>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Title 5">
            <a:extLst>
              <a:ext uri="{FF2B5EF4-FFF2-40B4-BE49-F238E27FC236}">
                <a16:creationId xmlns:a16="http://schemas.microsoft.com/office/drawing/2014/main" id="{8B76B311-B05C-478F-8269-B7B3EB707CBA}"/>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A7C2ED78-6C2A-47E5-B604-1AE5A07A325F}"/>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tx1">
                    <a:lumMod val="60000"/>
                    <a:lumOff val="40000"/>
                  </a:schemeClr>
                </a:solidFill>
                <a:latin typeface="+mn-lt"/>
              </a:rPr>
              <a:t>11-</a:t>
            </a:r>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71D4A02B-0C2D-428D-9E4E-1D41D6C0B95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B16FAA9-C48C-492B-8CDF-8533F87F82AF}"/>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tx1">
                    <a:lumMod val="60000"/>
                    <a:lumOff val="40000"/>
                  </a:schemeClr>
                </a:solidFill>
                <a:latin typeface="+mn-lt"/>
              </a:rPr>
              <a:t>11-</a:t>
            </a:r>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
        <p:nvSpPr>
          <p:cNvPr id="2" name="Title 1">
            <a:extLst>
              <a:ext uri="{FF2B5EF4-FFF2-40B4-BE49-F238E27FC236}">
                <a16:creationId xmlns:a16="http://schemas.microsoft.com/office/drawing/2014/main" id="{FD78E6ED-510C-4153-A897-31BB68C63D82}"/>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4A2204AA-C12C-4BD2-A60E-7ED00D2336A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tx1">
                    <a:lumMod val="60000"/>
                    <a:lumOff val="40000"/>
                  </a:schemeClr>
                </a:solidFill>
                <a:latin typeface="+mn-lt"/>
              </a:rPr>
              <a:t>11-</a:t>
            </a:r>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rgbClr val="004A78"/>
                </a:solidFill>
                <a:latin typeface="+mn-lt"/>
              </a:rPr>
              <a:t>©2022</a:t>
            </a:r>
            <a:r>
              <a:rPr lang="en-US" sz="900" baseline="0" dirty="0">
                <a:solidFill>
                  <a:srgbClr val="004A78"/>
                </a:solidFill>
                <a:latin typeface="+mn-lt"/>
              </a:rPr>
              <a:t> </a:t>
            </a:r>
            <a:r>
              <a:rPr lang="en-US" sz="900" dirty="0">
                <a:solidFill>
                  <a:srgbClr val="004A78"/>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8"/>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768" r:id="rId4"/>
    <p:sldLayoutId id="2147483766" r:id="rId5"/>
    <p:sldLayoutId id="2147483728" r:id="rId6"/>
    <p:sldLayoutId id="2147483736" r:id="rId7"/>
    <p:sldLayoutId id="2147483729" r:id="rId8"/>
    <p:sldLayoutId id="2147483760" r:id="rId9"/>
    <p:sldLayoutId id="2147483730" r:id="rId10"/>
    <p:sldLayoutId id="2147483732" r:id="rId11"/>
    <p:sldLayoutId id="2147483761" r:id="rId12"/>
    <p:sldLayoutId id="2147483737" r:id="rId13"/>
    <p:sldLayoutId id="2147483767" r:id="rId14"/>
    <p:sldLayoutId id="2147483762" r:id="rId15"/>
    <p:sldLayoutId id="2147483765" r:id="rId16"/>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©2022</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11.sv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7.png"/><Relationship Id="rId5" Type="http://schemas.openxmlformats.org/officeDocument/2006/relationships/image" Target="../media/image14.sv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27.svg"/><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7.png"/><Relationship Id="rId5" Type="http://schemas.openxmlformats.org/officeDocument/2006/relationships/image" Target="../media/image31.svg"/><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33.svg"/><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title"/>
          </p:nvPr>
        </p:nvSpPr>
        <p:spPr>
          <a:xfrm>
            <a:off x="6437670" y="1548930"/>
            <a:ext cx="5076232" cy="1217447"/>
          </a:xfrm>
        </p:spPr>
        <p:txBody>
          <a:bodyPr/>
          <a:lstStyle/>
          <a:p>
            <a:r>
              <a:rPr lang="en-US" dirty="0"/>
              <a:t>Contracts and Sales: Introduction and Formation</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p:txBody>
          <a:bodyPr/>
          <a:lstStyle/>
          <a:p>
            <a:r>
              <a:rPr lang="en-US" dirty="0"/>
              <a:t>Chapter 11</a:t>
            </a:r>
          </a:p>
        </p:txBody>
      </p:sp>
      <p:pic>
        <p:nvPicPr>
          <p:cNvPr id="3" name="Picture 2" descr="Cover of Business:  Its Legal, Ethical, and Global Environment by Marianne M. Jennings.">
            <a:extLst>
              <a:ext uri="{FF2B5EF4-FFF2-40B4-BE49-F238E27FC236}">
                <a16:creationId xmlns:a16="http://schemas.microsoft.com/office/drawing/2014/main" id="{460D143D-4035-45F6-AABE-BD5B7946FA45}"/>
              </a:ext>
            </a:extLst>
          </p:cNvPr>
          <p:cNvPicPr>
            <a:picLocks noChangeAspect="1"/>
          </p:cNvPicPr>
          <p:nvPr/>
        </p:nvPicPr>
        <p:blipFill>
          <a:blip r:embed="rId4"/>
          <a:stretch>
            <a:fillRect/>
          </a:stretch>
        </p:blipFill>
        <p:spPr>
          <a:xfrm>
            <a:off x="476843" y="634621"/>
            <a:ext cx="5378047" cy="5588758"/>
          </a:xfrm>
          <a:prstGeom prst="rect">
            <a:avLst/>
          </a:prstGeom>
        </p:spPr>
      </p:pic>
      <p:sp>
        <p:nvSpPr>
          <p:cNvPr id="8" name="Content Placeholder 7">
            <a:extLst>
              <a:ext uri="{FF2B5EF4-FFF2-40B4-BE49-F238E27FC236}">
                <a16:creationId xmlns:a16="http://schemas.microsoft.com/office/drawing/2014/main" id="{A37CF324-8DF2-4C74-A82F-B93E1D35D5BA}"/>
              </a:ext>
            </a:extLst>
          </p:cNvPr>
          <p:cNvSpPr>
            <a:spLocks noGrp="1"/>
          </p:cNvSpPr>
          <p:nvPr>
            <p:ph sz="quarter" idx="11"/>
          </p:nvPr>
        </p:nvSpPr>
        <p:spPr>
          <a:xfrm>
            <a:off x="1749670" y="6509962"/>
            <a:ext cx="9448800" cy="354012"/>
          </a:xfrm>
        </p:spPr>
        <p:txBody>
          <a:bodyPr/>
          <a:lstStyle/>
          <a:p>
            <a:r>
              <a:rPr lang="en-US" dirty="0"/>
              <a:t>©2022 Cengage Learning. All Rights Reserved. May not be scanned, copied or duplicated, or posted to a publicly accessible website, in whole or in part.</a:t>
            </a:r>
          </a:p>
          <a:p>
            <a:endParaRPr lang="en-IN" dirty="0"/>
          </a:p>
        </p:txBody>
      </p:sp>
    </p:spTree>
    <p:custDataLst>
      <p:tags r:id="rId1"/>
    </p:custDataLst>
    <p:extLst>
      <p:ext uri="{BB962C8B-B14F-4D97-AF65-F5344CB8AC3E}">
        <p14:creationId xmlns:p14="http://schemas.microsoft.com/office/powerpoint/2010/main" val="4058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348B48D-E059-4593-A738-57087B47D736}"/>
              </a:ext>
            </a:extLst>
          </p:cNvPr>
          <p:cNvSpPr>
            <a:spLocks noGrp="1"/>
          </p:cNvSpPr>
          <p:nvPr>
            <p:ph type="title"/>
          </p:nvPr>
        </p:nvSpPr>
        <p:spPr/>
        <p:txBody>
          <a:bodyPr/>
          <a:lstStyle/>
          <a:p>
            <a:r>
              <a:rPr lang="en-US" dirty="0"/>
              <a:t>UCC versus Common Law</a:t>
            </a:r>
            <a:endParaRPr lang="en-IN" dirty="0"/>
          </a:p>
        </p:txBody>
      </p:sp>
      <p:graphicFrame>
        <p:nvGraphicFramePr>
          <p:cNvPr id="15" name="Table 15">
            <a:extLst>
              <a:ext uri="{FF2B5EF4-FFF2-40B4-BE49-F238E27FC236}">
                <a16:creationId xmlns:a16="http://schemas.microsoft.com/office/drawing/2014/main" id="{ED40296C-F06F-428D-9FA0-9AD8B2CF4608}"/>
              </a:ext>
            </a:extLst>
          </p:cNvPr>
          <p:cNvGraphicFramePr>
            <a:graphicFrameLocks noGrp="1"/>
          </p:cNvGraphicFramePr>
          <p:nvPr>
            <p:ph type="tbl" sz="quarter" idx="10"/>
            <p:extLst>
              <p:ext uri="{D42A27DB-BD31-4B8C-83A1-F6EECF244321}">
                <p14:modId xmlns:p14="http://schemas.microsoft.com/office/powerpoint/2010/main" val="4155401027"/>
              </p:ext>
            </p:extLst>
          </p:nvPr>
        </p:nvGraphicFramePr>
        <p:xfrm>
          <a:off x="1817565" y="1784477"/>
          <a:ext cx="7771912" cy="4079240"/>
        </p:xfrm>
        <a:graphic>
          <a:graphicData uri="http://schemas.openxmlformats.org/drawingml/2006/table">
            <a:tbl>
              <a:tblPr firstRow="1" bandRow="1">
                <a:tableStyleId>{69012ECD-51FC-41F1-AA8D-1B2483CD663E}</a:tableStyleId>
              </a:tblPr>
              <a:tblGrid>
                <a:gridCol w="4121150">
                  <a:extLst>
                    <a:ext uri="{9D8B030D-6E8A-4147-A177-3AD203B41FA5}">
                      <a16:colId xmlns:a16="http://schemas.microsoft.com/office/drawing/2014/main" val="2247118512"/>
                    </a:ext>
                  </a:extLst>
                </a:gridCol>
                <a:gridCol w="1599223">
                  <a:extLst>
                    <a:ext uri="{9D8B030D-6E8A-4147-A177-3AD203B41FA5}">
                      <a16:colId xmlns:a16="http://schemas.microsoft.com/office/drawing/2014/main" val="2215316926"/>
                    </a:ext>
                  </a:extLst>
                </a:gridCol>
                <a:gridCol w="2051539">
                  <a:extLst>
                    <a:ext uri="{9D8B030D-6E8A-4147-A177-3AD203B41FA5}">
                      <a16:colId xmlns:a16="http://schemas.microsoft.com/office/drawing/2014/main" val="3998611384"/>
                    </a:ext>
                  </a:extLst>
                </a:gridCol>
              </a:tblGrid>
              <a:tr h="370840">
                <a:tc>
                  <a:txBody>
                    <a:bodyPr/>
                    <a:lstStyle/>
                    <a:p>
                      <a:r>
                        <a:rPr lang="en-US" cap="all" baseline="0" dirty="0"/>
                        <a:t>List of Items</a:t>
                      </a:r>
                      <a:endParaRPr lang="en-IN"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u="none" cap="all" baseline="0" dirty="0"/>
                        <a:t>UCC</a:t>
                      </a:r>
                      <a:endParaRPr lang="en-IN" u="none"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cap="all" baseline="0" dirty="0"/>
                        <a:t>Common Law</a:t>
                      </a:r>
                      <a:endParaRPr lang="en-IN"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1855132"/>
                  </a:ext>
                </a:extLst>
              </a:tr>
              <a:tr h="370840">
                <a:tc>
                  <a:txBody>
                    <a:bodyPr/>
                    <a:lstStyle/>
                    <a:p>
                      <a:r>
                        <a:rPr lang="en-IN" dirty="0">
                          <a:solidFill>
                            <a:srgbClr val="000000"/>
                          </a:solidFill>
                        </a:rPr>
                        <a:t>Car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X</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4045313"/>
                  </a:ext>
                </a:extLst>
              </a:tr>
              <a:tr h="370840">
                <a:tc>
                  <a:txBody>
                    <a:bodyPr/>
                    <a:lstStyle/>
                    <a:p>
                      <a:r>
                        <a:rPr lang="en-US" dirty="0">
                          <a:solidFill>
                            <a:srgbClr val="000000"/>
                          </a:solidFill>
                        </a:rPr>
                        <a:t>Horse</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X</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176609"/>
                  </a:ext>
                </a:extLst>
              </a:tr>
              <a:tr h="370840">
                <a:tc>
                  <a:txBody>
                    <a:bodyPr/>
                    <a:lstStyle/>
                    <a:p>
                      <a:r>
                        <a:rPr lang="en-US" dirty="0">
                          <a:solidFill>
                            <a:srgbClr val="000000"/>
                          </a:solidFill>
                        </a:rPr>
                        <a:t>Easement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X</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9090296"/>
                  </a:ext>
                </a:extLst>
              </a:tr>
              <a:tr h="370840">
                <a:tc>
                  <a:txBody>
                    <a:bodyPr/>
                    <a:lstStyle/>
                    <a:p>
                      <a:r>
                        <a:rPr lang="en-US" dirty="0">
                          <a:solidFill>
                            <a:srgbClr val="000000"/>
                          </a:solidFill>
                        </a:rPr>
                        <a:t>Lease</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X</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045468"/>
                  </a:ext>
                </a:extLst>
              </a:tr>
              <a:tr h="370840">
                <a:tc>
                  <a:txBody>
                    <a:bodyPr/>
                    <a:lstStyle/>
                    <a:p>
                      <a:r>
                        <a:rPr lang="en-US" dirty="0">
                          <a:solidFill>
                            <a:srgbClr val="000000"/>
                          </a:solidFill>
                        </a:rPr>
                        <a:t>Mortgage</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X</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4524323"/>
                  </a:ext>
                </a:extLst>
              </a:tr>
              <a:tr h="370840">
                <a:tc>
                  <a:txBody>
                    <a:bodyPr/>
                    <a:lstStyle/>
                    <a:p>
                      <a:r>
                        <a:rPr lang="en-US" dirty="0">
                          <a:solidFill>
                            <a:srgbClr val="000000"/>
                          </a:solidFill>
                        </a:rPr>
                        <a:t>Real Estate Listing Agreement </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X</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896788"/>
                  </a:ext>
                </a:extLst>
              </a:tr>
              <a:tr h="370840">
                <a:tc>
                  <a:txBody>
                    <a:bodyPr/>
                    <a:lstStyle/>
                    <a:p>
                      <a:r>
                        <a:rPr lang="en-US" dirty="0">
                          <a:solidFill>
                            <a:srgbClr val="000000"/>
                          </a:solidFill>
                        </a:rPr>
                        <a:t>Fabric</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X</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0181946"/>
                  </a:ext>
                </a:extLst>
              </a:tr>
              <a:tr h="370840">
                <a:tc>
                  <a:txBody>
                    <a:bodyPr/>
                    <a:lstStyle/>
                    <a:p>
                      <a:r>
                        <a:rPr lang="en-US" dirty="0">
                          <a:solidFill>
                            <a:srgbClr val="000000"/>
                          </a:solidFill>
                        </a:rPr>
                        <a:t>Loan</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X</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273537"/>
                  </a:ext>
                </a:extLst>
              </a:tr>
              <a:tr h="370840">
                <a:tc>
                  <a:txBody>
                    <a:bodyPr/>
                    <a:lstStyle/>
                    <a:p>
                      <a:r>
                        <a:rPr lang="en-US" dirty="0">
                          <a:solidFill>
                            <a:srgbClr val="000000"/>
                          </a:solidFill>
                        </a:rPr>
                        <a:t>Roof Repair</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X</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453674"/>
                  </a:ext>
                </a:extLst>
              </a:tr>
              <a:tr h="370840">
                <a:tc>
                  <a:txBody>
                    <a:bodyPr/>
                    <a:lstStyle/>
                    <a:p>
                      <a:r>
                        <a:rPr lang="en-US" dirty="0">
                          <a:solidFill>
                            <a:srgbClr val="000000"/>
                          </a:solidFill>
                        </a:rPr>
                        <a:t>Air Conditioner</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X</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t>
                      </a:r>
                      <a:endParaRPr lang="en-IN"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3106086"/>
                  </a:ext>
                </a:extLst>
              </a:tr>
            </a:tbl>
          </a:graphicData>
        </a:graphic>
      </p:graphicFrame>
    </p:spTree>
    <p:extLst>
      <p:ext uri="{BB962C8B-B14F-4D97-AF65-F5344CB8AC3E}">
        <p14:creationId xmlns:p14="http://schemas.microsoft.com/office/powerpoint/2010/main" val="407728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BAA0A7-E700-4C7E-989C-A7C8A7ACB3F6}"/>
              </a:ext>
            </a:extLst>
          </p:cNvPr>
          <p:cNvSpPr>
            <a:spLocks noGrp="1"/>
          </p:cNvSpPr>
          <p:nvPr>
            <p:ph type="title"/>
          </p:nvPr>
        </p:nvSpPr>
        <p:spPr/>
        <p:txBody>
          <a:bodyPr/>
          <a:lstStyle/>
          <a:p>
            <a:r>
              <a:rPr lang="en-US" dirty="0"/>
              <a:t>Sources of Contract Law (3 of 3)</a:t>
            </a:r>
          </a:p>
        </p:txBody>
      </p:sp>
      <p:sp>
        <p:nvSpPr>
          <p:cNvPr id="2" name="Content Placeholder 1">
            <a:extLst>
              <a:ext uri="{FF2B5EF4-FFF2-40B4-BE49-F238E27FC236}">
                <a16:creationId xmlns:a16="http://schemas.microsoft.com/office/drawing/2014/main" id="{49CADECB-2F63-4400-B67B-CED25FC6B3BC}"/>
              </a:ext>
            </a:extLst>
          </p:cNvPr>
          <p:cNvSpPr>
            <a:spLocks noGrp="1"/>
          </p:cNvSpPr>
          <p:nvPr>
            <p:ph idx="1"/>
          </p:nvPr>
        </p:nvSpPr>
        <p:spPr/>
        <p:txBody>
          <a:bodyPr/>
          <a:lstStyle/>
          <a:p>
            <a:r>
              <a:rPr lang="en-US" altLang="en-US" sz="2800" dirty="0">
                <a:solidFill>
                  <a:srgbClr val="004A78"/>
                </a:solidFill>
              </a:rPr>
              <a:t>Uniform Commercial Code (UCC)</a:t>
            </a:r>
          </a:p>
          <a:p>
            <a:pPr lvl="1">
              <a:spcBef>
                <a:spcPts val="1000"/>
              </a:spcBef>
            </a:pPr>
            <a:r>
              <a:rPr lang="en-US" altLang="en-US" dirty="0"/>
              <a:t>Article 2 leases</a:t>
            </a:r>
          </a:p>
          <a:p>
            <a:pPr lvl="2">
              <a:spcBef>
                <a:spcPts val="1000"/>
              </a:spcBef>
            </a:pPr>
            <a:r>
              <a:rPr lang="en-US" altLang="en-US" sz="2000" dirty="0"/>
              <a:t>New addendum to the UCC</a:t>
            </a:r>
          </a:p>
          <a:p>
            <a:pPr lvl="2">
              <a:spcBef>
                <a:spcPts val="1000"/>
              </a:spcBef>
            </a:pPr>
            <a:r>
              <a:rPr lang="en-US" altLang="en-US" sz="2000" dirty="0"/>
              <a:t>Covers leases of goods: Long-term leases such as car leases</a:t>
            </a:r>
          </a:p>
          <a:p>
            <a:pPr lvl="2">
              <a:spcBef>
                <a:spcPts val="1000"/>
              </a:spcBef>
            </a:pPr>
            <a:r>
              <a:rPr lang="en-US" altLang="en-US" sz="2000" dirty="0"/>
              <a:t>Adopted in most states</a:t>
            </a:r>
          </a:p>
        </p:txBody>
      </p:sp>
    </p:spTree>
    <p:extLst>
      <p:ext uri="{BB962C8B-B14F-4D97-AF65-F5344CB8AC3E}">
        <p14:creationId xmlns:p14="http://schemas.microsoft.com/office/powerpoint/2010/main" val="161858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48E8-AF58-42D5-8ED5-CF8C026BD1B7}"/>
              </a:ext>
            </a:extLst>
          </p:cNvPr>
          <p:cNvSpPr>
            <a:spLocks noGrp="1"/>
          </p:cNvSpPr>
          <p:nvPr>
            <p:ph type="title"/>
          </p:nvPr>
        </p:nvSpPr>
        <p:spPr/>
        <p:txBody>
          <a:bodyPr/>
          <a:lstStyle/>
          <a:p>
            <a:r>
              <a:rPr lang="en-US" dirty="0"/>
              <a:t>Types of Contracts</a:t>
            </a:r>
          </a:p>
        </p:txBody>
      </p:sp>
    </p:spTree>
    <p:extLst>
      <p:ext uri="{BB962C8B-B14F-4D97-AF65-F5344CB8AC3E}">
        <p14:creationId xmlns:p14="http://schemas.microsoft.com/office/powerpoint/2010/main" val="50390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0DACA1-583B-4FCA-93E2-B57DD34DCA22}"/>
              </a:ext>
            </a:extLst>
          </p:cNvPr>
          <p:cNvSpPr>
            <a:spLocks noGrp="1"/>
          </p:cNvSpPr>
          <p:nvPr>
            <p:ph type="title"/>
          </p:nvPr>
        </p:nvSpPr>
        <p:spPr/>
        <p:txBody>
          <a:bodyPr/>
          <a:lstStyle/>
          <a:p>
            <a:r>
              <a:rPr lang="en-US" dirty="0"/>
              <a:t>Bilateral versus Unilateral</a:t>
            </a:r>
          </a:p>
        </p:txBody>
      </p:sp>
      <p:sp>
        <p:nvSpPr>
          <p:cNvPr id="2" name="Content Placeholder 1">
            <a:extLst>
              <a:ext uri="{FF2B5EF4-FFF2-40B4-BE49-F238E27FC236}">
                <a16:creationId xmlns:a16="http://schemas.microsoft.com/office/drawing/2014/main" id="{A8DB60C8-5B9C-4B3B-A5CA-3BB9A9B46438}"/>
              </a:ext>
            </a:extLst>
          </p:cNvPr>
          <p:cNvSpPr>
            <a:spLocks noGrp="1"/>
          </p:cNvSpPr>
          <p:nvPr>
            <p:ph idx="1"/>
          </p:nvPr>
        </p:nvSpPr>
        <p:spPr>
          <a:xfrm>
            <a:off x="476843" y="1628784"/>
            <a:ext cx="11241915" cy="4351338"/>
          </a:xfrm>
        </p:spPr>
        <p:txBody>
          <a:bodyPr/>
          <a:lstStyle/>
          <a:p>
            <a:r>
              <a:rPr lang="en-US" altLang="en-US" sz="2800" dirty="0">
                <a:solidFill>
                  <a:srgbClr val="FF0000"/>
                </a:solidFill>
              </a:rPr>
              <a:t>Bilateral</a:t>
            </a:r>
            <a:r>
              <a:rPr lang="en-US" altLang="en-US" sz="2800" dirty="0">
                <a:solidFill>
                  <a:srgbClr val="004A78"/>
                </a:solidFill>
              </a:rPr>
              <a:t>: First Party (Offeror) Makes a Promise in Exchange for the Second Party’s (Offeree’s) Promise</a:t>
            </a:r>
          </a:p>
          <a:p>
            <a:pPr lvl="1">
              <a:spcBef>
                <a:spcPts val="1000"/>
              </a:spcBef>
            </a:pPr>
            <a:r>
              <a:rPr lang="en-US" altLang="en-US" dirty="0"/>
              <a:t>Example: You promise to pay back money with interest, and the bank promises to loan you the money</a:t>
            </a:r>
          </a:p>
          <a:p>
            <a:r>
              <a:rPr lang="en-US" altLang="en-US" sz="2800" dirty="0">
                <a:solidFill>
                  <a:srgbClr val="FF0000"/>
                </a:solidFill>
              </a:rPr>
              <a:t>Unilateral</a:t>
            </a:r>
            <a:r>
              <a:rPr lang="en-US" altLang="en-US" sz="2800" dirty="0">
                <a:solidFill>
                  <a:srgbClr val="004A78"/>
                </a:solidFill>
              </a:rPr>
              <a:t>: First Party (Offeror) Makes a Promise in Exchange for Offeree’s Performance</a:t>
            </a:r>
          </a:p>
          <a:p>
            <a:pPr lvl="1">
              <a:spcBef>
                <a:spcPts val="1000"/>
              </a:spcBef>
            </a:pPr>
            <a:r>
              <a:rPr lang="en-US" altLang="en-US" dirty="0"/>
              <a:t>Example: “Drive my car across the country and I’ll pay you $500 plus expenses”</a:t>
            </a:r>
          </a:p>
          <a:p>
            <a:pPr lvl="1">
              <a:spcBef>
                <a:spcPts val="1000"/>
              </a:spcBef>
            </a:pPr>
            <a:r>
              <a:rPr lang="en-US" altLang="en-US" dirty="0"/>
              <a:t>“The Unilateral Murder” and the law student acting on a TV offer</a:t>
            </a:r>
          </a:p>
        </p:txBody>
      </p:sp>
    </p:spTree>
    <p:extLst>
      <p:ext uri="{BB962C8B-B14F-4D97-AF65-F5344CB8AC3E}">
        <p14:creationId xmlns:p14="http://schemas.microsoft.com/office/powerpoint/2010/main" val="178711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057C0-D53B-465C-98B6-E49482F22D28}"/>
              </a:ext>
            </a:extLst>
          </p:cNvPr>
          <p:cNvSpPr>
            <a:spLocks noGrp="1"/>
          </p:cNvSpPr>
          <p:nvPr>
            <p:ph type="title"/>
          </p:nvPr>
        </p:nvSpPr>
        <p:spPr/>
        <p:txBody>
          <a:bodyPr/>
          <a:lstStyle/>
          <a:p>
            <a:r>
              <a:rPr lang="en-US" dirty="0"/>
              <a:t>Express versus Implied</a:t>
            </a:r>
          </a:p>
        </p:txBody>
      </p:sp>
      <p:sp>
        <p:nvSpPr>
          <p:cNvPr id="2" name="Content Placeholder 1">
            <a:extLst>
              <a:ext uri="{FF2B5EF4-FFF2-40B4-BE49-F238E27FC236}">
                <a16:creationId xmlns:a16="http://schemas.microsoft.com/office/drawing/2014/main" id="{4CF590EB-E692-4483-84DF-4BB83C596428}"/>
              </a:ext>
            </a:extLst>
          </p:cNvPr>
          <p:cNvSpPr>
            <a:spLocks noGrp="1"/>
          </p:cNvSpPr>
          <p:nvPr>
            <p:ph idx="1"/>
          </p:nvPr>
        </p:nvSpPr>
        <p:spPr/>
        <p:txBody>
          <a:bodyPr/>
          <a:lstStyle/>
          <a:p>
            <a:r>
              <a:rPr lang="en-US" altLang="en-US" sz="2800" dirty="0">
                <a:solidFill>
                  <a:srgbClr val="FF0000"/>
                </a:solidFill>
              </a:rPr>
              <a:t>Express</a:t>
            </a:r>
            <a:r>
              <a:rPr lang="en-US" altLang="en-US" sz="2800" dirty="0">
                <a:solidFill>
                  <a:srgbClr val="004A78"/>
                </a:solidFill>
              </a:rPr>
              <a:t> </a:t>
            </a:r>
            <a:r>
              <a:rPr lang="en-US" altLang="en-US" sz="2800" dirty="0">
                <a:solidFill>
                  <a:srgbClr val="FF0000"/>
                </a:solidFill>
              </a:rPr>
              <a:t>Contracts</a:t>
            </a:r>
            <a:r>
              <a:rPr lang="en-US" altLang="en-US" sz="2800" dirty="0">
                <a:solidFill>
                  <a:srgbClr val="004A78"/>
                </a:solidFill>
              </a:rPr>
              <a:t>: Written or Oral Agreements</a:t>
            </a:r>
          </a:p>
          <a:p>
            <a:r>
              <a:rPr lang="en-US" altLang="en-US" sz="2800" dirty="0">
                <a:solidFill>
                  <a:srgbClr val="FF0000"/>
                </a:solidFill>
              </a:rPr>
              <a:t>Implied-in-Fact</a:t>
            </a:r>
            <a:r>
              <a:rPr lang="en-US" altLang="en-US" sz="2800" dirty="0">
                <a:solidFill>
                  <a:srgbClr val="004A78"/>
                </a:solidFill>
              </a:rPr>
              <a:t> </a:t>
            </a:r>
            <a:r>
              <a:rPr lang="en-US" altLang="en-US" sz="2800" dirty="0">
                <a:solidFill>
                  <a:srgbClr val="FF0000"/>
                </a:solidFill>
              </a:rPr>
              <a:t>Contracts</a:t>
            </a:r>
            <a:r>
              <a:rPr lang="en-US" altLang="en-US" sz="2800" dirty="0">
                <a:solidFill>
                  <a:srgbClr val="004A78"/>
                </a:solidFill>
              </a:rPr>
              <a:t>: Non-spoken, Non-written Understandings</a:t>
            </a:r>
          </a:p>
          <a:p>
            <a:pPr lvl="1">
              <a:spcBef>
                <a:spcPts val="1000"/>
              </a:spcBef>
            </a:pPr>
            <a:r>
              <a:rPr lang="en-US" altLang="en-US" dirty="0"/>
              <a:t>Example: When you go into a doctor’s office, you have an implied contract to pay the doctor for services even though you may not sit down and organize the details</a:t>
            </a:r>
          </a:p>
        </p:txBody>
      </p:sp>
    </p:spTree>
    <p:extLst>
      <p:ext uri="{BB962C8B-B14F-4D97-AF65-F5344CB8AC3E}">
        <p14:creationId xmlns:p14="http://schemas.microsoft.com/office/powerpoint/2010/main" val="293736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EE893D-C27F-4F23-935F-F307269D2001}"/>
              </a:ext>
            </a:extLst>
          </p:cNvPr>
          <p:cNvSpPr>
            <a:spLocks noGrp="1"/>
          </p:cNvSpPr>
          <p:nvPr>
            <p:ph type="title"/>
          </p:nvPr>
        </p:nvSpPr>
        <p:spPr/>
        <p:txBody>
          <a:bodyPr/>
          <a:lstStyle/>
          <a:p>
            <a:r>
              <a:rPr lang="en-US" i="1" dirty="0"/>
              <a:t>Quasi</a:t>
            </a:r>
            <a:r>
              <a:rPr lang="en-US" dirty="0"/>
              <a:t> Contracts</a:t>
            </a:r>
          </a:p>
        </p:txBody>
      </p:sp>
      <p:sp>
        <p:nvSpPr>
          <p:cNvPr id="2" name="Content Placeholder 1">
            <a:extLst>
              <a:ext uri="{FF2B5EF4-FFF2-40B4-BE49-F238E27FC236}">
                <a16:creationId xmlns:a16="http://schemas.microsoft.com/office/drawing/2014/main" id="{26BEB2B5-B9E3-4DA8-8196-C5A8981885B4}"/>
              </a:ext>
            </a:extLst>
          </p:cNvPr>
          <p:cNvSpPr>
            <a:spLocks noGrp="1"/>
          </p:cNvSpPr>
          <p:nvPr>
            <p:ph idx="1"/>
          </p:nvPr>
        </p:nvSpPr>
        <p:spPr/>
        <p:txBody>
          <a:bodyPr/>
          <a:lstStyle/>
          <a:p>
            <a:r>
              <a:rPr lang="en-US" altLang="en-US" sz="2800" dirty="0">
                <a:solidFill>
                  <a:srgbClr val="004A78"/>
                </a:solidFill>
              </a:rPr>
              <a:t>Implied-in-Law</a:t>
            </a:r>
          </a:p>
          <a:p>
            <a:pPr lvl="1">
              <a:spcBef>
                <a:spcPts val="1000"/>
              </a:spcBef>
            </a:pPr>
            <a:r>
              <a:rPr lang="en-US" altLang="en-US" dirty="0"/>
              <a:t>Fictional contract created by a court</a:t>
            </a:r>
          </a:p>
          <a:p>
            <a:pPr lvl="1">
              <a:spcBef>
                <a:spcPts val="1000"/>
              </a:spcBef>
            </a:pPr>
            <a:r>
              <a:rPr lang="en-US" altLang="en-US" dirty="0"/>
              <a:t>Elements</a:t>
            </a:r>
          </a:p>
          <a:p>
            <a:pPr lvl="2">
              <a:spcBef>
                <a:spcPts val="1000"/>
              </a:spcBef>
            </a:pPr>
            <a:r>
              <a:rPr lang="en-US" altLang="en-US" sz="2000" dirty="0"/>
              <a:t>One party confers a benefit on another</a:t>
            </a:r>
          </a:p>
          <a:p>
            <a:pPr lvl="2">
              <a:spcBef>
                <a:spcPts val="1000"/>
              </a:spcBef>
            </a:pPr>
            <a:r>
              <a:rPr lang="en-US" altLang="en-US" sz="2000" dirty="0"/>
              <a:t>Both are aware of the benefit </a:t>
            </a:r>
          </a:p>
          <a:p>
            <a:pPr lvl="2">
              <a:spcBef>
                <a:spcPts val="1000"/>
              </a:spcBef>
            </a:pPr>
            <a:r>
              <a:rPr lang="en-US" altLang="en-US" sz="2000" dirty="0"/>
              <a:t>Retention of the benefit without compensation would be unfair and unjust</a:t>
            </a:r>
          </a:p>
        </p:txBody>
      </p:sp>
    </p:spTree>
    <p:extLst>
      <p:ext uri="{BB962C8B-B14F-4D97-AF65-F5344CB8AC3E}">
        <p14:creationId xmlns:p14="http://schemas.microsoft.com/office/powerpoint/2010/main" val="2417281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B5F8B9-5010-49BA-8C82-F7CA3A817355}"/>
              </a:ext>
            </a:extLst>
          </p:cNvPr>
          <p:cNvSpPr>
            <a:spLocks noGrp="1"/>
          </p:cNvSpPr>
          <p:nvPr>
            <p:ph type="title"/>
          </p:nvPr>
        </p:nvSpPr>
        <p:spPr/>
        <p:txBody>
          <a:bodyPr/>
          <a:lstStyle/>
          <a:p>
            <a:r>
              <a:rPr lang="en-US" dirty="0"/>
              <a:t>Void versus Voidable Contracts</a:t>
            </a:r>
          </a:p>
        </p:txBody>
      </p:sp>
      <p:sp>
        <p:nvSpPr>
          <p:cNvPr id="2" name="Content Placeholder 1">
            <a:extLst>
              <a:ext uri="{FF2B5EF4-FFF2-40B4-BE49-F238E27FC236}">
                <a16:creationId xmlns:a16="http://schemas.microsoft.com/office/drawing/2014/main" id="{BEC288D1-F780-4ACF-8137-9FF4EDE3A2B1}"/>
              </a:ext>
            </a:extLst>
          </p:cNvPr>
          <p:cNvSpPr>
            <a:spLocks noGrp="1"/>
          </p:cNvSpPr>
          <p:nvPr>
            <p:ph idx="1"/>
          </p:nvPr>
        </p:nvSpPr>
        <p:spPr/>
        <p:txBody>
          <a:bodyPr/>
          <a:lstStyle/>
          <a:p>
            <a:r>
              <a:rPr lang="en-US" altLang="en-US" sz="2800" dirty="0">
                <a:solidFill>
                  <a:srgbClr val="FF0000"/>
                </a:solidFill>
              </a:rPr>
              <a:t>Void</a:t>
            </a:r>
            <a:r>
              <a:rPr lang="en-US" altLang="en-US" sz="2800" dirty="0">
                <a:solidFill>
                  <a:srgbClr val="004A78"/>
                </a:solidFill>
              </a:rPr>
              <a:t> </a:t>
            </a:r>
            <a:r>
              <a:rPr lang="en-US" altLang="en-US" sz="2800" dirty="0">
                <a:solidFill>
                  <a:srgbClr val="FF0000"/>
                </a:solidFill>
              </a:rPr>
              <a:t>Contracts</a:t>
            </a:r>
            <a:r>
              <a:rPr lang="en-US" altLang="en-US" sz="2800" dirty="0">
                <a:solidFill>
                  <a:schemeClr val="accent2">
                    <a:lumMod val="50000"/>
                  </a:schemeClr>
                </a:solidFill>
              </a:rPr>
              <a:t>:</a:t>
            </a:r>
            <a:r>
              <a:rPr lang="en-US" altLang="en-US" sz="2800" dirty="0">
                <a:solidFill>
                  <a:srgbClr val="004A78"/>
                </a:solidFill>
              </a:rPr>
              <a:t> Ones to Do Something Illegal or against Public Policy—Neither Side Can Enforce</a:t>
            </a:r>
          </a:p>
          <a:p>
            <a:pPr lvl="1">
              <a:spcBef>
                <a:spcPts val="1000"/>
              </a:spcBef>
            </a:pPr>
            <a:r>
              <a:rPr lang="en-US" altLang="en-US" dirty="0"/>
              <a:t>Example: Contract to buy drugs </a:t>
            </a:r>
          </a:p>
          <a:p>
            <a:pPr lvl="1">
              <a:spcBef>
                <a:spcPts val="1000"/>
              </a:spcBef>
            </a:pPr>
            <a:r>
              <a:rPr lang="en-US" altLang="en-US" dirty="0"/>
              <a:t>Void contracts are illegal and do not exist at law! </a:t>
            </a:r>
          </a:p>
          <a:p>
            <a:r>
              <a:rPr lang="en-US" altLang="en-US" sz="2800" dirty="0">
                <a:solidFill>
                  <a:srgbClr val="FF0000"/>
                </a:solidFill>
              </a:rPr>
              <a:t>Voidable</a:t>
            </a:r>
            <a:r>
              <a:rPr lang="en-US" altLang="en-US" sz="2800" dirty="0">
                <a:solidFill>
                  <a:srgbClr val="004A78"/>
                </a:solidFill>
              </a:rPr>
              <a:t> </a:t>
            </a:r>
            <a:r>
              <a:rPr lang="en-US" altLang="en-US" sz="2800" dirty="0">
                <a:solidFill>
                  <a:srgbClr val="FF0000"/>
                </a:solidFill>
              </a:rPr>
              <a:t>Contracts</a:t>
            </a:r>
            <a:r>
              <a:rPr lang="en-US" altLang="en-US" sz="2800" dirty="0">
                <a:solidFill>
                  <a:schemeClr val="accent2">
                    <a:lumMod val="50000"/>
                  </a:schemeClr>
                </a:solidFill>
              </a:rPr>
              <a:t>:</a:t>
            </a:r>
            <a:r>
              <a:rPr lang="en-US" altLang="en-US" sz="2800" dirty="0">
                <a:solidFill>
                  <a:srgbClr val="004A78"/>
                </a:solidFill>
              </a:rPr>
              <a:t> Contracts in Which One Party Has the Right to End the Contract</a:t>
            </a:r>
          </a:p>
          <a:p>
            <a:pPr lvl="1">
              <a:spcBef>
                <a:spcPts val="1000"/>
              </a:spcBef>
            </a:pPr>
            <a:r>
              <a:rPr lang="en-US" altLang="en-US" dirty="0"/>
              <a:t>Example: Contracts of minors are voidable</a:t>
            </a:r>
          </a:p>
        </p:txBody>
      </p:sp>
    </p:spTree>
    <p:extLst>
      <p:ext uri="{BB962C8B-B14F-4D97-AF65-F5344CB8AC3E}">
        <p14:creationId xmlns:p14="http://schemas.microsoft.com/office/powerpoint/2010/main" val="273908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7822AC-EC20-48D2-88C5-CD966B72BA36}"/>
              </a:ext>
            </a:extLst>
          </p:cNvPr>
          <p:cNvSpPr>
            <a:spLocks noGrp="1"/>
          </p:cNvSpPr>
          <p:nvPr>
            <p:ph type="title"/>
          </p:nvPr>
        </p:nvSpPr>
        <p:spPr/>
        <p:txBody>
          <a:bodyPr/>
          <a:lstStyle/>
          <a:p>
            <a:r>
              <a:rPr lang="en-US" dirty="0"/>
              <a:t>Executed versus Executory</a:t>
            </a:r>
          </a:p>
        </p:txBody>
      </p:sp>
      <p:sp>
        <p:nvSpPr>
          <p:cNvPr id="2" name="Content Placeholder 1">
            <a:extLst>
              <a:ext uri="{FF2B5EF4-FFF2-40B4-BE49-F238E27FC236}">
                <a16:creationId xmlns:a16="http://schemas.microsoft.com/office/drawing/2014/main" id="{DDFC9E16-CA72-4973-801C-565BB9661702}"/>
              </a:ext>
            </a:extLst>
          </p:cNvPr>
          <p:cNvSpPr>
            <a:spLocks noGrp="1"/>
          </p:cNvSpPr>
          <p:nvPr>
            <p:ph idx="1"/>
          </p:nvPr>
        </p:nvSpPr>
        <p:spPr/>
        <p:txBody>
          <a:bodyPr/>
          <a:lstStyle/>
          <a:p>
            <a:r>
              <a:rPr lang="en-US" altLang="en-US" sz="2800" dirty="0">
                <a:solidFill>
                  <a:srgbClr val="FF0000"/>
                </a:solidFill>
              </a:rPr>
              <a:t>Executed</a:t>
            </a:r>
            <a:r>
              <a:rPr lang="en-US" altLang="en-US" sz="2800" dirty="0">
                <a:solidFill>
                  <a:srgbClr val="004A78"/>
                </a:solidFill>
              </a:rPr>
              <a:t> </a:t>
            </a:r>
            <a:r>
              <a:rPr lang="en-US" altLang="en-US" sz="2800" dirty="0">
                <a:solidFill>
                  <a:srgbClr val="FF0000"/>
                </a:solidFill>
              </a:rPr>
              <a:t>Contract</a:t>
            </a:r>
            <a:r>
              <a:rPr lang="en-US" altLang="en-US" sz="2800" dirty="0">
                <a:solidFill>
                  <a:srgbClr val="004A78"/>
                </a:solidFill>
              </a:rPr>
              <a:t>: One in Which the Promises under the Contract Have Been Performed</a:t>
            </a:r>
          </a:p>
          <a:p>
            <a:r>
              <a:rPr lang="en-US" altLang="en-US" sz="2800" dirty="0">
                <a:solidFill>
                  <a:srgbClr val="FF0000"/>
                </a:solidFill>
              </a:rPr>
              <a:t>Executory</a:t>
            </a:r>
            <a:r>
              <a:rPr lang="en-US" altLang="en-US" sz="2800" dirty="0">
                <a:solidFill>
                  <a:srgbClr val="004A78"/>
                </a:solidFill>
              </a:rPr>
              <a:t> </a:t>
            </a:r>
            <a:r>
              <a:rPr lang="en-US" altLang="en-US" sz="2800" dirty="0">
                <a:solidFill>
                  <a:srgbClr val="FF0000"/>
                </a:solidFill>
              </a:rPr>
              <a:t>Contract</a:t>
            </a:r>
            <a:r>
              <a:rPr lang="en-US" altLang="en-US" sz="2800" dirty="0">
                <a:solidFill>
                  <a:srgbClr val="004A78"/>
                </a:solidFill>
              </a:rPr>
              <a:t>: One That Has Been Entered into but Not Yet Performed</a:t>
            </a:r>
          </a:p>
          <a:p>
            <a:r>
              <a:rPr lang="en-US" altLang="en-US" sz="2800" dirty="0">
                <a:solidFill>
                  <a:srgbClr val="004A78"/>
                </a:solidFill>
              </a:rPr>
              <a:t>Contracts Can Be Partially Executory/Executed if One Side Has Performed</a:t>
            </a:r>
          </a:p>
          <a:p>
            <a:endParaRPr lang="en-US" dirty="0"/>
          </a:p>
        </p:txBody>
      </p:sp>
    </p:spTree>
    <p:extLst>
      <p:ext uri="{BB962C8B-B14F-4D97-AF65-F5344CB8AC3E}">
        <p14:creationId xmlns:p14="http://schemas.microsoft.com/office/powerpoint/2010/main" val="28625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A501-650E-4C91-B967-E850F89ACEAC}"/>
              </a:ext>
            </a:extLst>
          </p:cNvPr>
          <p:cNvSpPr>
            <a:spLocks noGrp="1"/>
          </p:cNvSpPr>
          <p:nvPr>
            <p:ph type="title"/>
          </p:nvPr>
        </p:nvSpPr>
        <p:spPr/>
        <p:txBody>
          <a:bodyPr/>
          <a:lstStyle/>
          <a:p>
            <a:r>
              <a:rPr lang="en-US" dirty="0"/>
              <a:t>Consumer Credit Contracts</a:t>
            </a:r>
          </a:p>
        </p:txBody>
      </p:sp>
    </p:spTree>
    <p:extLst>
      <p:ext uri="{BB962C8B-B14F-4D97-AF65-F5344CB8AC3E}">
        <p14:creationId xmlns:p14="http://schemas.microsoft.com/office/powerpoint/2010/main" val="100836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081FC-CA2F-410B-A0EB-7108950D0FCC}"/>
              </a:ext>
            </a:extLst>
          </p:cNvPr>
          <p:cNvSpPr>
            <a:spLocks noGrp="1"/>
          </p:cNvSpPr>
          <p:nvPr>
            <p:ph type="title"/>
          </p:nvPr>
        </p:nvSpPr>
        <p:spPr/>
        <p:txBody>
          <a:bodyPr/>
          <a:lstStyle/>
          <a:p>
            <a:r>
              <a:rPr lang="en-US" dirty="0"/>
              <a:t>Consumer Credit Contracts Formation</a:t>
            </a:r>
          </a:p>
        </p:txBody>
      </p:sp>
      <p:sp>
        <p:nvSpPr>
          <p:cNvPr id="2" name="Content Placeholder 1">
            <a:extLst>
              <a:ext uri="{FF2B5EF4-FFF2-40B4-BE49-F238E27FC236}">
                <a16:creationId xmlns:a16="http://schemas.microsoft.com/office/drawing/2014/main" id="{55CB2524-D141-4FEF-9373-813346421AC5}"/>
              </a:ext>
            </a:extLst>
          </p:cNvPr>
          <p:cNvSpPr>
            <a:spLocks noGrp="1"/>
          </p:cNvSpPr>
          <p:nvPr>
            <p:ph idx="1"/>
          </p:nvPr>
        </p:nvSpPr>
        <p:spPr/>
        <p:txBody>
          <a:bodyPr/>
          <a:lstStyle/>
          <a:p>
            <a:r>
              <a:rPr lang="en-US" sz="2800" dirty="0"/>
              <a:t>Statutorily Imposed Requirements for Proper Formation</a:t>
            </a:r>
          </a:p>
          <a:p>
            <a:r>
              <a:rPr lang="en-US" sz="2800" dirty="0"/>
              <a:t>Detailed Regulation on Formation, Performance, and Remedies</a:t>
            </a:r>
          </a:p>
        </p:txBody>
      </p:sp>
    </p:spTree>
    <p:extLst>
      <p:ext uri="{BB962C8B-B14F-4D97-AF65-F5344CB8AC3E}">
        <p14:creationId xmlns:p14="http://schemas.microsoft.com/office/powerpoint/2010/main" val="227088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lstStyle/>
          <a:p>
            <a:r>
              <a:rPr lang="en-US" dirty="0"/>
              <a:t>Learning Objectives (1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pPr>
              <a:tabLst>
                <a:tab pos="1143000" algn="l"/>
              </a:tabLst>
            </a:pPr>
            <a:r>
              <a:rPr lang="en-US" dirty="0">
                <a:effectLst/>
                <a:ea typeface="Times New Roman" panose="02020603050405020304" pitchFamily="18" charset="0"/>
                <a:cs typeface="Times New Roman" panose="02020603050405020304" pitchFamily="18" charset="0"/>
              </a:rPr>
              <a:t>LO 1	</a:t>
            </a:r>
            <a:r>
              <a:rPr lang="en-US" dirty="0"/>
              <a:t>Explain the sources of contract law and how subject matter 	controls their application.</a:t>
            </a:r>
          </a:p>
          <a:p>
            <a:pPr>
              <a:tabLst>
                <a:tab pos="1143000" algn="l"/>
              </a:tabLst>
            </a:pPr>
            <a:r>
              <a:rPr lang="en-US" dirty="0"/>
              <a:t>LO 2	List the types of contracts and give examples of each.</a:t>
            </a:r>
          </a:p>
          <a:p>
            <a:pPr>
              <a:tabLst>
                <a:tab pos="1143000" algn="l"/>
              </a:tabLst>
            </a:pPr>
            <a:r>
              <a:rPr lang="en-US" dirty="0"/>
              <a:t>LO 3	List the elements required for valid formation of a contract 	and the requirements for each.</a:t>
            </a:r>
          </a:p>
        </p:txBody>
      </p:sp>
    </p:spTree>
    <p:custDataLst>
      <p:tags r:id="rId1"/>
    </p:custDataLst>
    <p:extLst>
      <p:ext uri="{BB962C8B-B14F-4D97-AF65-F5344CB8AC3E}">
        <p14:creationId xmlns:p14="http://schemas.microsoft.com/office/powerpoint/2010/main" val="275631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B465BA-9132-40DA-BCF1-39B834156FB9}"/>
              </a:ext>
            </a:extLst>
          </p:cNvPr>
          <p:cNvSpPr>
            <a:spLocks noGrp="1"/>
          </p:cNvSpPr>
          <p:nvPr>
            <p:ph type="title"/>
          </p:nvPr>
        </p:nvSpPr>
        <p:spPr/>
        <p:txBody>
          <a:bodyPr/>
          <a:lstStyle/>
          <a:p>
            <a:r>
              <a:rPr lang="en-US" dirty="0"/>
              <a:t>Equal Credit Opportunity Act (1 of 3)</a:t>
            </a:r>
          </a:p>
        </p:txBody>
      </p:sp>
      <p:sp>
        <p:nvSpPr>
          <p:cNvPr id="2" name="Content Placeholder 1">
            <a:extLst>
              <a:ext uri="{FF2B5EF4-FFF2-40B4-BE49-F238E27FC236}">
                <a16:creationId xmlns:a16="http://schemas.microsoft.com/office/drawing/2014/main" id="{8A0F4154-1CF5-4D8E-9AEF-75213604D4D0}"/>
              </a:ext>
            </a:extLst>
          </p:cNvPr>
          <p:cNvSpPr>
            <a:spLocks noGrp="1"/>
          </p:cNvSpPr>
          <p:nvPr>
            <p:ph idx="1"/>
          </p:nvPr>
        </p:nvSpPr>
        <p:spPr/>
        <p:txBody>
          <a:bodyPr/>
          <a:lstStyle/>
          <a:p>
            <a:r>
              <a:rPr lang="en-US" altLang="en-US" sz="2800" dirty="0">
                <a:solidFill>
                  <a:srgbClr val="004A78"/>
                </a:solidFill>
              </a:rPr>
              <a:t>Consumer Credit Contracts</a:t>
            </a:r>
          </a:p>
          <a:p>
            <a:r>
              <a:rPr lang="en-US" altLang="en-US" sz="2800" dirty="0">
                <a:solidFill>
                  <a:srgbClr val="004A78"/>
                </a:solidFill>
              </a:rPr>
              <a:t>Equal Credit Opportunity Act</a:t>
            </a:r>
          </a:p>
          <a:p>
            <a:pPr lvl="1">
              <a:spcBef>
                <a:spcPts val="1000"/>
              </a:spcBef>
            </a:pPr>
            <a:r>
              <a:rPr lang="en-US" altLang="en-US" dirty="0"/>
              <a:t>Passed to be certain credit was awarded on applicant’s merits and not on extraneous factors such as age, sex, race, color, religion, or national origin</a:t>
            </a:r>
          </a:p>
        </p:txBody>
      </p:sp>
    </p:spTree>
    <p:extLst>
      <p:ext uri="{BB962C8B-B14F-4D97-AF65-F5344CB8AC3E}">
        <p14:creationId xmlns:p14="http://schemas.microsoft.com/office/powerpoint/2010/main" val="310444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ECB76-10DF-4DCA-862F-564D1EFAF607}"/>
              </a:ext>
            </a:extLst>
          </p:cNvPr>
          <p:cNvSpPr>
            <a:spLocks noGrp="1"/>
          </p:cNvSpPr>
          <p:nvPr>
            <p:ph type="title"/>
          </p:nvPr>
        </p:nvSpPr>
        <p:spPr/>
        <p:txBody>
          <a:bodyPr/>
          <a:lstStyle/>
          <a:p>
            <a:r>
              <a:rPr lang="en-US" dirty="0"/>
              <a:t>Equal Credit Opportunity Act (2 of 3)</a:t>
            </a:r>
          </a:p>
        </p:txBody>
      </p:sp>
      <p:sp>
        <p:nvSpPr>
          <p:cNvPr id="2" name="Content Placeholder 1">
            <a:extLst>
              <a:ext uri="{FF2B5EF4-FFF2-40B4-BE49-F238E27FC236}">
                <a16:creationId xmlns:a16="http://schemas.microsoft.com/office/drawing/2014/main" id="{CF1F8DC1-6453-4482-AE50-98C4ACBB2D69}"/>
              </a:ext>
            </a:extLst>
          </p:cNvPr>
          <p:cNvSpPr>
            <a:spLocks noGrp="1"/>
          </p:cNvSpPr>
          <p:nvPr>
            <p:ph idx="1"/>
          </p:nvPr>
        </p:nvSpPr>
        <p:spPr/>
        <p:txBody>
          <a:bodyPr/>
          <a:lstStyle/>
          <a:p>
            <a:r>
              <a:rPr lang="en-US" altLang="en-US" sz="2800" dirty="0">
                <a:solidFill>
                  <a:srgbClr val="004A78"/>
                </a:solidFill>
              </a:rPr>
              <a:t>Equal Credit Opportunity Act</a:t>
            </a:r>
          </a:p>
          <a:p>
            <a:pPr lvl="1">
              <a:spcBef>
                <a:spcPts val="1000"/>
              </a:spcBef>
            </a:pPr>
            <a:r>
              <a:rPr lang="en-US" altLang="en-US" dirty="0"/>
              <a:t>Cannot consider</a:t>
            </a:r>
          </a:p>
          <a:p>
            <a:pPr lvl="2">
              <a:spcBef>
                <a:spcPts val="1000"/>
              </a:spcBef>
            </a:pPr>
            <a:r>
              <a:rPr lang="en-US" altLang="en-US" sz="2000" dirty="0"/>
              <a:t>Marital status</a:t>
            </a:r>
          </a:p>
          <a:p>
            <a:pPr lvl="2">
              <a:spcBef>
                <a:spcPts val="1000"/>
              </a:spcBef>
            </a:pPr>
            <a:r>
              <a:rPr lang="en-US" altLang="en-US" sz="2000" dirty="0"/>
              <a:t>Receipt of public assistance income</a:t>
            </a:r>
          </a:p>
          <a:p>
            <a:pPr lvl="2">
              <a:spcBef>
                <a:spcPts val="1000"/>
              </a:spcBef>
            </a:pPr>
            <a:r>
              <a:rPr lang="en-US" altLang="en-US" sz="2000" dirty="0"/>
              <a:t>Receipt of alimony or child support</a:t>
            </a:r>
          </a:p>
          <a:p>
            <a:pPr lvl="2">
              <a:spcBef>
                <a:spcPts val="1000"/>
              </a:spcBef>
            </a:pPr>
            <a:r>
              <a:rPr lang="en-US" altLang="en-US" sz="2000" dirty="0"/>
              <a:t>Plans for children</a:t>
            </a:r>
          </a:p>
          <a:p>
            <a:pPr lvl="1">
              <a:spcBef>
                <a:spcPts val="1000"/>
              </a:spcBef>
            </a:pPr>
            <a:r>
              <a:rPr lang="en-US" altLang="en-US" dirty="0"/>
              <a:t>Spouses have rights to individual credit applications</a:t>
            </a:r>
          </a:p>
        </p:txBody>
      </p:sp>
    </p:spTree>
    <p:extLst>
      <p:ext uri="{BB962C8B-B14F-4D97-AF65-F5344CB8AC3E}">
        <p14:creationId xmlns:p14="http://schemas.microsoft.com/office/powerpoint/2010/main" val="337464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ECB76-10DF-4DCA-862F-564D1EFAF607}"/>
              </a:ext>
            </a:extLst>
          </p:cNvPr>
          <p:cNvSpPr>
            <a:spLocks noGrp="1"/>
          </p:cNvSpPr>
          <p:nvPr>
            <p:ph type="title"/>
          </p:nvPr>
        </p:nvSpPr>
        <p:spPr/>
        <p:txBody>
          <a:bodyPr/>
          <a:lstStyle/>
          <a:p>
            <a:r>
              <a:rPr lang="en-US" dirty="0"/>
              <a:t>Equal Credit Opportunity Act (3 of 3)</a:t>
            </a:r>
          </a:p>
        </p:txBody>
      </p:sp>
      <p:sp>
        <p:nvSpPr>
          <p:cNvPr id="2" name="Content Placeholder 1">
            <a:extLst>
              <a:ext uri="{FF2B5EF4-FFF2-40B4-BE49-F238E27FC236}">
                <a16:creationId xmlns:a16="http://schemas.microsoft.com/office/drawing/2014/main" id="{CF1F8DC1-6453-4482-AE50-98C4ACBB2D69}"/>
              </a:ext>
            </a:extLst>
          </p:cNvPr>
          <p:cNvSpPr>
            <a:spLocks noGrp="1"/>
          </p:cNvSpPr>
          <p:nvPr>
            <p:ph idx="1"/>
          </p:nvPr>
        </p:nvSpPr>
        <p:spPr/>
        <p:txBody>
          <a:bodyPr/>
          <a:lstStyle/>
          <a:p>
            <a:r>
              <a:rPr lang="en-US" altLang="en-US" sz="2800" dirty="0">
                <a:solidFill>
                  <a:srgbClr val="004A78"/>
                </a:solidFill>
              </a:rPr>
              <a:t>Equal Credit Opportunity Act</a:t>
            </a:r>
          </a:p>
          <a:p>
            <a:pPr lvl="1">
              <a:spcBef>
                <a:spcPts val="1000"/>
              </a:spcBef>
            </a:pPr>
            <a:r>
              <a:rPr lang="en-US" altLang="en-US" dirty="0"/>
              <a:t>Penalties</a:t>
            </a:r>
          </a:p>
          <a:p>
            <a:pPr lvl="2">
              <a:spcBef>
                <a:spcPts val="1000"/>
              </a:spcBef>
            </a:pPr>
            <a:r>
              <a:rPr lang="en-US" altLang="en-US" sz="2000" dirty="0"/>
              <a:t>Actual damage plus punitive damages of up to $10,000</a:t>
            </a:r>
          </a:p>
          <a:p>
            <a:pPr lvl="2">
              <a:spcBef>
                <a:spcPts val="1000"/>
              </a:spcBef>
            </a:pPr>
            <a:r>
              <a:rPr lang="en-US" altLang="en-US" sz="2000" dirty="0"/>
              <a:t>Class action: Punitive damages of up to $500,000 or 1% of creditor’s net worth (whichever is less)</a:t>
            </a:r>
          </a:p>
        </p:txBody>
      </p:sp>
    </p:spTree>
    <p:extLst>
      <p:ext uri="{BB962C8B-B14F-4D97-AF65-F5344CB8AC3E}">
        <p14:creationId xmlns:p14="http://schemas.microsoft.com/office/powerpoint/2010/main" val="1168807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ECOA Violation? </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a:tabLst>
                <a:tab pos="2346325" algn="l"/>
              </a:tabLst>
            </a:pPr>
            <a:r>
              <a:rPr lang="en-US" altLang="en-US" sz="2800" b="1" dirty="0">
                <a:solidFill>
                  <a:srgbClr val="FF0000"/>
                </a:solidFill>
              </a:rPr>
              <a:t>Case 11.2 </a:t>
            </a:r>
            <a:r>
              <a:rPr lang="en-US" altLang="en-US" sz="2800" b="1" i="1" dirty="0">
                <a:solidFill>
                  <a:srgbClr val="004A78"/>
                </a:solidFill>
              </a:rPr>
              <a:t>A.B.&amp;S. Auto Service, Incorporated v South Shore Bank of Chicago</a:t>
            </a:r>
            <a:r>
              <a:rPr lang="en-US" altLang="en-US" sz="2800" i="1" dirty="0">
                <a:solidFill>
                  <a:srgbClr val="004A78"/>
                </a:solidFill>
              </a:rPr>
              <a:t> </a:t>
            </a:r>
            <a:r>
              <a:rPr lang="en-US" altLang="en-US" sz="2800" b="1" dirty="0">
                <a:solidFill>
                  <a:srgbClr val="004A78"/>
                </a:solidFill>
              </a:rPr>
              <a:t>(1997)</a:t>
            </a:r>
          </a:p>
          <a:p>
            <a:pPr lvl="1">
              <a:spcBef>
                <a:spcPts val="1000"/>
              </a:spcBef>
            </a:pPr>
            <a:r>
              <a:rPr lang="en-US" altLang="en-US" dirty="0"/>
              <a:t>What, according to Bonner’s expert, is the impact of considering criminal records of applicants?</a:t>
            </a:r>
          </a:p>
          <a:p>
            <a:pPr lvl="1">
              <a:spcBef>
                <a:spcPts val="1000"/>
              </a:spcBef>
            </a:pPr>
            <a:r>
              <a:rPr lang="en-US" altLang="en-US" dirty="0"/>
              <a:t>Do you think a criminal record is an indication of character?</a:t>
            </a:r>
          </a:p>
        </p:txBody>
      </p:sp>
      <p:pic>
        <p:nvPicPr>
          <p:cNvPr id="6" name="Graphic 5" descr="Gavel">
            <a:extLst>
              <a:ext uri="{FF2B5EF4-FFF2-40B4-BE49-F238E27FC236}">
                <a16:creationId xmlns:a16="http://schemas.microsoft.com/office/drawing/2014/main" id="{65DA1096-088D-4C2D-A628-463B7D7C97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19399" y="4378130"/>
            <a:ext cx="1796143" cy="1796143"/>
          </a:xfrm>
          <a:prstGeom prst="rect">
            <a:avLst/>
          </a:prstGeom>
        </p:spPr>
      </p:pic>
      <p:pic>
        <p:nvPicPr>
          <p:cNvPr id="8" name="Graphic 7" descr="Handcuffs">
            <a:extLst>
              <a:ext uri="{FF2B5EF4-FFF2-40B4-BE49-F238E27FC236}">
                <a16:creationId xmlns:a16="http://schemas.microsoft.com/office/drawing/2014/main" id="{C982A696-87DC-4205-A27B-6D215C6497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40086" y="4378130"/>
            <a:ext cx="1796143" cy="1796143"/>
          </a:xfrm>
          <a:prstGeom prst="rect">
            <a:avLst/>
          </a:prstGeom>
        </p:spPr>
      </p:pic>
      <p:pic>
        <p:nvPicPr>
          <p:cNvPr id="4" name="Picture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1107346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ECF1A7-216E-46B6-9B94-949BC142F675}"/>
              </a:ext>
            </a:extLst>
          </p:cNvPr>
          <p:cNvSpPr>
            <a:spLocks noGrp="1"/>
          </p:cNvSpPr>
          <p:nvPr>
            <p:ph type="title"/>
          </p:nvPr>
        </p:nvSpPr>
        <p:spPr/>
        <p:txBody>
          <a:bodyPr/>
          <a:lstStyle/>
          <a:p>
            <a:r>
              <a:rPr lang="en-US" dirty="0"/>
              <a:t>Subprime or Predatory Lending</a:t>
            </a:r>
          </a:p>
        </p:txBody>
      </p:sp>
      <p:sp>
        <p:nvSpPr>
          <p:cNvPr id="2" name="Content Placeholder 1">
            <a:extLst>
              <a:ext uri="{FF2B5EF4-FFF2-40B4-BE49-F238E27FC236}">
                <a16:creationId xmlns:a16="http://schemas.microsoft.com/office/drawing/2014/main" id="{CAC77625-32A2-47E0-9B93-8EFC5979B99D}"/>
              </a:ext>
            </a:extLst>
          </p:cNvPr>
          <p:cNvSpPr>
            <a:spLocks noGrp="1"/>
          </p:cNvSpPr>
          <p:nvPr>
            <p:ph idx="1"/>
          </p:nvPr>
        </p:nvSpPr>
        <p:spPr/>
        <p:txBody>
          <a:bodyPr/>
          <a:lstStyle/>
          <a:p>
            <a:r>
              <a:rPr lang="en-US" sz="2800" dirty="0">
                <a:solidFill>
                  <a:srgbClr val="004A78"/>
                </a:solidFill>
              </a:rPr>
              <a:t>Subprime or Predatory Lending</a:t>
            </a:r>
          </a:p>
          <a:p>
            <a:pPr lvl="1">
              <a:spcBef>
                <a:spcPts val="1000"/>
              </a:spcBef>
            </a:pPr>
            <a:r>
              <a:rPr lang="en-US" dirty="0"/>
              <a:t>Loans for those with no credit history, bankruptcies, moderate incomes, or poor credit histories</a:t>
            </a:r>
          </a:p>
          <a:p>
            <a:pPr lvl="1">
              <a:spcBef>
                <a:spcPts val="1000"/>
              </a:spcBef>
            </a:pPr>
            <a:r>
              <a:rPr lang="en-US" dirty="0"/>
              <a:t>Contracts are often difficult to understand</a:t>
            </a:r>
          </a:p>
          <a:p>
            <a:pPr lvl="1">
              <a:spcBef>
                <a:spcPts val="1000"/>
              </a:spcBef>
            </a:pPr>
            <a:r>
              <a:rPr lang="en-US" dirty="0"/>
              <a:t>High interest rates and fees</a:t>
            </a:r>
          </a:p>
          <a:p>
            <a:pPr lvl="1">
              <a:spcBef>
                <a:spcPts val="1000"/>
              </a:spcBef>
            </a:pPr>
            <a:r>
              <a:rPr lang="en-US" dirty="0"/>
              <a:t>“Ninja” lending: No job, no income, no assets</a:t>
            </a:r>
          </a:p>
        </p:txBody>
      </p:sp>
    </p:spTree>
    <p:extLst>
      <p:ext uri="{BB962C8B-B14F-4D97-AF65-F5344CB8AC3E}">
        <p14:creationId xmlns:p14="http://schemas.microsoft.com/office/powerpoint/2010/main" val="347217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9AD5D-116B-4388-8D21-402FA629FA9A}"/>
              </a:ext>
            </a:extLst>
          </p:cNvPr>
          <p:cNvSpPr>
            <a:spLocks noGrp="1"/>
          </p:cNvSpPr>
          <p:nvPr>
            <p:ph type="title"/>
          </p:nvPr>
        </p:nvSpPr>
        <p:spPr/>
        <p:txBody>
          <a:bodyPr/>
          <a:lstStyle/>
          <a:p>
            <a:r>
              <a:rPr lang="en-US" dirty="0"/>
              <a:t>TILA</a:t>
            </a:r>
          </a:p>
        </p:txBody>
      </p:sp>
      <p:sp>
        <p:nvSpPr>
          <p:cNvPr id="2" name="Content Placeholder 1">
            <a:extLst>
              <a:ext uri="{FF2B5EF4-FFF2-40B4-BE49-F238E27FC236}">
                <a16:creationId xmlns:a16="http://schemas.microsoft.com/office/drawing/2014/main" id="{B91E6ACC-4250-4053-8863-3B2609E7429A}"/>
              </a:ext>
            </a:extLst>
          </p:cNvPr>
          <p:cNvSpPr>
            <a:spLocks noGrp="1"/>
          </p:cNvSpPr>
          <p:nvPr>
            <p:ph idx="1"/>
          </p:nvPr>
        </p:nvSpPr>
        <p:spPr>
          <a:xfrm>
            <a:off x="476843" y="1597025"/>
            <a:ext cx="11241915" cy="4351338"/>
          </a:xfrm>
        </p:spPr>
        <p:txBody>
          <a:bodyPr/>
          <a:lstStyle/>
          <a:p>
            <a:r>
              <a:rPr lang="en-US" altLang="en-US" sz="2800" dirty="0">
                <a:solidFill>
                  <a:srgbClr val="004A78"/>
                </a:solidFill>
              </a:rPr>
              <a:t>Truth-in-Lending Act (TILA)</a:t>
            </a:r>
          </a:p>
          <a:p>
            <a:pPr lvl="1">
              <a:spcBef>
                <a:spcPts val="1000"/>
              </a:spcBef>
            </a:pPr>
            <a:r>
              <a:rPr lang="en-US" altLang="en-US" dirty="0"/>
              <a:t>Part of the Consumer Credit Protection Act</a:t>
            </a:r>
          </a:p>
          <a:p>
            <a:pPr lvl="2">
              <a:spcBef>
                <a:spcPts val="1000"/>
              </a:spcBef>
            </a:pPr>
            <a:r>
              <a:rPr lang="en-US" altLang="en-US" sz="2000" dirty="0"/>
              <a:t>Purpose was full disclosure</a:t>
            </a:r>
          </a:p>
          <a:p>
            <a:pPr lvl="2">
              <a:spcBef>
                <a:spcPts val="1000"/>
              </a:spcBef>
            </a:pPr>
            <a:r>
              <a:rPr lang="en-US" altLang="en-US" sz="2000" dirty="0"/>
              <a:t>Elaboration and forms are found in Regulation Z</a:t>
            </a:r>
            <a:endParaRPr lang="en-US" altLang="en-US" dirty="0"/>
          </a:p>
          <a:p>
            <a:pPr lvl="1">
              <a:spcBef>
                <a:spcPts val="1000"/>
              </a:spcBef>
            </a:pPr>
            <a:r>
              <a:rPr lang="en-US" altLang="en-US" dirty="0"/>
              <a:t>Application</a:t>
            </a:r>
          </a:p>
          <a:p>
            <a:pPr lvl="2">
              <a:spcBef>
                <a:spcPts val="1000"/>
              </a:spcBef>
            </a:pPr>
            <a:r>
              <a:rPr lang="en-US" altLang="en-US" sz="2000" dirty="0"/>
              <a:t>Consumer credit transactions</a:t>
            </a:r>
          </a:p>
          <a:p>
            <a:pPr lvl="2">
              <a:spcBef>
                <a:spcPts val="1000"/>
              </a:spcBef>
            </a:pPr>
            <a:r>
              <a:rPr lang="en-US" altLang="en-US" sz="2000" dirty="0"/>
              <a:t>Open-end transactions (credit cards and lines of credit)</a:t>
            </a:r>
          </a:p>
          <a:p>
            <a:pPr lvl="2">
              <a:spcBef>
                <a:spcPts val="1000"/>
              </a:spcBef>
            </a:pPr>
            <a:r>
              <a:rPr lang="en-US" altLang="en-US" sz="2000" dirty="0"/>
              <a:t>Closed-end transactions (loans, financing)</a:t>
            </a:r>
          </a:p>
        </p:txBody>
      </p:sp>
    </p:spTree>
    <p:extLst>
      <p:ext uri="{BB962C8B-B14F-4D97-AF65-F5344CB8AC3E}">
        <p14:creationId xmlns:p14="http://schemas.microsoft.com/office/powerpoint/2010/main" val="416488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002898-A99D-4E2A-882B-A5C513B2BEA3}"/>
              </a:ext>
            </a:extLst>
          </p:cNvPr>
          <p:cNvSpPr>
            <a:spLocks noGrp="1"/>
          </p:cNvSpPr>
          <p:nvPr>
            <p:ph type="title"/>
          </p:nvPr>
        </p:nvSpPr>
        <p:spPr/>
        <p:txBody>
          <a:bodyPr/>
          <a:lstStyle/>
          <a:p>
            <a:r>
              <a:rPr lang="en-US" dirty="0"/>
              <a:t>Truth-in-Lending</a:t>
            </a:r>
          </a:p>
        </p:txBody>
      </p:sp>
      <p:sp>
        <p:nvSpPr>
          <p:cNvPr id="2" name="Content Placeholder 1">
            <a:extLst>
              <a:ext uri="{FF2B5EF4-FFF2-40B4-BE49-F238E27FC236}">
                <a16:creationId xmlns:a16="http://schemas.microsoft.com/office/drawing/2014/main" id="{10D4B4F9-C5E1-4FB6-812C-83EC324E5965}"/>
              </a:ext>
            </a:extLst>
          </p:cNvPr>
          <p:cNvSpPr>
            <a:spLocks noGrp="1"/>
          </p:cNvSpPr>
          <p:nvPr>
            <p:ph idx="1"/>
          </p:nvPr>
        </p:nvSpPr>
        <p:spPr/>
        <p:txBody>
          <a:bodyPr/>
          <a:lstStyle/>
          <a:p>
            <a:r>
              <a:rPr lang="en-US" altLang="en-US" sz="2800" dirty="0">
                <a:solidFill>
                  <a:srgbClr val="004A78"/>
                </a:solidFill>
              </a:rPr>
              <a:t>Regulation Z Was Originally Part of the Federal Reserve Regulations</a:t>
            </a:r>
          </a:p>
          <a:p>
            <a:r>
              <a:rPr lang="en-US" altLang="en-US" sz="2800" dirty="0">
                <a:solidFill>
                  <a:srgbClr val="004A78"/>
                </a:solidFill>
              </a:rPr>
              <a:t>Consumer Financial Protection Bureau (CFPB) Is a New Agency Created under Dodd–Frank</a:t>
            </a:r>
          </a:p>
          <a:p>
            <a:pPr lvl="1">
              <a:spcBef>
                <a:spcPts val="1000"/>
              </a:spcBef>
            </a:pPr>
            <a:r>
              <a:rPr lang="en-US" altLang="en-US" dirty="0"/>
              <a:t>Will be housed in the Federal Reserve</a:t>
            </a:r>
          </a:p>
          <a:p>
            <a:pPr lvl="1">
              <a:spcBef>
                <a:spcPts val="1000"/>
              </a:spcBef>
            </a:pPr>
            <a:r>
              <a:rPr lang="en-US" altLang="en-US" dirty="0"/>
              <a:t>Will be funded by the Federal Reserve</a:t>
            </a:r>
          </a:p>
        </p:txBody>
      </p:sp>
    </p:spTree>
    <p:extLst>
      <p:ext uri="{BB962C8B-B14F-4D97-AF65-F5344CB8AC3E}">
        <p14:creationId xmlns:p14="http://schemas.microsoft.com/office/powerpoint/2010/main" val="3220904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C82AD1-6A7D-47CB-8DAA-F33F1F379E0A}"/>
              </a:ext>
            </a:extLst>
          </p:cNvPr>
          <p:cNvSpPr>
            <a:spLocks noGrp="1"/>
          </p:cNvSpPr>
          <p:nvPr>
            <p:ph type="title"/>
          </p:nvPr>
        </p:nvSpPr>
        <p:spPr/>
        <p:txBody>
          <a:bodyPr/>
          <a:lstStyle/>
          <a:p>
            <a:r>
              <a:rPr lang="en-US" dirty="0"/>
              <a:t>CARD</a:t>
            </a:r>
          </a:p>
        </p:txBody>
      </p:sp>
      <p:sp>
        <p:nvSpPr>
          <p:cNvPr id="2" name="Content Placeholder 1">
            <a:extLst>
              <a:ext uri="{FF2B5EF4-FFF2-40B4-BE49-F238E27FC236}">
                <a16:creationId xmlns:a16="http://schemas.microsoft.com/office/drawing/2014/main" id="{17864874-8B9D-4B65-AD3D-A2850EF72577}"/>
              </a:ext>
            </a:extLst>
          </p:cNvPr>
          <p:cNvSpPr>
            <a:spLocks noGrp="1"/>
          </p:cNvSpPr>
          <p:nvPr>
            <p:ph idx="1"/>
          </p:nvPr>
        </p:nvSpPr>
        <p:spPr/>
        <p:txBody>
          <a:bodyPr/>
          <a:lstStyle/>
          <a:p>
            <a:r>
              <a:rPr lang="en-US" altLang="en-US" sz="2800" dirty="0">
                <a:solidFill>
                  <a:srgbClr val="004A78"/>
                </a:solidFill>
              </a:rPr>
              <a:t>Credit Card Accountability, Responsibility, and Disclosure Act</a:t>
            </a:r>
          </a:p>
          <a:p>
            <a:pPr lvl="1">
              <a:spcBef>
                <a:spcPts val="1000"/>
              </a:spcBef>
            </a:pPr>
            <a:r>
              <a:rPr lang="en-US" altLang="en-US" dirty="0"/>
              <a:t>Credit terms must last for one year</a:t>
            </a:r>
          </a:p>
          <a:p>
            <a:pPr lvl="1">
              <a:spcBef>
                <a:spcPts val="1000"/>
              </a:spcBef>
            </a:pPr>
            <a:r>
              <a:rPr lang="en-US" altLang="en-US" dirty="0"/>
              <a:t>Restrictions on soliciting those under 21 and restrictions on colleges and universities</a:t>
            </a:r>
          </a:p>
        </p:txBody>
      </p:sp>
    </p:spTree>
    <p:extLst>
      <p:ext uri="{BB962C8B-B14F-4D97-AF65-F5344CB8AC3E}">
        <p14:creationId xmlns:p14="http://schemas.microsoft.com/office/powerpoint/2010/main" val="2489479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EA1F30-09A1-4506-962E-658822E3476A}"/>
              </a:ext>
            </a:extLst>
          </p:cNvPr>
          <p:cNvSpPr>
            <a:spLocks noGrp="1"/>
          </p:cNvSpPr>
          <p:nvPr>
            <p:ph type="title"/>
          </p:nvPr>
        </p:nvSpPr>
        <p:spPr/>
        <p:txBody>
          <a:bodyPr/>
          <a:lstStyle/>
          <a:p>
            <a:r>
              <a:rPr lang="en-US" dirty="0"/>
              <a:t>Additional Credit Protections</a:t>
            </a:r>
          </a:p>
        </p:txBody>
      </p:sp>
      <p:sp>
        <p:nvSpPr>
          <p:cNvPr id="2" name="Content Placeholder 1">
            <a:extLst>
              <a:ext uri="{FF2B5EF4-FFF2-40B4-BE49-F238E27FC236}">
                <a16:creationId xmlns:a16="http://schemas.microsoft.com/office/drawing/2014/main" id="{BC9A1373-02B9-43B9-AEE4-B142F81CD244}"/>
              </a:ext>
            </a:extLst>
          </p:cNvPr>
          <p:cNvSpPr>
            <a:spLocks noGrp="1"/>
          </p:cNvSpPr>
          <p:nvPr>
            <p:ph idx="1"/>
          </p:nvPr>
        </p:nvSpPr>
        <p:spPr/>
        <p:txBody>
          <a:bodyPr/>
          <a:lstStyle/>
          <a:p>
            <a:r>
              <a:rPr lang="en-US" altLang="en-US" sz="2800" dirty="0">
                <a:solidFill>
                  <a:srgbClr val="004A78"/>
                </a:solidFill>
              </a:rPr>
              <a:t>Liability Limitations </a:t>
            </a:r>
          </a:p>
          <a:p>
            <a:pPr lvl="1">
              <a:spcBef>
                <a:spcPts val="1000"/>
              </a:spcBef>
            </a:pPr>
            <a:r>
              <a:rPr lang="en-US" altLang="en-US" dirty="0"/>
              <a:t>$50 maximum liability if you comply with notification requirements</a:t>
            </a:r>
          </a:p>
          <a:p>
            <a:r>
              <a:rPr lang="en-US" altLang="en-US" sz="2800" dirty="0">
                <a:solidFill>
                  <a:srgbClr val="004A78"/>
                </a:solidFill>
              </a:rPr>
              <a:t>Credit Card Chips and Liability Limitations</a:t>
            </a:r>
          </a:p>
          <a:p>
            <a:r>
              <a:rPr lang="en-US" altLang="en-US" sz="2800" dirty="0">
                <a:solidFill>
                  <a:srgbClr val="004A78"/>
                </a:solidFill>
              </a:rPr>
              <a:t>Credit Balance Transfer Protections </a:t>
            </a:r>
          </a:p>
          <a:p>
            <a:pPr lvl="1">
              <a:spcBef>
                <a:spcPts val="1000"/>
              </a:spcBef>
            </a:pPr>
            <a:r>
              <a:rPr lang="en-US" altLang="en-US" dirty="0"/>
              <a:t>Additional disclosures and regulations on transferring balances</a:t>
            </a:r>
          </a:p>
          <a:p>
            <a:endParaRPr lang="en-US" dirty="0"/>
          </a:p>
        </p:txBody>
      </p:sp>
    </p:spTree>
    <p:extLst>
      <p:ext uri="{BB962C8B-B14F-4D97-AF65-F5344CB8AC3E}">
        <p14:creationId xmlns:p14="http://schemas.microsoft.com/office/powerpoint/2010/main" val="3582915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F47C-CB54-4434-8598-9022DC7AD376}"/>
              </a:ext>
            </a:extLst>
          </p:cNvPr>
          <p:cNvSpPr>
            <a:spLocks noGrp="1"/>
          </p:cNvSpPr>
          <p:nvPr>
            <p:ph type="title"/>
          </p:nvPr>
        </p:nvSpPr>
        <p:spPr/>
        <p:txBody>
          <a:bodyPr/>
          <a:lstStyle/>
          <a:p>
            <a:r>
              <a:rPr lang="en-US" dirty="0"/>
              <a:t>Formation of Contracts</a:t>
            </a:r>
          </a:p>
        </p:txBody>
      </p:sp>
    </p:spTree>
    <p:extLst>
      <p:ext uri="{BB962C8B-B14F-4D97-AF65-F5344CB8AC3E}">
        <p14:creationId xmlns:p14="http://schemas.microsoft.com/office/powerpoint/2010/main" val="106771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lstStyle/>
          <a:p>
            <a:r>
              <a:rPr lang="en-US" dirty="0"/>
              <a:t>Learning Objectives (2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a:tabLst>
                <a:tab pos="1143000" algn="l"/>
              </a:tabLst>
            </a:pPr>
            <a:r>
              <a:rPr lang="en-US" dirty="0"/>
              <a:t>LO 4	Explain what types of contracts must be in writing and the              	parol evidence rule for written contracts.</a:t>
            </a:r>
          </a:p>
          <a:p>
            <a:pPr>
              <a:tabLst>
                <a:tab pos="1143000" algn="l"/>
              </a:tabLst>
            </a:pPr>
            <a:r>
              <a:rPr lang="en-US" dirty="0"/>
              <a:t>LO 5	Discuss the issues that require caution in international 	contracts.</a:t>
            </a:r>
            <a:endParaRPr lang="en-US" sz="3200" dirty="0"/>
          </a:p>
        </p:txBody>
      </p:sp>
    </p:spTree>
    <p:custDataLst>
      <p:tags r:id="rId1"/>
    </p:custDataLst>
    <p:extLst>
      <p:ext uri="{BB962C8B-B14F-4D97-AF65-F5344CB8AC3E}">
        <p14:creationId xmlns:p14="http://schemas.microsoft.com/office/powerpoint/2010/main" val="261762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F5E597F-D3F1-4F33-B5DD-BDE5BF1F9773}"/>
              </a:ext>
            </a:extLst>
          </p:cNvPr>
          <p:cNvSpPr>
            <a:spLocks noGrp="1"/>
          </p:cNvSpPr>
          <p:nvPr>
            <p:ph type="title"/>
          </p:nvPr>
        </p:nvSpPr>
        <p:spPr/>
        <p:txBody>
          <a:bodyPr/>
          <a:lstStyle/>
          <a:p>
            <a:r>
              <a:rPr lang="en-US" dirty="0"/>
              <a:t>Formation of Contracts Overview</a:t>
            </a:r>
            <a:endParaRPr lang="en-IN" dirty="0"/>
          </a:p>
        </p:txBody>
      </p:sp>
      <p:pic>
        <p:nvPicPr>
          <p:cNvPr id="21" name="Picture Placeholder 20" descr="A flowchart shows the elements required to form a valid contract. If “Offer” is “No,” then there is no Contract. If “Offer” is “Yes,” it moves on to “Acceptance.” If “Acceptance is “No,” then there is no contract, and if “Yes,” it moves on to the next step “Consideration.” If “Consideration” is “No,” then there is no contract, and if “yes,” it moves on to “Defenses.” If “Defenses” include Undue Influence, Misrepresentation, Fraud, Duress, Illegality, Mistake, and Capacity; it leads to a “Void or Voidable Contract.” If “No,” it moves on to “Writing Required,” and finally to the formation of a “Valid Contract.”">
            <a:extLst>
              <a:ext uri="{FF2B5EF4-FFF2-40B4-BE49-F238E27FC236}">
                <a16:creationId xmlns:a16="http://schemas.microsoft.com/office/drawing/2014/main" id="{5D9AD443-8C30-4B9E-8BF2-F528FB519D73}"/>
              </a:ext>
            </a:extLst>
          </p:cNvPr>
          <p:cNvPicPr>
            <a:picLocks noGrp="1" noChangeAspect="1"/>
          </p:cNvPicPr>
          <p:nvPr>
            <p:ph type="pic" sz="quarter" idx="10"/>
          </p:nvPr>
        </p:nvPicPr>
        <p:blipFill rotWithShape="1">
          <a:blip r:embed="rId2"/>
          <a:srcRect t="-1233" b="611"/>
          <a:stretch/>
        </p:blipFill>
        <p:spPr>
          <a:xfrm>
            <a:off x="3166281" y="1538185"/>
            <a:ext cx="6220856" cy="4846570"/>
          </a:xfrm>
        </p:spPr>
      </p:pic>
    </p:spTree>
    <p:extLst>
      <p:ext uri="{BB962C8B-B14F-4D97-AF65-F5344CB8AC3E}">
        <p14:creationId xmlns:p14="http://schemas.microsoft.com/office/powerpoint/2010/main" val="2169251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61FA6-DC6E-4F01-8F55-718F4E79AEDC}"/>
              </a:ext>
            </a:extLst>
          </p:cNvPr>
          <p:cNvSpPr>
            <a:spLocks noGrp="1"/>
          </p:cNvSpPr>
          <p:nvPr>
            <p:ph type="title"/>
          </p:nvPr>
        </p:nvSpPr>
        <p:spPr/>
        <p:txBody>
          <a:bodyPr/>
          <a:lstStyle/>
          <a:p>
            <a:r>
              <a:rPr lang="en-US" dirty="0"/>
              <a:t>Formation: Offer</a:t>
            </a:r>
          </a:p>
        </p:txBody>
      </p:sp>
      <p:sp>
        <p:nvSpPr>
          <p:cNvPr id="2" name="Content Placeholder 1">
            <a:extLst>
              <a:ext uri="{FF2B5EF4-FFF2-40B4-BE49-F238E27FC236}">
                <a16:creationId xmlns:a16="http://schemas.microsoft.com/office/drawing/2014/main" id="{B32D5242-465E-4E61-9E61-A3FE3545EA72}"/>
              </a:ext>
            </a:extLst>
          </p:cNvPr>
          <p:cNvSpPr>
            <a:spLocks noGrp="1"/>
          </p:cNvSpPr>
          <p:nvPr>
            <p:ph idx="1"/>
          </p:nvPr>
        </p:nvSpPr>
        <p:spPr>
          <a:xfrm>
            <a:off x="473242" y="1690692"/>
            <a:ext cx="11241915" cy="4351338"/>
          </a:xfrm>
        </p:spPr>
        <p:txBody>
          <a:bodyPr/>
          <a:lstStyle/>
          <a:p>
            <a:r>
              <a:rPr lang="en-US" altLang="en-US" sz="2800" dirty="0">
                <a:solidFill>
                  <a:srgbClr val="004A78"/>
                </a:solidFill>
              </a:rPr>
              <a:t>Offer Is the First Part of the Contract</a:t>
            </a:r>
          </a:p>
          <a:p>
            <a:pPr lvl="1">
              <a:spcBef>
                <a:spcPts val="1000"/>
              </a:spcBef>
            </a:pPr>
            <a:r>
              <a:rPr lang="en-US" altLang="en-US" dirty="0"/>
              <a:t>Parties</a:t>
            </a:r>
          </a:p>
          <a:p>
            <a:pPr lvl="2">
              <a:spcBef>
                <a:spcPts val="1000"/>
              </a:spcBef>
            </a:pPr>
            <a:r>
              <a:rPr lang="en-US" altLang="en-US" sz="2000" dirty="0"/>
              <a:t>Offeror = Person who makes offer</a:t>
            </a:r>
          </a:p>
          <a:p>
            <a:pPr lvl="2">
              <a:spcBef>
                <a:spcPts val="1000"/>
              </a:spcBef>
            </a:pPr>
            <a:r>
              <a:rPr lang="en-US" altLang="en-US" sz="2000" dirty="0"/>
              <a:t>Offeree = Person who receives offer</a:t>
            </a:r>
          </a:p>
          <a:p>
            <a:pPr lvl="1">
              <a:spcBef>
                <a:spcPts val="1000"/>
              </a:spcBef>
            </a:pPr>
            <a:r>
              <a:rPr lang="en-US" altLang="en-US" dirty="0"/>
              <a:t>Must have language that indicates intent to contract</a:t>
            </a:r>
          </a:p>
          <a:p>
            <a:pPr lvl="2">
              <a:spcBef>
                <a:spcPts val="1000"/>
              </a:spcBef>
            </a:pPr>
            <a:r>
              <a:rPr lang="en-US" altLang="en-US" sz="2000" dirty="0"/>
              <a:t>Not just inquiry</a:t>
            </a:r>
          </a:p>
          <a:p>
            <a:pPr lvl="2">
              <a:spcBef>
                <a:spcPts val="1000"/>
              </a:spcBef>
            </a:pPr>
            <a:r>
              <a:rPr lang="en-US" altLang="en-US" sz="2000" dirty="0"/>
              <a:t>More than negotiation</a:t>
            </a:r>
          </a:p>
          <a:p>
            <a:pPr lvl="2">
              <a:spcBef>
                <a:spcPts val="1000"/>
              </a:spcBef>
            </a:pPr>
            <a:r>
              <a:rPr lang="en-US" altLang="en-US" sz="2000" dirty="0"/>
              <a:t>Courts use an objective, not a subjective, standard</a:t>
            </a:r>
          </a:p>
        </p:txBody>
      </p:sp>
    </p:spTree>
    <p:extLst>
      <p:ext uri="{BB962C8B-B14F-4D97-AF65-F5344CB8AC3E}">
        <p14:creationId xmlns:p14="http://schemas.microsoft.com/office/powerpoint/2010/main" val="1659117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Case 11.3 </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r>
              <a:rPr lang="en-US" altLang="en-US" sz="2800" b="1" dirty="0">
                <a:solidFill>
                  <a:srgbClr val="FF6300"/>
                </a:solidFill>
              </a:rPr>
              <a:t>Case 11.3 </a:t>
            </a:r>
            <a:r>
              <a:rPr lang="en-US" altLang="en-US" sz="2800" b="1" i="1" dirty="0">
                <a:solidFill>
                  <a:srgbClr val="004A78"/>
                </a:solidFill>
              </a:rPr>
              <a:t>Leonard v PepsiCo</a:t>
            </a:r>
            <a:r>
              <a:rPr lang="en-US" altLang="en-US" sz="2800" dirty="0">
                <a:solidFill>
                  <a:srgbClr val="004A78"/>
                </a:solidFill>
              </a:rPr>
              <a:t> </a:t>
            </a:r>
            <a:r>
              <a:rPr lang="en-US" altLang="en-US" sz="2800" b="1" dirty="0">
                <a:solidFill>
                  <a:srgbClr val="004A78"/>
                </a:solidFill>
              </a:rPr>
              <a:t>(2000)</a:t>
            </a:r>
          </a:p>
          <a:p>
            <a:pPr lvl="1">
              <a:spcBef>
                <a:spcPts val="1000"/>
              </a:spcBef>
            </a:pPr>
            <a:r>
              <a:rPr lang="en-US" altLang="en-US" dirty="0"/>
              <a:t>Was the commercial an offer for a Harrier Jet?</a:t>
            </a:r>
          </a:p>
          <a:p>
            <a:pPr lvl="1">
              <a:spcBef>
                <a:spcPts val="1000"/>
              </a:spcBef>
            </a:pPr>
            <a:r>
              <a:rPr lang="en-US" altLang="en-US" dirty="0"/>
              <a:t>What was the acceptance?</a:t>
            </a:r>
          </a:p>
          <a:p>
            <a:pPr lvl="1">
              <a:spcBef>
                <a:spcPts val="1000"/>
              </a:spcBef>
            </a:pPr>
            <a:r>
              <a:rPr lang="en-US" altLang="en-US" dirty="0"/>
              <a:t>Does the commercial satisfy the statute of frauds?</a:t>
            </a:r>
          </a:p>
        </p:txBody>
      </p:sp>
      <p:pic>
        <p:nvPicPr>
          <p:cNvPr id="6" name="Graphic 5" descr="Airplane">
            <a:extLst>
              <a:ext uri="{FF2B5EF4-FFF2-40B4-BE49-F238E27FC236}">
                <a16:creationId xmlns:a16="http://schemas.microsoft.com/office/drawing/2014/main" id="{BC47D649-7747-49CC-9D80-07B328AC52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996597">
            <a:off x="8262258" y="1464923"/>
            <a:ext cx="2536371" cy="2536371"/>
          </a:xfrm>
          <a:prstGeom prst="rect">
            <a:avLst/>
          </a:prstGeom>
        </p:spPr>
      </p:pic>
      <p:pic>
        <p:nvPicPr>
          <p:cNvPr id="4" name="Picture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1249030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D0D1A6-8EE9-483C-8729-5C01B45BD9DF}"/>
              </a:ext>
            </a:extLst>
          </p:cNvPr>
          <p:cNvSpPr>
            <a:spLocks noGrp="1"/>
          </p:cNvSpPr>
          <p:nvPr>
            <p:ph type="title"/>
          </p:nvPr>
        </p:nvSpPr>
        <p:spPr/>
        <p:txBody>
          <a:bodyPr/>
          <a:lstStyle/>
          <a:p>
            <a:r>
              <a:rPr lang="en-US" dirty="0"/>
              <a:t>Consider 11.3 (1 of 2)</a:t>
            </a:r>
          </a:p>
        </p:txBody>
      </p:sp>
      <p:sp>
        <p:nvSpPr>
          <p:cNvPr id="2" name="Content Placeholder 1">
            <a:extLst>
              <a:ext uri="{FF2B5EF4-FFF2-40B4-BE49-F238E27FC236}">
                <a16:creationId xmlns:a16="http://schemas.microsoft.com/office/drawing/2014/main" id="{C273DC70-3994-44DB-9BCC-6B3B2E3DB3B9}"/>
              </a:ext>
            </a:extLst>
          </p:cNvPr>
          <p:cNvSpPr>
            <a:spLocks noGrp="1"/>
          </p:cNvSpPr>
          <p:nvPr>
            <p:ph idx="1"/>
          </p:nvPr>
        </p:nvSpPr>
        <p:spPr/>
        <p:txBody>
          <a:bodyPr/>
          <a:lstStyle/>
          <a:p>
            <a:pPr marL="0" indent="0">
              <a:buNone/>
            </a:pPr>
            <a:r>
              <a:rPr lang="en-US" dirty="0"/>
              <a:t>TO: Brit Ripley </a:t>
            </a:r>
          </a:p>
          <a:p>
            <a:pPr marL="0" indent="0">
              <a:buNone/>
            </a:pPr>
            <a:r>
              <a:rPr lang="en-US" dirty="0"/>
              <a:t>FROM: Yachts International </a:t>
            </a:r>
          </a:p>
          <a:p>
            <a:pPr marL="0" indent="0">
              <a:buNone/>
            </a:pPr>
            <a:r>
              <a:rPr lang="en-US" dirty="0"/>
              <a:t>RE: Sailing Vessel </a:t>
            </a:r>
            <a:r>
              <a:rPr lang="en-US" i="1" dirty="0"/>
              <a:t>Infinity </a:t>
            </a:r>
          </a:p>
          <a:p>
            <a:pPr marL="0" indent="0">
              <a:buNone/>
            </a:pPr>
            <a:r>
              <a:rPr lang="en-US" dirty="0"/>
              <a:t>We are prepared to make an offer to purchase the U.S. Coast Guard Documented Vessel </a:t>
            </a:r>
            <a:r>
              <a:rPr lang="en-US" i="1" dirty="0"/>
              <a:t>Infinity</a:t>
            </a:r>
            <a:r>
              <a:rPr lang="en-US" dirty="0"/>
              <a:t> for the price of $600,000 on the following terms and conditions:</a:t>
            </a:r>
          </a:p>
          <a:p>
            <a:pPr lvl="1"/>
            <a:r>
              <a:rPr lang="en-US" dirty="0"/>
              <a:t>Price: $600,000</a:t>
            </a:r>
          </a:p>
          <a:p>
            <a:pPr lvl="1"/>
            <a:r>
              <a:rPr lang="en-US" dirty="0"/>
              <a:t>Terms: Cash $300,000 at close of escrow</a:t>
            </a:r>
          </a:p>
          <a:p>
            <a:pPr lvl="1"/>
            <a:r>
              <a:rPr lang="en-US" dirty="0"/>
              <a:t>Note: $300,000 (unsecured) due in one year</a:t>
            </a:r>
          </a:p>
        </p:txBody>
      </p:sp>
      <p:pic>
        <p:nvPicPr>
          <p:cNvPr id="5" name="Graphic 4" descr="Cruise ship">
            <a:extLst>
              <a:ext uri="{FF2B5EF4-FFF2-40B4-BE49-F238E27FC236}">
                <a16:creationId xmlns:a16="http://schemas.microsoft.com/office/drawing/2014/main" id="{F1350DE7-E852-49D1-8DC2-BA0D53CC69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12086" y="4391706"/>
            <a:ext cx="1785257" cy="1785257"/>
          </a:xfrm>
          <a:prstGeom prst="rect">
            <a:avLst/>
          </a:prstGeom>
        </p:spPr>
      </p:pic>
    </p:spTree>
    <p:extLst>
      <p:ext uri="{BB962C8B-B14F-4D97-AF65-F5344CB8AC3E}">
        <p14:creationId xmlns:p14="http://schemas.microsoft.com/office/powerpoint/2010/main" val="1846176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23A3E-2F45-4D61-A764-B82600719691}"/>
              </a:ext>
            </a:extLst>
          </p:cNvPr>
          <p:cNvSpPr>
            <a:spLocks noGrp="1"/>
          </p:cNvSpPr>
          <p:nvPr>
            <p:ph type="title"/>
          </p:nvPr>
        </p:nvSpPr>
        <p:spPr/>
        <p:txBody>
          <a:bodyPr/>
          <a:lstStyle/>
          <a:p>
            <a:r>
              <a:rPr lang="en-US" dirty="0"/>
              <a:t>Consider 11.3 (2 of 2)</a:t>
            </a:r>
            <a:endParaRPr lang="en-IN" dirty="0"/>
          </a:p>
        </p:txBody>
      </p:sp>
      <p:sp>
        <p:nvSpPr>
          <p:cNvPr id="2" name="Content Placeholder 1">
            <a:extLst>
              <a:ext uri="{FF2B5EF4-FFF2-40B4-BE49-F238E27FC236}">
                <a16:creationId xmlns:a16="http://schemas.microsoft.com/office/drawing/2014/main" id="{7F561D40-42FE-49DF-87DD-CD35DEB81175}"/>
              </a:ext>
            </a:extLst>
          </p:cNvPr>
          <p:cNvSpPr>
            <a:spLocks noGrp="1"/>
          </p:cNvSpPr>
          <p:nvPr>
            <p:ph idx="1"/>
          </p:nvPr>
        </p:nvSpPr>
        <p:spPr/>
        <p:txBody>
          <a:bodyPr/>
          <a:lstStyle/>
          <a:p>
            <a:pPr lvl="1"/>
            <a:r>
              <a:rPr lang="en-US" dirty="0"/>
              <a:t>Interest: 0.5% per month on unpaid balance versus 100,000 shares of stock of a public company</a:t>
            </a:r>
          </a:p>
          <a:p>
            <a:pPr marL="457200" lvl="1" indent="0">
              <a:buNone/>
            </a:pPr>
            <a:r>
              <a:rPr lang="en-US" dirty="0"/>
              <a:t>Will guarantee $3.00 per share in one year. Buyer reserves the right to repurchase shares at $3.00 per share in one year if guarantee given.</a:t>
            </a:r>
          </a:p>
          <a:p>
            <a:pPr lvl="1"/>
            <a:r>
              <a:rPr lang="en-US" dirty="0"/>
              <a:t>Escrow: ASAP</a:t>
            </a:r>
          </a:p>
          <a:p>
            <a:pPr lvl="1"/>
            <a:r>
              <a:rPr lang="en-US" dirty="0"/>
              <a:t>Conditions:</a:t>
            </a:r>
          </a:p>
          <a:p>
            <a:pPr lvl="2"/>
            <a:r>
              <a:rPr lang="en-US" dirty="0"/>
              <a:t>All insurance to remain in effect until close and seller to deliver to Port of San Francisco in sailable and seaworthy condition. </a:t>
            </a:r>
          </a:p>
          <a:p>
            <a:pPr marL="457200" lvl="1" indent="0">
              <a:buNone/>
            </a:pPr>
            <a:r>
              <a:rPr lang="en-US" dirty="0"/>
              <a:t>/s./ J.P. Morgan </a:t>
            </a:r>
          </a:p>
          <a:p>
            <a:pPr marL="457200" lvl="1" indent="0">
              <a:buNone/>
            </a:pPr>
            <a:r>
              <a:rPr lang="en-US" dirty="0"/>
              <a:t>Yachts International</a:t>
            </a:r>
          </a:p>
        </p:txBody>
      </p:sp>
    </p:spTree>
    <p:extLst>
      <p:ext uri="{BB962C8B-B14F-4D97-AF65-F5344CB8AC3E}">
        <p14:creationId xmlns:p14="http://schemas.microsoft.com/office/powerpoint/2010/main" val="3142462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509735-E6B8-4479-BB5D-F40925EB6363}"/>
              </a:ext>
            </a:extLst>
          </p:cNvPr>
          <p:cNvSpPr>
            <a:spLocks noGrp="1"/>
          </p:cNvSpPr>
          <p:nvPr>
            <p:ph type="title"/>
          </p:nvPr>
        </p:nvSpPr>
        <p:spPr/>
        <p:txBody>
          <a:bodyPr/>
          <a:lstStyle/>
          <a:p>
            <a:r>
              <a:rPr lang="en-US" dirty="0"/>
              <a:t>Formation: Essential Terms</a:t>
            </a:r>
          </a:p>
        </p:txBody>
      </p:sp>
      <p:sp>
        <p:nvSpPr>
          <p:cNvPr id="4" name="Text Placeholder 3">
            <a:extLst>
              <a:ext uri="{FF2B5EF4-FFF2-40B4-BE49-F238E27FC236}">
                <a16:creationId xmlns:a16="http://schemas.microsoft.com/office/drawing/2014/main" id="{68FBC07B-B926-4D7B-96F0-6C6FE9847942}"/>
              </a:ext>
            </a:extLst>
          </p:cNvPr>
          <p:cNvSpPr txBox="1">
            <a:spLocks/>
          </p:cNvSpPr>
          <p:nvPr/>
        </p:nvSpPr>
        <p:spPr>
          <a:xfrm>
            <a:off x="743576" y="1391920"/>
            <a:ext cx="5084468" cy="4764432"/>
          </a:xfrm>
          <a:prstGeom prst="rect">
            <a:avLst/>
          </a:prstGeom>
        </p:spPr>
        <p:txBody>
          <a:bodyPr>
            <a:normAutofit/>
          </a:bodyPr>
          <a:lst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sz="2800" dirty="0">
                <a:solidFill>
                  <a:srgbClr val="004A78"/>
                </a:solidFill>
              </a:rPr>
              <a:t>Under Common Law, Offer Must Contain Essential Terms of the Contract:</a:t>
            </a:r>
          </a:p>
          <a:p>
            <a:pPr lvl="1" fontAlgn="auto">
              <a:spcBef>
                <a:spcPts val="1000"/>
              </a:spcBef>
              <a:buFont typeface="Arial" panose="020B0604020202020204" pitchFamily="34" charset="0"/>
              <a:buChar char="•"/>
            </a:pPr>
            <a:r>
              <a:rPr lang="en-US" dirty="0">
                <a:solidFill>
                  <a:srgbClr val="004A78"/>
                </a:solidFill>
              </a:rPr>
              <a:t>Parties</a:t>
            </a:r>
          </a:p>
          <a:p>
            <a:pPr lvl="1" fontAlgn="auto">
              <a:spcBef>
                <a:spcPts val="1000"/>
              </a:spcBef>
              <a:buFont typeface="Arial" panose="020B0604020202020204" pitchFamily="34" charset="0"/>
              <a:buChar char="•"/>
            </a:pPr>
            <a:r>
              <a:rPr lang="en-US" dirty="0">
                <a:solidFill>
                  <a:srgbClr val="004A78"/>
                </a:solidFill>
              </a:rPr>
              <a:t>Subject matter</a:t>
            </a:r>
          </a:p>
          <a:p>
            <a:pPr lvl="1" fontAlgn="auto">
              <a:spcBef>
                <a:spcPts val="1000"/>
              </a:spcBef>
              <a:buFont typeface="Arial" panose="020B0604020202020204" pitchFamily="34" charset="0"/>
              <a:buChar char="•"/>
            </a:pPr>
            <a:r>
              <a:rPr lang="en-US" dirty="0">
                <a:solidFill>
                  <a:srgbClr val="004A78"/>
                </a:solidFill>
              </a:rPr>
              <a:t>Price and payment terms</a:t>
            </a:r>
          </a:p>
          <a:p>
            <a:pPr lvl="1" fontAlgn="auto">
              <a:spcBef>
                <a:spcPts val="1000"/>
              </a:spcBef>
              <a:buFont typeface="Arial" panose="020B0604020202020204" pitchFamily="34" charset="0"/>
              <a:buChar char="•"/>
            </a:pPr>
            <a:r>
              <a:rPr lang="en-US" dirty="0">
                <a:solidFill>
                  <a:srgbClr val="004A78"/>
                </a:solidFill>
              </a:rPr>
              <a:t>Delivery terms</a:t>
            </a:r>
          </a:p>
          <a:p>
            <a:pPr lvl="1" fontAlgn="auto">
              <a:spcBef>
                <a:spcPts val="1000"/>
              </a:spcBef>
              <a:buFont typeface="Arial" panose="020B0604020202020204" pitchFamily="34" charset="0"/>
              <a:buChar char="•"/>
            </a:pPr>
            <a:r>
              <a:rPr lang="en-US" dirty="0">
                <a:solidFill>
                  <a:srgbClr val="004A78"/>
                </a:solidFill>
              </a:rPr>
              <a:t>Performance times</a:t>
            </a:r>
          </a:p>
        </p:txBody>
      </p:sp>
      <p:sp>
        <p:nvSpPr>
          <p:cNvPr id="5" name="Text Placeholder 5">
            <a:extLst>
              <a:ext uri="{FF2B5EF4-FFF2-40B4-BE49-F238E27FC236}">
                <a16:creationId xmlns:a16="http://schemas.microsoft.com/office/drawing/2014/main" id="{A99634E3-31C9-47BA-9DA7-AE0A22B9D413}"/>
              </a:ext>
            </a:extLst>
          </p:cNvPr>
          <p:cNvSpPr txBox="1">
            <a:spLocks/>
          </p:cNvSpPr>
          <p:nvPr/>
        </p:nvSpPr>
        <p:spPr>
          <a:xfrm>
            <a:off x="6370651" y="1391920"/>
            <a:ext cx="5084468" cy="4764432"/>
          </a:xfrm>
          <a:prstGeom prst="rect">
            <a:avLst/>
          </a:prstGeom>
        </p:spPr>
        <p:txBody>
          <a:bodyPr>
            <a:normAutofit/>
          </a:bodyPr>
          <a:lst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r>
              <a:rPr lang="en-US" sz="2800" dirty="0">
                <a:solidFill>
                  <a:srgbClr val="004A78"/>
                </a:solidFill>
              </a:rPr>
              <a:t>Under UCC Article 2, Offer Need Only Contain:</a:t>
            </a:r>
          </a:p>
          <a:p>
            <a:pPr marL="854075" lvl="1" indent="-342900" fontAlgn="auto">
              <a:spcBef>
                <a:spcPts val="1000"/>
              </a:spcBef>
              <a:buFont typeface="Arial" panose="020B0604020202020204" pitchFamily="34" charset="0"/>
              <a:buChar char="•"/>
            </a:pPr>
            <a:r>
              <a:rPr lang="en-US" dirty="0">
                <a:solidFill>
                  <a:srgbClr val="004A78"/>
                </a:solidFill>
              </a:rPr>
              <a:t>Parties</a:t>
            </a:r>
          </a:p>
          <a:p>
            <a:pPr marL="854075" lvl="1" indent="-342900" fontAlgn="auto">
              <a:spcBef>
                <a:spcPts val="1000"/>
              </a:spcBef>
              <a:buFont typeface="Arial" panose="020B0604020202020204" pitchFamily="34" charset="0"/>
              <a:buChar char="•"/>
            </a:pPr>
            <a:r>
              <a:rPr lang="en-US" dirty="0">
                <a:solidFill>
                  <a:srgbClr val="004A78"/>
                </a:solidFill>
              </a:rPr>
              <a:t>Subject matter</a:t>
            </a:r>
          </a:p>
          <a:p>
            <a:pPr marL="854075" lvl="1" indent="-342900" fontAlgn="auto">
              <a:spcBef>
                <a:spcPts val="1000"/>
              </a:spcBef>
              <a:buFont typeface="Arial" panose="020B0604020202020204" pitchFamily="34" charset="0"/>
              <a:buChar char="•"/>
            </a:pPr>
            <a:r>
              <a:rPr lang="en-US" dirty="0">
                <a:solidFill>
                  <a:srgbClr val="004A78"/>
                </a:solidFill>
              </a:rPr>
              <a:t>Quantity</a:t>
            </a:r>
          </a:p>
          <a:p>
            <a:pPr marL="854075" lvl="1" indent="-342900" fontAlgn="auto">
              <a:spcBef>
                <a:spcPts val="1000"/>
              </a:spcBef>
              <a:buFont typeface="Arial" panose="020B0604020202020204" pitchFamily="34" charset="0"/>
              <a:buChar char="•"/>
            </a:pPr>
            <a:r>
              <a:rPr lang="en-US" dirty="0">
                <a:solidFill>
                  <a:srgbClr val="004A78"/>
                </a:solidFill>
              </a:rPr>
              <a:t>Courts can consider industry custom and course of dealing in determining whether terms are sufficient</a:t>
            </a:r>
          </a:p>
        </p:txBody>
      </p:sp>
    </p:spTree>
    <p:extLst>
      <p:ext uri="{BB962C8B-B14F-4D97-AF65-F5344CB8AC3E}">
        <p14:creationId xmlns:p14="http://schemas.microsoft.com/office/powerpoint/2010/main" val="2634586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C707F3-E09D-4DF5-AD8F-5748A96567B8}"/>
              </a:ext>
            </a:extLst>
          </p:cNvPr>
          <p:cNvSpPr>
            <a:spLocks noGrp="1"/>
          </p:cNvSpPr>
          <p:nvPr>
            <p:ph type="title"/>
          </p:nvPr>
        </p:nvSpPr>
        <p:spPr/>
        <p:txBody>
          <a:bodyPr/>
          <a:lstStyle/>
          <a:p>
            <a:r>
              <a:rPr lang="en-US" dirty="0"/>
              <a:t>Communication</a:t>
            </a:r>
          </a:p>
        </p:txBody>
      </p:sp>
      <p:sp>
        <p:nvSpPr>
          <p:cNvPr id="2" name="Content Placeholder 1">
            <a:extLst>
              <a:ext uri="{FF2B5EF4-FFF2-40B4-BE49-F238E27FC236}">
                <a16:creationId xmlns:a16="http://schemas.microsoft.com/office/drawing/2014/main" id="{3DCA1858-BD14-4DD1-B94B-0A68D87D995D}"/>
              </a:ext>
            </a:extLst>
          </p:cNvPr>
          <p:cNvSpPr>
            <a:spLocks noGrp="1"/>
          </p:cNvSpPr>
          <p:nvPr>
            <p:ph idx="1"/>
          </p:nvPr>
        </p:nvSpPr>
        <p:spPr/>
        <p:txBody>
          <a:bodyPr/>
          <a:lstStyle/>
          <a:p>
            <a:r>
              <a:rPr lang="en-US" altLang="en-US" sz="2800" dirty="0">
                <a:solidFill>
                  <a:srgbClr val="004A78"/>
                </a:solidFill>
              </a:rPr>
              <a:t>Communication of the Offer</a:t>
            </a:r>
          </a:p>
          <a:p>
            <a:pPr lvl="1">
              <a:spcBef>
                <a:spcPts val="1000"/>
              </a:spcBef>
            </a:pPr>
            <a:r>
              <a:rPr lang="en-US" altLang="en-US" dirty="0"/>
              <a:t>Offeree cannot accept offer that never arrives</a:t>
            </a:r>
          </a:p>
          <a:p>
            <a:pPr lvl="1">
              <a:spcBef>
                <a:spcPts val="1000"/>
              </a:spcBef>
            </a:pPr>
            <a:r>
              <a:rPr lang="en-US" altLang="en-US" dirty="0"/>
              <a:t>Ads are generally considered invitations for offers—not offers</a:t>
            </a:r>
          </a:p>
          <a:p>
            <a:endParaRPr lang="en-US" dirty="0"/>
          </a:p>
        </p:txBody>
      </p:sp>
    </p:spTree>
    <p:extLst>
      <p:ext uri="{BB962C8B-B14F-4D97-AF65-F5344CB8AC3E}">
        <p14:creationId xmlns:p14="http://schemas.microsoft.com/office/powerpoint/2010/main" val="2193634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1223EA-B694-4611-866E-C6BCBF1F8297}"/>
              </a:ext>
            </a:extLst>
          </p:cNvPr>
          <p:cNvSpPr>
            <a:spLocks noGrp="1"/>
          </p:cNvSpPr>
          <p:nvPr>
            <p:ph type="title"/>
          </p:nvPr>
        </p:nvSpPr>
        <p:spPr/>
        <p:txBody>
          <a:bodyPr/>
          <a:lstStyle/>
          <a:p>
            <a:r>
              <a:rPr lang="en-US" dirty="0"/>
              <a:t>Offer: Termination (1 of 2)</a:t>
            </a:r>
          </a:p>
        </p:txBody>
      </p:sp>
      <p:sp>
        <p:nvSpPr>
          <p:cNvPr id="2" name="Content Placeholder 1">
            <a:extLst>
              <a:ext uri="{FF2B5EF4-FFF2-40B4-BE49-F238E27FC236}">
                <a16:creationId xmlns:a16="http://schemas.microsoft.com/office/drawing/2014/main" id="{322B2F2F-06AC-4BDC-B2D2-9FBA1D959B67}"/>
              </a:ext>
            </a:extLst>
          </p:cNvPr>
          <p:cNvSpPr>
            <a:spLocks noGrp="1"/>
          </p:cNvSpPr>
          <p:nvPr>
            <p:ph idx="1"/>
          </p:nvPr>
        </p:nvSpPr>
        <p:spPr/>
        <p:txBody>
          <a:bodyPr/>
          <a:lstStyle/>
          <a:p>
            <a:r>
              <a:rPr lang="en-US" altLang="en-US" sz="2800" dirty="0">
                <a:solidFill>
                  <a:srgbClr val="004A78"/>
                </a:solidFill>
              </a:rPr>
              <a:t>Revocation: Offer Can Be Revoked Any Time Prior to Acceptance</a:t>
            </a:r>
          </a:p>
          <a:p>
            <a:pPr lvl="1">
              <a:spcBef>
                <a:spcPts val="1000"/>
              </a:spcBef>
            </a:pPr>
            <a:r>
              <a:rPr lang="en-US" altLang="en-US" dirty="0"/>
              <a:t>Exception is option</a:t>
            </a:r>
          </a:p>
          <a:p>
            <a:pPr lvl="1">
              <a:spcBef>
                <a:spcPts val="1000"/>
              </a:spcBef>
            </a:pPr>
            <a:r>
              <a:rPr lang="en-US" altLang="en-US" dirty="0"/>
              <a:t>Offeror is paid to hold offer open</a:t>
            </a:r>
          </a:p>
          <a:p>
            <a:pPr lvl="1">
              <a:spcBef>
                <a:spcPts val="1000"/>
              </a:spcBef>
            </a:pPr>
            <a:r>
              <a:rPr lang="en-US" altLang="en-US" dirty="0"/>
              <a:t>It is a separate contract for time</a:t>
            </a:r>
          </a:p>
          <a:p>
            <a:pPr lvl="1">
              <a:spcBef>
                <a:spcPts val="1000"/>
              </a:spcBef>
            </a:pPr>
            <a:r>
              <a:rPr lang="en-US" altLang="en-US" dirty="0"/>
              <a:t>UCC merchant’s firm offer UCC 2-205</a:t>
            </a:r>
          </a:p>
          <a:p>
            <a:pPr lvl="2">
              <a:spcBef>
                <a:spcPts val="1000"/>
              </a:spcBef>
            </a:pPr>
            <a:r>
              <a:rPr lang="en-US" altLang="en-US" sz="2000" dirty="0"/>
              <a:t>Offer by merchant signed in writing states it will be kept open (irrevocable) for period stated (maximum of 3 months)</a:t>
            </a:r>
          </a:p>
        </p:txBody>
      </p:sp>
    </p:spTree>
    <p:extLst>
      <p:ext uri="{BB962C8B-B14F-4D97-AF65-F5344CB8AC3E}">
        <p14:creationId xmlns:p14="http://schemas.microsoft.com/office/powerpoint/2010/main" val="891577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3FD55-113F-40BD-89B1-2C16CA2386BC}"/>
              </a:ext>
            </a:extLst>
          </p:cNvPr>
          <p:cNvSpPr>
            <a:spLocks noGrp="1"/>
          </p:cNvSpPr>
          <p:nvPr>
            <p:ph type="title"/>
          </p:nvPr>
        </p:nvSpPr>
        <p:spPr/>
        <p:txBody>
          <a:bodyPr/>
          <a:lstStyle/>
          <a:p>
            <a:r>
              <a:rPr lang="en-US" dirty="0"/>
              <a:t>Offer: Termination (2 of 2)</a:t>
            </a:r>
          </a:p>
        </p:txBody>
      </p:sp>
      <p:sp>
        <p:nvSpPr>
          <p:cNvPr id="2" name="Content Placeholder 1">
            <a:extLst>
              <a:ext uri="{FF2B5EF4-FFF2-40B4-BE49-F238E27FC236}">
                <a16:creationId xmlns:a16="http://schemas.microsoft.com/office/drawing/2014/main" id="{C0B7AFD4-2474-44E6-91FD-3871C879C6BD}"/>
              </a:ext>
            </a:extLst>
          </p:cNvPr>
          <p:cNvSpPr>
            <a:spLocks noGrp="1"/>
          </p:cNvSpPr>
          <p:nvPr>
            <p:ph idx="1"/>
          </p:nvPr>
        </p:nvSpPr>
        <p:spPr/>
        <p:txBody>
          <a:bodyPr/>
          <a:lstStyle/>
          <a:p>
            <a:r>
              <a:rPr lang="en-US" altLang="en-US" sz="2800" dirty="0">
                <a:solidFill>
                  <a:srgbClr val="004A78"/>
                </a:solidFill>
              </a:rPr>
              <a:t>Termination of an Offer by Rejection</a:t>
            </a:r>
          </a:p>
          <a:p>
            <a:pPr lvl="1">
              <a:spcBef>
                <a:spcPts val="1000"/>
              </a:spcBef>
            </a:pPr>
            <a:r>
              <a:rPr lang="en-US" altLang="en-US" dirty="0"/>
              <a:t>Offeree indicates “no”</a:t>
            </a:r>
          </a:p>
          <a:p>
            <a:pPr lvl="1">
              <a:spcBef>
                <a:spcPts val="1000"/>
              </a:spcBef>
            </a:pPr>
            <a:r>
              <a:rPr lang="en-US" altLang="en-US" dirty="0"/>
              <a:t>Rejection by changes in terms: Counteroffer</a:t>
            </a:r>
          </a:p>
        </p:txBody>
      </p:sp>
    </p:spTree>
    <p:extLst>
      <p:ext uri="{BB962C8B-B14F-4D97-AF65-F5344CB8AC3E}">
        <p14:creationId xmlns:p14="http://schemas.microsoft.com/office/powerpoint/2010/main" val="2555690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Case Study </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282575" indent="-282575"/>
            <a:r>
              <a:rPr lang="en-US" sz="2800" b="1" dirty="0">
                <a:solidFill>
                  <a:srgbClr val="FF0000"/>
                </a:solidFill>
              </a:rPr>
              <a:t>Case 11.4 </a:t>
            </a:r>
            <a:r>
              <a:rPr lang="en-US" sz="2800" b="1" i="1" dirty="0"/>
              <a:t>Al Dente, LLC v </a:t>
            </a:r>
            <a:r>
              <a:rPr lang="en-US" sz="2800" b="1" i="1" dirty="0" err="1"/>
              <a:t>Consiglio</a:t>
            </a:r>
            <a:r>
              <a:rPr lang="en-US" sz="2800" b="1" i="1" dirty="0"/>
              <a:t> </a:t>
            </a:r>
            <a:r>
              <a:rPr lang="en-US" sz="2800" b="1" dirty="0"/>
              <a:t>(2016)</a:t>
            </a:r>
          </a:p>
          <a:p>
            <a:pPr lvl="1"/>
            <a:r>
              <a:rPr lang="en-US" dirty="0"/>
              <a:t>What were the forms of communication and the timeline?</a:t>
            </a:r>
          </a:p>
          <a:p>
            <a:pPr lvl="1"/>
            <a:r>
              <a:rPr lang="en-US" dirty="0"/>
              <a:t>Why did one side believe a contract was formed?</a:t>
            </a:r>
          </a:p>
          <a:p>
            <a:pPr lvl="1"/>
            <a:r>
              <a:rPr lang="en-US" dirty="0"/>
              <a:t>What was the other side’s perspective?</a:t>
            </a:r>
          </a:p>
          <a:p>
            <a:pPr lvl="1"/>
            <a:r>
              <a:rPr lang="en-US" dirty="0"/>
              <a:t>What lessons did you learn about contract negotiations and documentation?</a:t>
            </a:r>
            <a:endParaRPr lang="en-US" b="1" dirty="0"/>
          </a:p>
        </p:txBody>
      </p:sp>
      <p:pic>
        <p:nvPicPr>
          <p:cNvPr id="6" name="Graphic 5" descr="Whole pizza">
            <a:extLst>
              <a:ext uri="{FF2B5EF4-FFF2-40B4-BE49-F238E27FC236}">
                <a16:creationId xmlns:a16="http://schemas.microsoft.com/office/drawing/2014/main" id="{49E134A2-61DC-4E23-A425-D2B6A3A3D0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2087" y="4430571"/>
            <a:ext cx="1926771" cy="1926771"/>
          </a:xfrm>
          <a:prstGeom prst="rect">
            <a:avLst/>
          </a:prstGeom>
        </p:spPr>
      </p:pic>
      <p:pic>
        <p:nvPicPr>
          <p:cNvPr id="4" name="Picture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210826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3578-0319-4FF4-94CB-53B6D392E3F5}"/>
              </a:ext>
            </a:extLst>
          </p:cNvPr>
          <p:cNvSpPr>
            <a:spLocks noGrp="1"/>
          </p:cNvSpPr>
          <p:nvPr>
            <p:ph type="title"/>
          </p:nvPr>
        </p:nvSpPr>
        <p:spPr>
          <a:xfrm>
            <a:off x="475042" y="2537247"/>
            <a:ext cx="11241915" cy="1217447"/>
          </a:xfrm>
        </p:spPr>
        <p:txBody>
          <a:bodyPr/>
          <a:lstStyle/>
          <a:p>
            <a:r>
              <a:rPr lang="en-US" dirty="0"/>
              <a:t>What Is a Contract?</a:t>
            </a:r>
          </a:p>
        </p:txBody>
      </p:sp>
    </p:spTree>
    <p:extLst>
      <p:ext uri="{BB962C8B-B14F-4D97-AF65-F5344CB8AC3E}">
        <p14:creationId xmlns:p14="http://schemas.microsoft.com/office/powerpoint/2010/main" val="3661627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DB011-7340-4557-A399-F783ADD159D6}"/>
              </a:ext>
            </a:extLst>
          </p:cNvPr>
          <p:cNvSpPr>
            <a:spLocks noGrp="1"/>
          </p:cNvSpPr>
          <p:nvPr>
            <p:ph type="title"/>
          </p:nvPr>
        </p:nvSpPr>
        <p:spPr/>
        <p:txBody>
          <a:bodyPr/>
          <a:lstStyle/>
          <a:p>
            <a:r>
              <a:rPr lang="en-US" dirty="0"/>
              <a:t>Offer: Termination (UCC) (1 of 2)</a:t>
            </a:r>
          </a:p>
        </p:txBody>
      </p:sp>
      <p:sp>
        <p:nvSpPr>
          <p:cNvPr id="2" name="Content Placeholder 1">
            <a:extLst>
              <a:ext uri="{FF2B5EF4-FFF2-40B4-BE49-F238E27FC236}">
                <a16:creationId xmlns:a16="http://schemas.microsoft.com/office/drawing/2014/main" id="{DB5A3FF5-7376-484F-BC6A-80B20022D642}"/>
              </a:ext>
            </a:extLst>
          </p:cNvPr>
          <p:cNvSpPr>
            <a:spLocks noGrp="1"/>
          </p:cNvSpPr>
          <p:nvPr>
            <p:ph idx="1"/>
          </p:nvPr>
        </p:nvSpPr>
        <p:spPr/>
        <p:txBody>
          <a:bodyPr/>
          <a:lstStyle/>
          <a:p>
            <a:r>
              <a:rPr lang="en-US" altLang="en-US" sz="2800" dirty="0">
                <a:solidFill>
                  <a:srgbClr val="004A78"/>
                </a:solidFill>
              </a:rPr>
              <a:t>Termination by Counteroffer: UCC 2-207</a:t>
            </a:r>
          </a:p>
          <a:p>
            <a:pPr lvl="1">
              <a:spcBef>
                <a:spcPts val="1000"/>
              </a:spcBef>
            </a:pPr>
            <a:r>
              <a:rPr lang="en-US" altLang="en-US" dirty="0"/>
              <a:t>Non-merchants: Addition of terms in acceptance does not equal a counteroffer</a:t>
            </a:r>
          </a:p>
          <a:p>
            <a:pPr lvl="1">
              <a:spcBef>
                <a:spcPts val="1000"/>
              </a:spcBef>
            </a:pPr>
            <a:r>
              <a:rPr lang="en-US" altLang="en-US" dirty="0"/>
              <a:t>Acceptance results but additional terms are not part of the contract</a:t>
            </a:r>
          </a:p>
        </p:txBody>
      </p:sp>
    </p:spTree>
    <p:extLst>
      <p:ext uri="{BB962C8B-B14F-4D97-AF65-F5344CB8AC3E}">
        <p14:creationId xmlns:p14="http://schemas.microsoft.com/office/powerpoint/2010/main" val="505489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DB011-7340-4557-A399-F783ADD159D6}"/>
              </a:ext>
            </a:extLst>
          </p:cNvPr>
          <p:cNvSpPr>
            <a:spLocks noGrp="1"/>
          </p:cNvSpPr>
          <p:nvPr>
            <p:ph type="title"/>
          </p:nvPr>
        </p:nvSpPr>
        <p:spPr/>
        <p:txBody>
          <a:bodyPr/>
          <a:lstStyle/>
          <a:p>
            <a:r>
              <a:rPr lang="en-US" dirty="0"/>
              <a:t>Offer: Termination (UCC) (2 of 2)</a:t>
            </a:r>
          </a:p>
        </p:txBody>
      </p:sp>
      <p:sp>
        <p:nvSpPr>
          <p:cNvPr id="2" name="Content Placeholder 1">
            <a:extLst>
              <a:ext uri="{FF2B5EF4-FFF2-40B4-BE49-F238E27FC236}">
                <a16:creationId xmlns:a16="http://schemas.microsoft.com/office/drawing/2014/main" id="{DB5A3FF5-7376-484F-BC6A-80B20022D642}"/>
              </a:ext>
            </a:extLst>
          </p:cNvPr>
          <p:cNvSpPr>
            <a:spLocks noGrp="1"/>
          </p:cNvSpPr>
          <p:nvPr>
            <p:ph idx="1"/>
          </p:nvPr>
        </p:nvSpPr>
        <p:spPr/>
        <p:txBody>
          <a:bodyPr/>
          <a:lstStyle/>
          <a:p>
            <a:r>
              <a:rPr lang="en-US" altLang="en-US" sz="2800" dirty="0">
                <a:solidFill>
                  <a:srgbClr val="004A78"/>
                </a:solidFill>
              </a:rPr>
              <a:t>Termination by Counteroffer: UCC 2-207</a:t>
            </a:r>
          </a:p>
          <a:p>
            <a:pPr lvl="1">
              <a:spcBef>
                <a:spcPts val="1000"/>
              </a:spcBef>
            </a:pPr>
            <a:r>
              <a:rPr lang="en-US" altLang="en-US" dirty="0"/>
              <a:t>Merchants: “Battle of the forms”</a:t>
            </a:r>
          </a:p>
          <a:p>
            <a:pPr lvl="1">
              <a:spcBef>
                <a:spcPts val="1000"/>
              </a:spcBef>
            </a:pPr>
            <a:r>
              <a:rPr lang="en-US" altLang="en-US" dirty="0"/>
              <a:t>Acceptance with additional terms = Contract</a:t>
            </a:r>
          </a:p>
          <a:p>
            <a:pPr lvl="1">
              <a:spcBef>
                <a:spcPts val="1000"/>
              </a:spcBef>
            </a:pPr>
            <a:r>
              <a:rPr lang="en-US" altLang="en-US" dirty="0"/>
              <a:t>Additional terms are part of a contract unless:</a:t>
            </a:r>
          </a:p>
          <a:p>
            <a:pPr lvl="2">
              <a:spcBef>
                <a:spcPts val="1000"/>
              </a:spcBef>
            </a:pPr>
            <a:r>
              <a:rPr lang="en-US" altLang="en-US" sz="2000" dirty="0"/>
              <a:t>Terms are material: Price, warranties (immaterial = shipment or payment terms)</a:t>
            </a:r>
          </a:p>
          <a:p>
            <a:pPr lvl="2">
              <a:spcBef>
                <a:spcPts val="1000"/>
              </a:spcBef>
            </a:pPr>
            <a:r>
              <a:rPr lang="en-US" altLang="en-US" sz="2000" dirty="0"/>
              <a:t>The offer is limited: “This offer is limited to these terms”</a:t>
            </a:r>
          </a:p>
          <a:p>
            <a:pPr lvl="2">
              <a:spcBef>
                <a:spcPts val="1000"/>
              </a:spcBef>
            </a:pPr>
            <a:r>
              <a:rPr lang="en-US" altLang="en-US" sz="2000" dirty="0"/>
              <a:t>There are objections to new terms</a:t>
            </a:r>
          </a:p>
        </p:txBody>
      </p:sp>
    </p:spTree>
    <p:extLst>
      <p:ext uri="{BB962C8B-B14F-4D97-AF65-F5344CB8AC3E}">
        <p14:creationId xmlns:p14="http://schemas.microsoft.com/office/powerpoint/2010/main" val="1225072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n illustration lists the U C C rules for additional terms in acceptance under Article 2 for nonmerchants and merchants. For nonmerchants (nonmerchant slash merchant), “Additional Terms” leads to a “Contract without Additional Terms,” while, for merchants, “Additional Terms” leads to a “Contract with Additional Terms” unless the added terms contain the following: Material, Limited Offer, Objection.">
            <a:extLst>
              <a:ext uri="{FF2B5EF4-FFF2-40B4-BE49-F238E27FC236}">
                <a16:creationId xmlns:a16="http://schemas.microsoft.com/office/drawing/2014/main" id="{EEFD4817-FD3A-48B4-A48C-66DE10E02EB9}"/>
              </a:ext>
            </a:extLst>
          </p:cNvPr>
          <p:cNvPicPr>
            <a:picLocks noGrp="1" noChangeAspect="1"/>
          </p:cNvPicPr>
          <p:nvPr>
            <p:ph idx="1"/>
          </p:nvPr>
        </p:nvPicPr>
        <p:blipFill>
          <a:blip r:embed="rId2"/>
          <a:stretch>
            <a:fillRect/>
          </a:stretch>
        </p:blipFill>
        <p:spPr>
          <a:xfrm>
            <a:off x="2292824" y="1403996"/>
            <a:ext cx="7847463" cy="5041996"/>
          </a:xfrm>
          <a:noFill/>
        </p:spPr>
      </p:pic>
      <p:sp>
        <p:nvSpPr>
          <p:cNvPr id="3" name="Title 2">
            <a:extLst>
              <a:ext uri="{FF2B5EF4-FFF2-40B4-BE49-F238E27FC236}">
                <a16:creationId xmlns:a16="http://schemas.microsoft.com/office/drawing/2014/main" id="{3BACD6A2-75E2-45D3-875D-F8650D8C3DB2}"/>
              </a:ext>
            </a:extLst>
          </p:cNvPr>
          <p:cNvSpPr>
            <a:spLocks noGrp="1"/>
          </p:cNvSpPr>
          <p:nvPr>
            <p:ph type="title"/>
          </p:nvPr>
        </p:nvSpPr>
        <p:spPr>
          <a:xfrm>
            <a:off x="476843" y="473245"/>
            <a:ext cx="11241915" cy="1217447"/>
          </a:xfrm>
        </p:spPr>
        <p:txBody>
          <a:bodyPr anchor="t">
            <a:normAutofit/>
          </a:bodyPr>
          <a:lstStyle/>
          <a:p>
            <a:r>
              <a:rPr lang="en-US" dirty="0"/>
              <a:t>UCC Contract Formation</a:t>
            </a:r>
          </a:p>
        </p:txBody>
      </p:sp>
    </p:spTree>
    <p:extLst>
      <p:ext uri="{BB962C8B-B14F-4D97-AF65-F5344CB8AC3E}">
        <p14:creationId xmlns:p14="http://schemas.microsoft.com/office/powerpoint/2010/main" val="1313916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Contract Formation</a:t>
            </a:r>
          </a:p>
        </p:txBody>
      </p:sp>
      <p:pic>
        <p:nvPicPr>
          <p:cNvPr id="4" name="Content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56901" y="4732596"/>
            <a:ext cx="1658256" cy="1652159"/>
          </a:xfrm>
          <a:prstGeom prst="rect">
            <a:avLst/>
          </a:prstGeom>
        </p:spPr>
      </p:pic>
      <p:pic>
        <p:nvPicPr>
          <p:cNvPr id="6" name="Graphic 5" descr="Balloons">
            <a:extLst>
              <a:ext uri="{FF2B5EF4-FFF2-40B4-BE49-F238E27FC236}">
                <a16:creationId xmlns:a16="http://schemas.microsoft.com/office/drawing/2014/main" id="{1B94EF0B-A36A-47E3-BCD1-BAF4F1D917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16085" y="4544106"/>
            <a:ext cx="1632857" cy="1632857"/>
          </a:xfrm>
          <a:prstGeom prst="rect">
            <a:avLst/>
          </a:prstGeom>
        </p:spPr>
      </p:pic>
      <p:pic>
        <p:nvPicPr>
          <p:cNvPr id="8" name="Graphic 7" descr="Balloons">
            <a:extLst>
              <a:ext uri="{FF2B5EF4-FFF2-40B4-BE49-F238E27FC236}">
                <a16:creationId xmlns:a16="http://schemas.microsoft.com/office/drawing/2014/main" id="{24E24DB9-82A7-42E3-A79A-55413F91E1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9060" y="4544105"/>
            <a:ext cx="1632857" cy="1632857"/>
          </a:xfrm>
          <a:prstGeom prst="rect">
            <a:avLst/>
          </a:prstGeom>
        </p:spPr>
      </p:pic>
      <p:sp>
        <p:nvSpPr>
          <p:cNvPr id="3" name="Picture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defTabSz="820738"/>
            <a:r>
              <a:rPr lang="en-US" altLang="en-US" sz="2800" b="1" dirty="0">
                <a:solidFill>
                  <a:srgbClr val="FF6300"/>
                </a:solidFill>
              </a:rPr>
              <a:t>Case 11.5 </a:t>
            </a:r>
            <a:r>
              <a:rPr lang="en-US" altLang="en-US" sz="2800" b="1" i="1" dirty="0">
                <a:solidFill>
                  <a:srgbClr val="004A78"/>
                </a:solidFill>
              </a:rPr>
              <a:t>C9 Ventures v SVC-West, L.P. </a:t>
            </a:r>
            <a:r>
              <a:rPr lang="en-US" altLang="en-US" sz="2800" b="1" dirty="0">
                <a:solidFill>
                  <a:srgbClr val="004A78"/>
                </a:solidFill>
              </a:rPr>
              <a:t>(2011)</a:t>
            </a:r>
          </a:p>
          <a:p>
            <a:pPr lvl="1">
              <a:spcBef>
                <a:spcPts val="1000"/>
              </a:spcBef>
            </a:pPr>
            <a:r>
              <a:rPr lang="en-US" altLang="en-US" dirty="0"/>
              <a:t>Explain how tense physical circumstances affect contract signatures and validity.</a:t>
            </a:r>
          </a:p>
          <a:p>
            <a:pPr lvl="1">
              <a:spcBef>
                <a:spcPts val="1000"/>
              </a:spcBef>
            </a:pPr>
            <a:r>
              <a:rPr lang="en-US" altLang="en-US" dirty="0"/>
              <a:t>Discuss whether this is a contract governed by the UCC or if common law is important to the decision.</a:t>
            </a:r>
          </a:p>
        </p:txBody>
      </p:sp>
    </p:spTree>
    <p:custDataLst>
      <p:tags r:id="rId1"/>
    </p:custDataLst>
    <p:extLst>
      <p:ext uri="{BB962C8B-B14F-4D97-AF65-F5344CB8AC3E}">
        <p14:creationId xmlns:p14="http://schemas.microsoft.com/office/powerpoint/2010/main" val="378118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452FF-5C13-49A4-9559-E9AC4F8029AF}"/>
              </a:ext>
            </a:extLst>
          </p:cNvPr>
          <p:cNvSpPr>
            <a:spLocks noGrp="1"/>
          </p:cNvSpPr>
          <p:nvPr>
            <p:ph type="title"/>
          </p:nvPr>
        </p:nvSpPr>
        <p:spPr/>
        <p:txBody>
          <a:bodyPr/>
          <a:lstStyle/>
          <a:p>
            <a:r>
              <a:rPr lang="en-US" dirty="0"/>
              <a:t>Checklist for Formation of Contracts (1 of 2)</a:t>
            </a:r>
          </a:p>
        </p:txBody>
      </p:sp>
      <p:sp>
        <p:nvSpPr>
          <p:cNvPr id="2" name="Content Placeholder 1">
            <a:extLst>
              <a:ext uri="{FF2B5EF4-FFF2-40B4-BE49-F238E27FC236}">
                <a16:creationId xmlns:a16="http://schemas.microsoft.com/office/drawing/2014/main" id="{29B66FA7-F11E-49B0-838A-480ADD42C72A}"/>
              </a:ext>
            </a:extLst>
          </p:cNvPr>
          <p:cNvSpPr>
            <a:spLocks noGrp="1"/>
          </p:cNvSpPr>
          <p:nvPr>
            <p:ph idx="1"/>
          </p:nvPr>
        </p:nvSpPr>
        <p:spPr/>
        <p:txBody>
          <a:bodyPr/>
          <a:lstStyle/>
          <a:p>
            <a:pPr marL="403225" indent="-403225">
              <a:buFontTx/>
              <a:buAutoNum type="arabicPeriod"/>
            </a:pPr>
            <a:r>
              <a:rPr lang="en-US" altLang="en-US" sz="2800" dirty="0">
                <a:solidFill>
                  <a:srgbClr val="004A78"/>
                </a:solidFill>
              </a:rPr>
              <a:t>Do your contract homework.</a:t>
            </a:r>
          </a:p>
          <a:p>
            <a:pPr marL="403225" indent="-403225">
              <a:buFontTx/>
              <a:buAutoNum type="arabicPeriod"/>
            </a:pPr>
            <a:r>
              <a:rPr lang="en-US" altLang="en-US" sz="2800" dirty="0">
                <a:solidFill>
                  <a:srgbClr val="004A78"/>
                </a:solidFill>
              </a:rPr>
              <a:t>Negotiate details.</a:t>
            </a:r>
          </a:p>
          <a:p>
            <a:pPr marL="403225" indent="-403225">
              <a:buFontTx/>
              <a:buAutoNum type="arabicPeriod"/>
            </a:pPr>
            <a:r>
              <a:rPr lang="en-US" altLang="en-US" sz="2800" dirty="0">
                <a:solidFill>
                  <a:srgbClr val="004A78"/>
                </a:solidFill>
              </a:rPr>
              <a:t>Identify both parties clearly. Be certain corporate names are correct. Make sure the parties have the proper authority to enter into the transaction. (Are copies of board resolutions approving the contract available?)</a:t>
            </a:r>
          </a:p>
          <a:p>
            <a:pPr marL="403225" indent="-403225">
              <a:buFontTx/>
              <a:buAutoNum type="arabicPeriod"/>
            </a:pPr>
            <a:r>
              <a:rPr lang="en-US" altLang="en-US" sz="2800" dirty="0">
                <a:solidFill>
                  <a:srgbClr val="004A78"/>
                </a:solidFill>
              </a:rPr>
              <a:t>Define the terms used in the contract, including industry terms.</a:t>
            </a:r>
          </a:p>
        </p:txBody>
      </p:sp>
    </p:spTree>
    <p:extLst>
      <p:ext uri="{BB962C8B-B14F-4D97-AF65-F5344CB8AC3E}">
        <p14:creationId xmlns:p14="http://schemas.microsoft.com/office/powerpoint/2010/main" val="3969544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452FF-5C13-49A4-9559-E9AC4F8029AF}"/>
              </a:ext>
            </a:extLst>
          </p:cNvPr>
          <p:cNvSpPr>
            <a:spLocks noGrp="1"/>
          </p:cNvSpPr>
          <p:nvPr>
            <p:ph type="title"/>
          </p:nvPr>
        </p:nvSpPr>
        <p:spPr/>
        <p:txBody>
          <a:bodyPr/>
          <a:lstStyle/>
          <a:p>
            <a:r>
              <a:rPr lang="en-US" dirty="0"/>
              <a:t>Checklist for Formation of Contracts (2 of 2)</a:t>
            </a:r>
          </a:p>
        </p:txBody>
      </p:sp>
      <p:sp>
        <p:nvSpPr>
          <p:cNvPr id="2" name="Content Placeholder 1">
            <a:extLst>
              <a:ext uri="{FF2B5EF4-FFF2-40B4-BE49-F238E27FC236}">
                <a16:creationId xmlns:a16="http://schemas.microsoft.com/office/drawing/2014/main" id="{29B66FA7-F11E-49B0-838A-480ADD42C72A}"/>
              </a:ext>
            </a:extLst>
          </p:cNvPr>
          <p:cNvSpPr>
            <a:spLocks noGrp="1"/>
          </p:cNvSpPr>
          <p:nvPr>
            <p:ph idx="1"/>
          </p:nvPr>
        </p:nvSpPr>
        <p:spPr/>
        <p:txBody>
          <a:bodyPr/>
          <a:lstStyle/>
          <a:p>
            <a:pPr marL="457200" indent="-457200">
              <a:buFont typeface="+mj-lt"/>
              <a:buAutoNum type="arabicPeriod" startAt="5"/>
            </a:pPr>
            <a:r>
              <a:rPr lang="en-US" altLang="en-US" sz="2800" dirty="0">
                <a:solidFill>
                  <a:srgbClr val="004A78"/>
                </a:solidFill>
              </a:rPr>
              <a:t>Pay attention to what communications are sent and received and respond in detail to additional terms, different terms, changes, and proposals.</a:t>
            </a:r>
          </a:p>
          <a:p>
            <a:pPr marL="457200" indent="-457200">
              <a:buFont typeface="+mj-lt"/>
              <a:buAutoNum type="arabicPeriod" startAt="5"/>
            </a:pPr>
            <a:r>
              <a:rPr lang="en-US" altLang="en-US" sz="2800" dirty="0">
                <a:solidFill>
                  <a:srgbClr val="004A78"/>
                </a:solidFill>
              </a:rPr>
              <a:t>Do not begin performance until the terms are clear and definite.</a:t>
            </a:r>
          </a:p>
          <a:p>
            <a:pPr marL="457200" indent="-457200">
              <a:buFont typeface="+mj-lt"/>
              <a:buAutoNum type="arabicPeriod" startAt="5"/>
            </a:pPr>
            <a:r>
              <a:rPr lang="en-US" altLang="en-US" sz="2800" dirty="0">
                <a:solidFill>
                  <a:srgbClr val="004A78"/>
                </a:solidFill>
              </a:rPr>
              <a:t>If additional correspondence arrives after performance has begun, stop before continuing performance in order to clarify.</a:t>
            </a:r>
          </a:p>
        </p:txBody>
      </p:sp>
    </p:spTree>
    <p:extLst>
      <p:ext uri="{BB962C8B-B14F-4D97-AF65-F5344CB8AC3E}">
        <p14:creationId xmlns:p14="http://schemas.microsoft.com/office/powerpoint/2010/main" val="1749130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31D583-4513-4B09-B61C-BD5735D964B1}"/>
              </a:ext>
            </a:extLst>
          </p:cNvPr>
          <p:cNvSpPr>
            <a:spLocks noGrp="1"/>
          </p:cNvSpPr>
          <p:nvPr>
            <p:ph type="title"/>
          </p:nvPr>
        </p:nvSpPr>
        <p:spPr/>
        <p:txBody>
          <a:bodyPr/>
          <a:lstStyle/>
          <a:p>
            <a:r>
              <a:rPr lang="en-US" dirty="0"/>
              <a:t>Formation: Acceptance (1 of 3)</a:t>
            </a:r>
          </a:p>
        </p:txBody>
      </p:sp>
      <p:sp>
        <p:nvSpPr>
          <p:cNvPr id="2" name="Content Placeholder 1">
            <a:extLst>
              <a:ext uri="{FF2B5EF4-FFF2-40B4-BE49-F238E27FC236}">
                <a16:creationId xmlns:a16="http://schemas.microsoft.com/office/drawing/2014/main" id="{5C35CAB1-D5C4-444E-AF93-00F9FBC42D7D}"/>
              </a:ext>
            </a:extLst>
          </p:cNvPr>
          <p:cNvSpPr>
            <a:spLocks noGrp="1"/>
          </p:cNvSpPr>
          <p:nvPr>
            <p:ph idx="1"/>
          </p:nvPr>
        </p:nvSpPr>
        <p:spPr/>
        <p:txBody>
          <a:bodyPr/>
          <a:lstStyle/>
          <a:p>
            <a:r>
              <a:rPr lang="en-US" altLang="en-US" sz="2800" dirty="0">
                <a:solidFill>
                  <a:srgbClr val="004A78"/>
                </a:solidFill>
              </a:rPr>
              <a:t>Acceptance: Offeree’s Response</a:t>
            </a:r>
          </a:p>
          <a:p>
            <a:pPr lvl="1">
              <a:spcBef>
                <a:spcPts val="1000"/>
              </a:spcBef>
            </a:pPr>
            <a:r>
              <a:rPr lang="en-US" altLang="en-US" dirty="0"/>
              <a:t>Offeree’s positive response</a:t>
            </a:r>
          </a:p>
          <a:p>
            <a:pPr lvl="1">
              <a:spcBef>
                <a:spcPts val="1000"/>
              </a:spcBef>
            </a:pPr>
            <a:r>
              <a:rPr lang="en-US" altLang="en-US" dirty="0"/>
              <a:t>Must be communicated to offeror</a:t>
            </a:r>
          </a:p>
          <a:p>
            <a:pPr lvl="1">
              <a:spcBef>
                <a:spcPts val="1000"/>
              </a:spcBef>
            </a:pPr>
            <a:r>
              <a:rPr lang="en-US" altLang="en-US" dirty="0"/>
              <a:t>Using proper means of acceptance</a:t>
            </a:r>
          </a:p>
          <a:p>
            <a:pPr lvl="1">
              <a:spcBef>
                <a:spcPts val="1000"/>
              </a:spcBef>
            </a:pPr>
            <a:r>
              <a:rPr lang="en-US" altLang="en-US" dirty="0"/>
              <a:t>Only offeree has power to accept</a:t>
            </a:r>
          </a:p>
        </p:txBody>
      </p:sp>
    </p:spTree>
    <p:extLst>
      <p:ext uri="{BB962C8B-B14F-4D97-AF65-F5344CB8AC3E}">
        <p14:creationId xmlns:p14="http://schemas.microsoft.com/office/powerpoint/2010/main" val="1259894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31D583-4513-4B09-B61C-BD5735D964B1}"/>
              </a:ext>
            </a:extLst>
          </p:cNvPr>
          <p:cNvSpPr>
            <a:spLocks noGrp="1"/>
          </p:cNvSpPr>
          <p:nvPr>
            <p:ph type="title"/>
          </p:nvPr>
        </p:nvSpPr>
        <p:spPr/>
        <p:txBody>
          <a:bodyPr/>
          <a:lstStyle/>
          <a:p>
            <a:r>
              <a:rPr lang="en-US" dirty="0"/>
              <a:t>Formation: Acceptance (2 of 3)</a:t>
            </a:r>
          </a:p>
        </p:txBody>
      </p:sp>
      <p:sp>
        <p:nvSpPr>
          <p:cNvPr id="2" name="Content Placeholder 1">
            <a:extLst>
              <a:ext uri="{FF2B5EF4-FFF2-40B4-BE49-F238E27FC236}">
                <a16:creationId xmlns:a16="http://schemas.microsoft.com/office/drawing/2014/main" id="{5C35CAB1-D5C4-444E-AF93-00F9FBC42D7D}"/>
              </a:ext>
            </a:extLst>
          </p:cNvPr>
          <p:cNvSpPr>
            <a:spLocks noGrp="1"/>
          </p:cNvSpPr>
          <p:nvPr>
            <p:ph idx="1"/>
          </p:nvPr>
        </p:nvSpPr>
        <p:spPr/>
        <p:txBody>
          <a:bodyPr/>
          <a:lstStyle/>
          <a:p>
            <a:r>
              <a:rPr lang="en-US" altLang="en-US" sz="2800" dirty="0">
                <a:solidFill>
                  <a:srgbClr val="004A78"/>
                </a:solidFill>
              </a:rPr>
              <a:t>Acceptance: Offeree’s Response</a:t>
            </a:r>
          </a:p>
          <a:p>
            <a:pPr lvl="1">
              <a:spcBef>
                <a:spcPts val="1000"/>
              </a:spcBef>
            </a:pPr>
            <a:r>
              <a:rPr lang="en-US" altLang="en-US" dirty="0"/>
              <a:t>The mailbox rule</a:t>
            </a:r>
          </a:p>
          <a:p>
            <a:pPr lvl="2">
              <a:spcBef>
                <a:spcPts val="1000"/>
              </a:spcBef>
            </a:pPr>
            <a:r>
              <a:rPr lang="en-US" altLang="en-US" sz="2000" dirty="0"/>
              <a:t>Timing rule in contract acceptances that provides that acceptance is effective upon mailing if properly done</a:t>
            </a:r>
          </a:p>
          <a:p>
            <a:pPr lvl="1">
              <a:spcBef>
                <a:spcPts val="1000"/>
              </a:spcBef>
            </a:pPr>
            <a:r>
              <a:rPr lang="en-US" altLang="en-US" dirty="0"/>
              <a:t>Acceptance by stipulated means</a:t>
            </a:r>
          </a:p>
          <a:p>
            <a:pPr lvl="2">
              <a:spcBef>
                <a:spcPts val="1000"/>
              </a:spcBef>
            </a:pPr>
            <a:r>
              <a:rPr lang="en-US" altLang="en-US" sz="2000" dirty="0"/>
              <a:t>Mailbox rule applies</a:t>
            </a:r>
          </a:p>
          <a:p>
            <a:pPr lvl="2">
              <a:spcBef>
                <a:spcPts val="1000"/>
              </a:spcBef>
            </a:pPr>
            <a:r>
              <a:rPr lang="en-US" altLang="en-US" sz="2000" dirty="0"/>
              <a:t>If offeree does not use means stipulated, then counteroffer and/or rejection</a:t>
            </a:r>
          </a:p>
        </p:txBody>
      </p:sp>
    </p:spTree>
    <p:extLst>
      <p:ext uri="{BB962C8B-B14F-4D97-AF65-F5344CB8AC3E}">
        <p14:creationId xmlns:p14="http://schemas.microsoft.com/office/powerpoint/2010/main" val="869649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31D583-4513-4B09-B61C-BD5735D964B1}"/>
              </a:ext>
            </a:extLst>
          </p:cNvPr>
          <p:cNvSpPr>
            <a:spLocks noGrp="1"/>
          </p:cNvSpPr>
          <p:nvPr>
            <p:ph type="title"/>
          </p:nvPr>
        </p:nvSpPr>
        <p:spPr/>
        <p:txBody>
          <a:bodyPr/>
          <a:lstStyle/>
          <a:p>
            <a:r>
              <a:rPr lang="en-US" dirty="0"/>
              <a:t>Formation: Acceptance (3 of 3)</a:t>
            </a:r>
          </a:p>
        </p:txBody>
      </p:sp>
      <p:sp>
        <p:nvSpPr>
          <p:cNvPr id="2" name="Content Placeholder 1">
            <a:extLst>
              <a:ext uri="{FF2B5EF4-FFF2-40B4-BE49-F238E27FC236}">
                <a16:creationId xmlns:a16="http://schemas.microsoft.com/office/drawing/2014/main" id="{5C35CAB1-D5C4-444E-AF93-00F9FBC42D7D}"/>
              </a:ext>
            </a:extLst>
          </p:cNvPr>
          <p:cNvSpPr>
            <a:spLocks noGrp="1"/>
          </p:cNvSpPr>
          <p:nvPr>
            <p:ph idx="1"/>
          </p:nvPr>
        </p:nvSpPr>
        <p:spPr/>
        <p:txBody>
          <a:bodyPr/>
          <a:lstStyle/>
          <a:p>
            <a:r>
              <a:rPr lang="en-US" altLang="en-US" sz="2800" dirty="0">
                <a:solidFill>
                  <a:srgbClr val="004A78"/>
                </a:solidFill>
              </a:rPr>
              <a:t>Acceptance with No Stipulated Means</a:t>
            </a:r>
          </a:p>
          <a:p>
            <a:pPr lvl="1">
              <a:spcBef>
                <a:spcPts val="1000"/>
              </a:spcBef>
            </a:pPr>
            <a:r>
              <a:rPr lang="en-US" altLang="en-US" dirty="0"/>
              <a:t>Mailbox rule if same means or stipulated means used</a:t>
            </a:r>
          </a:p>
          <a:p>
            <a:pPr lvl="1">
              <a:spcBef>
                <a:spcPts val="1000"/>
              </a:spcBef>
            </a:pPr>
            <a:r>
              <a:rPr lang="en-US" altLang="en-US" dirty="0"/>
              <a:t>Arrival if different (slower) method used</a:t>
            </a:r>
          </a:p>
          <a:p>
            <a:pPr lvl="1">
              <a:spcBef>
                <a:spcPts val="1000"/>
              </a:spcBef>
            </a:pPr>
            <a:r>
              <a:rPr lang="en-US" altLang="en-US" dirty="0"/>
              <a:t>If non-stipulated means used, it is a counteroffer and a rejection</a:t>
            </a:r>
          </a:p>
        </p:txBody>
      </p:sp>
    </p:spTree>
    <p:extLst>
      <p:ext uri="{BB962C8B-B14F-4D97-AF65-F5344CB8AC3E}">
        <p14:creationId xmlns:p14="http://schemas.microsoft.com/office/powerpoint/2010/main" val="794646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BF06-45E2-4E66-9582-E830F3E50157}"/>
              </a:ext>
            </a:extLst>
          </p:cNvPr>
          <p:cNvSpPr>
            <a:spLocks noGrp="1"/>
          </p:cNvSpPr>
          <p:nvPr>
            <p:ph type="title"/>
          </p:nvPr>
        </p:nvSpPr>
        <p:spPr/>
        <p:txBody>
          <a:bodyPr/>
          <a:lstStyle/>
          <a:p>
            <a:r>
              <a:rPr lang="en-US" dirty="0"/>
              <a:t>Timing Rules for Acceptance</a:t>
            </a:r>
          </a:p>
        </p:txBody>
      </p:sp>
      <p:sp>
        <p:nvSpPr>
          <p:cNvPr id="3" name="Content Placeholder 2">
            <a:extLst>
              <a:ext uri="{FF2B5EF4-FFF2-40B4-BE49-F238E27FC236}">
                <a16:creationId xmlns:a16="http://schemas.microsoft.com/office/drawing/2014/main" id="{B22C6959-4ADF-4A0A-AD1E-4BA7CC1D8CF4}"/>
              </a:ext>
            </a:extLst>
          </p:cNvPr>
          <p:cNvSpPr>
            <a:spLocks noGrp="1"/>
          </p:cNvSpPr>
          <p:nvPr>
            <p:ph idx="1"/>
          </p:nvPr>
        </p:nvSpPr>
        <p:spPr>
          <a:xfrm>
            <a:off x="745645" y="1904536"/>
            <a:ext cx="3300402" cy="492443"/>
          </a:xfrm>
        </p:spPr>
        <p:txBody>
          <a:bodyPr/>
          <a:lstStyle/>
          <a:p>
            <a:r>
              <a:rPr lang="en-US" dirty="0"/>
              <a:t>TYPE OF OFFER</a:t>
            </a:r>
          </a:p>
        </p:txBody>
      </p:sp>
      <p:sp>
        <p:nvSpPr>
          <p:cNvPr id="4" name="Text Placeholder 3">
            <a:extLst>
              <a:ext uri="{FF2B5EF4-FFF2-40B4-BE49-F238E27FC236}">
                <a16:creationId xmlns:a16="http://schemas.microsoft.com/office/drawing/2014/main" id="{9CF14A89-F6C5-4A43-8580-177F7D9D6AC8}"/>
              </a:ext>
            </a:extLst>
          </p:cNvPr>
          <p:cNvSpPr>
            <a:spLocks noGrp="1"/>
          </p:cNvSpPr>
          <p:nvPr>
            <p:ph type="body" sz="quarter" idx="15"/>
          </p:nvPr>
        </p:nvSpPr>
        <p:spPr>
          <a:xfrm>
            <a:off x="736881" y="2796462"/>
            <a:ext cx="3152367" cy="3348306"/>
          </a:xfrm>
        </p:spPr>
        <p:txBody>
          <a:bodyPr>
            <a:normAutofit lnSpcReduction="10000"/>
          </a:bodyPr>
          <a:lstStyle/>
          <a:p>
            <a:pPr>
              <a:lnSpc>
                <a:spcPct val="100000"/>
              </a:lnSpc>
              <a:spcBef>
                <a:spcPts val="0"/>
              </a:spcBef>
              <a:spcAft>
                <a:spcPts val="0"/>
              </a:spcAft>
            </a:pPr>
            <a:r>
              <a:rPr lang="en-US" dirty="0">
                <a:solidFill>
                  <a:srgbClr val="004A78"/>
                </a:solidFill>
              </a:rPr>
              <a:t>No means given</a:t>
            </a: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r>
              <a:rPr lang="en-US" dirty="0">
                <a:solidFill>
                  <a:srgbClr val="004A78"/>
                </a:solidFill>
              </a:rPr>
              <a:t>No means given</a:t>
            </a: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r>
              <a:rPr lang="en-US" dirty="0">
                <a:solidFill>
                  <a:srgbClr val="004A78"/>
                </a:solidFill>
              </a:rPr>
              <a:t>Means specified (specified or stipulated means)</a:t>
            </a:r>
          </a:p>
          <a:p>
            <a:pPr>
              <a:lnSpc>
                <a:spcPct val="100000"/>
              </a:lnSpc>
              <a:spcBef>
                <a:spcPts val="0"/>
              </a:spcBef>
              <a:spcAft>
                <a:spcPts val="0"/>
              </a:spcAft>
            </a:pPr>
            <a:r>
              <a:rPr lang="en-US" dirty="0">
                <a:solidFill>
                  <a:srgbClr val="004A78"/>
                </a:solidFill>
              </a:rPr>
              <a:t>Means stipulated (specified or stipulated means)</a:t>
            </a:r>
          </a:p>
        </p:txBody>
      </p:sp>
      <p:sp>
        <p:nvSpPr>
          <p:cNvPr id="5" name="Content Placeholder 4">
            <a:extLst>
              <a:ext uri="{FF2B5EF4-FFF2-40B4-BE49-F238E27FC236}">
                <a16:creationId xmlns:a16="http://schemas.microsoft.com/office/drawing/2014/main" id="{C46B2AFD-1CB7-4CEC-BA6B-25F9F9644802}"/>
              </a:ext>
            </a:extLst>
          </p:cNvPr>
          <p:cNvSpPr>
            <a:spLocks noGrp="1"/>
          </p:cNvSpPr>
          <p:nvPr>
            <p:ph idx="22"/>
          </p:nvPr>
        </p:nvSpPr>
        <p:spPr>
          <a:xfrm>
            <a:off x="4445799" y="1825236"/>
            <a:ext cx="3300402" cy="800219"/>
          </a:xfrm>
        </p:spPr>
        <p:txBody>
          <a:bodyPr/>
          <a:lstStyle/>
          <a:p>
            <a:r>
              <a:rPr lang="en-US" dirty="0"/>
              <a:t>METHOD OF ACCEPTANCE</a:t>
            </a:r>
          </a:p>
        </p:txBody>
      </p:sp>
      <p:sp>
        <p:nvSpPr>
          <p:cNvPr id="6" name="Text Placeholder 5">
            <a:extLst>
              <a:ext uri="{FF2B5EF4-FFF2-40B4-BE49-F238E27FC236}">
                <a16:creationId xmlns:a16="http://schemas.microsoft.com/office/drawing/2014/main" id="{03668213-E1B9-49F1-BDB6-F9A07E438A60}"/>
              </a:ext>
            </a:extLst>
          </p:cNvPr>
          <p:cNvSpPr>
            <a:spLocks noGrp="1"/>
          </p:cNvSpPr>
          <p:nvPr>
            <p:ph type="body" sz="quarter" idx="18"/>
          </p:nvPr>
        </p:nvSpPr>
        <p:spPr>
          <a:xfrm>
            <a:off x="4445799" y="2796462"/>
            <a:ext cx="3003513" cy="3470226"/>
          </a:xfrm>
        </p:spPr>
        <p:txBody>
          <a:bodyPr/>
          <a:lstStyle/>
          <a:p>
            <a:pPr>
              <a:lnSpc>
                <a:spcPct val="100000"/>
              </a:lnSpc>
              <a:spcBef>
                <a:spcPts val="0"/>
              </a:spcBef>
              <a:spcAft>
                <a:spcPts val="0"/>
              </a:spcAft>
            </a:pPr>
            <a:r>
              <a:rPr lang="en-US" dirty="0">
                <a:solidFill>
                  <a:srgbClr val="004A78"/>
                </a:solidFill>
              </a:rPr>
              <a:t>Same or reasonable method of communication</a:t>
            </a:r>
          </a:p>
          <a:p>
            <a:pPr>
              <a:lnSpc>
                <a:spcPct val="100000"/>
              </a:lnSpc>
              <a:spcBef>
                <a:spcPts val="0"/>
              </a:spcBef>
              <a:spcAft>
                <a:spcPts val="0"/>
              </a:spcAft>
            </a:pPr>
            <a:r>
              <a:rPr lang="en-US" dirty="0">
                <a:solidFill>
                  <a:srgbClr val="004A78"/>
                </a:solidFill>
              </a:rPr>
              <a:t>Slower or unreasonable method of communication</a:t>
            </a:r>
          </a:p>
          <a:p>
            <a:pPr>
              <a:lnSpc>
                <a:spcPct val="100000"/>
              </a:lnSpc>
              <a:spcBef>
                <a:spcPts val="0"/>
              </a:spcBef>
              <a:spcAft>
                <a:spcPts val="0"/>
              </a:spcAft>
            </a:pPr>
            <a:r>
              <a:rPr lang="en-US" dirty="0">
                <a:solidFill>
                  <a:srgbClr val="004A78"/>
                </a:solidFill>
              </a:rPr>
              <a:t>Stipulated means used</a:t>
            </a: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r>
              <a:rPr lang="en-US" dirty="0">
                <a:solidFill>
                  <a:srgbClr val="004A78"/>
                </a:solidFill>
              </a:rPr>
              <a:t>Stipulated means not used</a:t>
            </a:r>
          </a:p>
        </p:txBody>
      </p:sp>
      <p:sp>
        <p:nvSpPr>
          <p:cNvPr id="7" name="Content Placeholder 6">
            <a:extLst>
              <a:ext uri="{FF2B5EF4-FFF2-40B4-BE49-F238E27FC236}">
                <a16:creationId xmlns:a16="http://schemas.microsoft.com/office/drawing/2014/main" id="{9F8E2E86-5219-4F88-8C9A-D5920EE18431}"/>
              </a:ext>
            </a:extLst>
          </p:cNvPr>
          <p:cNvSpPr>
            <a:spLocks noGrp="1"/>
          </p:cNvSpPr>
          <p:nvPr>
            <p:ph idx="23"/>
          </p:nvPr>
        </p:nvSpPr>
        <p:spPr>
          <a:xfrm>
            <a:off x="8145953" y="1825236"/>
            <a:ext cx="3300402" cy="800219"/>
          </a:xfrm>
        </p:spPr>
        <p:txBody>
          <a:bodyPr/>
          <a:lstStyle/>
          <a:p>
            <a:r>
              <a:rPr lang="en-US" dirty="0"/>
              <a:t>ACCEPTANCE EFFECTIVE?</a:t>
            </a:r>
          </a:p>
        </p:txBody>
      </p:sp>
      <p:sp>
        <p:nvSpPr>
          <p:cNvPr id="8" name="Text Placeholder 7">
            <a:extLst>
              <a:ext uri="{FF2B5EF4-FFF2-40B4-BE49-F238E27FC236}">
                <a16:creationId xmlns:a16="http://schemas.microsoft.com/office/drawing/2014/main" id="{E93D2D49-C788-4F63-A676-71BFF54C013D}"/>
              </a:ext>
            </a:extLst>
          </p:cNvPr>
          <p:cNvSpPr>
            <a:spLocks noGrp="1"/>
          </p:cNvSpPr>
          <p:nvPr>
            <p:ph type="body" sz="quarter" idx="20"/>
          </p:nvPr>
        </p:nvSpPr>
        <p:spPr>
          <a:xfrm>
            <a:off x="8145953" y="2796462"/>
            <a:ext cx="3300402" cy="3588293"/>
          </a:xfrm>
        </p:spPr>
        <p:txBody>
          <a:bodyPr/>
          <a:lstStyle/>
          <a:p>
            <a:pPr>
              <a:lnSpc>
                <a:spcPct val="100000"/>
              </a:lnSpc>
              <a:spcBef>
                <a:spcPts val="0"/>
              </a:spcBef>
              <a:spcAft>
                <a:spcPts val="0"/>
              </a:spcAft>
            </a:pPr>
            <a:r>
              <a:rPr lang="en-US" dirty="0">
                <a:solidFill>
                  <a:srgbClr val="004A78"/>
                </a:solidFill>
              </a:rPr>
              <a:t>When properly mailed, dispatched (mailbox rule)</a:t>
            </a: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r>
              <a:rPr lang="en-US" dirty="0">
                <a:solidFill>
                  <a:srgbClr val="004A78"/>
                </a:solidFill>
              </a:rPr>
              <a:t>When received, if offer still open</a:t>
            </a: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r>
              <a:rPr lang="en-US" dirty="0">
                <a:solidFill>
                  <a:srgbClr val="004A78"/>
                </a:solidFill>
              </a:rPr>
              <a:t>Mailbox rule</a:t>
            </a: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r>
              <a:rPr lang="en-US" dirty="0">
                <a:solidFill>
                  <a:srgbClr val="004A78"/>
                </a:solidFill>
              </a:rPr>
              <a:t>Counteroffer and rejection</a:t>
            </a:r>
          </a:p>
        </p:txBody>
      </p:sp>
    </p:spTree>
    <p:extLst>
      <p:ext uri="{BB962C8B-B14F-4D97-AF65-F5344CB8AC3E}">
        <p14:creationId xmlns:p14="http://schemas.microsoft.com/office/powerpoint/2010/main" val="177611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Definition of a Contract</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p:txBody>
          <a:bodyPr/>
          <a:lstStyle/>
          <a:p>
            <a:r>
              <a:rPr lang="en-US" altLang="en-US" sz="2800" dirty="0">
                <a:solidFill>
                  <a:srgbClr val="004A78"/>
                </a:solidFill>
              </a:rPr>
              <a:t>“A </a:t>
            </a:r>
            <a:r>
              <a:rPr lang="en-US" altLang="en-US" sz="2800" dirty="0">
                <a:solidFill>
                  <a:srgbClr val="FF0000"/>
                </a:solidFill>
              </a:rPr>
              <a:t>contract</a:t>
            </a:r>
            <a:r>
              <a:rPr lang="en-US" altLang="en-US" sz="2800" dirty="0">
                <a:solidFill>
                  <a:srgbClr val="004A78"/>
                </a:solidFill>
              </a:rPr>
              <a:t> is a promise (or set of promises) for breach of which the law gives a remedy.”</a:t>
            </a:r>
          </a:p>
          <a:p>
            <a:pPr lvl="1">
              <a:spcBef>
                <a:spcPts val="1000"/>
              </a:spcBef>
            </a:pPr>
            <a:r>
              <a:rPr lang="en-US" altLang="en-US" dirty="0"/>
              <a:t>Defined in </a:t>
            </a:r>
            <a:r>
              <a:rPr lang="en-US" altLang="en-US" i="1" dirty="0"/>
              <a:t>Restatement (Second) of Contracts, </a:t>
            </a:r>
            <a:r>
              <a:rPr lang="en-US" altLang="en-US" dirty="0"/>
              <a:t>American Law Institute (ALI)</a:t>
            </a:r>
          </a:p>
        </p:txBody>
      </p:sp>
    </p:spTree>
    <p:extLst>
      <p:ext uri="{BB962C8B-B14F-4D97-AF65-F5344CB8AC3E}">
        <p14:creationId xmlns:p14="http://schemas.microsoft.com/office/powerpoint/2010/main" val="3604836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9679B-48B9-409A-9BA3-554DD1BFF189}"/>
              </a:ext>
            </a:extLst>
          </p:cNvPr>
          <p:cNvSpPr>
            <a:spLocks noGrp="1"/>
          </p:cNvSpPr>
          <p:nvPr>
            <p:ph type="title"/>
          </p:nvPr>
        </p:nvSpPr>
        <p:spPr/>
        <p:txBody>
          <a:bodyPr/>
          <a:lstStyle/>
          <a:p>
            <a:r>
              <a:rPr lang="en-US" dirty="0"/>
              <a:t>Formation: Timing</a:t>
            </a:r>
          </a:p>
        </p:txBody>
      </p:sp>
      <p:sp>
        <p:nvSpPr>
          <p:cNvPr id="2" name="Content Placeholder 1">
            <a:extLst>
              <a:ext uri="{FF2B5EF4-FFF2-40B4-BE49-F238E27FC236}">
                <a16:creationId xmlns:a16="http://schemas.microsoft.com/office/drawing/2014/main" id="{04038153-C6D5-4B8F-AF23-72125150343B}"/>
              </a:ext>
            </a:extLst>
          </p:cNvPr>
          <p:cNvSpPr>
            <a:spLocks noGrp="1"/>
          </p:cNvSpPr>
          <p:nvPr>
            <p:ph idx="1"/>
          </p:nvPr>
        </p:nvSpPr>
        <p:spPr/>
        <p:txBody>
          <a:bodyPr/>
          <a:lstStyle/>
          <a:p>
            <a:pPr defTabSz="782638"/>
            <a:r>
              <a:rPr lang="en-US" altLang="en-US" sz="2800" b="1" dirty="0">
                <a:solidFill>
                  <a:srgbClr val="FF0000"/>
                </a:solidFill>
              </a:rPr>
              <a:t>Case 11.6 </a:t>
            </a:r>
            <a:r>
              <a:rPr lang="en-US" altLang="en-US" sz="2800" b="1" i="1" dirty="0" err="1">
                <a:solidFill>
                  <a:srgbClr val="004A78"/>
                </a:solidFill>
              </a:rPr>
              <a:t>Kass</a:t>
            </a:r>
            <a:r>
              <a:rPr lang="en-US" altLang="en-US" sz="2800" b="1" i="1" dirty="0">
                <a:solidFill>
                  <a:srgbClr val="004A78"/>
                </a:solidFill>
              </a:rPr>
              <a:t> v </a:t>
            </a:r>
            <a:r>
              <a:rPr lang="en-US" altLang="en-US" sz="2800" b="1" i="1" dirty="0" err="1">
                <a:solidFill>
                  <a:srgbClr val="004A78"/>
                </a:solidFill>
              </a:rPr>
              <a:t>Grais</a:t>
            </a:r>
            <a:r>
              <a:rPr lang="en-US" altLang="en-US" sz="2800" b="1" i="1" dirty="0">
                <a:solidFill>
                  <a:srgbClr val="004A78"/>
                </a:solidFill>
              </a:rPr>
              <a:t> </a:t>
            </a:r>
            <a:r>
              <a:rPr lang="en-US" altLang="en-US" sz="2800" b="1" dirty="0">
                <a:solidFill>
                  <a:srgbClr val="004A78"/>
                </a:solidFill>
              </a:rPr>
              <a:t>(2009)</a:t>
            </a:r>
            <a:endParaRPr lang="en-US" altLang="en-US" sz="2800" b="1" i="1" dirty="0">
              <a:solidFill>
                <a:srgbClr val="004A78"/>
              </a:solidFill>
            </a:endParaRPr>
          </a:p>
          <a:p>
            <a:pPr lvl="1">
              <a:spcBef>
                <a:spcPts val="1000"/>
              </a:spcBef>
            </a:pPr>
            <a:r>
              <a:rPr lang="en-US" altLang="en-US" dirty="0"/>
              <a:t>Discuss the FedEx issue in the case.</a:t>
            </a:r>
          </a:p>
          <a:p>
            <a:pPr lvl="1">
              <a:spcBef>
                <a:spcPts val="1000"/>
              </a:spcBef>
            </a:pPr>
            <a:r>
              <a:rPr lang="en-US" altLang="en-US" dirty="0"/>
              <a:t>What could the parties have done differently to avoid this confusion?</a:t>
            </a:r>
          </a:p>
        </p:txBody>
      </p:sp>
      <p:pic>
        <p:nvPicPr>
          <p:cNvPr id="5" name="Graphic 4" descr="Mailbox">
            <a:extLst>
              <a:ext uri="{FF2B5EF4-FFF2-40B4-BE49-F238E27FC236}">
                <a16:creationId xmlns:a16="http://schemas.microsoft.com/office/drawing/2014/main" id="{C25FBD33-B326-4367-B7F4-2FFDD39C8E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69971" y="3820886"/>
            <a:ext cx="2198914" cy="2198914"/>
          </a:xfrm>
          <a:prstGeom prst="rect">
            <a:avLst/>
          </a:prstGeom>
        </p:spPr>
      </p:pic>
      <p:pic>
        <p:nvPicPr>
          <p:cNvPr id="6" name="Picture Placeholder 14">
            <a:extLst>
              <a:ext uri="{FF2B5EF4-FFF2-40B4-BE49-F238E27FC236}">
                <a16:creationId xmlns:a16="http://schemas.microsoft.com/office/drawing/2014/main" id="{C18A8A80-918B-4FDE-8632-8760E28B1D6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56901" y="4732596"/>
            <a:ext cx="1658256" cy="1652159"/>
          </a:xfrm>
          <a:prstGeom prst="rect">
            <a:avLst/>
          </a:prstGeom>
        </p:spPr>
      </p:pic>
    </p:spTree>
    <p:extLst>
      <p:ext uri="{BB962C8B-B14F-4D97-AF65-F5344CB8AC3E}">
        <p14:creationId xmlns:p14="http://schemas.microsoft.com/office/powerpoint/2010/main" val="1310096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37C3B-BFAD-45D9-B005-6BEF39A50E46}"/>
              </a:ext>
            </a:extLst>
          </p:cNvPr>
          <p:cNvSpPr>
            <a:spLocks noGrp="1"/>
          </p:cNvSpPr>
          <p:nvPr>
            <p:ph type="title"/>
          </p:nvPr>
        </p:nvSpPr>
        <p:spPr/>
        <p:txBody>
          <a:bodyPr/>
          <a:lstStyle/>
          <a:p>
            <a:r>
              <a:rPr lang="en-US" dirty="0"/>
              <a:t>Formation: E-Contracts</a:t>
            </a:r>
          </a:p>
        </p:txBody>
      </p:sp>
      <p:sp>
        <p:nvSpPr>
          <p:cNvPr id="2" name="Content Placeholder 1">
            <a:extLst>
              <a:ext uri="{FF2B5EF4-FFF2-40B4-BE49-F238E27FC236}">
                <a16:creationId xmlns:a16="http://schemas.microsoft.com/office/drawing/2014/main" id="{93EFC427-FEE6-451D-BA33-32A50AAD1FF1}"/>
              </a:ext>
            </a:extLst>
          </p:cNvPr>
          <p:cNvSpPr>
            <a:spLocks noGrp="1"/>
          </p:cNvSpPr>
          <p:nvPr>
            <p:ph idx="1"/>
          </p:nvPr>
        </p:nvSpPr>
        <p:spPr/>
        <p:txBody>
          <a:bodyPr/>
          <a:lstStyle/>
          <a:p>
            <a:r>
              <a:rPr lang="en-US" altLang="en-US" sz="2800" dirty="0">
                <a:solidFill>
                  <a:srgbClr val="004A78"/>
                </a:solidFill>
              </a:rPr>
              <a:t>E-commerce and Contract Formation</a:t>
            </a:r>
          </a:p>
          <a:p>
            <a:pPr lvl="1">
              <a:spcBef>
                <a:spcPts val="1000"/>
              </a:spcBef>
            </a:pPr>
            <a:r>
              <a:rPr lang="en-US" altLang="en-US" dirty="0"/>
              <a:t>Formation by “</a:t>
            </a:r>
            <a:r>
              <a:rPr lang="en-US" altLang="en-US" dirty="0" err="1"/>
              <a:t>clickon</a:t>
            </a:r>
            <a:r>
              <a:rPr lang="en-US" altLang="en-US" dirty="0"/>
              <a:t>,” “clickthrough,” or “clickwrap” agreements</a:t>
            </a:r>
          </a:p>
          <a:p>
            <a:pPr lvl="1">
              <a:spcBef>
                <a:spcPts val="1000"/>
              </a:spcBef>
            </a:pPr>
            <a:r>
              <a:rPr lang="en-US" altLang="en-US" dirty="0"/>
              <a:t>Offeree agrees to terms contained in an online agreement</a:t>
            </a:r>
          </a:p>
          <a:p>
            <a:pPr lvl="1">
              <a:spcBef>
                <a:spcPts val="1000"/>
              </a:spcBef>
            </a:pPr>
            <a:r>
              <a:rPr lang="en-US" altLang="en-US" dirty="0"/>
              <a:t>Offeree must actually see the terms before they become part of the agreement</a:t>
            </a:r>
          </a:p>
          <a:p>
            <a:pPr lvl="1">
              <a:spcBef>
                <a:spcPts val="1000"/>
              </a:spcBef>
            </a:pPr>
            <a:r>
              <a:rPr lang="en-US" altLang="en-US" dirty="0"/>
              <a:t>Offeree accepts by clicking the “I Agree” button</a:t>
            </a:r>
          </a:p>
        </p:txBody>
      </p:sp>
    </p:spTree>
    <p:extLst>
      <p:ext uri="{BB962C8B-B14F-4D97-AF65-F5344CB8AC3E}">
        <p14:creationId xmlns:p14="http://schemas.microsoft.com/office/powerpoint/2010/main" val="970913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36F11B-B436-402B-9904-612772A9B7E8}"/>
              </a:ext>
            </a:extLst>
          </p:cNvPr>
          <p:cNvSpPr>
            <a:spLocks noGrp="1"/>
          </p:cNvSpPr>
          <p:nvPr>
            <p:ph type="title"/>
          </p:nvPr>
        </p:nvSpPr>
        <p:spPr/>
        <p:txBody>
          <a:bodyPr/>
          <a:lstStyle/>
          <a:p>
            <a:r>
              <a:rPr lang="en-US" dirty="0"/>
              <a:t>Formation: Consideration (1 of 2)</a:t>
            </a:r>
          </a:p>
        </p:txBody>
      </p:sp>
      <p:sp>
        <p:nvSpPr>
          <p:cNvPr id="2" name="Content Placeholder 1">
            <a:extLst>
              <a:ext uri="{FF2B5EF4-FFF2-40B4-BE49-F238E27FC236}">
                <a16:creationId xmlns:a16="http://schemas.microsoft.com/office/drawing/2014/main" id="{1975B8AA-4C5A-482D-9FE5-CB2AC690135D}"/>
              </a:ext>
            </a:extLst>
          </p:cNvPr>
          <p:cNvSpPr>
            <a:spLocks noGrp="1"/>
          </p:cNvSpPr>
          <p:nvPr>
            <p:ph idx="1"/>
          </p:nvPr>
        </p:nvSpPr>
        <p:spPr/>
        <p:txBody>
          <a:bodyPr/>
          <a:lstStyle/>
          <a:p>
            <a:r>
              <a:rPr lang="en-US" altLang="en-US" sz="2800" dirty="0">
                <a:solidFill>
                  <a:srgbClr val="004A78"/>
                </a:solidFill>
              </a:rPr>
              <a:t>Distinguishes Gifts from Contracts</a:t>
            </a:r>
          </a:p>
          <a:p>
            <a:r>
              <a:rPr lang="en-US" altLang="en-US" sz="2800" dirty="0">
                <a:solidFill>
                  <a:srgbClr val="004A78"/>
                </a:solidFill>
              </a:rPr>
              <a:t>The Bargained-for Exchange</a:t>
            </a:r>
          </a:p>
          <a:p>
            <a:pPr lvl="1">
              <a:spcBef>
                <a:spcPts val="1000"/>
              </a:spcBef>
            </a:pPr>
            <a:r>
              <a:rPr lang="en-US" altLang="en-US" dirty="0"/>
              <a:t>What each party is willing to give up for the other party’s promise</a:t>
            </a:r>
          </a:p>
          <a:p>
            <a:pPr lvl="1">
              <a:spcBef>
                <a:spcPts val="1000"/>
              </a:spcBef>
            </a:pPr>
            <a:r>
              <a:rPr lang="en-US" altLang="en-US" dirty="0"/>
              <a:t>Courts are not concerned with the adequacy of consideration, only the legal sufficiency of consideration</a:t>
            </a:r>
          </a:p>
        </p:txBody>
      </p:sp>
    </p:spTree>
    <p:extLst>
      <p:ext uri="{BB962C8B-B14F-4D97-AF65-F5344CB8AC3E}">
        <p14:creationId xmlns:p14="http://schemas.microsoft.com/office/powerpoint/2010/main" val="4254328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61D9C-9CAF-4FE3-9A8A-C58EC7B99635}"/>
              </a:ext>
            </a:extLst>
          </p:cNvPr>
          <p:cNvSpPr>
            <a:spLocks noGrp="1"/>
          </p:cNvSpPr>
          <p:nvPr>
            <p:ph type="title"/>
          </p:nvPr>
        </p:nvSpPr>
        <p:spPr/>
        <p:txBody>
          <a:bodyPr/>
          <a:lstStyle/>
          <a:p>
            <a:r>
              <a:rPr lang="en-US" dirty="0"/>
              <a:t>Formation: Consideration (2 of 2)</a:t>
            </a:r>
          </a:p>
        </p:txBody>
      </p:sp>
      <p:sp>
        <p:nvSpPr>
          <p:cNvPr id="2" name="Content Placeholder 1">
            <a:extLst>
              <a:ext uri="{FF2B5EF4-FFF2-40B4-BE49-F238E27FC236}">
                <a16:creationId xmlns:a16="http://schemas.microsoft.com/office/drawing/2014/main" id="{C6403CBB-F575-431D-B087-28865A7328BF}"/>
              </a:ext>
            </a:extLst>
          </p:cNvPr>
          <p:cNvSpPr>
            <a:spLocks noGrp="1"/>
          </p:cNvSpPr>
          <p:nvPr>
            <p:ph idx="1"/>
          </p:nvPr>
        </p:nvSpPr>
        <p:spPr/>
        <p:txBody>
          <a:bodyPr/>
          <a:lstStyle/>
          <a:p>
            <a:r>
              <a:rPr lang="en-US" altLang="en-US" sz="2800" dirty="0">
                <a:solidFill>
                  <a:srgbClr val="004A78"/>
                </a:solidFill>
              </a:rPr>
              <a:t>Unique Consideration Issues</a:t>
            </a:r>
          </a:p>
          <a:p>
            <a:pPr lvl="1">
              <a:spcBef>
                <a:spcPts val="1000"/>
              </a:spcBef>
            </a:pPr>
            <a:r>
              <a:rPr lang="en-US" altLang="en-US" dirty="0"/>
              <a:t>Charitable subscriptions are enforceable even though detriment is one-sided</a:t>
            </a:r>
          </a:p>
          <a:p>
            <a:pPr lvl="1">
              <a:spcBef>
                <a:spcPts val="1000"/>
              </a:spcBef>
            </a:pPr>
            <a:r>
              <a:rPr lang="en-US" altLang="en-US" dirty="0"/>
              <a:t>Reliance (promissory estoppel) provides element of detriment for contracts not yet begun</a:t>
            </a:r>
          </a:p>
        </p:txBody>
      </p:sp>
    </p:spTree>
    <p:extLst>
      <p:ext uri="{BB962C8B-B14F-4D97-AF65-F5344CB8AC3E}">
        <p14:creationId xmlns:p14="http://schemas.microsoft.com/office/powerpoint/2010/main" val="229478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9339D0-9006-4CFD-9624-CE6AC10BAAF7}"/>
              </a:ext>
            </a:extLst>
          </p:cNvPr>
          <p:cNvSpPr>
            <a:spLocks noGrp="1"/>
          </p:cNvSpPr>
          <p:nvPr>
            <p:ph type="title"/>
          </p:nvPr>
        </p:nvSpPr>
        <p:spPr/>
        <p:txBody>
          <a:bodyPr/>
          <a:lstStyle/>
          <a:p>
            <a:r>
              <a:rPr lang="en-US" dirty="0"/>
              <a:t>Statute of Frauds (1 of 7)</a:t>
            </a:r>
          </a:p>
        </p:txBody>
      </p:sp>
      <p:sp>
        <p:nvSpPr>
          <p:cNvPr id="2" name="Content Placeholder 1">
            <a:extLst>
              <a:ext uri="{FF2B5EF4-FFF2-40B4-BE49-F238E27FC236}">
                <a16:creationId xmlns:a16="http://schemas.microsoft.com/office/drawing/2014/main" id="{1FF1B132-DCDD-4E25-B90A-80555B642B05}"/>
              </a:ext>
            </a:extLst>
          </p:cNvPr>
          <p:cNvSpPr>
            <a:spLocks noGrp="1"/>
          </p:cNvSpPr>
          <p:nvPr>
            <p:ph idx="1"/>
          </p:nvPr>
        </p:nvSpPr>
        <p:spPr/>
        <p:txBody>
          <a:bodyPr/>
          <a:lstStyle/>
          <a:p>
            <a:r>
              <a:rPr lang="en-US" altLang="en-US" sz="2800" dirty="0">
                <a:solidFill>
                  <a:srgbClr val="004A78"/>
                </a:solidFill>
              </a:rPr>
              <a:t>When Record Is Required</a:t>
            </a:r>
          </a:p>
          <a:p>
            <a:pPr lvl="1">
              <a:spcBef>
                <a:spcPts val="1000"/>
              </a:spcBef>
            </a:pPr>
            <a:r>
              <a:rPr lang="en-US" altLang="en-US" dirty="0"/>
              <a:t>Statute of frauds (1677) controls what must be recorded</a:t>
            </a:r>
          </a:p>
          <a:p>
            <a:pPr lvl="1">
              <a:spcBef>
                <a:spcPts val="1000"/>
              </a:spcBef>
            </a:pPr>
            <a:r>
              <a:rPr lang="en-US" altLang="en-US" dirty="0"/>
              <a:t>Types of contracts</a:t>
            </a:r>
          </a:p>
          <a:p>
            <a:pPr lvl="2">
              <a:spcBef>
                <a:spcPts val="1000"/>
              </a:spcBef>
            </a:pPr>
            <a:r>
              <a:rPr lang="en-US" altLang="en-US" sz="2000" dirty="0"/>
              <a:t>Real property</a:t>
            </a:r>
          </a:p>
          <a:p>
            <a:pPr lvl="2">
              <a:spcBef>
                <a:spcPts val="1000"/>
              </a:spcBef>
            </a:pPr>
            <a:r>
              <a:rPr lang="en-US" altLang="en-US" sz="2000" dirty="0"/>
              <a:t>Contracts that cannot be performed in one year</a:t>
            </a:r>
          </a:p>
          <a:p>
            <a:pPr lvl="2">
              <a:spcBef>
                <a:spcPts val="1000"/>
              </a:spcBef>
            </a:pPr>
            <a:r>
              <a:rPr lang="en-US" altLang="en-US" sz="2000" dirty="0"/>
              <a:t>Contracts to pay the debt of another</a:t>
            </a:r>
          </a:p>
          <a:p>
            <a:pPr lvl="2">
              <a:spcBef>
                <a:spcPts val="1000"/>
              </a:spcBef>
            </a:pPr>
            <a:r>
              <a:rPr lang="en-US" altLang="en-US" sz="2000" dirty="0"/>
              <a:t>UCC contracts for sale of goods for $5,000 or more</a:t>
            </a:r>
          </a:p>
        </p:txBody>
      </p:sp>
    </p:spTree>
    <p:extLst>
      <p:ext uri="{BB962C8B-B14F-4D97-AF65-F5344CB8AC3E}">
        <p14:creationId xmlns:p14="http://schemas.microsoft.com/office/powerpoint/2010/main" val="2689374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A5760-F5C0-462B-B8CB-C441FE485977}"/>
              </a:ext>
            </a:extLst>
          </p:cNvPr>
          <p:cNvSpPr>
            <a:spLocks noGrp="1"/>
          </p:cNvSpPr>
          <p:nvPr>
            <p:ph type="title"/>
          </p:nvPr>
        </p:nvSpPr>
        <p:spPr/>
        <p:txBody>
          <a:bodyPr/>
          <a:lstStyle/>
          <a:p>
            <a:r>
              <a:rPr lang="en-US" dirty="0"/>
              <a:t>Statute of Frauds (2 of 7)</a:t>
            </a:r>
          </a:p>
        </p:txBody>
      </p:sp>
      <p:sp>
        <p:nvSpPr>
          <p:cNvPr id="2" name="Content Placeholder 1">
            <a:extLst>
              <a:ext uri="{FF2B5EF4-FFF2-40B4-BE49-F238E27FC236}">
                <a16:creationId xmlns:a16="http://schemas.microsoft.com/office/drawing/2014/main" id="{BE58B12B-10FF-4E72-B890-7365BF39FC4A}"/>
              </a:ext>
            </a:extLst>
          </p:cNvPr>
          <p:cNvSpPr>
            <a:spLocks noGrp="1"/>
          </p:cNvSpPr>
          <p:nvPr>
            <p:ph idx="1"/>
          </p:nvPr>
        </p:nvSpPr>
        <p:spPr/>
        <p:txBody>
          <a:bodyPr/>
          <a:lstStyle/>
          <a:p>
            <a:r>
              <a:rPr lang="en-US" altLang="en-US" sz="2800" dirty="0">
                <a:solidFill>
                  <a:srgbClr val="004A78"/>
                </a:solidFill>
              </a:rPr>
              <a:t>Exception: Performance</a:t>
            </a:r>
          </a:p>
          <a:p>
            <a:r>
              <a:rPr lang="en-US" altLang="en-US" sz="2800" dirty="0">
                <a:solidFill>
                  <a:srgbClr val="004A78"/>
                </a:solidFill>
              </a:rPr>
              <a:t>What Form of Record Is Required?</a:t>
            </a:r>
          </a:p>
          <a:p>
            <a:pPr lvl="1">
              <a:spcBef>
                <a:spcPts val="1000"/>
              </a:spcBef>
            </a:pPr>
            <a:r>
              <a:rPr lang="en-US" altLang="en-US" dirty="0"/>
              <a:t>Need not be one formal document; can be pieced together</a:t>
            </a:r>
          </a:p>
          <a:p>
            <a:pPr lvl="1">
              <a:spcBef>
                <a:spcPts val="1000"/>
              </a:spcBef>
            </a:pPr>
            <a:r>
              <a:rPr lang="en-US" altLang="en-US" dirty="0"/>
              <a:t>Merchant’s confirmation memorandum § 2-201</a:t>
            </a:r>
          </a:p>
        </p:txBody>
      </p:sp>
    </p:spTree>
    <p:extLst>
      <p:ext uri="{BB962C8B-B14F-4D97-AF65-F5344CB8AC3E}">
        <p14:creationId xmlns:p14="http://schemas.microsoft.com/office/powerpoint/2010/main" val="1954863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Statute of Frauds (3 of 7) </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r>
              <a:rPr lang="en-US" altLang="en-US" sz="2800" b="1" dirty="0">
                <a:solidFill>
                  <a:srgbClr val="FF0000"/>
                </a:solidFill>
              </a:rPr>
              <a:t>Case 11.7 </a:t>
            </a:r>
            <a:r>
              <a:rPr lang="en-US" altLang="en-US" sz="2800" b="1" i="1" dirty="0">
                <a:solidFill>
                  <a:srgbClr val="004A78"/>
                </a:solidFill>
              </a:rPr>
              <a:t>Rosenfeld v Basquiat </a:t>
            </a:r>
            <a:r>
              <a:rPr lang="en-US" altLang="en-US" sz="2800" b="1" dirty="0">
                <a:solidFill>
                  <a:srgbClr val="004A78"/>
                </a:solidFill>
              </a:rPr>
              <a:t>(1996)</a:t>
            </a:r>
          </a:p>
          <a:p>
            <a:pPr lvl="1">
              <a:spcBef>
                <a:spcPts val="1000"/>
              </a:spcBef>
            </a:pPr>
            <a:r>
              <a:rPr lang="en-US" altLang="en-US" dirty="0"/>
              <a:t>Did the contract comply with the statute of frauds?</a:t>
            </a:r>
          </a:p>
          <a:p>
            <a:pPr lvl="1">
              <a:spcBef>
                <a:spcPts val="1000"/>
              </a:spcBef>
            </a:pPr>
            <a:r>
              <a:rPr lang="en-US" altLang="en-US" dirty="0"/>
              <a:t>What is the effect of not complying with the statute of frauds?</a:t>
            </a:r>
          </a:p>
          <a:p>
            <a:pPr lvl="1">
              <a:spcBef>
                <a:spcPts val="1000"/>
              </a:spcBef>
            </a:pPr>
            <a:r>
              <a:rPr lang="en-US" altLang="en-US" dirty="0"/>
              <a:t>Was the writing void?</a:t>
            </a:r>
          </a:p>
        </p:txBody>
      </p:sp>
      <p:pic>
        <p:nvPicPr>
          <p:cNvPr id="6" name="Graphic 5" descr="Easel">
            <a:extLst>
              <a:ext uri="{FF2B5EF4-FFF2-40B4-BE49-F238E27FC236}">
                <a16:creationId xmlns:a16="http://schemas.microsoft.com/office/drawing/2014/main" id="{70E9E495-3778-4095-9D8D-A50B3CF715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18657" y="4337277"/>
            <a:ext cx="1839686" cy="1839686"/>
          </a:xfrm>
          <a:prstGeom prst="rect">
            <a:avLst/>
          </a:prstGeom>
        </p:spPr>
      </p:pic>
      <p:pic>
        <p:nvPicPr>
          <p:cNvPr id="4" name="Content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4212233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271EA-95B6-4D41-8656-113FB9464493}"/>
              </a:ext>
            </a:extLst>
          </p:cNvPr>
          <p:cNvSpPr>
            <a:spLocks noGrp="1"/>
          </p:cNvSpPr>
          <p:nvPr>
            <p:ph type="title"/>
          </p:nvPr>
        </p:nvSpPr>
        <p:spPr/>
        <p:txBody>
          <a:bodyPr/>
          <a:lstStyle/>
          <a:p>
            <a:r>
              <a:rPr lang="en-US" dirty="0"/>
              <a:t>Statute of Frauds (4 of 7)</a:t>
            </a:r>
          </a:p>
        </p:txBody>
      </p:sp>
      <p:sp>
        <p:nvSpPr>
          <p:cNvPr id="2" name="Content Placeholder 1">
            <a:extLst>
              <a:ext uri="{FF2B5EF4-FFF2-40B4-BE49-F238E27FC236}">
                <a16:creationId xmlns:a16="http://schemas.microsoft.com/office/drawing/2014/main" id="{DF3C2F20-4CDD-45E8-9099-090F4C6180E9}"/>
              </a:ext>
            </a:extLst>
          </p:cNvPr>
          <p:cNvSpPr>
            <a:spLocks noGrp="1"/>
          </p:cNvSpPr>
          <p:nvPr>
            <p:ph idx="1"/>
          </p:nvPr>
        </p:nvSpPr>
        <p:spPr/>
        <p:txBody>
          <a:bodyPr/>
          <a:lstStyle/>
          <a:p>
            <a:r>
              <a:rPr lang="en-US" altLang="en-US" sz="2800" dirty="0">
                <a:solidFill>
                  <a:srgbClr val="004A78"/>
                </a:solidFill>
              </a:rPr>
              <a:t>The Recording Requirement in the Electronic Contract</a:t>
            </a:r>
          </a:p>
          <a:p>
            <a:pPr lvl="1">
              <a:spcBef>
                <a:spcPts val="1000"/>
              </a:spcBef>
            </a:pPr>
            <a:r>
              <a:rPr lang="en-US" altLang="en-US" dirty="0"/>
              <a:t>Allows for the identification of electronically transferred documents using encryption technology</a:t>
            </a:r>
          </a:p>
          <a:p>
            <a:pPr lvl="1">
              <a:spcBef>
                <a:spcPts val="1000"/>
              </a:spcBef>
            </a:pPr>
            <a:r>
              <a:rPr lang="en-US" altLang="en-US" dirty="0"/>
              <a:t>Digital signatures help authenticate users</a:t>
            </a:r>
          </a:p>
        </p:txBody>
      </p:sp>
    </p:spTree>
    <p:extLst>
      <p:ext uri="{BB962C8B-B14F-4D97-AF65-F5344CB8AC3E}">
        <p14:creationId xmlns:p14="http://schemas.microsoft.com/office/powerpoint/2010/main" val="1031631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4461C-68DE-4CB9-8175-39F9D4867516}"/>
              </a:ext>
            </a:extLst>
          </p:cNvPr>
          <p:cNvSpPr>
            <a:spLocks noGrp="1"/>
          </p:cNvSpPr>
          <p:nvPr>
            <p:ph type="title"/>
          </p:nvPr>
        </p:nvSpPr>
        <p:spPr/>
        <p:txBody>
          <a:bodyPr/>
          <a:lstStyle/>
          <a:p>
            <a:r>
              <a:rPr lang="en-US" dirty="0"/>
              <a:t>Statute of Frauds (5 of 7)</a:t>
            </a:r>
          </a:p>
        </p:txBody>
      </p:sp>
      <p:sp>
        <p:nvSpPr>
          <p:cNvPr id="2" name="Content Placeholder 1">
            <a:extLst>
              <a:ext uri="{FF2B5EF4-FFF2-40B4-BE49-F238E27FC236}">
                <a16:creationId xmlns:a16="http://schemas.microsoft.com/office/drawing/2014/main" id="{CB335B60-701C-42AA-B040-22D03F17482E}"/>
              </a:ext>
            </a:extLst>
          </p:cNvPr>
          <p:cNvSpPr>
            <a:spLocks noGrp="1"/>
          </p:cNvSpPr>
          <p:nvPr>
            <p:ph idx="1"/>
          </p:nvPr>
        </p:nvSpPr>
        <p:spPr/>
        <p:txBody>
          <a:bodyPr/>
          <a:lstStyle/>
          <a:p>
            <a:r>
              <a:rPr lang="en-US" altLang="en-US" sz="2800" dirty="0">
                <a:solidFill>
                  <a:srgbClr val="004A78"/>
                </a:solidFill>
              </a:rPr>
              <a:t>Uniform Electronic Transactions Act (UETA)</a:t>
            </a:r>
          </a:p>
          <a:p>
            <a:pPr lvl="1">
              <a:spcBef>
                <a:spcPts val="1000"/>
              </a:spcBef>
            </a:pPr>
            <a:r>
              <a:rPr lang="en-US" altLang="en-US" dirty="0"/>
              <a:t>Contracts formed on the Internet</a:t>
            </a:r>
          </a:p>
          <a:p>
            <a:pPr lvl="1">
              <a:spcBef>
                <a:spcPts val="1000"/>
              </a:spcBef>
            </a:pPr>
            <a:r>
              <a:rPr lang="en-US" altLang="en-US" dirty="0"/>
              <a:t>Law in 47 states and D.C.</a:t>
            </a:r>
          </a:p>
          <a:p>
            <a:r>
              <a:rPr lang="en-US" altLang="en-US" sz="2800" dirty="0">
                <a:solidFill>
                  <a:srgbClr val="004A78"/>
                </a:solidFill>
              </a:rPr>
              <a:t>Electronic Signatures in Global and National Commerce Act of 2000 (E-sign)</a:t>
            </a:r>
          </a:p>
          <a:p>
            <a:pPr lvl="1">
              <a:spcBef>
                <a:spcPts val="1000"/>
              </a:spcBef>
            </a:pPr>
            <a:r>
              <a:rPr lang="en-US" altLang="en-US" dirty="0"/>
              <a:t>Federal law</a:t>
            </a:r>
          </a:p>
          <a:p>
            <a:pPr lvl="1">
              <a:spcBef>
                <a:spcPts val="1000"/>
              </a:spcBef>
            </a:pPr>
            <a:r>
              <a:rPr lang="en-US" altLang="en-US" dirty="0"/>
              <a:t>Requires parity for electronic signatures</a:t>
            </a:r>
          </a:p>
        </p:txBody>
      </p:sp>
    </p:spTree>
    <p:extLst>
      <p:ext uri="{BB962C8B-B14F-4D97-AF65-F5344CB8AC3E}">
        <p14:creationId xmlns:p14="http://schemas.microsoft.com/office/powerpoint/2010/main" val="1217695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CEE7E-A2A7-4A94-832D-1036D631DC50}"/>
              </a:ext>
            </a:extLst>
          </p:cNvPr>
          <p:cNvSpPr>
            <a:spLocks noGrp="1"/>
          </p:cNvSpPr>
          <p:nvPr>
            <p:ph type="title"/>
          </p:nvPr>
        </p:nvSpPr>
        <p:spPr/>
        <p:txBody>
          <a:bodyPr/>
          <a:lstStyle/>
          <a:p>
            <a:r>
              <a:rPr lang="en-US" dirty="0"/>
              <a:t>Statute of Frauds (6 of 7)</a:t>
            </a:r>
          </a:p>
        </p:txBody>
      </p:sp>
      <p:sp>
        <p:nvSpPr>
          <p:cNvPr id="2" name="Content Placeholder 1">
            <a:extLst>
              <a:ext uri="{FF2B5EF4-FFF2-40B4-BE49-F238E27FC236}">
                <a16:creationId xmlns:a16="http://schemas.microsoft.com/office/drawing/2014/main" id="{65F25398-D935-4380-9AEC-EF7DFEB45776}"/>
              </a:ext>
            </a:extLst>
          </p:cNvPr>
          <p:cNvSpPr>
            <a:spLocks noGrp="1"/>
          </p:cNvSpPr>
          <p:nvPr>
            <p:ph idx="1"/>
          </p:nvPr>
        </p:nvSpPr>
        <p:spPr/>
        <p:txBody>
          <a:bodyPr/>
          <a:lstStyle/>
          <a:p>
            <a:r>
              <a:rPr lang="en-US" sz="2800" b="1" dirty="0">
                <a:solidFill>
                  <a:srgbClr val="FF0000"/>
                </a:solidFill>
              </a:rPr>
              <a:t>Case 11.8 </a:t>
            </a:r>
            <a:r>
              <a:rPr lang="en-US" sz="2800" b="1" i="1" dirty="0"/>
              <a:t>Stonewall of Woodstock Corp. v Stardust 11TS, LLC and Oliver Block, LLC </a:t>
            </a:r>
            <a:r>
              <a:rPr lang="en-US" sz="2800" b="1" dirty="0"/>
              <a:t>(2018)</a:t>
            </a:r>
            <a:endParaRPr lang="en-US" sz="2800" b="1" i="1" dirty="0"/>
          </a:p>
          <a:p>
            <a:pPr lvl="1"/>
            <a:r>
              <a:rPr lang="en-US" dirty="0"/>
              <a:t>Significant communication back and forth</a:t>
            </a:r>
          </a:p>
          <a:p>
            <a:pPr lvl="1"/>
            <a:r>
              <a:rPr lang="en-US" dirty="0"/>
              <a:t>E-mails can be used for purposes of meeting statute of frauds requirements</a:t>
            </a:r>
          </a:p>
          <a:p>
            <a:pPr lvl="1"/>
            <a:r>
              <a:rPr lang="en-US" dirty="0"/>
              <a:t>E-mails must, however, indicate intent to contract</a:t>
            </a:r>
          </a:p>
        </p:txBody>
      </p:sp>
      <p:pic>
        <p:nvPicPr>
          <p:cNvPr id="6" name="Graphic 5" descr="Document">
            <a:extLst>
              <a:ext uri="{FF2B5EF4-FFF2-40B4-BE49-F238E27FC236}">
                <a16:creationId xmlns:a16="http://schemas.microsoft.com/office/drawing/2014/main" id="{6FAE66F9-BA44-459F-B870-53C9519859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36622" y="4430485"/>
            <a:ext cx="1746477" cy="1746477"/>
          </a:xfrm>
          <a:prstGeom prst="rect">
            <a:avLst/>
          </a:prstGeom>
        </p:spPr>
      </p:pic>
      <p:pic>
        <p:nvPicPr>
          <p:cNvPr id="4" name="Content Placeholder 14">
            <a:extLst>
              <a:ext uri="{FF2B5EF4-FFF2-40B4-BE49-F238E27FC236}">
                <a16:creationId xmlns:a16="http://schemas.microsoft.com/office/drawing/2014/main" id="{B8540D7D-F1DA-42F0-8E31-39B01DE5A6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56901" y="4732596"/>
            <a:ext cx="1658256" cy="1652159"/>
          </a:xfrm>
          <a:prstGeom prst="rect">
            <a:avLst/>
          </a:prstGeom>
        </p:spPr>
      </p:pic>
    </p:spTree>
    <p:extLst>
      <p:ext uri="{BB962C8B-B14F-4D97-AF65-F5344CB8AC3E}">
        <p14:creationId xmlns:p14="http://schemas.microsoft.com/office/powerpoint/2010/main" val="238218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7A62-D953-44F9-AE30-F994F6118B2C}"/>
              </a:ext>
            </a:extLst>
          </p:cNvPr>
          <p:cNvSpPr>
            <a:spLocks noGrp="1"/>
          </p:cNvSpPr>
          <p:nvPr>
            <p:ph type="title"/>
          </p:nvPr>
        </p:nvSpPr>
        <p:spPr/>
        <p:txBody>
          <a:bodyPr/>
          <a:lstStyle/>
          <a:p>
            <a:r>
              <a:rPr lang="en-US" dirty="0"/>
              <a:t>Sources of Contract Law</a:t>
            </a:r>
          </a:p>
        </p:txBody>
      </p:sp>
    </p:spTree>
    <p:extLst>
      <p:ext uri="{BB962C8B-B14F-4D97-AF65-F5344CB8AC3E}">
        <p14:creationId xmlns:p14="http://schemas.microsoft.com/office/powerpoint/2010/main" val="2982232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Statute of Frauds (7 of 7) </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r>
              <a:rPr lang="en-US" sz="2800" b="1" dirty="0">
                <a:solidFill>
                  <a:srgbClr val="FF0000"/>
                </a:solidFill>
              </a:rPr>
              <a:t>Case 11.9 </a:t>
            </a:r>
            <a:r>
              <a:rPr lang="en-US" sz="2800" b="1" i="1" dirty="0" err="1">
                <a:solidFill>
                  <a:srgbClr val="004A78"/>
                </a:solidFill>
              </a:rPr>
              <a:t>Interfood</a:t>
            </a:r>
            <a:r>
              <a:rPr lang="en-US" sz="2800" b="1" i="1" dirty="0">
                <a:solidFill>
                  <a:srgbClr val="004A78"/>
                </a:solidFill>
              </a:rPr>
              <a:t>, Inc. v Select Veal Feeds, Inc. </a:t>
            </a:r>
            <a:r>
              <a:rPr lang="en-US" sz="2800" b="1" dirty="0">
                <a:solidFill>
                  <a:srgbClr val="004A78"/>
                </a:solidFill>
              </a:rPr>
              <a:t>(2014)</a:t>
            </a:r>
          </a:p>
          <a:p>
            <a:pPr lvl="1"/>
            <a:r>
              <a:rPr lang="en-US" dirty="0">
                <a:solidFill>
                  <a:srgbClr val="004A78"/>
                </a:solidFill>
              </a:rPr>
              <a:t>E-mails were sufficient to establish the objection required under the UCC when terms of the contract were changed</a:t>
            </a:r>
          </a:p>
          <a:p>
            <a:pPr lvl="1"/>
            <a:r>
              <a:rPr lang="en-US" dirty="0">
                <a:solidFill>
                  <a:srgbClr val="004A78"/>
                </a:solidFill>
              </a:rPr>
              <a:t>Time stamps on the e-mails were sufficient to establish timing requirements</a:t>
            </a:r>
          </a:p>
        </p:txBody>
      </p:sp>
      <p:pic>
        <p:nvPicPr>
          <p:cNvPr id="10" name="Graphic 9" descr="E-mail">
            <a:extLst>
              <a:ext uri="{FF2B5EF4-FFF2-40B4-BE49-F238E27FC236}">
                <a16:creationId xmlns:a16="http://schemas.microsoft.com/office/drawing/2014/main" id="{D570D247-290C-4C28-976A-19E0FD049D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1314" y="3946070"/>
            <a:ext cx="1948543" cy="1948543"/>
          </a:xfrm>
          <a:prstGeom prst="rect">
            <a:avLst/>
          </a:prstGeom>
        </p:spPr>
      </p:pic>
      <p:pic>
        <p:nvPicPr>
          <p:cNvPr id="4" name="Content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1150177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256E-7578-4FA7-81CA-283CA6AA3A88}"/>
              </a:ext>
            </a:extLst>
          </p:cNvPr>
          <p:cNvSpPr>
            <a:spLocks noGrp="1"/>
          </p:cNvSpPr>
          <p:nvPr>
            <p:ph type="title"/>
          </p:nvPr>
        </p:nvSpPr>
        <p:spPr/>
        <p:txBody>
          <a:bodyPr/>
          <a:lstStyle/>
          <a:p>
            <a:r>
              <a:rPr lang="en-US" dirty="0"/>
              <a:t>Common Law versus UCC Rules on Formation</a:t>
            </a:r>
          </a:p>
        </p:txBody>
      </p:sp>
      <p:sp>
        <p:nvSpPr>
          <p:cNvPr id="3" name="Content Placeholder 2">
            <a:extLst>
              <a:ext uri="{FF2B5EF4-FFF2-40B4-BE49-F238E27FC236}">
                <a16:creationId xmlns:a16="http://schemas.microsoft.com/office/drawing/2014/main" id="{ADE3A167-374C-460B-849B-12ABE0117402}"/>
              </a:ext>
            </a:extLst>
          </p:cNvPr>
          <p:cNvSpPr>
            <a:spLocks noGrp="1"/>
          </p:cNvSpPr>
          <p:nvPr>
            <p:ph idx="1"/>
          </p:nvPr>
        </p:nvSpPr>
        <p:spPr>
          <a:xfrm>
            <a:off x="157480" y="1690692"/>
            <a:ext cx="1879600" cy="492443"/>
          </a:xfrm>
        </p:spPr>
        <p:txBody>
          <a:bodyPr/>
          <a:lstStyle/>
          <a:p>
            <a:r>
              <a:rPr lang="en-US" dirty="0"/>
              <a:t>AREA</a:t>
            </a:r>
          </a:p>
        </p:txBody>
      </p:sp>
      <p:sp>
        <p:nvSpPr>
          <p:cNvPr id="4" name="Text Placeholder 3">
            <a:extLst>
              <a:ext uri="{FF2B5EF4-FFF2-40B4-BE49-F238E27FC236}">
                <a16:creationId xmlns:a16="http://schemas.microsoft.com/office/drawing/2014/main" id="{B03FA5E5-3D4F-439F-8E1C-8518DD3F9517}"/>
              </a:ext>
            </a:extLst>
          </p:cNvPr>
          <p:cNvSpPr>
            <a:spLocks noGrp="1"/>
          </p:cNvSpPr>
          <p:nvPr>
            <p:ph type="body" sz="quarter" idx="15"/>
          </p:nvPr>
        </p:nvSpPr>
        <p:spPr>
          <a:xfrm>
            <a:off x="157480" y="2242003"/>
            <a:ext cx="1879600" cy="3953578"/>
          </a:xfrm>
        </p:spPr>
        <p:txBody>
          <a:bodyPr>
            <a:noAutofit/>
          </a:bodyPr>
          <a:lstStyle/>
          <a:p>
            <a:pPr>
              <a:spcBef>
                <a:spcPts val="0"/>
              </a:spcBef>
              <a:spcAft>
                <a:spcPts val="0"/>
              </a:spcAft>
            </a:pPr>
            <a:r>
              <a:rPr lang="en-US" dirty="0">
                <a:solidFill>
                  <a:srgbClr val="004A78"/>
                </a:solidFill>
              </a:rPr>
              <a:t>Application</a:t>
            </a:r>
          </a:p>
          <a:p>
            <a:pPr>
              <a:spcBef>
                <a:spcPts val="0"/>
              </a:spcBef>
              <a:spcAft>
                <a:spcPts val="0"/>
              </a:spcAft>
            </a:pPr>
            <a:r>
              <a:rPr lang="en-US" dirty="0">
                <a:solidFill>
                  <a:srgbClr val="004A78"/>
                </a:solidFill>
              </a:rPr>
              <a:t>Offers</a:t>
            </a:r>
          </a:p>
          <a:p>
            <a:pPr>
              <a:spcBef>
                <a:spcPts val="0"/>
              </a:spcBef>
              <a:spcAft>
                <a:spcPts val="0"/>
              </a:spcAft>
            </a:pPr>
            <a:endParaRPr lang="en-US" dirty="0">
              <a:solidFill>
                <a:srgbClr val="004A78"/>
              </a:solidFill>
            </a:endParaRPr>
          </a:p>
          <a:p>
            <a:pPr>
              <a:spcBef>
                <a:spcPts val="0"/>
              </a:spcBef>
              <a:spcAft>
                <a:spcPts val="0"/>
              </a:spcAft>
            </a:pPr>
            <a:r>
              <a:rPr lang="en-US" dirty="0">
                <a:solidFill>
                  <a:srgbClr val="004A78"/>
                </a:solidFill>
              </a:rPr>
              <a:t>Options</a:t>
            </a:r>
          </a:p>
          <a:p>
            <a:pPr>
              <a:spcBef>
                <a:spcPts val="0"/>
              </a:spcBef>
              <a:spcAft>
                <a:spcPts val="0"/>
              </a:spcAft>
            </a:pPr>
            <a:endParaRPr lang="en-US" dirty="0">
              <a:solidFill>
                <a:srgbClr val="004A78"/>
              </a:solidFill>
            </a:endParaRPr>
          </a:p>
          <a:p>
            <a:pPr>
              <a:spcBef>
                <a:spcPts val="0"/>
              </a:spcBef>
              <a:spcAft>
                <a:spcPts val="0"/>
              </a:spcAft>
            </a:pPr>
            <a:r>
              <a:rPr lang="en-US" dirty="0">
                <a:solidFill>
                  <a:srgbClr val="004A78"/>
                </a:solidFill>
              </a:rPr>
              <a:t>Acceptance</a:t>
            </a:r>
          </a:p>
          <a:p>
            <a:pPr>
              <a:spcBef>
                <a:spcPts val="0"/>
              </a:spcBef>
              <a:spcAft>
                <a:spcPts val="0"/>
              </a:spcAft>
            </a:pPr>
            <a:endParaRPr lang="en-US" dirty="0">
              <a:solidFill>
                <a:srgbClr val="004A78"/>
              </a:solidFill>
            </a:endParaRPr>
          </a:p>
          <a:p>
            <a:pPr>
              <a:spcBef>
                <a:spcPts val="0"/>
              </a:spcBef>
              <a:spcAft>
                <a:spcPts val="0"/>
              </a:spcAft>
            </a:pPr>
            <a:endParaRPr lang="en-US" dirty="0">
              <a:solidFill>
                <a:srgbClr val="004A78"/>
              </a:solidFill>
            </a:endParaRPr>
          </a:p>
          <a:p>
            <a:pPr>
              <a:spcBef>
                <a:spcPts val="0"/>
              </a:spcBef>
              <a:spcAft>
                <a:spcPts val="0"/>
              </a:spcAft>
            </a:pPr>
            <a:r>
              <a:rPr lang="en-US" dirty="0">
                <a:solidFill>
                  <a:srgbClr val="004A78"/>
                </a:solidFill>
              </a:rPr>
              <a:t>Consideration</a:t>
            </a:r>
          </a:p>
          <a:p>
            <a:pPr>
              <a:spcBef>
                <a:spcPts val="0"/>
              </a:spcBef>
              <a:spcAft>
                <a:spcPts val="0"/>
              </a:spcAft>
            </a:pPr>
            <a:endParaRPr lang="en-US" dirty="0">
              <a:solidFill>
                <a:srgbClr val="004A78"/>
              </a:solidFill>
            </a:endParaRPr>
          </a:p>
          <a:p>
            <a:pPr>
              <a:spcBef>
                <a:spcPts val="0"/>
              </a:spcBef>
              <a:spcAft>
                <a:spcPts val="0"/>
              </a:spcAft>
            </a:pPr>
            <a:r>
              <a:rPr lang="en-US" dirty="0">
                <a:solidFill>
                  <a:srgbClr val="004A78"/>
                </a:solidFill>
              </a:rPr>
              <a:t>Writing Requirement</a:t>
            </a:r>
          </a:p>
          <a:p>
            <a:pPr>
              <a:spcBef>
                <a:spcPts val="0"/>
              </a:spcBef>
              <a:spcAft>
                <a:spcPts val="0"/>
              </a:spcAft>
            </a:pPr>
            <a:r>
              <a:rPr lang="en-US" dirty="0">
                <a:solidFill>
                  <a:srgbClr val="004A78"/>
                </a:solidFill>
              </a:rPr>
              <a:t>Defenses</a:t>
            </a:r>
          </a:p>
        </p:txBody>
      </p:sp>
      <p:sp>
        <p:nvSpPr>
          <p:cNvPr id="5" name="Content Placeholder 4">
            <a:extLst>
              <a:ext uri="{FF2B5EF4-FFF2-40B4-BE49-F238E27FC236}">
                <a16:creationId xmlns:a16="http://schemas.microsoft.com/office/drawing/2014/main" id="{4B599B5D-2E10-40A4-95EE-E8BFAB91ADE2}"/>
              </a:ext>
            </a:extLst>
          </p:cNvPr>
          <p:cNvSpPr>
            <a:spLocks noGrp="1"/>
          </p:cNvSpPr>
          <p:nvPr>
            <p:ph idx="22"/>
          </p:nvPr>
        </p:nvSpPr>
        <p:spPr>
          <a:xfrm>
            <a:off x="2357120" y="1690691"/>
            <a:ext cx="3738880" cy="492443"/>
          </a:xfrm>
        </p:spPr>
        <p:txBody>
          <a:bodyPr/>
          <a:lstStyle/>
          <a:p>
            <a:r>
              <a:rPr lang="en-US" dirty="0"/>
              <a:t>UCC</a:t>
            </a:r>
          </a:p>
        </p:txBody>
      </p:sp>
      <p:sp>
        <p:nvSpPr>
          <p:cNvPr id="6" name="Text Placeholder 5">
            <a:extLst>
              <a:ext uri="{FF2B5EF4-FFF2-40B4-BE49-F238E27FC236}">
                <a16:creationId xmlns:a16="http://schemas.microsoft.com/office/drawing/2014/main" id="{1302F846-43C7-45FB-886E-13300AB6310B}"/>
              </a:ext>
            </a:extLst>
          </p:cNvPr>
          <p:cNvSpPr>
            <a:spLocks noGrp="1"/>
          </p:cNvSpPr>
          <p:nvPr>
            <p:ph type="body" sz="quarter" idx="18"/>
          </p:nvPr>
        </p:nvSpPr>
        <p:spPr>
          <a:xfrm>
            <a:off x="2306321" y="2242003"/>
            <a:ext cx="3789679" cy="4263013"/>
          </a:xfrm>
        </p:spPr>
        <p:txBody>
          <a:bodyPr>
            <a:noAutofit/>
          </a:bodyPr>
          <a:lstStyle/>
          <a:p>
            <a:pPr>
              <a:spcBef>
                <a:spcPts val="0"/>
              </a:spcBef>
              <a:spcAft>
                <a:spcPts val="0"/>
              </a:spcAft>
            </a:pPr>
            <a:r>
              <a:rPr lang="en-US" dirty="0">
                <a:solidFill>
                  <a:srgbClr val="004A78"/>
                </a:solidFill>
              </a:rPr>
              <a:t>Sales of goods</a:t>
            </a:r>
          </a:p>
          <a:p>
            <a:pPr>
              <a:spcBef>
                <a:spcPts val="0"/>
              </a:spcBef>
              <a:spcAft>
                <a:spcPts val="0"/>
              </a:spcAft>
            </a:pPr>
            <a:r>
              <a:rPr lang="en-US" dirty="0">
                <a:solidFill>
                  <a:srgbClr val="004A78"/>
                </a:solidFill>
              </a:rPr>
              <a:t>Need subject matter (quantity); code gives details</a:t>
            </a:r>
          </a:p>
          <a:p>
            <a:pPr>
              <a:spcBef>
                <a:spcPts val="0"/>
              </a:spcBef>
              <a:spcAft>
                <a:spcPts val="0"/>
              </a:spcAft>
            </a:pPr>
            <a:r>
              <a:rPr lang="en-US" dirty="0">
                <a:solidFill>
                  <a:srgbClr val="004A78"/>
                </a:solidFill>
              </a:rPr>
              <a:t>Merchant’s firm offer; no consideration needed</a:t>
            </a:r>
          </a:p>
          <a:p>
            <a:pPr>
              <a:spcBef>
                <a:spcPts val="0"/>
              </a:spcBef>
              <a:spcAft>
                <a:spcPts val="0"/>
              </a:spcAft>
            </a:pPr>
            <a:r>
              <a:rPr lang="en-US" dirty="0">
                <a:solidFill>
                  <a:srgbClr val="004A78"/>
                </a:solidFill>
              </a:rPr>
              <a:t>Can have additional terms; mailbox rule works for reasonable means of acceptance</a:t>
            </a:r>
          </a:p>
          <a:p>
            <a:pPr>
              <a:spcBef>
                <a:spcPts val="0"/>
              </a:spcBef>
              <a:spcAft>
                <a:spcPts val="0"/>
              </a:spcAft>
            </a:pPr>
            <a:r>
              <a:rPr lang="en-US" dirty="0">
                <a:solidFill>
                  <a:srgbClr val="004A78"/>
                </a:solidFill>
              </a:rPr>
              <a:t>Required for contracts but not for modification or firm offers</a:t>
            </a:r>
          </a:p>
          <a:p>
            <a:pPr>
              <a:spcBef>
                <a:spcPts val="0"/>
              </a:spcBef>
              <a:spcAft>
                <a:spcPts val="0"/>
              </a:spcAft>
            </a:pPr>
            <a:r>
              <a:rPr lang="en-US" dirty="0">
                <a:solidFill>
                  <a:srgbClr val="004A78"/>
                </a:solidFill>
              </a:rPr>
              <a:t>Sale of goods $500 or more</a:t>
            </a:r>
          </a:p>
          <a:p>
            <a:pPr>
              <a:spcBef>
                <a:spcPts val="0"/>
              </a:spcBef>
              <a:spcAft>
                <a:spcPts val="0"/>
              </a:spcAft>
            </a:pPr>
            <a:endParaRPr lang="en-US" dirty="0">
              <a:solidFill>
                <a:srgbClr val="004A78"/>
              </a:solidFill>
            </a:endParaRPr>
          </a:p>
          <a:p>
            <a:pPr>
              <a:spcBef>
                <a:spcPts val="0"/>
              </a:spcBef>
              <a:spcAft>
                <a:spcPts val="0"/>
              </a:spcAft>
            </a:pPr>
            <a:r>
              <a:rPr lang="en-US" dirty="0">
                <a:solidFill>
                  <a:srgbClr val="004A78"/>
                </a:solidFill>
              </a:rPr>
              <a:t>Must be free of all defenses for valid contract</a:t>
            </a:r>
          </a:p>
        </p:txBody>
      </p:sp>
      <p:sp>
        <p:nvSpPr>
          <p:cNvPr id="7" name="Content Placeholder 6">
            <a:extLst>
              <a:ext uri="{FF2B5EF4-FFF2-40B4-BE49-F238E27FC236}">
                <a16:creationId xmlns:a16="http://schemas.microsoft.com/office/drawing/2014/main" id="{A2CE925B-3CBB-4E19-8047-71E725E9054F}"/>
              </a:ext>
            </a:extLst>
          </p:cNvPr>
          <p:cNvSpPr>
            <a:spLocks noGrp="1"/>
          </p:cNvSpPr>
          <p:nvPr>
            <p:ph idx="23"/>
          </p:nvPr>
        </p:nvSpPr>
        <p:spPr>
          <a:xfrm>
            <a:off x="6400800" y="1690692"/>
            <a:ext cx="5410200" cy="492443"/>
          </a:xfrm>
        </p:spPr>
        <p:txBody>
          <a:bodyPr/>
          <a:lstStyle/>
          <a:p>
            <a:r>
              <a:rPr lang="en-US" dirty="0"/>
              <a:t>COMMON LAW</a:t>
            </a:r>
          </a:p>
        </p:txBody>
      </p:sp>
      <p:sp>
        <p:nvSpPr>
          <p:cNvPr id="8" name="Text Placeholder 7">
            <a:extLst>
              <a:ext uri="{FF2B5EF4-FFF2-40B4-BE49-F238E27FC236}">
                <a16:creationId xmlns:a16="http://schemas.microsoft.com/office/drawing/2014/main" id="{440A2E6B-9AEA-45F0-AC5D-68C5A3AA07A2}"/>
              </a:ext>
            </a:extLst>
          </p:cNvPr>
          <p:cNvSpPr>
            <a:spLocks noGrp="1"/>
          </p:cNvSpPr>
          <p:nvPr>
            <p:ph type="body" sz="quarter" idx="20"/>
          </p:nvPr>
        </p:nvSpPr>
        <p:spPr>
          <a:xfrm>
            <a:off x="6400799" y="2242003"/>
            <a:ext cx="5410200" cy="3953578"/>
          </a:xfrm>
        </p:spPr>
        <p:txBody>
          <a:bodyPr>
            <a:noAutofit/>
          </a:bodyPr>
          <a:lstStyle/>
          <a:p>
            <a:pPr>
              <a:lnSpc>
                <a:spcPct val="100000"/>
              </a:lnSpc>
              <a:spcBef>
                <a:spcPts val="0"/>
              </a:spcBef>
              <a:spcAft>
                <a:spcPts val="0"/>
              </a:spcAft>
            </a:pPr>
            <a:r>
              <a:rPr lang="en-US" dirty="0">
                <a:solidFill>
                  <a:srgbClr val="004A78"/>
                </a:solidFill>
              </a:rPr>
              <a:t>Services, real estate, employment contracts</a:t>
            </a:r>
          </a:p>
          <a:p>
            <a:pPr>
              <a:lnSpc>
                <a:spcPct val="100000"/>
              </a:lnSpc>
              <a:spcBef>
                <a:spcPts val="0"/>
              </a:spcBef>
              <a:spcAft>
                <a:spcPts val="0"/>
              </a:spcAft>
            </a:pPr>
            <a:r>
              <a:rPr lang="en-US" dirty="0">
                <a:solidFill>
                  <a:srgbClr val="004A78"/>
                </a:solidFill>
              </a:rPr>
              <a:t>Need subject matter, price, terms, full details agreed upon</a:t>
            </a:r>
          </a:p>
          <a:p>
            <a:pPr>
              <a:lnSpc>
                <a:spcPct val="100000"/>
              </a:lnSpc>
              <a:spcBef>
                <a:spcPts val="0"/>
              </a:spcBef>
              <a:spcAft>
                <a:spcPts val="0"/>
              </a:spcAft>
            </a:pPr>
            <a:r>
              <a:rPr lang="en-US" dirty="0">
                <a:solidFill>
                  <a:srgbClr val="004A78"/>
                </a:solidFill>
              </a:rPr>
              <a:t>Need consideration</a:t>
            </a: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r>
              <a:rPr lang="en-US" dirty="0">
                <a:solidFill>
                  <a:srgbClr val="004A78"/>
                </a:solidFill>
              </a:rPr>
              <a:t>Mirror image rule followed; must use same/faster method to get mailbox rule (old rule: same method)</a:t>
            </a:r>
          </a:p>
          <a:p>
            <a:pPr>
              <a:lnSpc>
                <a:spcPct val="100000"/>
              </a:lnSpc>
              <a:spcBef>
                <a:spcPts val="0"/>
              </a:spcBef>
              <a:spcAft>
                <a:spcPts val="0"/>
              </a:spcAft>
            </a:pPr>
            <a:r>
              <a:rPr lang="en-US" dirty="0">
                <a:solidFill>
                  <a:srgbClr val="004A78"/>
                </a:solidFill>
              </a:rPr>
              <a:t>Always required</a:t>
            </a:r>
          </a:p>
          <a:p>
            <a:pPr>
              <a:lnSpc>
                <a:spcPct val="100000"/>
              </a:lnSpc>
              <a:spcBef>
                <a:spcPts val="0"/>
              </a:spcBef>
              <a:spcAft>
                <a:spcPts val="0"/>
              </a:spcAft>
            </a:pPr>
            <a:endParaRPr lang="en-US" dirty="0">
              <a:solidFill>
                <a:srgbClr val="004A78"/>
              </a:solidFill>
            </a:endParaRPr>
          </a:p>
          <a:p>
            <a:pPr>
              <a:lnSpc>
                <a:spcPct val="100000"/>
              </a:lnSpc>
              <a:spcBef>
                <a:spcPts val="0"/>
              </a:spcBef>
              <a:spcAft>
                <a:spcPts val="0"/>
              </a:spcAft>
            </a:pPr>
            <a:r>
              <a:rPr lang="en-US" dirty="0">
                <a:solidFill>
                  <a:srgbClr val="004A78"/>
                </a:solidFill>
              </a:rPr>
              <a:t>Real estate, contracts, not to be performed in one year; paying the debt of another</a:t>
            </a:r>
          </a:p>
          <a:p>
            <a:pPr>
              <a:lnSpc>
                <a:spcPct val="100000"/>
              </a:lnSpc>
              <a:spcBef>
                <a:spcPts val="0"/>
              </a:spcBef>
              <a:spcAft>
                <a:spcPts val="0"/>
              </a:spcAft>
            </a:pPr>
            <a:r>
              <a:rPr lang="en-US" dirty="0">
                <a:solidFill>
                  <a:srgbClr val="004A78"/>
                </a:solidFill>
              </a:rPr>
              <a:t>Must be free of all defenses for valid contract</a:t>
            </a:r>
          </a:p>
        </p:txBody>
      </p:sp>
    </p:spTree>
    <p:extLst>
      <p:ext uri="{BB962C8B-B14F-4D97-AF65-F5344CB8AC3E}">
        <p14:creationId xmlns:p14="http://schemas.microsoft.com/office/powerpoint/2010/main" val="23512141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E7582-B0CD-435F-8D8C-25F2699D6842}"/>
              </a:ext>
            </a:extLst>
          </p:cNvPr>
          <p:cNvSpPr>
            <a:spLocks noGrp="1"/>
          </p:cNvSpPr>
          <p:nvPr>
            <p:ph type="title"/>
          </p:nvPr>
        </p:nvSpPr>
        <p:spPr/>
        <p:txBody>
          <a:bodyPr/>
          <a:lstStyle/>
          <a:p>
            <a:r>
              <a:rPr lang="en-US" dirty="0"/>
              <a:t>Parol Evidence</a:t>
            </a:r>
          </a:p>
        </p:txBody>
      </p:sp>
      <p:sp>
        <p:nvSpPr>
          <p:cNvPr id="2" name="Content Placeholder 1">
            <a:extLst>
              <a:ext uri="{FF2B5EF4-FFF2-40B4-BE49-F238E27FC236}">
                <a16:creationId xmlns:a16="http://schemas.microsoft.com/office/drawing/2014/main" id="{78EE6B8C-C434-490F-9C3D-9508F5E92CA4}"/>
              </a:ext>
            </a:extLst>
          </p:cNvPr>
          <p:cNvSpPr>
            <a:spLocks noGrp="1"/>
          </p:cNvSpPr>
          <p:nvPr>
            <p:ph idx="1"/>
          </p:nvPr>
        </p:nvSpPr>
        <p:spPr/>
        <p:txBody>
          <a:bodyPr/>
          <a:lstStyle/>
          <a:p>
            <a:r>
              <a:rPr lang="en-US" altLang="en-US" sz="2800" dirty="0">
                <a:solidFill>
                  <a:srgbClr val="004A78"/>
                </a:solidFill>
              </a:rPr>
              <a:t>The Effect of the Written Contract</a:t>
            </a:r>
          </a:p>
          <a:p>
            <a:pPr lvl="1">
              <a:spcBef>
                <a:spcPts val="1000"/>
              </a:spcBef>
            </a:pPr>
            <a:r>
              <a:rPr lang="en-US" altLang="en-US" dirty="0"/>
              <a:t>Contract reduced to its final and unambiguous form cannot be contradicted with extrinsic evidence</a:t>
            </a:r>
          </a:p>
          <a:p>
            <a:pPr lvl="1">
              <a:spcBef>
                <a:spcPts val="1000"/>
              </a:spcBef>
            </a:pPr>
            <a:r>
              <a:rPr lang="en-US" altLang="en-US" dirty="0"/>
              <a:t>Exceptions include evidence on fraud, misrepresentations, and ambiguities</a:t>
            </a:r>
          </a:p>
          <a:p>
            <a:pPr lvl="1">
              <a:spcBef>
                <a:spcPts val="1000"/>
              </a:spcBef>
            </a:pPr>
            <a:r>
              <a:rPr lang="en-US" altLang="en-US" dirty="0"/>
              <a:t>UCC exceptions: Merchant’s confirmation memorandum</a:t>
            </a:r>
          </a:p>
        </p:txBody>
      </p:sp>
    </p:spTree>
    <p:extLst>
      <p:ext uri="{BB962C8B-B14F-4D97-AF65-F5344CB8AC3E}">
        <p14:creationId xmlns:p14="http://schemas.microsoft.com/office/powerpoint/2010/main" val="16272014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3AC0-46CE-43A8-A6E2-C30F3D083FE8}"/>
              </a:ext>
            </a:extLst>
          </p:cNvPr>
          <p:cNvSpPr>
            <a:spLocks noGrp="1"/>
          </p:cNvSpPr>
          <p:nvPr>
            <p:ph type="title"/>
          </p:nvPr>
        </p:nvSpPr>
        <p:spPr>
          <a:xfrm>
            <a:off x="475042" y="2515476"/>
            <a:ext cx="11241915" cy="1217447"/>
          </a:xfrm>
        </p:spPr>
        <p:txBody>
          <a:bodyPr/>
          <a:lstStyle/>
          <a:p>
            <a:r>
              <a:rPr lang="en-US" dirty="0"/>
              <a:t>Issues in Formation of International Contracts</a:t>
            </a:r>
          </a:p>
        </p:txBody>
      </p:sp>
    </p:spTree>
    <p:extLst>
      <p:ext uri="{BB962C8B-B14F-4D97-AF65-F5344CB8AC3E}">
        <p14:creationId xmlns:p14="http://schemas.microsoft.com/office/powerpoint/2010/main" val="2192552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E2492-C379-4639-BF3B-75F1CEBC2896}"/>
              </a:ext>
            </a:extLst>
          </p:cNvPr>
          <p:cNvSpPr>
            <a:spLocks noGrp="1"/>
          </p:cNvSpPr>
          <p:nvPr>
            <p:ph type="title"/>
          </p:nvPr>
        </p:nvSpPr>
        <p:spPr/>
        <p:txBody>
          <a:bodyPr/>
          <a:lstStyle/>
          <a:p>
            <a:r>
              <a:rPr lang="en-US" dirty="0"/>
              <a:t>International Contracts</a:t>
            </a:r>
          </a:p>
        </p:txBody>
      </p:sp>
      <p:sp>
        <p:nvSpPr>
          <p:cNvPr id="2" name="Content Placeholder 1">
            <a:extLst>
              <a:ext uri="{FF2B5EF4-FFF2-40B4-BE49-F238E27FC236}">
                <a16:creationId xmlns:a16="http://schemas.microsoft.com/office/drawing/2014/main" id="{21E550E0-3902-46AF-B6B6-1983AE8346B9}"/>
              </a:ext>
            </a:extLst>
          </p:cNvPr>
          <p:cNvSpPr>
            <a:spLocks noGrp="1"/>
          </p:cNvSpPr>
          <p:nvPr>
            <p:ph idx="1"/>
          </p:nvPr>
        </p:nvSpPr>
        <p:spPr/>
        <p:txBody>
          <a:bodyPr/>
          <a:lstStyle/>
          <a:p>
            <a:r>
              <a:rPr lang="en-US" altLang="en-US" sz="2800" dirty="0">
                <a:solidFill>
                  <a:srgbClr val="004A78"/>
                </a:solidFill>
              </a:rPr>
              <a:t>UN’s Convention on Contracts for the International Sale of Goods (CISG)</a:t>
            </a:r>
          </a:p>
          <a:p>
            <a:pPr lvl="1">
              <a:spcBef>
                <a:spcPts val="1000"/>
              </a:spcBef>
            </a:pPr>
            <a:r>
              <a:rPr lang="en-US" altLang="en-US" dirty="0"/>
              <a:t>Adopted in 1980</a:t>
            </a:r>
          </a:p>
          <a:p>
            <a:pPr lvl="1">
              <a:spcBef>
                <a:spcPts val="1000"/>
              </a:spcBef>
            </a:pPr>
            <a:r>
              <a:rPr lang="en-US" altLang="en-US" dirty="0"/>
              <a:t>United States has adopted</a:t>
            </a:r>
          </a:p>
          <a:p>
            <a:r>
              <a:rPr lang="en-US" altLang="en-US" sz="2800" dirty="0">
                <a:solidFill>
                  <a:srgbClr val="004A78"/>
                </a:solidFill>
              </a:rPr>
              <a:t>Party Autonomy Still Controlling in International Contracts</a:t>
            </a:r>
          </a:p>
          <a:p>
            <a:pPr lvl="1">
              <a:spcBef>
                <a:spcPts val="1000"/>
              </a:spcBef>
            </a:pPr>
            <a:r>
              <a:rPr lang="en-US" altLang="en-US" dirty="0"/>
              <a:t>Must provide for additional risks</a:t>
            </a:r>
          </a:p>
          <a:p>
            <a:pPr lvl="1">
              <a:spcBef>
                <a:spcPts val="1000"/>
              </a:spcBef>
            </a:pPr>
            <a:r>
              <a:rPr lang="en-US" altLang="en-US" i="1" dirty="0"/>
              <a:t>Force majeure </a:t>
            </a:r>
            <a:r>
              <a:rPr lang="en-US" altLang="en-US" dirty="0"/>
              <a:t>and political, war, and pandemic risk (COVID-19)</a:t>
            </a:r>
            <a:endParaRPr lang="en-US" altLang="en-US" i="1" dirty="0"/>
          </a:p>
        </p:txBody>
      </p:sp>
    </p:spTree>
    <p:extLst>
      <p:ext uri="{BB962C8B-B14F-4D97-AF65-F5344CB8AC3E}">
        <p14:creationId xmlns:p14="http://schemas.microsoft.com/office/powerpoint/2010/main" val="53801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4186A-6CD8-4A0A-AB2C-ACF632AD06D4}"/>
              </a:ext>
            </a:extLst>
          </p:cNvPr>
          <p:cNvSpPr>
            <a:spLocks noGrp="1"/>
          </p:cNvSpPr>
          <p:nvPr>
            <p:ph type="title"/>
          </p:nvPr>
        </p:nvSpPr>
        <p:spPr/>
        <p:txBody>
          <a:bodyPr/>
          <a:lstStyle/>
          <a:p>
            <a:r>
              <a:rPr lang="en-US" dirty="0"/>
              <a:t>Avoiding Legal Pitfalls in International Transactions (1 of 3)</a:t>
            </a:r>
          </a:p>
        </p:txBody>
      </p:sp>
      <p:sp>
        <p:nvSpPr>
          <p:cNvPr id="2" name="Content Placeholder 1">
            <a:extLst>
              <a:ext uri="{FF2B5EF4-FFF2-40B4-BE49-F238E27FC236}">
                <a16:creationId xmlns:a16="http://schemas.microsoft.com/office/drawing/2014/main" id="{B1F58B90-05EB-4A01-ABD8-47F8EDBE7647}"/>
              </a:ext>
            </a:extLst>
          </p:cNvPr>
          <p:cNvSpPr>
            <a:spLocks noGrp="1"/>
          </p:cNvSpPr>
          <p:nvPr>
            <p:ph idx="1"/>
          </p:nvPr>
        </p:nvSpPr>
        <p:spPr/>
        <p:txBody>
          <a:bodyPr/>
          <a:lstStyle/>
          <a:p>
            <a:r>
              <a:rPr lang="en-US" altLang="en-US" dirty="0"/>
              <a:t>Use short, simple contracts. The tendency to place all possibilities in a contract is a U.S. tradition. In Germany, for example, the parties have a one-page agreement that references and incorporates terms and conditions of one of the parties.</a:t>
            </a:r>
          </a:p>
          <a:p>
            <a:r>
              <a:rPr lang="en-US" altLang="en-US" dirty="0"/>
              <a:t>Watch unconscionability protections. While the United States focuses its unfairness protections on consumers, other countries afford these same protections to commercial transactions.</a:t>
            </a:r>
          </a:p>
        </p:txBody>
      </p:sp>
    </p:spTree>
    <p:extLst>
      <p:ext uri="{BB962C8B-B14F-4D97-AF65-F5344CB8AC3E}">
        <p14:creationId xmlns:p14="http://schemas.microsoft.com/office/powerpoint/2010/main" val="3733673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4186A-6CD8-4A0A-AB2C-ACF632AD06D4}"/>
              </a:ext>
            </a:extLst>
          </p:cNvPr>
          <p:cNvSpPr>
            <a:spLocks noGrp="1"/>
          </p:cNvSpPr>
          <p:nvPr>
            <p:ph type="title"/>
          </p:nvPr>
        </p:nvSpPr>
        <p:spPr/>
        <p:txBody>
          <a:bodyPr/>
          <a:lstStyle/>
          <a:p>
            <a:r>
              <a:rPr lang="en-US" dirty="0"/>
              <a:t>Avoiding Legal Pitfalls in International Transactions (2 of 3)</a:t>
            </a:r>
          </a:p>
        </p:txBody>
      </p:sp>
      <p:sp>
        <p:nvSpPr>
          <p:cNvPr id="2" name="Content Placeholder 1">
            <a:extLst>
              <a:ext uri="{FF2B5EF4-FFF2-40B4-BE49-F238E27FC236}">
                <a16:creationId xmlns:a16="http://schemas.microsoft.com/office/drawing/2014/main" id="{B1F58B90-05EB-4A01-ABD8-47F8EDBE7647}"/>
              </a:ext>
            </a:extLst>
          </p:cNvPr>
          <p:cNvSpPr>
            <a:spLocks noGrp="1"/>
          </p:cNvSpPr>
          <p:nvPr>
            <p:ph idx="1"/>
          </p:nvPr>
        </p:nvSpPr>
        <p:spPr/>
        <p:txBody>
          <a:bodyPr/>
          <a:lstStyle/>
          <a:p>
            <a:r>
              <a:rPr lang="en-US" altLang="en-US" dirty="0"/>
              <a:t>Some disclaimers are void in other countries. For example, the clause, “We are only liable for loss of data which is due to a deliberate act on our part. We are not responsible for lost profits in any event,” would be valid in the United States but void in Germany. In Germany, sellers of software must assume liability for at least gross negligence.</a:t>
            </a:r>
          </a:p>
          <a:p>
            <a:r>
              <a:rPr lang="en-US" altLang="en-US" dirty="0"/>
              <a:t>One party’s attempt to limit liability would be void in Germany. Any liability limitation must be specifically addressed and negotiated for such a clause to be valid.</a:t>
            </a:r>
          </a:p>
          <a:p>
            <a:r>
              <a:rPr lang="en-US" altLang="en-US" dirty="0"/>
              <a:t>Unusually long periods for performance are typical in the United States but void in Germany.</a:t>
            </a:r>
          </a:p>
        </p:txBody>
      </p:sp>
    </p:spTree>
    <p:extLst>
      <p:ext uri="{BB962C8B-B14F-4D97-AF65-F5344CB8AC3E}">
        <p14:creationId xmlns:p14="http://schemas.microsoft.com/office/powerpoint/2010/main" val="16963788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EBA067-F57E-4AD8-B605-300D096A5641}"/>
              </a:ext>
            </a:extLst>
          </p:cNvPr>
          <p:cNvSpPr>
            <a:spLocks noGrp="1"/>
          </p:cNvSpPr>
          <p:nvPr>
            <p:ph type="title"/>
          </p:nvPr>
        </p:nvSpPr>
        <p:spPr/>
        <p:txBody>
          <a:bodyPr/>
          <a:lstStyle/>
          <a:p>
            <a:r>
              <a:rPr lang="en-US" dirty="0"/>
              <a:t>Avoiding Legal Pitfalls in International Transactions (3 of 3)</a:t>
            </a:r>
            <a:endParaRPr lang="en-IN" dirty="0"/>
          </a:p>
        </p:txBody>
      </p:sp>
      <p:sp>
        <p:nvSpPr>
          <p:cNvPr id="2" name="Content Placeholder 1">
            <a:extLst>
              <a:ext uri="{FF2B5EF4-FFF2-40B4-BE49-F238E27FC236}">
                <a16:creationId xmlns:a16="http://schemas.microsoft.com/office/drawing/2014/main" id="{B5F3F40A-AB3A-41F6-8E07-27DEA139BAD0}"/>
              </a:ext>
            </a:extLst>
          </p:cNvPr>
          <p:cNvSpPr>
            <a:spLocks noGrp="1"/>
          </p:cNvSpPr>
          <p:nvPr>
            <p:ph idx="1"/>
          </p:nvPr>
        </p:nvSpPr>
        <p:spPr/>
        <p:txBody>
          <a:bodyPr/>
          <a:lstStyle/>
          <a:p>
            <a:r>
              <a:rPr lang="en-US" altLang="en-US" dirty="0"/>
              <a:t>Price increase limitations are typical in non-U.S. contracts.</a:t>
            </a:r>
          </a:p>
          <a:p>
            <a:r>
              <a:rPr lang="en-US" altLang="en-US" dirty="0"/>
              <a:t>In other countries, parties can refuse to pay on a current contract if performance on an earlier contract was less than satisfying and damages are owed.</a:t>
            </a:r>
          </a:p>
        </p:txBody>
      </p:sp>
    </p:spTree>
    <p:extLst>
      <p:ext uri="{BB962C8B-B14F-4D97-AF65-F5344CB8AC3E}">
        <p14:creationId xmlns:p14="http://schemas.microsoft.com/office/powerpoint/2010/main" val="510220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International Contracts Case</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r>
              <a:rPr lang="en-US" altLang="en-US" sz="2800" b="1" dirty="0">
                <a:solidFill>
                  <a:srgbClr val="FF0000"/>
                </a:solidFill>
              </a:rPr>
              <a:t>Case 11.10 </a:t>
            </a:r>
            <a:r>
              <a:rPr lang="en-US" altLang="en-US" sz="2800" b="1" i="1" dirty="0" err="1">
                <a:solidFill>
                  <a:srgbClr val="004A78"/>
                </a:solidFill>
              </a:rPr>
              <a:t>Intershoe</a:t>
            </a:r>
            <a:r>
              <a:rPr lang="en-US" altLang="en-US" sz="2800" b="1" i="1" dirty="0">
                <a:solidFill>
                  <a:srgbClr val="004A78"/>
                </a:solidFill>
              </a:rPr>
              <a:t>, Inc. v Bankers Trust</a:t>
            </a:r>
            <a:r>
              <a:rPr lang="en-US" altLang="en-US" sz="2800" i="1" dirty="0">
                <a:solidFill>
                  <a:srgbClr val="004A78"/>
                </a:solidFill>
              </a:rPr>
              <a:t> </a:t>
            </a:r>
            <a:r>
              <a:rPr lang="en-US" altLang="en-US" sz="2800" b="1" dirty="0">
                <a:solidFill>
                  <a:srgbClr val="004A78"/>
                </a:solidFill>
              </a:rPr>
              <a:t>(1991)</a:t>
            </a:r>
            <a:endParaRPr lang="en-US" altLang="en-US" sz="2800" b="1" i="1" dirty="0">
              <a:solidFill>
                <a:srgbClr val="004A78"/>
              </a:solidFill>
            </a:endParaRPr>
          </a:p>
          <a:p>
            <a:pPr lvl="1">
              <a:spcBef>
                <a:spcPts val="1000"/>
              </a:spcBef>
            </a:pPr>
            <a:r>
              <a:rPr lang="en-US" altLang="en-US" dirty="0"/>
              <a:t>Is the memo a final writing?</a:t>
            </a:r>
          </a:p>
          <a:p>
            <a:pPr lvl="1">
              <a:spcBef>
                <a:spcPts val="1000"/>
              </a:spcBef>
            </a:pPr>
            <a:r>
              <a:rPr lang="en-US" altLang="en-US" dirty="0"/>
              <a:t>What dangers would the court introduce if orders such as this were contradicted by oral testimony?</a:t>
            </a:r>
          </a:p>
        </p:txBody>
      </p:sp>
      <p:pic>
        <p:nvPicPr>
          <p:cNvPr id="6" name="Graphic 5" descr="Money">
            <a:extLst>
              <a:ext uri="{FF2B5EF4-FFF2-40B4-BE49-F238E27FC236}">
                <a16:creationId xmlns:a16="http://schemas.microsoft.com/office/drawing/2014/main" id="{31CE19EA-4E16-4978-9F74-36F7153CBF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4372" y="4195763"/>
            <a:ext cx="1981200" cy="1981200"/>
          </a:xfrm>
          <a:prstGeom prst="rect">
            <a:avLst/>
          </a:prstGeom>
        </p:spPr>
      </p:pic>
      <p:pic>
        <p:nvPicPr>
          <p:cNvPr id="4" name="Content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135420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p:txBody>
          <a:bodyPr/>
          <a:lstStyle/>
          <a:p>
            <a:pPr marL="0" indent="0">
              <a:buNone/>
            </a:pPr>
            <a:r>
              <a:rPr lang="en-US" sz="2800" dirty="0"/>
              <a:t>Now that the lesson has ended, you should have learned how to:</a:t>
            </a:r>
          </a:p>
          <a:p>
            <a:r>
              <a:rPr lang="en-US" dirty="0"/>
              <a:t>Explain the sources of contract law and how subject matter controls their application.</a:t>
            </a:r>
          </a:p>
          <a:p>
            <a:r>
              <a:rPr lang="en-US" dirty="0"/>
              <a:t>List the types of contracts and give examples of each.</a:t>
            </a:r>
          </a:p>
          <a:p>
            <a:r>
              <a:rPr lang="en-US" dirty="0"/>
              <a:t>List the elements required for valid formation of a contract and the requirements for each.</a:t>
            </a:r>
          </a:p>
          <a:p>
            <a:r>
              <a:rPr lang="en-US" dirty="0"/>
              <a:t>Explain what types of contracts must be in writing and the parol evidence      rule for written contracts.</a:t>
            </a:r>
          </a:p>
          <a:p>
            <a:r>
              <a:rPr lang="en-US" dirty="0"/>
              <a:t>Discuss the issues that require caution in international contracts.</a:t>
            </a:r>
          </a:p>
        </p:txBody>
      </p:sp>
      <p:pic>
        <p:nvPicPr>
          <p:cNvPr id="4" name="Picture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92973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E1213C-3902-483C-994B-1187083A7B5C}"/>
              </a:ext>
            </a:extLst>
          </p:cNvPr>
          <p:cNvSpPr>
            <a:spLocks noGrp="1"/>
          </p:cNvSpPr>
          <p:nvPr>
            <p:ph type="title"/>
          </p:nvPr>
        </p:nvSpPr>
        <p:spPr/>
        <p:txBody>
          <a:bodyPr/>
          <a:lstStyle/>
          <a:p>
            <a:r>
              <a:rPr lang="en-US" dirty="0"/>
              <a:t>Sources of Contract Law (1 of 3)</a:t>
            </a:r>
          </a:p>
        </p:txBody>
      </p:sp>
      <p:sp>
        <p:nvSpPr>
          <p:cNvPr id="2" name="Content Placeholder 1">
            <a:extLst>
              <a:ext uri="{FF2B5EF4-FFF2-40B4-BE49-F238E27FC236}">
                <a16:creationId xmlns:a16="http://schemas.microsoft.com/office/drawing/2014/main" id="{C1F1F01A-9E1A-4AF2-93F7-A91CB326CFB9}"/>
              </a:ext>
            </a:extLst>
          </p:cNvPr>
          <p:cNvSpPr>
            <a:spLocks noGrp="1"/>
          </p:cNvSpPr>
          <p:nvPr>
            <p:ph idx="1"/>
          </p:nvPr>
        </p:nvSpPr>
        <p:spPr/>
        <p:txBody>
          <a:bodyPr/>
          <a:lstStyle/>
          <a:p>
            <a:r>
              <a:rPr lang="en-US" altLang="en-US" sz="2800" dirty="0">
                <a:solidFill>
                  <a:srgbClr val="004A78"/>
                </a:solidFill>
              </a:rPr>
              <a:t>Common Law</a:t>
            </a:r>
          </a:p>
          <a:p>
            <a:pPr lvl="1">
              <a:spcBef>
                <a:spcPts val="1000"/>
              </a:spcBef>
            </a:pPr>
            <a:r>
              <a:rPr lang="en-US" altLang="en-US" dirty="0"/>
              <a:t>Based on English common law</a:t>
            </a:r>
          </a:p>
          <a:p>
            <a:pPr lvl="1">
              <a:spcBef>
                <a:spcPts val="1000"/>
              </a:spcBef>
            </a:pPr>
            <a:r>
              <a:rPr lang="en-US" altLang="en-US" dirty="0"/>
              <a:t>Summarized in </a:t>
            </a:r>
            <a:r>
              <a:rPr lang="en-US" altLang="en-US" i="1" dirty="0"/>
              <a:t>Restatement (Second) of Contracts</a:t>
            </a:r>
            <a:endParaRPr lang="en-US" altLang="en-US" dirty="0"/>
          </a:p>
          <a:p>
            <a:pPr lvl="1">
              <a:spcBef>
                <a:spcPts val="1000"/>
              </a:spcBef>
            </a:pPr>
            <a:r>
              <a:rPr lang="en-US" altLang="en-US" dirty="0"/>
              <a:t>Applies to contracts with subject matters of land or services</a:t>
            </a:r>
          </a:p>
          <a:p>
            <a:pPr lvl="2">
              <a:spcBef>
                <a:spcPts val="1000"/>
              </a:spcBef>
            </a:pPr>
            <a:r>
              <a:rPr lang="en-US" altLang="en-US" sz="2000" dirty="0"/>
              <a:t>Examples: Mortgage, lease, or medical services</a:t>
            </a:r>
          </a:p>
        </p:txBody>
      </p:sp>
    </p:spTree>
    <p:extLst>
      <p:ext uri="{BB962C8B-B14F-4D97-AF65-F5344CB8AC3E}">
        <p14:creationId xmlns:p14="http://schemas.microsoft.com/office/powerpoint/2010/main" val="163505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E19A9-41CB-4C66-8BF6-8E50CE038E06}"/>
              </a:ext>
            </a:extLst>
          </p:cNvPr>
          <p:cNvSpPr>
            <a:spLocks noGrp="1"/>
          </p:cNvSpPr>
          <p:nvPr>
            <p:ph type="title"/>
          </p:nvPr>
        </p:nvSpPr>
        <p:spPr/>
        <p:txBody>
          <a:bodyPr/>
          <a:lstStyle/>
          <a:p>
            <a:r>
              <a:rPr lang="en-US" dirty="0"/>
              <a:t>Sources of Contract Law (2 of 3)</a:t>
            </a:r>
          </a:p>
        </p:txBody>
      </p:sp>
      <p:sp>
        <p:nvSpPr>
          <p:cNvPr id="2" name="Content Placeholder 1">
            <a:extLst>
              <a:ext uri="{FF2B5EF4-FFF2-40B4-BE49-F238E27FC236}">
                <a16:creationId xmlns:a16="http://schemas.microsoft.com/office/drawing/2014/main" id="{B6BC13DB-5C4A-46D1-8560-04B0B497DEC8}"/>
              </a:ext>
            </a:extLst>
          </p:cNvPr>
          <p:cNvSpPr>
            <a:spLocks noGrp="1"/>
          </p:cNvSpPr>
          <p:nvPr>
            <p:ph idx="1"/>
          </p:nvPr>
        </p:nvSpPr>
        <p:spPr/>
        <p:txBody>
          <a:bodyPr/>
          <a:lstStyle/>
          <a:p>
            <a:r>
              <a:rPr lang="en-US" altLang="en-US" sz="2800" dirty="0">
                <a:solidFill>
                  <a:srgbClr val="004A78"/>
                </a:solidFill>
              </a:rPr>
              <a:t>Uniform Commercial Code (UCC)</a:t>
            </a:r>
          </a:p>
          <a:p>
            <a:pPr lvl="1">
              <a:spcBef>
                <a:spcPts val="1000"/>
              </a:spcBef>
            </a:pPr>
            <a:r>
              <a:rPr lang="en-US" altLang="en-US" dirty="0"/>
              <a:t>Drafted by the ALI and National Conference of Commissioners on Uniform State Laws</a:t>
            </a:r>
          </a:p>
          <a:p>
            <a:pPr lvl="2">
              <a:spcBef>
                <a:spcPts val="1000"/>
              </a:spcBef>
            </a:pPr>
            <a:r>
              <a:rPr lang="en-US" altLang="en-US" sz="2000" dirty="0"/>
              <a:t>Common law is not uniform from state to state</a:t>
            </a:r>
          </a:p>
          <a:p>
            <a:pPr lvl="2">
              <a:spcBef>
                <a:spcPts val="1000"/>
              </a:spcBef>
            </a:pPr>
            <a:r>
              <a:rPr lang="en-US" altLang="en-US" sz="2000" dirty="0"/>
              <a:t>First appeared in the 1940s</a:t>
            </a:r>
          </a:p>
          <a:p>
            <a:pPr lvl="2">
              <a:spcBef>
                <a:spcPts val="1000"/>
              </a:spcBef>
            </a:pPr>
            <a:r>
              <a:rPr lang="en-US" altLang="en-US" sz="2000" dirty="0"/>
              <a:t>Adopted in whole or in part in all states</a:t>
            </a:r>
          </a:p>
          <a:p>
            <a:pPr lvl="1">
              <a:spcBef>
                <a:spcPts val="1000"/>
              </a:spcBef>
            </a:pPr>
            <a:r>
              <a:rPr lang="en-US" altLang="en-US" dirty="0"/>
              <a:t>Article 2 governs contracts for the sale of goods; more liberal than common law</a:t>
            </a:r>
          </a:p>
        </p:txBody>
      </p:sp>
    </p:spTree>
    <p:extLst>
      <p:ext uri="{BB962C8B-B14F-4D97-AF65-F5344CB8AC3E}">
        <p14:creationId xmlns:p14="http://schemas.microsoft.com/office/powerpoint/2010/main" val="411785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Does the UCC Apply?</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a:tabLst>
                <a:tab pos="2346325" algn="l"/>
              </a:tabLst>
            </a:pPr>
            <a:r>
              <a:rPr lang="en-US" altLang="en-US" sz="2800" b="1" dirty="0">
                <a:solidFill>
                  <a:srgbClr val="FF6300"/>
                </a:solidFill>
              </a:rPr>
              <a:t>Case 11.1 </a:t>
            </a:r>
            <a:r>
              <a:rPr lang="en-US" altLang="en-US" sz="2800" b="1" i="1" dirty="0" err="1">
                <a:solidFill>
                  <a:srgbClr val="004A78"/>
                </a:solidFill>
              </a:rPr>
              <a:t>Huzinec</a:t>
            </a:r>
            <a:r>
              <a:rPr lang="en-US" altLang="en-US" sz="2800" b="1" i="1" dirty="0">
                <a:solidFill>
                  <a:srgbClr val="004A78"/>
                </a:solidFill>
              </a:rPr>
              <a:t> v Six Flags Great Adventure, L.L.C. </a:t>
            </a:r>
            <a:r>
              <a:rPr lang="en-US" altLang="en-US" sz="2800" b="1" dirty="0">
                <a:solidFill>
                  <a:srgbClr val="004A78"/>
                </a:solidFill>
              </a:rPr>
              <a:t>(2017)</a:t>
            </a:r>
          </a:p>
          <a:p>
            <a:pPr lvl="1">
              <a:tabLst>
                <a:tab pos="2346325" algn="l"/>
              </a:tabLst>
            </a:pPr>
            <a:r>
              <a:rPr lang="en-US" altLang="en-US" dirty="0">
                <a:solidFill>
                  <a:srgbClr val="004A78"/>
                </a:solidFill>
              </a:rPr>
              <a:t>Is the purchase of a ticket to an amusement park a license?</a:t>
            </a:r>
          </a:p>
          <a:p>
            <a:pPr lvl="1">
              <a:tabLst>
                <a:tab pos="2346325" algn="l"/>
              </a:tabLst>
            </a:pPr>
            <a:r>
              <a:rPr lang="en-US" altLang="en-US" dirty="0"/>
              <a:t>Is it the sale of a good?</a:t>
            </a:r>
          </a:p>
          <a:p>
            <a:pPr lvl="1">
              <a:tabLst>
                <a:tab pos="2346325" algn="l"/>
              </a:tabLst>
            </a:pPr>
            <a:r>
              <a:rPr lang="en-US" altLang="en-US" dirty="0">
                <a:solidFill>
                  <a:srgbClr val="004A78"/>
                </a:solidFill>
              </a:rPr>
              <a:t>Is the primary purpose to have the ticket or to have access?</a:t>
            </a:r>
            <a:endParaRPr lang="en-US" dirty="0"/>
          </a:p>
        </p:txBody>
      </p:sp>
      <p:pic>
        <p:nvPicPr>
          <p:cNvPr id="14" name="Graphic 13" descr="Hot air balloon">
            <a:extLst>
              <a:ext uri="{FF2B5EF4-FFF2-40B4-BE49-F238E27FC236}">
                <a16:creationId xmlns:a16="http://schemas.microsoft.com/office/drawing/2014/main" id="{67132540-5DED-480B-9660-5A6027D415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4729" y="4261077"/>
            <a:ext cx="1915886" cy="1915886"/>
          </a:xfrm>
          <a:prstGeom prst="rect">
            <a:avLst/>
          </a:prstGeom>
        </p:spPr>
      </p:pic>
      <p:pic>
        <p:nvPicPr>
          <p:cNvPr id="4" name="Picture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892514" y="4524804"/>
            <a:ext cx="1658256" cy="1652159"/>
          </a:xfrm>
          <a:prstGeom prst="rect">
            <a:avLst/>
          </a:prstGeom>
        </p:spPr>
      </p:pic>
    </p:spTree>
    <p:custDataLst>
      <p:tags r:id="rId1"/>
    </p:custDataLst>
    <p:extLst>
      <p:ext uri="{BB962C8B-B14F-4D97-AF65-F5344CB8AC3E}">
        <p14:creationId xmlns:p14="http://schemas.microsoft.com/office/powerpoint/2010/main" val="3413612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C179C5D7-DA99-4AA5-8DB0-1FA642D8FB8B}"/>
    </a:ext>
  </a:extLst>
</a:theme>
</file>

<file path=ppt/theme/theme2.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99058E2F-7ED2-4983-8031-712A8ADC93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342809d5e0ebb5b52108db5f0a65b23b">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7136565501243184ab69f50535de382d"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b47f0fb-e24d-44b9-89a4-ff46b5ce035f">
      <UserInfo>
        <DisplayName/>
        <AccountId xsi:nil="true"/>
        <AccountType/>
      </UserInfo>
    </SharedWithUsers>
    <test1 xmlns="dbac95d4-689a-4a2b-9845-ea50641fb23b" xsi:nil="true"/>
    <Team_x0020_Members xmlns="dbac95d4-689a-4a2b-9845-ea50641fb23b">
      <UserInfo>
        <DisplayName/>
        <AccountId xsi:nil="true"/>
        <AccountType/>
      </UserInfo>
    </Team_x0020_Members>
  </documentManagement>
</p:properties>
</file>

<file path=customXml/itemProps1.xml><?xml version="1.0" encoding="utf-8"?>
<ds:datastoreItem xmlns:ds="http://schemas.openxmlformats.org/officeDocument/2006/customXml" ds:itemID="{8F02A962-7552-4BEA-86C5-2617072E8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BA9BA192-EF86-48DF-982C-2C526A268392}">
  <ds:schemaRefs>
    <ds:schemaRef ds:uri="http://schemas.microsoft.com/office/infopath/2007/PartnerControls"/>
    <ds:schemaRef ds:uri="5b47f0fb-e24d-44b9-89a4-ff46b5ce035f"/>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dbac95d4-689a-4a2b-9845-ea50641fb23b"/>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1051</TotalTime>
  <Words>3240</Words>
  <Application>Microsoft Office PowerPoint</Application>
  <PresentationFormat>Widescreen</PresentationFormat>
  <Paragraphs>429</Paragraphs>
  <Slides>69</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69</vt:i4>
      </vt:variant>
    </vt:vector>
  </HeadingPairs>
  <TitlesOfParts>
    <vt:vector size="76" baseType="lpstr">
      <vt:lpstr>Arial</vt:lpstr>
      <vt:lpstr>Calibri</vt:lpstr>
      <vt:lpstr>Courier New</vt:lpstr>
      <vt:lpstr>Times New Roman</vt:lpstr>
      <vt:lpstr>Wingdings</vt:lpstr>
      <vt:lpstr>Optimized Template Master</vt:lpstr>
      <vt:lpstr>Optimized Template Master (cont.)</vt:lpstr>
      <vt:lpstr>Contracts and Sales: Introduction and Formation</vt:lpstr>
      <vt:lpstr>Learning Objectives (1 of 2)</vt:lpstr>
      <vt:lpstr>Learning Objectives (2 of 2)</vt:lpstr>
      <vt:lpstr>What Is a Contract?</vt:lpstr>
      <vt:lpstr>Definition of a Contract</vt:lpstr>
      <vt:lpstr>Sources of Contract Law</vt:lpstr>
      <vt:lpstr>Sources of Contract Law (1 of 3)</vt:lpstr>
      <vt:lpstr>Sources of Contract Law (2 of 3)</vt:lpstr>
      <vt:lpstr>Does the UCC Apply?</vt:lpstr>
      <vt:lpstr>UCC versus Common Law</vt:lpstr>
      <vt:lpstr>Sources of Contract Law (3 of 3)</vt:lpstr>
      <vt:lpstr>Types of Contracts</vt:lpstr>
      <vt:lpstr>Bilateral versus Unilateral</vt:lpstr>
      <vt:lpstr>Express versus Implied</vt:lpstr>
      <vt:lpstr>Quasi Contracts</vt:lpstr>
      <vt:lpstr>Void versus Voidable Contracts</vt:lpstr>
      <vt:lpstr>Executed versus Executory</vt:lpstr>
      <vt:lpstr>Consumer Credit Contracts</vt:lpstr>
      <vt:lpstr>Consumer Credit Contracts Formation</vt:lpstr>
      <vt:lpstr>Equal Credit Opportunity Act (1 of 3)</vt:lpstr>
      <vt:lpstr>Equal Credit Opportunity Act (2 of 3)</vt:lpstr>
      <vt:lpstr>Equal Credit Opportunity Act (3 of 3)</vt:lpstr>
      <vt:lpstr>ECOA Violation? </vt:lpstr>
      <vt:lpstr>Subprime or Predatory Lending</vt:lpstr>
      <vt:lpstr>TILA</vt:lpstr>
      <vt:lpstr>Truth-in-Lending</vt:lpstr>
      <vt:lpstr>CARD</vt:lpstr>
      <vt:lpstr>Additional Credit Protections</vt:lpstr>
      <vt:lpstr>Formation of Contracts</vt:lpstr>
      <vt:lpstr>Formation of Contracts Overview</vt:lpstr>
      <vt:lpstr>Formation: Offer</vt:lpstr>
      <vt:lpstr>Case 11.3 </vt:lpstr>
      <vt:lpstr>Consider 11.3 (1 of 2)</vt:lpstr>
      <vt:lpstr>Consider 11.3 (2 of 2)</vt:lpstr>
      <vt:lpstr>Formation: Essential Terms</vt:lpstr>
      <vt:lpstr>Communication</vt:lpstr>
      <vt:lpstr>Offer: Termination (1 of 2)</vt:lpstr>
      <vt:lpstr>Offer: Termination (2 of 2)</vt:lpstr>
      <vt:lpstr>Case Study </vt:lpstr>
      <vt:lpstr>Offer: Termination (UCC) (1 of 2)</vt:lpstr>
      <vt:lpstr>Offer: Termination (UCC) (2 of 2)</vt:lpstr>
      <vt:lpstr>UCC Contract Formation</vt:lpstr>
      <vt:lpstr>Contract Formation</vt:lpstr>
      <vt:lpstr>Checklist for Formation of Contracts (1 of 2)</vt:lpstr>
      <vt:lpstr>Checklist for Formation of Contracts (2 of 2)</vt:lpstr>
      <vt:lpstr>Formation: Acceptance (1 of 3)</vt:lpstr>
      <vt:lpstr>Formation: Acceptance (2 of 3)</vt:lpstr>
      <vt:lpstr>Formation: Acceptance (3 of 3)</vt:lpstr>
      <vt:lpstr>Timing Rules for Acceptance</vt:lpstr>
      <vt:lpstr>Formation: Timing</vt:lpstr>
      <vt:lpstr>Formation: E-Contracts</vt:lpstr>
      <vt:lpstr>Formation: Consideration (1 of 2)</vt:lpstr>
      <vt:lpstr>Formation: Consideration (2 of 2)</vt:lpstr>
      <vt:lpstr>Statute of Frauds (1 of 7)</vt:lpstr>
      <vt:lpstr>Statute of Frauds (2 of 7)</vt:lpstr>
      <vt:lpstr>Statute of Frauds (3 of 7) </vt:lpstr>
      <vt:lpstr>Statute of Frauds (4 of 7)</vt:lpstr>
      <vt:lpstr>Statute of Frauds (5 of 7)</vt:lpstr>
      <vt:lpstr>Statute of Frauds (6 of 7)</vt:lpstr>
      <vt:lpstr>Statute of Frauds (7 of 7) </vt:lpstr>
      <vt:lpstr>Common Law versus UCC Rules on Formation</vt:lpstr>
      <vt:lpstr>Parol Evidence</vt:lpstr>
      <vt:lpstr>Issues in Formation of International Contracts</vt:lpstr>
      <vt:lpstr>International Contracts</vt:lpstr>
      <vt:lpstr>Avoiding Legal Pitfalls in International Transactions (1 of 3)</vt:lpstr>
      <vt:lpstr>Avoiding Legal Pitfalls in International Transactions (2 of 3)</vt:lpstr>
      <vt:lpstr>Avoiding Legal Pitfalls in International Transactions (3 of 3)</vt:lpstr>
      <vt:lpstr>International Contracts Case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Contracts and Sales: Introduction and Formation</dc:title>
  <dc:creator>Ashtami Devi</dc:creator>
  <cp:lastModifiedBy>User</cp:lastModifiedBy>
  <cp:revision>115</cp:revision>
  <dcterms:created xsi:type="dcterms:W3CDTF">2020-09-07T13:00:14Z</dcterms:created>
  <dcterms:modified xsi:type="dcterms:W3CDTF">2025-05-22T09:14:27Z</dcterms:modified>
</cp:coreProperties>
</file>