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53"/>
  </p:notesMasterIdLst>
  <p:sldIdLst>
    <p:sldId id="256" r:id="rId2"/>
    <p:sldId id="257" r:id="rId3"/>
    <p:sldId id="340" r:id="rId4"/>
    <p:sldId id="362" r:id="rId5"/>
    <p:sldId id="363" r:id="rId6"/>
    <p:sldId id="364" r:id="rId7"/>
    <p:sldId id="265" r:id="rId8"/>
    <p:sldId id="261" r:id="rId9"/>
    <p:sldId id="314" r:id="rId10"/>
    <p:sldId id="365" r:id="rId11"/>
    <p:sldId id="263" r:id="rId12"/>
    <p:sldId id="341" r:id="rId13"/>
    <p:sldId id="269" r:id="rId14"/>
    <p:sldId id="292" r:id="rId15"/>
    <p:sldId id="366" r:id="rId16"/>
    <p:sldId id="367" r:id="rId17"/>
    <p:sldId id="368" r:id="rId18"/>
    <p:sldId id="369" r:id="rId19"/>
    <p:sldId id="370" r:id="rId20"/>
    <p:sldId id="343" r:id="rId21"/>
    <p:sldId id="371" r:id="rId22"/>
    <p:sldId id="320"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25" r:id="rId37"/>
    <p:sldId id="264" r:id="rId38"/>
    <p:sldId id="346" r:id="rId39"/>
    <p:sldId id="385" r:id="rId40"/>
    <p:sldId id="386" r:id="rId41"/>
    <p:sldId id="347" r:id="rId42"/>
    <p:sldId id="387" r:id="rId43"/>
    <p:sldId id="294" r:id="rId44"/>
    <p:sldId id="388" r:id="rId45"/>
    <p:sldId id="389" r:id="rId46"/>
    <p:sldId id="390" r:id="rId47"/>
    <p:sldId id="326" r:id="rId48"/>
    <p:sldId id="391" r:id="rId49"/>
    <p:sldId id="348" r:id="rId50"/>
    <p:sldId id="392" r:id="rId51"/>
    <p:sldId id="393" r:id="rId52"/>
  </p:sldIdLst>
  <p:sldSz cx="9144000" cy="6858000" type="screen4x3"/>
  <p:notesSz cx="6934200" cy="9283700"/>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Untitled Section" id="{CC9F78F4-5D66-4D15-8CCB-E6F2BD388C7A}">
          <p14:sldIdLst>
            <p14:sldId id="256"/>
            <p14:sldId id="257"/>
            <p14:sldId id="340"/>
            <p14:sldId id="362"/>
            <p14:sldId id="363"/>
            <p14:sldId id="364"/>
            <p14:sldId id="265"/>
            <p14:sldId id="261"/>
            <p14:sldId id="314"/>
            <p14:sldId id="365"/>
            <p14:sldId id="263"/>
            <p14:sldId id="341"/>
            <p14:sldId id="269"/>
            <p14:sldId id="292"/>
            <p14:sldId id="366"/>
            <p14:sldId id="367"/>
            <p14:sldId id="368"/>
            <p14:sldId id="369"/>
            <p14:sldId id="370"/>
            <p14:sldId id="343"/>
            <p14:sldId id="371"/>
            <p14:sldId id="320"/>
            <p14:sldId id="372"/>
            <p14:sldId id="373"/>
            <p14:sldId id="374"/>
            <p14:sldId id="375"/>
            <p14:sldId id="376"/>
            <p14:sldId id="377"/>
            <p14:sldId id="378"/>
            <p14:sldId id="379"/>
            <p14:sldId id="380"/>
            <p14:sldId id="381"/>
            <p14:sldId id="382"/>
            <p14:sldId id="383"/>
            <p14:sldId id="384"/>
            <p14:sldId id="325"/>
            <p14:sldId id="264"/>
            <p14:sldId id="346"/>
            <p14:sldId id="385"/>
            <p14:sldId id="386"/>
            <p14:sldId id="347"/>
            <p14:sldId id="387"/>
            <p14:sldId id="294"/>
            <p14:sldId id="388"/>
            <p14:sldId id="389"/>
            <p14:sldId id="390"/>
            <p14:sldId id="326"/>
            <p14:sldId id="391"/>
            <p14:sldId id="348"/>
            <p14:sldId id="392"/>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00"/>
    <a:srgbClr val="E7E7E7"/>
    <a:srgbClr val="CDB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7" autoAdjust="0"/>
    <p:restoredTop sz="94687" autoAdjust="0"/>
  </p:normalViewPr>
  <p:slideViewPr>
    <p:cSldViewPr snapToGrid="0">
      <p:cViewPr varScale="1">
        <p:scale>
          <a:sx n="38" d="100"/>
          <a:sy n="38" d="100"/>
        </p:scale>
        <p:origin x="1192" y="32"/>
      </p:cViewPr>
      <p:guideLst>
        <p:guide orient="horz" pos="2160"/>
        <p:guide pos="2880"/>
      </p:guideLst>
    </p:cSldViewPr>
  </p:slideViewPr>
  <p:outlineViewPr>
    <p:cViewPr>
      <p:scale>
        <a:sx n="33" d="100"/>
        <a:sy n="33" d="100"/>
      </p:scale>
      <p:origin x="0" y="417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5138"/>
          </a:xfrm>
          <a:prstGeom prst="rect">
            <a:avLst/>
          </a:prstGeom>
        </p:spPr>
        <p:txBody>
          <a:bodyPr vert="horz" lIns="91440" tIns="45720" rIns="91440" bIns="45720" rtlCol="0"/>
          <a:lstStyle>
            <a:lvl1pPr algn="r">
              <a:defRPr sz="1200"/>
            </a:lvl1pPr>
          </a:lstStyle>
          <a:p>
            <a:fld id="{D02B06C5-5992-4749-A93D-F8229DDD3200}" type="datetimeFigureOut">
              <a:rPr lang="en-US" smtClean="0"/>
              <a:t>5/22/2025</a:t>
            </a:fld>
            <a:endParaRPr lang="en-US"/>
          </a:p>
        </p:txBody>
      </p:sp>
      <p:sp>
        <p:nvSpPr>
          <p:cNvPr id="4" name="Slide Image Placeholder 3"/>
          <p:cNvSpPr>
            <a:spLocks noGrp="1" noRot="1" noChangeAspect="1"/>
          </p:cNvSpPr>
          <p:nvPr>
            <p:ph type="sldImg" idx="2"/>
          </p:nvPr>
        </p:nvSpPr>
        <p:spPr>
          <a:xfrm>
            <a:off x="1377950" y="1160463"/>
            <a:ext cx="417830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67225"/>
            <a:ext cx="5546725" cy="3656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05138"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818563"/>
            <a:ext cx="3005138" cy="465137"/>
          </a:xfrm>
          <a:prstGeom prst="rect">
            <a:avLst/>
          </a:prstGeom>
        </p:spPr>
        <p:txBody>
          <a:bodyPr vert="horz" lIns="91440" tIns="45720" rIns="91440" bIns="45720" rtlCol="0" anchor="b"/>
          <a:lstStyle>
            <a:lvl1pPr algn="r">
              <a:defRPr sz="1200"/>
            </a:lvl1pPr>
          </a:lstStyle>
          <a:p>
            <a:fld id="{7756D5E8-9E75-4427-84E9-555894FF0846}" type="slidenum">
              <a:rPr lang="en-US" smtClean="0"/>
              <a:t>‹#›</a:t>
            </a:fld>
            <a:endParaRPr lang="en-US"/>
          </a:p>
        </p:txBody>
      </p:sp>
    </p:spTree>
    <p:extLst>
      <p:ext uri="{BB962C8B-B14F-4D97-AF65-F5344CB8AC3E}">
        <p14:creationId xmlns:p14="http://schemas.microsoft.com/office/powerpoint/2010/main" val="197476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a:t>
            </a:fld>
            <a:endParaRPr lang="en-US"/>
          </a:p>
        </p:txBody>
      </p:sp>
    </p:spTree>
    <p:extLst>
      <p:ext uri="{BB962C8B-B14F-4D97-AF65-F5344CB8AC3E}">
        <p14:creationId xmlns:p14="http://schemas.microsoft.com/office/powerpoint/2010/main" val="35737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11</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12</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13</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03</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14</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03</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15</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03</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16</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03</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17</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03</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18</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03</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19</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20</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a:t>
            </a:fld>
            <a:endParaRPr lang="en-US"/>
          </a:p>
        </p:txBody>
      </p:sp>
    </p:spTree>
    <p:extLst>
      <p:ext uri="{BB962C8B-B14F-4D97-AF65-F5344CB8AC3E}">
        <p14:creationId xmlns:p14="http://schemas.microsoft.com/office/powerpoint/2010/main" val="35737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a:t>
            </a:r>
            <a:r>
              <a:rPr lang="en-US" baseline="0"/>
              <a:t>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21</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22</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23</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24</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25</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26</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27</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28</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29</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30</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a:t>
            </a:fld>
            <a:endParaRPr lang="en-US"/>
          </a:p>
        </p:txBody>
      </p:sp>
    </p:spTree>
    <p:extLst>
      <p:ext uri="{BB962C8B-B14F-4D97-AF65-F5344CB8AC3E}">
        <p14:creationId xmlns:p14="http://schemas.microsoft.com/office/powerpoint/2010/main" val="357379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31</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32</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33</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34</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35</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36</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37</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05</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38</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05</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39</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05</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40</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5</a:t>
            </a:fld>
            <a:endParaRPr lang="en-US"/>
          </a:p>
        </p:txBody>
      </p:sp>
    </p:spTree>
    <p:extLst>
      <p:ext uri="{BB962C8B-B14F-4D97-AF65-F5344CB8AC3E}">
        <p14:creationId xmlns:p14="http://schemas.microsoft.com/office/powerpoint/2010/main" val="357379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06</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41</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06</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42</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06</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43</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06</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44</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06</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45</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06</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46</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06</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47</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a:t>
            </a:r>
            <a:r>
              <a:rPr lang="en-US" baseline="0"/>
              <a:t>Objective 06</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48</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07</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49</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07</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50</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6</a:t>
            </a:fld>
            <a:endParaRPr lang="en-US"/>
          </a:p>
        </p:txBody>
      </p:sp>
    </p:spTree>
    <p:extLst>
      <p:ext uri="{BB962C8B-B14F-4D97-AF65-F5344CB8AC3E}">
        <p14:creationId xmlns:p14="http://schemas.microsoft.com/office/powerpoint/2010/main" val="357379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07</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51</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7</a:t>
            </a:fld>
            <a:endParaRPr lang="en-US"/>
          </a:p>
        </p:txBody>
      </p:sp>
    </p:spTree>
    <p:extLst>
      <p:ext uri="{BB962C8B-B14F-4D97-AF65-F5344CB8AC3E}">
        <p14:creationId xmlns:p14="http://schemas.microsoft.com/office/powerpoint/2010/main" val="414987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8</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9</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10</a:t>
            </a:fld>
            <a:endParaRPr lang="en-US"/>
          </a:p>
        </p:txBody>
      </p:sp>
    </p:spTree>
    <p:extLst>
      <p:ext uri="{BB962C8B-B14F-4D97-AF65-F5344CB8AC3E}">
        <p14:creationId xmlns:p14="http://schemas.microsoft.com/office/powerpoint/2010/main" val="1884705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Title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bwMode="auto">
          <a:xfrm>
            <a:off x="0" y="5852160"/>
            <a:ext cx="9144000" cy="1005840"/>
          </a:xfrm>
          <a:prstGeom prst="rect">
            <a:avLst/>
          </a:prstGeom>
          <a:solidFill>
            <a:srgbClr val="CDB16E"/>
          </a:solidFill>
          <a:ln>
            <a:noFill/>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anose="020B0604020202020204" pitchFamily="34" charset="0"/>
            </a:endParaRPr>
          </a:p>
        </p:txBody>
      </p:sp>
      <p:sp>
        <p:nvSpPr>
          <p:cNvPr id="3" name="Text Box 3"/>
          <p:cNvSpPr txBox="1">
            <a:spLocks noChangeArrowheads="1"/>
          </p:cNvSpPr>
          <p:nvPr userDrawn="1"/>
        </p:nvSpPr>
        <p:spPr bwMode="auto">
          <a:xfrm>
            <a:off x="6035675" y="1782763"/>
            <a:ext cx="1187450" cy="244475"/>
          </a:xfrm>
          <a:prstGeom prst="rect">
            <a:avLst/>
          </a:prstGeom>
          <a:noFill/>
          <a:ln>
            <a:noFill/>
          </a:ln>
          <a:effectLst/>
        </p:spPr>
        <p:txBody>
          <a:bodyPr>
            <a:spAutoFit/>
          </a:bodyPr>
          <a:lstStyle>
            <a:lvl1pPr>
              <a:defRPr sz="1000">
                <a:solidFill>
                  <a:schemeClr val="tx1"/>
                </a:solidFill>
                <a:latin typeface="Arial" charset="0"/>
                <a:ea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spcBef>
                <a:spcPct val="50000"/>
              </a:spcBef>
              <a:defRPr/>
            </a:pPr>
            <a:endParaRPr lang="en-US" dirty="0">
              <a:solidFill>
                <a:srgbClr val="000000"/>
              </a:solidFill>
            </a:endParaRPr>
          </a:p>
        </p:txBody>
      </p:sp>
      <p:pic>
        <p:nvPicPr>
          <p:cNvPr id="1026" name="Picture 2" descr="Book cover" title="Essentials of Marketing Research Seventh Edi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152" y="594391"/>
            <a:ext cx="3885064" cy="4983452"/>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66"/>
          <p:cNvPicPr>
            <a:picLocks/>
          </p:cNvPicPr>
          <p:nvPr userDrawn="1"/>
        </p:nvPicPr>
        <p:blipFill rotWithShape="1">
          <a:blip r:embed="rId3" cstate="print">
            <a:extLst>
              <a:ext uri="{BEBA8EAE-BF5A-486C-A8C5-ECC9F3942E4B}">
                <a14:imgProps xmlns:a14="http://schemas.microsoft.com/office/drawing/2010/main">
                  <a14:imgLayer r:embed="rId4">
                    <a14:imgEffect>
                      <a14:sharpenSoften amount="-12000"/>
                    </a14:imgEffect>
                    <a14:imgEffect>
                      <a14:saturation sat="148000"/>
                    </a14:imgEffect>
                  </a14:imgLayer>
                </a14:imgProps>
              </a:ext>
              <a:ext uri="{28A0092B-C50C-407E-A947-70E740481C1C}">
                <a14:useLocalDpi xmlns:a14="http://schemas.microsoft.com/office/drawing/2010/main" val="0"/>
              </a:ext>
            </a:extLst>
          </a:blip>
          <a:srcRect b="98423"/>
          <a:stretch/>
        </p:blipFill>
        <p:spPr>
          <a:xfrm>
            <a:off x="-1" y="0"/>
            <a:ext cx="9144000" cy="320040"/>
          </a:xfrm>
          <a:prstGeom prst="rect">
            <a:avLst/>
          </a:prstGeom>
        </p:spPr>
      </p:pic>
      <p:sp>
        <p:nvSpPr>
          <p:cNvPr id="2" name="Title 1"/>
          <p:cNvSpPr>
            <a:spLocks noGrp="1"/>
          </p:cNvSpPr>
          <p:nvPr>
            <p:ph type="title"/>
          </p:nvPr>
        </p:nvSpPr>
        <p:spPr>
          <a:xfrm>
            <a:off x="4453214" y="1663699"/>
            <a:ext cx="4389120" cy="2560320"/>
          </a:xfrm>
        </p:spPr>
        <p:txBody>
          <a:bodyPr/>
          <a:lstStyle>
            <a:lvl1pPr algn="ctr">
              <a:defRPr sz="3600" b="1"/>
            </a:lvl1pPr>
          </a:lstStyle>
          <a:p>
            <a:r>
              <a:rPr lang="en-US" dirty="0"/>
              <a:t>Click to edit Master title style</a:t>
            </a:r>
          </a:p>
        </p:txBody>
      </p:sp>
      <p:sp>
        <p:nvSpPr>
          <p:cNvPr id="6" name="Text Placeholder 5"/>
          <p:cNvSpPr>
            <a:spLocks noGrp="1"/>
          </p:cNvSpPr>
          <p:nvPr>
            <p:ph type="body" sz="quarter" idx="10"/>
          </p:nvPr>
        </p:nvSpPr>
        <p:spPr>
          <a:xfrm>
            <a:off x="457200" y="6464300"/>
            <a:ext cx="8229600" cy="274320"/>
          </a:xfrm>
        </p:spPr>
        <p:txBody>
          <a:bodyPr anchor="ctr"/>
          <a:lstStyle>
            <a:lvl1pPr marL="0" indent="0" algn="ctr">
              <a:buNone/>
              <a:defRPr sz="1000"/>
            </a:lvl1pPr>
          </a:lstStyle>
          <a:p>
            <a:pPr lvl="0"/>
            <a:r>
              <a:rPr lang="en-US" dirty="0"/>
              <a:t>Click to edit Master text styles</a:t>
            </a:r>
          </a:p>
        </p:txBody>
      </p:sp>
    </p:spTree>
    <p:extLst>
      <p:ext uri="{BB962C8B-B14F-4D97-AF65-F5344CB8AC3E}">
        <p14:creationId xmlns:p14="http://schemas.microsoft.com/office/powerpoint/2010/main" val="33364184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Tree>
    <p:extLst>
      <p:ext uri="{BB962C8B-B14F-4D97-AF65-F5344CB8AC3E}">
        <p14:creationId xmlns:p14="http://schemas.microsoft.com/office/powerpoint/2010/main" val="18989607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6388100"/>
            <a:ext cx="2286000" cy="274320"/>
          </a:xfrm>
        </p:spPr>
        <p:txBody>
          <a:bodyPr/>
          <a:lstStyle>
            <a:lvl1pPr marL="0" indent="0">
              <a:buFont typeface="Arial" panose="020B0604020202020204" pitchFamily="34" charset="0"/>
              <a:buNone/>
              <a:defRPr sz="12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19834552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237744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3957784"/>
            <a:ext cx="8229600" cy="237744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4"/>
          </p:nvPr>
        </p:nvSpPr>
        <p:spPr>
          <a:xfrm>
            <a:off x="457200" y="6388100"/>
            <a:ext cx="2286000" cy="274320"/>
          </a:xfrm>
        </p:spPr>
        <p:txBody>
          <a:bodyPr/>
          <a:lstStyle>
            <a:lvl1pPr marL="0" indent="0">
              <a:buNone/>
              <a:defRPr sz="1200"/>
            </a:lvl1pPr>
          </a:lstStyle>
          <a:p>
            <a:pPr lvl="0"/>
            <a:r>
              <a:rPr lang="en-US" dirty="0"/>
              <a:t>Click to edit Master text styles</a:t>
            </a:r>
          </a:p>
        </p:txBody>
      </p:sp>
    </p:spTree>
    <p:extLst>
      <p:ext uri="{BB962C8B-B14F-4D97-AF65-F5344CB8AC3E}">
        <p14:creationId xmlns:p14="http://schemas.microsoft.com/office/powerpoint/2010/main" val="29213658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2617351"/>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6"/>
          <p:cNvSpPr>
            <a:spLocks noGrp="1"/>
          </p:cNvSpPr>
          <p:nvPr>
            <p:ph sz="quarter" idx="14"/>
          </p:nvPr>
        </p:nvSpPr>
        <p:spPr>
          <a:xfrm>
            <a:off x="457200" y="3926602"/>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457200" y="5235854"/>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14241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393192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754880" y="1308100"/>
            <a:ext cx="393192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4"/>
          </p:nvPr>
        </p:nvSpPr>
        <p:spPr>
          <a:xfrm>
            <a:off x="457200" y="6388100"/>
            <a:ext cx="2286000" cy="274320"/>
          </a:xfrm>
        </p:spPr>
        <p:txBody>
          <a:bodyPr/>
          <a:lstStyle>
            <a:lvl1pPr marL="0" indent="0">
              <a:buNone/>
              <a:defRPr sz="1200"/>
            </a:lvl1pPr>
          </a:lstStyle>
          <a:p>
            <a:pPr lvl="0"/>
            <a:r>
              <a:rPr lang="en-US" dirty="0"/>
              <a:t>Click to edit Master text styles</a:t>
            </a:r>
          </a:p>
        </p:txBody>
      </p:sp>
    </p:spTree>
    <p:extLst>
      <p:ext uri="{BB962C8B-B14F-4D97-AF65-F5344CB8AC3E}">
        <p14:creationId xmlns:p14="http://schemas.microsoft.com/office/powerpoint/2010/main" val="49102962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xhibit 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548640"/>
          </a:xfrm>
        </p:spPr>
        <p:txBody>
          <a:bodyPr anchor="ctr">
            <a:noAutofit/>
          </a:bodyPr>
          <a:lstStyle>
            <a:lvl1pPr>
              <a:defRPr sz="2000"/>
            </a:lvl1pPr>
          </a:lstStyle>
          <a:p>
            <a:r>
              <a:rPr lang="en-US" dirty="0"/>
              <a:t>Click to edit Master title style</a:t>
            </a:r>
          </a:p>
        </p:txBody>
      </p:sp>
      <p:sp>
        <p:nvSpPr>
          <p:cNvPr id="7" name="Content Placeholder 6"/>
          <p:cNvSpPr>
            <a:spLocks noGrp="1"/>
          </p:cNvSpPr>
          <p:nvPr>
            <p:ph sz="quarter" idx="12"/>
          </p:nvPr>
        </p:nvSpPr>
        <p:spPr>
          <a:xfrm>
            <a:off x="457200" y="913242"/>
            <a:ext cx="8229600" cy="539496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6388100"/>
            <a:ext cx="2286000" cy="274320"/>
          </a:xfrm>
        </p:spPr>
        <p:txBody>
          <a:bodyPr/>
          <a:lstStyle>
            <a:lvl1pPr marL="0" indent="0">
              <a:buFont typeface="Arial" panose="020B0604020202020204" pitchFamily="34" charset="0"/>
              <a:buNone/>
              <a:defRPr sz="12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101143057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xhibit 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548640"/>
          </a:xfrm>
        </p:spPr>
        <p:txBody>
          <a:bodyPr anchor="ctr">
            <a:noAutofit/>
          </a:bodyPr>
          <a:lstStyle>
            <a:lvl1pPr>
              <a:defRPr sz="2000"/>
            </a:lvl1pPr>
          </a:lstStyle>
          <a:p>
            <a:r>
              <a:rPr lang="en-US" dirty="0"/>
              <a:t>Click to edit Master title style</a:t>
            </a:r>
          </a:p>
        </p:txBody>
      </p:sp>
      <p:sp>
        <p:nvSpPr>
          <p:cNvPr id="7" name="Content Placeholder 6"/>
          <p:cNvSpPr>
            <a:spLocks noGrp="1"/>
          </p:cNvSpPr>
          <p:nvPr>
            <p:ph sz="quarter" idx="12"/>
          </p:nvPr>
        </p:nvSpPr>
        <p:spPr>
          <a:xfrm>
            <a:off x="457200" y="913242"/>
            <a:ext cx="8229600" cy="4395358"/>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5448300"/>
            <a:ext cx="8229600" cy="822960"/>
          </a:xfrm>
        </p:spPr>
        <p:txBody>
          <a:bodyPr/>
          <a:lstStyle>
            <a:lvl1pPr marL="0" indent="0">
              <a:buFont typeface="Arial" panose="020B0604020202020204" pitchFamily="34" charset="0"/>
              <a:buNone/>
              <a:defRPr sz="16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
        <p:nvSpPr>
          <p:cNvPr id="11" name="Content Placeholder 6"/>
          <p:cNvSpPr>
            <a:spLocks noGrp="1"/>
          </p:cNvSpPr>
          <p:nvPr>
            <p:ph sz="quarter" idx="14"/>
          </p:nvPr>
        </p:nvSpPr>
        <p:spPr>
          <a:xfrm>
            <a:off x="457200" y="6388100"/>
            <a:ext cx="2286000" cy="274320"/>
          </a:xfrm>
        </p:spPr>
        <p:txBody>
          <a:bodyPr/>
          <a:lstStyle>
            <a:lvl1pPr marL="0" indent="0">
              <a:buFont typeface="Arial" panose="020B0604020202020204" pitchFamily="34" charset="0"/>
              <a:buNone/>
              <a:defRPr sz="12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34779342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blackWhite">
          <a:xfrm>
            <a:off x="523875" y="457200"/>
            <a:ext cx="8077200" cy="579438"/>
          </a:xfrm>
          <a:prstGeom prst="rect">
            <a:avLst/>
          </a:prstGeom>
          <a:noFill/>
          <a:ln>
            <a:noFill/>
          </a:ln>
          <a:effectLst>
            <a:outerShdw sx="1000" sy="1000" algn="ctr" rotWithShape="0">
              <a:srgbClr val="EAEAEA"/>
            </a:outerShdw>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
        <p:nvSpPr>
          <p:cNvPr id="485379" name="Rectangle 3"/>
          <p:cNvSpPr>
            <a:spLocks noGrp="1" noChangeArrowheads="1"/>
          </p:cNvSpPr>
          <p:nvPr>
            <p:ph type="body" idx="1"/>
          </p:nvPr>
        </p:nvSpPr>
        <p:spPr bwMode="auto">
          <a:xfrm>
            <a:off x="514350" y="1235075"/>
            <a:ext cx="8102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85380" name="Rectangle 4"/>
          <p:cNvSpPr>
            <a:spLocks noGrp="1" noChangeArrowheads="1"/>
          </p:cNvSpPr>
          <p:nvPr>
            <p:ph type="ftr" sz="quarter" idx="3"/>
          </p:nvPr>
        </p:nvSpPr>
        <p:spPr bwMode="auto">
          <a:xfrm>
            <a:off x="533400" y="6355048"/>
            <a:ext cx="7421563" cy="36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ctr" eaLnBrk="1" hangingPunct="1">
              <a:defRPr sz="900" b="1">
                <a:solidFill>
                  <a:schemeClr val="tx1"/>
                </a:solidFill>
              </a:defRPr>
            </a:lvl1pPr>
          </a:lstStyle>
          <a:p>
            <a:pPr>
              <a:defRPr/>
            </a:pPr>
            <a:r>
              <a:rPr lang="en-US" dirty="0"/>
              <a:t>© 2019 Cengage. All rights reserved.</a:t>
            </a:r>
            <a:endParaRPr lang="en-US" altLang="en-US" dirty="0"/>
          </a:p>
          <a:p>
            <a:pPr>
              <a:defRPr/>
            </a:pPr>
            <a:endParaRPr lang="en-US" altLang="en-US" dirty="0"/>
          </a:p>
        </p:txBody>
      </p:sp>
      <p:sp>
        <p:nvSpPr>
          <p:cNvPr id="6" name="TextBox 5"/>
          <p:cNvSpPr txBox="1"/>
          <p:nvPr userDrawn="1"/>
        </p:nvSpPr>
        <p:spPr>
          <a:xfrm>
            <a:off x="8318500" y="6464300"/>
            <a:ext cx="640080" cy="274320"/>
          </a:xfrm>
          <a:prstGeom prst="rect">
            <a:avLst/>
          </a:prstGeom>
          <a:noFill/>
        </p:spPr>
        <p:txBody>
          <a:bodyPr wrap="none" rtlCol="0">
            <a:noAutofit/>
          </a:bodyPr>
          <a:lstStyle/>
          <a:p>
            <a:pPr algn="r"/>
            <a:r>
              <a:rPr lang="en-US" dirty="0"/>
              <a:t>5-</a:t>
            </a:r>
            <a:fld id="{FFE69775-2F7D-4B20-838D-98830AD19834}" type="slidenum">
              <a:rPr lang="en-US" smtClean="0"/>
              <a:pPr algn="r"/>
              <a:t>‹#›</a:t>
            </a:fld>
            <a:endParaRPr lang="en-US" dirty="0"/>
          </a:p>
        </p:txBody>
      </p:sp>
    </p:spTree>
    <p:extLst>
      <p:ext uri="{BB962C8B-B14F-4D97-AF65-F5344CB8AC3E}">
        <p14:creationId xmlns:p14="http://schemas.microsoft.com/office/powerpoint/2010/main" val="19648638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9" r:id="rId3"/>
    <p:sldLayoutId id="2147483741" r:id="rId4"/>
    <p:sldLayoutId id="2147483740" r:id="rId5"/>
    <p:sldLayoutId id="2147483738" r:id="rId6"/>
    <p:sldLayoutId id="2147483737" r:id="rId7"/>
    <p:sldLayoutId id="2147483742" r:id="rId8"/>
  </p:sldLayoutIdLst>
  <p:hf hdr="0" dt="0"/>
  <p:txStyles>
    <p:titleStyle>
      <a:lvl1pPr algn="l" rtl="0" eaLnBrk="1" fontAlgn="base" hangingPunct="1">
        <a:spcBef>
          <a:spcPct val="0"/>
        </a:spcBef>
        <a:spcAft>
          <a:spcPct val="0"/>
        </a:spcAft>
        <a:defRPr sz="3200" kern="1200">
          <a:solidFill>
            <a:schemeClr val="tx1"/>
          </a:solidFill>
          <a:effectLst>
            <a:outerShdw sx="1000" sy="1000" algn="tl">
              <a:srgbClr val="C0C0C0"/>
            </a:outerShdw>
          </a:effectLst>
          <a:latin typeface="+mn-lt"/>
          <a:ea typeface="+mj-ea"/>
          <a:cs typeface="+mj-cs"/>
        </a:defRPr>
      </a:lvl1pPr>
      <a:lvl2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2pPr>
      <a:lvl3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3pPr>
      <a:lvl4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4pPr>
      <a:lvl5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5pPr>
      <a:lvl6pPr marL="4572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6pPr>
      <a:lvl7pPr marL="9144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7pPr>
      <a:lvl8pPr marL="13716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8pPr>
      <a:lvl9pPr marL="18288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9pPr>
    </p:titleStyle>
    <p:bodyStyle>
      <a:lvl1pPr marL="222250" indent="-222250" algn="l" rtl="0" eaLnBrk="1" fontAlgn="base" hangingPunct="1">
        <a:spcBef>
          <a:spcPct val="20000"/>
        </a:spcBef>
        <a:spcAft>
          <a:spcPct val="0"/>
        </a:spcAft>
        <a:buClrTx/>
        <a:buChar char="•"/>
        <a:defRPr sz="2800" kern="1200">
          <a:solidFill>
            <a:schemeClr val="tx1"/>
          </a:solidFill>
          <a:effectLst>
            <a:outerShdw dist="38100" sx="1000" sy="1000" algn="tl">
              <a:srgbClr val="C0C0C0"/>
            </a:outerShdw>
          </a:effectLst>
          <a:latin typeface="+mn-lt"/>
          <a:ea typeface="+mn-ea"/>
          <a:cs typeface="+mn-cs"/>
        </a:defRPr>
      </a:lvl1pPr>
      <a:lvl2pPr marL="625475" indent="-284163" algn="l" rtl="0" eaLnBrk="1" fontAlgn="base" hangingPunct="1">
        <a:spcBef>
          <a:spcPct val="20000"/>
        </a:spcBef>
        <a:spcAft>
          <a:spcPct val="0"/>
        </a:spcAft>
        <a:buClrTx/>
        <a:buSzPct val="90000"/>
        <a:buFont typeface="Wingdings" panose="05000000000000000000" pitchFamily="2" charset="2"/>
        <a:buChar char="Ø"/>
        <a:defRPr sz="2400" kern="1200">
          <a:solidFill>
            <a:schemeClr val="tx1"/>
          </a:solidFill>
          <a:effectLst>
            <a:outerShdw dist="38100" sx="1000" sy="1000" algn="tl">
              <a:srgbClr val="C0C0C0"/>
            </a:outerShdw>
          </a:effectLst>
          <a:latin typeface="+mn-lt"/>
          <a:ea typeface="+mn-ea"/>
          <a:cs typeface="+mn-cs"/>
        </a:defRPr>
      </a:lvl2pPr>
      <a:lvl3pPr marL="974725" indent="-234950" algn="l" rtl="0" eaLnBrk="1" fontAlgn="base" hangingPunct="1">
        <a:spcBef>
          <a:spcPct val="20000"/>
        </a:spcBef>
        <a:spcAft>
          <a:spcPct val="0"/>
        </a:spcAft>
        <a:buClrTx/>
        <a:buSzPct val="75000"/>
        <a:buFont typeface="Wingdings" panose="05000000000000000000" pitchFamily="2" charset="2"/>
        <a:buChar char="v"/>
        <a:defRPr sz="2000" kern="1200">
          <a:solidFill>
            <a:schemeClr val="tx1"/>
          </a:solidFill>
          <a:effectLst>
            <a:outerShdw dist="38100" sx="1000" sy="1000" algn="tl">
              <a:srgbClr val="C0C0C0"/>
            </a:outerShdw>
          </a:effectLst>
          <a:latin typeface="+mn-lt"/>
          <a:ea typeface="+mn-ea"/>
          <a:cs typeface="+mn-cs"/>
        </a:defRPr>
      </a:lvl3pPr>
      <a:lvl4pPr marL="1311275" indent="-222250" algn="l" rtl="0" eaLnBrk="1" fontAlgn="base" hangingPunct="1">
        <a:spcBef>
          <a:spcPct val="20000"/>
        </a:spcBef>
        <a:spcAft>
          <a:spcPct val="0"/>
        </a:spcAft>
        <a:buClrTx/>
        <a:buChar char="–"/>
        <a:defRPr kern="1200">
          <a:solidFill>
            <a:schemeClr val="tx1"/>
          </a:solidFill>
          <a:effectLst>
            <a:outerShdw dist="38100" sx="1000" sy="1000" algn="tl">
              <a:srgbClr val="C0C0C0"/>
            </a:outerShdw>
          </a:effectLst>
          <a:latin typeface="+mn-lt"/>
          <a:ea typeface="+mn-ea"/>
          <a:cs typeface="+mn-cs"/>
        </a:defRPr>
      </a:lvl4pPr>
      <a:lvl5pPr marL="1657350" indent="-173038" algn="l" rtl="0" eaLnBrk="1" fontAlgn="base" hangingPunct="1">
        <a:spcBef>
          <a:spcPct val="20000"/>
        </a:spcBef>
        <a:spcAft>
          <a:spcPct val="0"/>
        </a:spcAft>
        <a:buClrTx/>
        <a:buChar char="•"/>
        <a:defRPr sz="1600" kern="1200">
          <a:solidFill>
            <a:schemeClr val="tx1"/>
          </a:solidFill>
          <a:effectLst>
            <a:outerShdw dist="38100" sx="1000" sy="1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214" y="1663699"/>
            <a:ext cx="4389120" cy="1754326"/>
          </a:xfrm>
        </p:spPr>
        <p:txBody>
          <a:bodyPr/>
          <a:lstStyle/>
          <a:p>
            <a:r>
              <a:rPr lang="en-US" altLang="en-US" dirty="0"/>
              <a:t>Chapter 5</a:t>
            </a:r>
            <a:br>
              <a:rPr lang="en-US" altLang="en-US" dirty="0"/>
            </a:br>
            <a:r>
              <a:rPr lang="en-US" altLang="en-US" dirty="0"/>
              <a:t>Qualitative Research Tools</a:t>
            </a:r>
          </a:p>
        </p:txBody>
      </p:sp>
      <p:sp>
        <p:nvSpPr>
          <p:cNvPr id="3" name="Text Placeholder 2"/>
          <p:cNvSpPr>
            <a:spLocks noGrp="1"/>
          </p:cNvSpPr>
          <p:nvPr>
            <p:ph type="body" sz="quarter" idx="10"/>
          </p:nvPr>
        </p:nvSpPr>
        <p:spPr/>
        <p:txBody>
          <a:bodyPr/>
          <a:lstStyle/>
          <a:p>
            <a:r>
              <a:rPr lang="en-US" dirty="0"/>
              <a:t>© 2019 Cengage. All rights reserved.</a:t>
            </a:r>
          </a:p>
        </p:txBody>
      </p:sp>
    </p:spTree>
    <p:extLst>
      <p:ext uri="{BB962C8B-B14F-4D97-AF65-F5344CB8AC3E}">
        <p14:creationId xmlns:p14="http://schemas.microsoft.com/office/powerpoint/2010/main" val="283907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B60000"/>
                </a:solidFill>
              </a:rPr>
              <a:t>Qualitative Research and Exploratory Research Designs (2 of 2)</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b="1" dirty="0"/>
              <a:t>Qualitative data</a:t>
            </a:r>
          </a:p>
          <a:p>
            <a:pPr lvl="1"/>
            <a:r>
              <a:rPr lang="en-US" altLang="en-US" dirty="0"/>
              <a:t>Data that are not characterized by numbers but rather, are textual, visual, or oral</a:t>
            </a:r>
          </a:p>
          <a:p>
            <a:pPr lvl="1"/>
            <a:r>
              <a:rPr lang="en-US" altLang="en-US" dirty="0"/>
              <a:t>Focus on stories, visual portrayals, meaningful characterizations, interpretations, and other expressive descriptions</a:t>
            </a:r>
          </a:p>
          <a:p>
            <a:r>
              <a:rPr lang="en-US" altLang="en-US" b="1" dirty="0"/>
              <a:t>Quantitative data</a:t>
            </a:r>
          </a:p>
          <a:p>
            <a:pPr lvl="1"/>
            <a:r>
              <a:rPr lang="en-US" altLang="en-US" dirty="0"/>
              <a:t>Represent phenomena by assigning numbers in an ordered and meaningful way</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196551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Idea Generation</a:t>
            </a:r>
            <a:endParaRPr lang="en-US" dirty="0"/>
          </a:p>
        </p:txBody>
      </p:sp>
      <p:sp>
        <p:nvSpPr>
          <p:cNvPr id="3" name="Content Placeholder 2"/>
          <p:cNvSpPr>
            <a:spLocks noGrp="1"/>
          </p:cNvSpPr>
          <p:nvPr>
            <p:ph sz="quarter" idx="12"/>
          </p:nvPr>
        </p:nvSpPr>
        <p:spPr/>
        <p:txBody>
          <a:bodyPr/>
          <a:lstStyle/>
          <a:p>
            <a:r>
              <a:rPr lang="en-US" altLang="en-US" dirty="0"/>
              <a:t>Qualitative research can generate ideas for new products, advertising copy, promotional ideas, and product improvements in numerous ways </a:t>
            </a:r>
          </a:p>
          <a:p>
            <a:r>
              <a:rPr lang="en-US" altLang="en-US" dirty="0"/>
              <a:t>Checklist for a creative mindset</a:t>
            </a:r>
          </a:p>
          <a:p>
            <a:pPr lvl="1"/>
            <a:r>
              <a:rPr lang="en-US" altLang="en-US" dirty="0"/>
              <a:t>Quantity leads to quality</a:t>
            </a:r>
          </a:p>
          <a:p>
            <a:pPr lvl="1"/>
            <a:r>
              <a:rPr lang="en-US" altLang="en-US" dirty="0"/>
              <a:t>Wilder is better</a:t>
            </a:r>
          </a:p>
          <a:p>
            <a:pPr lvl="1"/>
            <a:r>
              <a:rPr lang="en-US" altLang="en-US" dirty="0"/>
              <a:t>Do not judge</a:t>
            </a:r>
          </a:p>
          <a:p>
            <a:pPr lvl="1"/>
            <a:r>
              <a:rPr lang="en-US" altLang="en-US" dirty="0"/>
              <a:t>Question assumptions</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414273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Concept Testing</a:t>
            </a:r>
            <a:endParaRPr lang="en-US" dirty="0"/>
          </a:p>
        </p:txBody>
      </p:sp>
      <p:sp>
        <p:nvSpPr>
          <p:cNvPr id="3" name="Content Placeholder 2"/>
          <p:cNvSpPr>
            <a:spLocks noGrp="1"/>
          </p:cNvSpPr>
          <p:nvPr>
            <p:ph sz="quarter" idx="12"/>
          </p:nvPr>
        </p:nvSpPr>
        <p:spPr/>
        <p:txBody>
          <a:bodyPr/>
          <a:lstStyle/>
          <a:p>
            <a:r>
              <a:rPr lang="en-US" altLang="en-US" b="1" dirty="0"/>
              <a:t>Concept testing </a:t>
            </a:r>
            <a:r>
              <a:rPr lang="en-US" altLang="en-US" dirty="0"/>
              <a:t>is a frequently performed type of exploratory research representing many similar research procedures all having the same purpose</a:t>
            </a:r>
          </a:p>
          <a:p>
            <a:pPr lvl="1"/>
            <a:r>
              <a:rPr lang="en-US" altLang="en-US" dirty="0"/>
              <a:t>To screen new, revised, or repositioned ideas</a:t>
            </a:r>
          </a:p>
          <a:p>
            <a:r>
              <a:rPr lang="en-US" altLang="en-US" dirty="0"/>
              <a:t>Concept testing processes work best when they not only identify ideas with the most potential, but also lead to important refinements</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81467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5.2	Testing New Product Concepts</a:t>
            </a:r>
          </a:p>
        </p:txBody>
      </p:sp>
      <p:graphicFrame>
        <p:nvGraphicFramePr>
          <p:cNvPr id="10" name="Table 2" descr="A table for testing new product concepts shows the column headers: Component and concept. The subcolumn headers under concept are Havana’s Bekkah. The row-wise data follows. Brand Image: Family oriented, Cuban themed, with generous portions of modestly priced food. Upscale hangout for on-the-go individuals looking for a change of pace; Atmosphere: Bright colors, Cuban music all day and every day with every restaurant built around a bar featuring genuine ’57 Chevys, Muted colors and stone walls giving the appearance of an oasis in an arid climate; Product Assortment: Traditional Cuban slow-cooked meats with generous sides like black beans and fried plantains. Cuban sangria and a wide assortment of beer are featured. Lebanese meats sliced very thin with traditional Middle Eastern seasonings, a variety of pita breads, feta cheese, and yogurt relishes. Lebanese wines are featured and supplement an otherwise domestic collection; Price Points: Average ticket per customer is projected to be around $14. Average ticket per customer is projected to be around $26; and Location: Suburban location around the top 10 largest metropolitan areas in the United States and Canada, Major SMSAs (standard metropolitan statistical areas) across the southern United States from San Diego, CA, to Jacksonville, FL."/>
          <p:cNvGraphicFramePr>
            <a:graphicFrameLocks noGrp="1"/>
          </p:cNvGraphicFramePr>
          <p:nvPr>
            <p:ph sz="quarter" idx="12"/>
            <p:extLst>
              <p:ext uri="{D42A27DB-BD31-4B8C-83A1-F6EECF244321}">
                <p14:modId xmlns:p14="http://schemas.microsoft.com/office/powerpoint/2010/main" val="4177296762"/>
              </p:ext>
            </p:extLst>
          </p:nvPr>
        </p:nvGraphicFramePr>
        <p:xfrm>
          <a:off x="323261" y="1014413"/>
          <a:ext cx="8497478" cy="5059658"/>
        </p:xfrm>
        <a:graphic>
          <a:graphicData uri="http://schemas.openxmlformats.org/drawingml/2006/table">
            <a:tbl>
              <a:tblPr firstRow="1" bandRow="1">
                <a:tableStyleId>{EB344D84-9AFB-497E-A393-DC336BA19D2E}</a:tableStyleId>
              </a:tblPr>
              <a:tblGrid>
                <a:gridCol w="1273797">
                  <a:extLst>
                    <a:ext uri="{9D8B030D-6E8A-4147-A177-3AD203B41FA5}">
                      <a16:colId xmlns:a16="http://schemas.microsoft.com/office/drawing/2014/main" val="20000"/>
                    </a:ext>
                  </a:extLst>
                </a:gridCol>
                <a:gridCol w="3657560">
                  <a:extLst>
                    <a:ext uri="{9D8B030D-6E8A-4147-A177-3AD203B41FA5}">
                      <a16:colId xmlns:a16="http://schemas.microsoft.com/office/drawing/2014/main" val="20001"/>
                    </a:ext>
                  </a:extLst>
                </a:gridCol>
                <a:gridCol w="3566121">
                  <a:extLst>
                    <a:ext uri="{9D8B030D-6E8A-4147-A177-3AD203B41FA5}">
                      <a16:colId xmlns:a16="http://schemas.microsoft.com/office/drawing/2014/main" val="20002"/>
                    </a:ext>
                  </a:extLst>
                </a:gridCol>
              </a:tblGrid>
              <a:tr h="397503">
                <a:tc>
                  <a:txBody>
                    <a:bodyPr/>
                    <a:lstStyle/>
                    <a:p>
                      <a:endParaRPr lang="en-US" sz="1400" dirty="0">
                        <a:solidFill>
                          <a:schemeClr val="tx1"/>
                        </a:solidFill>
                      </a:endParaRPr>
                    </a:p>
                  </a:txBody>
                  <a:tcP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algn="r"/>
                      <a:r>
                        <a:rPr lang="en-US" sz="1400" b="1" i="0" u="none" strike="noStrike" kern="1200" baseline="0" dirty="0">
                          <a:solidFill>
                            <a:schemeClr val="dk1"/>
                          </a:solidFill>
                          <a:latin typeface="+mn-lt"/>
                          <a:ea typeface="+mn-ea"/>
                          <a:cs typeface="+mn-cs"/>
                        </a:rPr>
                        <a:t>Concept</a:t>
                      </a:r>
                      <a:endParaRPr lang="en-US" sz="1400" dirty="0">
                        <a:solidFill>
                          <a:schemeClr val="tx1"/>
                        </a:solidFill>
                      </a:endParaRPr>
                    </a:p>
                  </a:txBody>
                  <a:tcP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7503">
                <a:tc>
                  <a:txBody>
                    <a:bodyPr/>
                    <a:lstStyle/>
                    <a:p>
                      <a:r>
                        <a:rPr lang="en-US" sz="1400" b="1" i="0" u="none" strike="noStrike" kern="1200" baseline="0" dirty="0">
                          <a:solidFill>
                            <a:schemeClr val="tx1"/>
                          </a:solidFill>
                          <a:latin typeface="+mn-lt"/>
                          <a:ea typeface="+mn-ea"/>
                          <a:cs typeface="+mn-cs"/>
                        </a:rPr>
                        <a:t>Component</a:t>
                      </a:r>
                      <a:endParaRPr lang="en-US" sz="1400" dirty="0">
                        <a:solidFill>
                          <a:schemeClr val="tx1"/>
                        </a:solidFill>
                      </a:endParaRPr>
                    </a:p>
                  </a:txBody>
                  <a:tcP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a:solidFill>
                            <a:schemeClr val="tx1"/>
                          </a:solidFill>
                          <a:latin typeface="+mn-lt"/>
                          <a:ea typeface="+mn-ea"/>
                          <a:cs typeface="+mn-cs"/>
                        </a:rPr>
                        <a:t>Havana’s</a:t>
                      </a:r>
                      <a:endParaRPr lang="en-US"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i="0" u="none" strike="noStrike" kern="1200" baseline="0" dirty="0" err="1">
                          <a:solidFill>
                            <a:schemeClr val="tx1"/>
                          </a:solidFill>
                          <a:latin typeface="+mn-lt"/>
                          <a:ea typeface="+mn-ea"/>
                          <a:cs typeface="+mn-cs"/>
                        </a:rPr>
                        <a:t>Bekkah</a:t>
                      </a:r>
                      <a:endParaRPr lang="en-US" sz="1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8326">
                <a:tc>
                  <a:txBody>
                    <a:bodyPr/>
                    <a:lstStyle/>
                    <a:p>
                      <a:r>
                        <a:rPr lang="en-US" sz="1400" b="0" i="0" u="none" strike="noStrike" kern="1200" baseline="0" dirty="0">
                          <a:solidFill>
                            <a:schemeClr val="dk1"/>
                          </a:solidFill>
                          <a:latin typeface="+mn-lt"/>
                          <a:ea typeface="+mn-ea"/>
                          <a:cs typeface="+mn-cs"/>
                        </a:rPr>
                        <a:t>Brand Image</a:t>
                      </a:r>
                      <a:endParaRPr lang="en-US" sz="1400" dirty="0"/>
                    </a:p>
                  </a:txBody>
                  <a:tcPr>
                    <a:lnT w="12700" cap="flat" cmpd="sng" algn="ctr">
                      <a:solidFill>
                        <a:schemeClr val="tx1"/>
                      </a:solidFill>
                      <a:prstDash val="solid"/>
                      <a:round/>
                      <a:headEnd type="none" w="med" len="med"/>
                      <a:tailEnd type="none" w="med" len="med"/>
                    </a:lnT>
                    <a:solidFill>
                      <a:srgbClr val="E7E7E7"/>
                    </a:solidFill>
                  </a:tcPr>
                </a:tc>
                <a:tc>
                  <a:txBody>
                    <a:bodyPr/>
                    <a:lstStyle/>
                    <a:p>
                      <a:r>
                        <a:rPr lang="en-US" sz="1400" b="0" i="0" u="none" strike="noStrike" kern="1200" baseline="0" dirty="0">
                          <a:solidFill>
                            <a:schemeClr val="dk1"/>
                          </a:solidFill>
                          <a:latin typeface="+mn-lt"/>
                          <a:ea typeface="+mn-ea"/>
                          <a:cs typeface="+mn-cs"/>
                        </a:rPr>
                        <a:t>Family oriented, Cuban themed, with generous portions of modestly priced food.</a:t>
                      </a:r>
                      <a:endParaRPr lang="en-US" sz="1400" dirty="0"/>
                    </a:p>
                  </a:txBody>
                  <a:tcPr>
                    <a:lnT w="12700" cap="flat" cmpd="sng" algn="ctr">
                      <a:solidFill>
                        <a:schemeClr val="tx1"/>
                      </a:solidFill>
                      <a:prstDash val="solid"/>
                      <a:round/>
                      <a:headEnd type="none" w="med" len="med"/>
                      <a:tailEnd type="none" w="med" len="med"/>
                    </a:lnT>
                    <a:solidFill>
                      <a:srgbClr val="E7E7E7"/>
                    </a:solidFill>
                  </a:tcPr>
                </a:tc>
                <a:tc>
                  <a:txBody>
                    <a:bodyPr/>
                    <a:lstStyle/>
                    <a:p>
                      <a:r>
                        <a:rPr lang="en-US" sz="1400" b="0" i="0" u="none" strike="noStrike" kern="1200" baseline="0" dirty="0">
                          <a:solidFill>
                            <a:schemeClr val="dk1"/>
                          </a:solidFill>
                          <a:latin typeface="+mn-lt"/>
                          <a:ea typeface="+mn-ea"/>
                          <a:cs typeface="+mn-cs"/>
                        </a:rPr>
                        <a:t>Upscale hangout for on–the-go individuals</a:t>
                      </a:r>
                    </a:p>
                    <a:p>
                      <a:r>
                        <a:rPr lang="en-US" sz="1400" b="0" i="0" u="none" strike="noStrike" kern="1200" baseline="0" dirty="0">
                          <a:solidFill>
                            <a:schemeClr val="dk1"/>
                          </a:solidFill>
                          <a:latin typeface="+mn-lt"/>
                          <a:ea typeface="+mn-ea"/>
                          <a:cs typeface="+mn-cs"/>
                        </a:rPr>
                        <a:t>looking for a change of pace</a:t>
                      </a:r>
                      <a:endParaRPr lang="en-US" sz="1400" dirty="0"/>
                    </a:p>
                  </a:txBody>
                  <a:tcPr>
                    <a:lnT w="12700" cap="flat" cmpd="sng" algn="ctr">
                      <a:solidFill>
                        <a:schemeClr val="tx1"/>
                      </a:solidFill>
                      <a:prstDash val="solid"/>
                      <a:round/>
                      <a:headEnd type="none" w="med" len="med"/>
                      <a:tailEnd type="none" w="med" len="med"/>
                    </a:lnT>
                    <a:solidFill>
                      <a:srgbClr val="E7E7E7"/>
                    </a:solidFill>
                  </a:tcPr>
                </a:tc>
                <a:extLst>
                  <a:ext uri="{0D108BD9-81ED-4DB2-BD59-A6C34878D82A}">
                    <a16:rowId xmlns:a16="http://schemas.microsoft.com/office/drawing/2014/main" val="10002"/>
                  </a:ext>
                </a:extLst>
              </a:tr>
              <a:tr h="608326">
                <a:tc>
                  <a:txBody>
                    <a:bodyPr/>
                    <a:lstStyle/>
                    <a:p>
                      <a:r>
                        <a:rPr lang="en-US" sz="1400" b="0" i="0" u="none" strike="noStrike" kern="1200" baseline="0" dirty="0">
                          <a:solidFill>
                            <a:schemeClr val="dk1"/>
                          </a:solidFill>
                          <a:latin typeface="+mn-lt"/>
                          <a:ea typeface="+mn-ea"/>
                          <a:cs typeface="+mn-cs"/>
                        </a:rPr>
                        <a:t>Atmosphere</a:t>
                      </a:r>
                      <a:endParaRPr lang="en-US" sz="1400" dirty="0"/>
                    </a:p>
                  </a:txBody>
                  <a:tcPr>
                    <a:solidFill>
                      <a:schemeClr val="bg1"/>
                    </a:solidFill>
                  </a:tcPr>
                </a:tc>
                <a:tc>
                  <a:txBody>
                    <a:bodyPr/>
                    <a:lstStyle/>
                    <a:p>
                      <a:r>
                        <a:rPr lang="en-US" sz="1400" b="0" i="0" u="none" strike="noStrike" kern="1200" baseline="0" dirty="0">
                          <a:solidFill>
                            <a:schemeClr val="dk1"/>
                          </a:solidFill>
                          <a:latin typeface="+mn-lt"/>
                          <a:ea typeface="+mn-ea"/>
                          <a:cs typeface="+mn-cs"/>
                        </a:rPr>
                        <a:t>Bright colors, Cuban music all day and every day with every restaurant built around a bar featuring genuine ’57 Chevys</a:t>
                      </a:r>
                      <a:endParaRPr lang="en-US" sz="1400" dirty="0"/>
                    </a:p>
                  </a:txBody>
                  <a:tcPr>
                    <a:solidFill>
                      <a:schemeClr val="bg1"/>
                    </a:solidFill>
                  </a:tcPr>
                </a:tc>
                <a:tc>
                  <a:txBody>
                    <a:bodyPr/>
                    <a:lstStyle/>
                    <a:p>
                      <a:r>
                        <a:rPr lang="en-US" sz="1400" b="0" i="0" u="none" strike="noStrike" kern="1200" baseline="0" dirty="0">
                          <a:solidFill>
                            <a:schemeClr val="dk1"/>
                          </a:solidFill>
                          <a:latin typeface="+mn-lt"/>
                          <a:ea typeface="+mn-ea"/>
                          <a:cs typeface="+mn-cs"/>
                        </a:rPr>
                        <a:t>Muted colors and stone walls giving the appearance of an oasis in an arid climate.</a:t>
                      </a:r>
                      <a:endParaRPr lang="en-US" sz="1400" dirty="0"/>
                    </a:p>
                  </a:txBody>
                  <a:tcPr>
                    <a:solidFill>
                      <a:schemeClr val="bg1"/>
                    </a:solidFill>
                  </a:tcPr>
                </a:tc>
                <a:extLst>
                  <a:ext uri="{0D108BD9-81ED-4DB2-BD59-A6C34878D82A}">
                    <a16:rowId xmlns:a16="http://schemas.microsoft.com/office/drawing/2014/main" val="10003"/>
                  </a:ext>
                </a:extLst>
              </a:tr>
              <a:tr h="608326">
                <a:tc>
                  <a:txBody>
                    <a:bodyPr/>
                    <a:lstStyle/>
                    <a:p>
                      <a:r>
                        <a:rPr lang="en-US" sz="1400" b="0" i="0" u="none" strike="noStrike" kern="1200" baseline="0" dirty="0">
                          <a:solidFill>
                            <a:schemeClr val="dk1"/>
                          </a:solidFill>
                          <a:latin typeface="+mn-lt"/>
                          <a:ea typeface="+mn-ea"/>
                          <a:cs typeface="+mn-cs"/>
                        </a:rPr>
                        <a:t>Product Assortment</a:t>
                      </a:r>
                      <a:endParaRPr lang="en-US" sz="1400" dirty="0"/>
                    </a:p>
                  </a:txBody>
                  <a:tcPr>
                    <a:solidFill>
                      <a:srgbClr val="E7E7E7"/>
                    </a:solidFill>
                  </a:tcPr>
                </a:tc>
                <a:tc>
                  <a:txBody>
                    <a:bodyPr/>
                    <a:lstStyle/>
                    <a:p>
                      <a:r>
                        <a:rPr lang="en-US" sz="1400" b="0" i="0" u="none" strike="noStrike" kern="1200" baseline="0" dirty="0">
                          <a:solidFill>
                            <a:schemeClr val="dk1"/>
                          </a:solidFill>
                          <a:latin typeface="+mn-lt"/>
                          <a:ea typeface="+mn-ea"/>
                          <a:cs typeface="+mn-cs"/>
                        </a:rPr>
                        <a:t>Traditional Cuban slow-cooked meats with generous sides like black beans and fried plantains. Cuban sangria and a wide assortment of beer are featured.</a:t>
                      </a:r>
                      <a:endParaRPr lang="en-US" sz="1400" dirty="0"/>
                    </a:p>
                  </a:txBody>
                  <a:tcPr>
                    <a:solidFill>
                      <a:srgbClr val="E7E7E7"/>
                    </a:solidFill>
                  </a:tcPr>
                </a:tc>
                <a:tc>
                  <a:txBody>
                    <a:bodyPr/>
                    <a:lstStyle/>
                    <a:p>
                      <a:r>
                        <a:rPr lang="en-US" sz="1400" b="0" i="0" u="none" strike="noStrike" kern="1200" baseline="0" dirty="0">
                          <a:solidFill>
                            <a:schemeClr val="dk1"/>
                          </a:solidFill>
                          <a:latin typeface="+mn-lt"/>
                          <a:ea typeface="+mn-ea"/>
                          <a:cs typeface="+mn-cs"/>
                        </a:rPr>
                        <a:t>Lebanese meats sliced very thin with traditional Middle Eastern  seasonings, a variety of pita breads, feta cheese,</a:t>
                      </a:r>
                    </a:p>
                    <a:p>
                      <a:r>
                        <a:rPr lang="en-US" sz="1400" b="0" i="0" u="none" strike="noStrike" kern="1200" baseline="0" dirty="0">
                          <a:solidFill>
                            <a:schemeClr val="dk1"/>
                          </a:solidFill>
                          <a:latin typeface="+mn-lt"/>
                          <a:ea typeface="+mn-ea"/>
                          <a:cs typeface="+mn-cs"/>
                        </a:rPr>
                        <a:t>and yogurt relishes. Lebanese wines are featured and supplement an otherwise domestic collection.</a:t>
                      </a:r>
                      <a:endParaRPr lang="en-US" sz="1400" dirty="0"/>
                    </a:p>
                  </a:txBody>
                  <a:tcPr>
                    <a:solidFill>
                      <a:srgbClr val="E7E7E7"/>
                    </a:solidFill>
                  </a:tcPr>
                </a:tc>
                <a:extLst>
                  <a:ext uri="{0D108BD9-81ED-4DB2-BD59-A6C34878D82A}">
                    <a16:rowId xmlns:a16="http://schemas.microsoft.com/office/drawing/2014/main" val="10004"/>
                  </a:ext>
                </a:extLst>
              </a:tr>
              <a:tr h="608326">
                <a:tc>
                  <a:txBody>
                    <a:bodyPr/>
                    <a:lstStyle/>
                    <a:p>
                      <a:r>
                        <a:rPr lang="en-US" sz="1400" b="0" i="0" u="none" strike="noStrike" kern="1200" baseline="0" dirty="0">
                          <a:solidFill>
                            <a:schemeClr val="dk1"/>
                          </a:solidFill>
                          <a:latin typeface="+mn-lt"/>
                          <a:ea typeface="+mn-ea"/>
                          <a:cs typeface="+mn-cs"/>
                        </a:rPr>
                        <a:t>Price Points</a:t>
                      </a:r>
                      <a:endParaRPr lang="en-US" sz="1400" dirty="0"/>
                    </a:p>
                  </a:txBody>
                  <a:tcPr>
                    <a:solidFill>
                      <a:schemeClr val="bg1"/>
                    </a:solidFill>
                  </a:tcPr>
                </a:tc>
                <a:tc>
                  <a:txBody>
                    <a:bodyPr/>
                    <a:lstStyle/>
                    <a:p>
                      <a:r>
                        <a:rPr lang="en-US" sz="1400" b="0" i="0" u="none" strike="noStrike" kern="1200" baseline="0" dirty="0">
                          <a:solidFill>
                            <a:schemeClr val="dk1"/>
                          </a:solidFill>
                          <a:latin typeface="+mn-lt"/>
                          <a:ea typeface="+mn-ea"/>
                          <a:cs typeface="+mn-cs"/>
                        </a:rPr>
                        <a:t>Average ticket per customer is projected to be around $14.</a:t>
                      </a:r>
                      <a:endParaRPr lang="en-US" sz="1400" dirty="0"/>
                    </a:p>
                  </a:txBody>
                  <a:tcPr>
                    <a:solidFill>
                      <a:schemeClr val="bg1"/>
                    </a:solidFill>
                  </a:tcPr>
                </a:tc>
                <a:tc>
                  <a:txBody>
                    <a:bodyPr/>
                    <a:lstStyle/>
                    <a:p>
                      <a:r>
                        <a:rPr lang="en-US" sz="1400" b="0" i="0" u="none" strike="noStrike" kern="1200" baseline="0" dirty="0">
                          <a:solidFill>
                            <a:schemeClr val="dk1"/>
                          </a:solidFill>
                          <a:latin typeface="+mn-lt"/>
                          <a:ea typeface="+mn-ea"/>
                          <a:cs typeface="+mn-cs"/>
                        </a:rPr>
                        <a:t>Average ticket per customer is projected</a:t>
                      </a:r>
                    </a:p>
                    <a:p>
                      <a:r>
                        <a:rPr lang="en-US" sz="1400" b="0" i="0" u="none" strike="noStrike" kern="1200" baseline="0" dirty="0">
                          <a:solidFill>
                            <a:schemeClr val="dk1"/>
                          </a:solidFill>
                          <a:latin typeface="+mn-lt"/>
                          <a:ea typeface="+mn-ea"/>
                          <a:cs typeface="+mn-cs"/>
                        </a:rPr>
                        <a:t>to be around $26.</a:t>
                      </a:r>
                      <a:endParaRPr lang="en-US" sz="1400" dirty="0"/>
                    </a:p>
                  </a:txBody>
                  <a:tcPr>
                    <a:solidFill>
                      <a:schemeClr val="bg1"/>
                    </a:solidFill>
                  </a:tcPr>
                </a:tc>
                <a:extLst>
                  <a:ext uri="{0D108BD9-81ED-4DB2-BD59-A6C34878D82A}">
                    <a16:rowId xmlns:a16="http://schemas.microsoft.com/office/drawing/2014/main" val="10005"/>
                  </a:ext>
                </a:extLst>
              </a:tr>
              <a:tr h="608326">
                <a:tc>
                  <a:txBody>
                    <a:bodyPr/>
                    <a:lstStyle/>
                    <a:p>
                      <a:r>
                        <a:rPr lang="en-US" sz="1400" b="0" i="0" u="none" strike="noStrike" kern="1200" baseline="0" dirty="0">
                          <a:solidFill>
                            <a:schemeClr val="dk1"/>
                          </a:solidFill>
                          <a:latin typeface="+mn-lt"/>
                          <a:ea typeface="+mn-ea"/>
                          <a:cs typeface="+mn-cs"/>
                        </a:rPr>
                        <a:t>Location</a:t>
                      </a:r>
                      <a:endParaRPr lang="en-US" sz="1400" dirty="0"/>
                    </a:p>
                  </a:txBody>
                  <a:tcPr>
                    <a:solidFill>
                      <a:srgbClr val="E7E7E7"/>
                    </a:solidFill>
                  </a:tcPr>
                </a:tc>
                <a:tc>
                  <a:txBody>
                    <a:bodyPr/>
                    <a:lstStyle/>
                    <a:p>
                      <a:r>
                        <a:rPr lang="en-US" sz="1400" b="0" i="0" u="none" strike="noStrike" kern="1200" baseline="0" dirty="0">
                          <a:solidFill>
                            <a:schemeClr val="dk1"/>
                          </a:solidFill>
                          <a:latin typeface="+mn-lt"/>
                          <a:ea typeface="+mn-ea"/>
                          <a:cs typeface="+mn-cs"/>
                        </a:rPr>
                        <a:t>Suburban location around the top 10 largest metropolitan areas in the United States and Canada</a:t>
                      </a:r>
                      <a:endParaRPr lang="en-US" sz="1400" dirty="0"/>
                    </a:p>
                  </a:txBody>
                  <a:tcPr>
                    <a:solidFill>
                      <a:srgbClr val="E7E7E7"/>
                    </a:solidFill>
                  </a:tcPr>
                </a:tc>
                <a:tc>
                  <a:txBody>
                    <a:bodyPr/>
                    <a:lstStyle/>
                    <a:p>
                      <a:r>
                        <a:rPr lang="en-US" sz="1400" b="0" i="0" u="none" strike="noStrike" kern="1200" baseline="0" dirty="0">
                          <a:solidFill>
                            <a:schemeClr val="dk1"/>
                          </a:solidFill>
                          <a:latin typeface="+mn-lt"/>
                          <a:ea typeface="+mn-ea"/>
                          <a:cs typeface="+mn-cs"/>
                        </a:rPr>
                        <a:t>Major SMSAs (standard metropolitan statistical areas) across the southern United States from San Diego, CA, to</a:t>
                      </a:r>
                    </a:p>
                    <a:p>
                      <a:r>
                        <a:rPr lang="en-US" sz="1400" b="0" i="0" u="none" strike="noStrike" kern="1200" baseline="0" dirty="0">
                          <a:solidFill>
                            <a:schemeClr val="dk1"/>
                          </a:solidFill>
                          <a:latin typeface="+mn-lt"/>
                          <a:ea typeface="+mn-ea"/>
                          <a:cs typeface="+mn-cs"/>
                        </a:rPr>
                        <a:t>Jacksonville, FL</a:t>
                      </a:r>
                      <a:endParaRPr lang="en-US" sz="1400" dirty="0"/>
                    </a:p>
                  </a:txBody>
                  <a:tcPr>
                    <a:solidFill>
                      <a:srgbClr val="E7E7E7"/>
                    </a:solidFill>
                  </a:tcPr>
                </a:tc>
                <a:extLst>
                  <a:ext uri="{0D108BD9-81ED-4DB2-BD59-A6C34878D82A}">
                    <a16:rowId xmlns:a16="http://schemas.microsoft.com/office/drawing/2014/main" val="10006"/>
                  </a:ext>
                </a:extLst>
              </a:tr>
            </a:tbl>
          </a:graphicData>
        </a:graphic>
      </p:graphicFrame>
      <p:sp>
        <p:nvSpPr>
          <p:cNvPr id="6"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34138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Qualitative Research Orientations</a:t>
            </a:r>
            <a:endParaRPr lang="en-US" dirty="0"/>
          </a:p>
        </p:txBody>
      </p:sp>
      <p:sp>
        <p:nvSpPr>
          <p:cNvPr id="3" name="Content Placeholder 2"/>
          <p:cNvSpPr>
            <a:spLocks noGrp="1"/>
          </p:cNvSpPr>
          <p:nvPr>
            <p:ph sz="quarter" idx="12"/>
          </p:nvPr>
        </p:nvSpPr>
        <p:spPr/>
        <p:txBody>
          <a:bodyPr/>
          <a:lstStyle/>
          <a:p>
            <a:pPr marL="0" indent="0">
              <a:buNone/>
            </a:pPr>
            <a:r>
              <a:rPr lang="en-US" altLang="en-US" dirty="0"/>
              <a:t>Major categories of qualitative research</a:t>
            </a:r>
          </a:p>
          <a:p>
            <a:pPr marL="798512" lvl="1" indent="-457200">
              <a:buFont typeface="+mj-lt"/>
              <a:buAutoNum type="arabicPeriod"/>
            </a:pPr>
            <a:r>
              <a:rPr lang="en-US" altLang="en-US" b="1" dirty="0"/>
              <a:t>Phenomenology</a:t>
            </a:r>
            <a:r>
              <a:rPr lang="en-US" altLang="en-US" dirty="0"/>
              <a:t>—originating in philosophy and psychology</a:t>
            </a:r>
          </a:p>
          <a:p>
            <a:pPr marL="798512" lvl="1" indent="-457200">
              <a:buFont typeface="+mj-lt"/>
              <a:buAutoNum type="arabicPeriod"/>
            </a:pPr>
            <a:r>
              <a:rPr lang="en-US" altLang="en-US" b="1" dirty="0"/>
              <a:t>Ethnography</a:t>
            </a:r>
            <a:r>
              <a:rPr lang="en-US" altLang="en-US" dirty="0"/>
              <a:t>—originating in anthropology</a:t>
            </a:r>
          </a:p>
          <a:p>
            <a:pPr marL="798512" lvl="1" indent="-457200">
              <a:buFont typeface="+mj-lt"/>
              <a:buAutoNum type="arabicPeriod"/>
            </a:pPr>
            <a:r>
              <a:rPr lang="en-US" altLang="en-US" b="1" dirty="0"/>
              <a:t>Grounded theory</a:t>
            </a:r>
            <a:r>
              <a:rPr lang="en-US" altLang="en-US" dirty="0"/>
              <a:t>—originating in sociology</a:t>
            </a:r>
          </a:p>
          <a:p>
            <a:pPr marL="798512" lvl="1" indent="-457200">
              <a:buFont typeface="+mj-lt"/>
              <a:buAutoNum type="arabicPeriod"/>
            </a:pPr>
            <a:r>
              <a:rPr lang="en-US" altLang="en-US" b="1" dirty="0"/>
              <a:t>Case studies</a:t>
            </a:r>
            <a:r>
              <a:rPr lang="en-US" altLang="en-US" dirty="0"/>
              <a:t>—originating in psychology and in business research</a:t>
            </a:r>
          </a:p>
        </p:txBody>
      </p:sp>
      <p:sp>
        <p:nvSpPr>
          <p:cNvPr id="7" name="Content Placeholder 3"/>
          <p:cNvSpPr>
            <a:spLocks noGrp="1"/>
          </p:cNvSpPr>
          <p:nvPr>
            <p:ph sz="quarter" idx="13"/>
          </p:nvPr>
        </p:nvSpPr>
        <p:spPr/>
        <p:txBody>
          <a:bodyPr/>
          <a:lstStyle/>
          <a:p>
            <a:r>
              <a:rPr lang="en-US" dirty="0"/>
              <a:t>LO03</a:t>
            </a:r>
          </a:p>
        </p:txBody>
      </p:sp>
    </p:spTree>
    <p:extLst>
      <p:ext uri="{BB962C8B-B14F-4D97-AF65-F5344CB8AC3E}">
        <p14:creationId xmlns:p14="http://schemas.microsoft.com/office/powerpoint/2010/main" val="103156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Phenomenology</a:t>
            </a:r>
            <a:endParaRPr lang="en-US" dirty="0"/>
          </a:p>
        </p:txBody>
      </p:sp>
      <p:sp>
        <p:nvSpPr>
          <p:cNvPr id="3" name="Content Placeholder 2"/>
          <p:cNvSpPr>
            <a:spLocks noGrp="1"/>
          </p:cNvSpPr>
          <p:nvPr>
            <p:ph sz="quarter" idx="12"/>
          </p:nvPr>
        </p:nvSpPr>
        <p:spPr/>
        <p:txBody>
          <a:bodyPr/>
          <a:lstStyle/>
          <a:p>
            <a:pPr marL="0" indent="0">
              <a:buNone/>
            </a:pPr>
            <a:r>
              <a:rPr lang="en-US" altLang="en-US" b="1" dirty="0">
                <a:solidFill>
                  <a:srgbClr val="B60000"/>
                </a:solidFill>
              </a:rPr>
              <a:t>Phenomenology</a:t>
            </a:r>
            <a:r>
              <a:rPr lang="en-US" altLang="en-US" dirty="0">
                <a:solidFill>
                  <a:srgbClr val="B60000"/>
                </a:solidFill>
              </a:rPr>
              <a:t> is a philosophical approach to studying human experiences based on the idea that human experience itself is inherently subjective and determined by the context in which people live</a:t>
            </a:r>
          </a:p>
          <a:p>
            <a:pPr lvl="1"/>
            <a:r>
              <a:rPr lang="en-US" altLang="en-US" dirty="0">
                <a:solidFill>
                  <a:srgbClr val="B60000"/>
                </a:solidFill>
              </a:rPr>
              <a:t>Focuses on how relationships between a person and the physical environment, objects, people, or situations shape a person’s behavior</a:t>
            </a:r>
          </a:p>
          <a:p>
            <a:pPr lvl="1"/>
            <a:r>
              <a:rPr lang="en-US" altLang="en-US" dirty="0"/>
              <a:t>Seeks to describe, reflect upon, and interpret experiences</a:t>
            </a:r>
          </a:p>
          <a:p>
            <a:pPr lvl="1"/>
            <a:r>
              <a:rPr lang="en-US" altLang="en-US" dirty="0"/>
              <a:t>Relies on conversational interview tools</a:t>
            </a:r>
          </a:p>
          <a:p>
            <a:pPr lvl="2"/>
            <a:r>
              <a:rPr lang="en-US" altLang="en-US" dirty="0"/>
              <a:t>Respondents are asked to tell a story about some experience</a:t>
            </a:r>
          </a:p>
        </p:txBody>
      </p:sp>
      <p:sp>
        <p:nvSpPr>
          <p:cNvPr id="7" name="Content Placeholder 3"/>
          <p:cNvSpPr>
            <a:spLocks noGrp="1"/>
          </p:cNvSpPr>
          <p:nvPr>
            <p:ph sz="quarter" idx="13"/>
          </p:nvPr>
        </p:nvSpPr>
        <p:spPr/>
        <p:txBody>
          <a:bodyPr/>
          <a:lstStyle/>
          <a:p>
            <a:r>
              <a:rPr lang="en-US" dirty="0"/>
              <a:t>LO03</a:t>
            </a:r>
          </a:p>
        </p:txBody>
      </p:sp>
    </p:spTree>
    <p:extLst>
      <p:ext uri="{BB962C8B-B14F-4D97-AF65-F5344CB8AC3E}">
        <p14:creationId xmlns:p14="http://schemas.microsoft.com/office/powerpoint/2010/main" val="51368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Hermeneutics?</a:t>
            </a:r>
            <a:endParaRPr lang="en-US" dirty="0"/>
          </a:p>
        </p:txBody>
      </p:sp>
      <p:sp>
        <p:nvSpPr>
          <p:cNvPr id="3" name="Content Placeholder 2"/>
          <p:cNvSpPr>
            <a:spLocks noGrp="1"/>
          </p:cNvSpPr>
          <p:nvPr>
            <p:ph sz="quarter" idx="12"/>
          </p:nvPr>
        </p:nvSpPr>
        <p:spPr/>
        <p:txBody>
          <a:bodyPr/>
          <a:lstStyle/>
          <a:p>
            <a:pPr marL="0" indent="0">
              <a:buNone/>
            </a:pPr>
            <a:r>
              <a:rPr lang="en-US" altLang="en-US" b="1" dirty="0">
                <a:solidFill>
                  <a:srgbClr val="B60000"/>
                </a:solidFill>
              </a:rPr>
              <a:t>Hermeneutics</a:t>
            </a:r>
            <a:r>
              <a:rPr lang="en-US" altLang="en-US" dirty="0">
                <a:solidFill>
                  <a:srgbClr val="B60000"/>
                </a:solidFill>
              </a:rPr>
              <a:t> is an approach to understanding phenomenology that relies on analysis of texts through which a person tells a story about him- or herself</a:t>
            </a:r>
          </a:p>
          <a:p>
            <a:pPr lvl="1"/>
            <a:r>
              <a:rPr lang="en-US" altLang="en-US" dirty="0">
                <a:solidFill>
                  <a:srgbClr val="B60000"/>
                </a:solidFill>
              </a:rPr>
              <a:t>Extracts meaning by connecting text passages to one another or to themes expressed outside the story</a:t>
            </a:r>
          </a:p>
          <a:p>
            <a:pPr lvl="1"/>
            <a:r>
              <a:rPr lang="en-US" altLang="en-US" b="1" dirty="0"/>
              <a:t>Hermeneutic unit </a:t>
            </a:r>
            <a:r>
              <a:rPr lang="en-US" altLang="en-US" dirty="0"/>
              <a:t>a text passage from a respondent’s story that is linked with a key theme from within the respondent’s story or provided by the researcher</a:t>
            </a:r>
          </a:p>
        </p:txBody>
      </p:sp>
      <p:sp>
        <p:nvSpPr>
          <p:cNvPr id="7" name="Content Placeholder 3"/>
          <p:cNvSpPr>
            <a:spLocks noGrp="1"/>
          </p:cNvSpPr>
          <p:nvPr>
            <p:ph sz="quarter" idx="13"/>
          </p:nvPr>
        </p:nvSpPr>
        <p:spPr/>
        <p:txBody>
          <a:bodyPr/>
          <a:lstStyle/>
          <a:p>
            <a:r>
              <a:rPr lang="en-US" dirty="0"/>
              <a:t>LO03</a:t>
            </a:r>
          </a:p>
        </p:txBody>
      </p:sp>
    </p:spTree>
    <p:extLst>
      <p:ext uri="{BB962C8B-B14F-4D97-AF65-F5344CB8AC3E}">
        <p14:creationId xmlns:p14="http://schemas.microsoft.com/office/powerpoint/2010/main" val="225387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Ethnography</a:t>
            </a:r>
            <a:endParaRPr lang="en-US" dirty="0"/>
          </a:p>
        </p:txBody>
      </p:sp>
      <p:sp>
        <p:nvSpPr>
          <p:cNvPr id="3" name="Content Placeholder 2"/>
          <p:cNvSpPr>
            <a:spLocks noGrp="1"/>
          </p:cNvSpPr>
          <p:nvPr>
            <p:ph sz="quarter" idx="12"/>
          </p:nvPr>
        </p:nvSpPr>
        <p:spPr/>
        <p:txBody>
          <a:bodyPr/>
          <a:lstStyle/>
          <a:p>
            <a:r>
              <a:rPr lang="en-US" altLang="en-US" b="1" dirty="0">
                <a:solidFill>
                  <a:srgbClr val="B60000"/>
                </a:solidFill>
              </a:rPr>
              <a:t>Ethnography</a:t>
            </a:r>
            <a:r>
              <a:rPr lang="en-US" altLang="en-US" dirty="0">
                <a:solidFill>
                  <a:srgbClr val="B60000"/>
                </a:solidFill>
              </a:rPr>
              <a:t> represents </a:t>
            </a:r>
            <a:r>
              <a:rPr lang="en-US" altLang="en-US" dirty="0"/>
              <a:t>ways of studying cultures through methods that involve becoming highly active within that culture</a:t>
            </a:r>
          </a:p>
          <a:p>
            <a:r>
              <a:rPr lang="en-US" altLang="en-US" b="1" dirty="0">
                <a:solidFill>
                  <a:srgbClr val="B60000"/>
                </a:solidFill>
              </a:rPr>
              <a:t>Participant-observation</a:t>
            </a:r>
            <a:r>
              <a:rPr lang="en-US" altLang="en-US" dirty="0">
                <a:solidFill>
                  <a:srgbClr val="B60000"/>
                </a:solidFill>
              </a:rPr>
              <a:t> an </a:t>
            </a:r>
            <a:r>
              <a:rPr lang="en-US" altLang="en-US" dirty="0"/>
              <a:t>ethnographic research approach where the researcher becomes immersed within the culture that he or she is studying and draws data from his or her observations</a:t>
            </a:r>
          </a:p>
          <a:p>
            <a:r>
              <a:rPr lang="en-US" altLang="en-US" b="1" dirty="0" err="1">
                <a:solidFill>
                  <a:srgbClr val="B60000"/>
                </a:solidFill>
              </a:rPr>
              <a:t>Netnography</a:t>
            </a:r>
            <a:r>
              <a:rPr lang="en-US" altLang="en-US" dirty="0">
                <a:solidFill>
                  <a:srgbClr val="B60000"/>
                </a:solidFill>
              </a:rPr>
              <a:t> is </a:t>
            </a:r>
            <a:r>
              <a:rPr lang="en-US" altLang="en-US" dirty="0"/>
              <a:t>the application of ethnographic procedures to online phenomena</a:t>
            </a:r>
          </a:p>
          <a:p>
            <a:r>
              <a:rPr lang="en-US" altLang="en-US" dirty="0"/>
              <a:t>Observation plays a key role in ethnography</a:t>
            </a:r>
          </a:p>
        </p:txBody>
      </p:sp>
      <p:sp>
        <p:nvSpPr>
          <p:cNvPr id="7" name="Content Placeholder 3"/>
          <p:cNvSpPr>
            <a:spLocks noGrp="1"/>
          </p:cNvSpPr>
          <p:nvPr>
            <p:ph sz="quarter" idx="13"/>
          </p:nvPr>
        </p:nvSpPr>
        <p:spPr/>
        <p:txBody>
          <a:bodyPr/>
          <a:lstStyle/>
          <a:p>
            <a:r>
              <a:rPr lang="en-US" dirty="0"/>
              <a:t>LO03</a:t>
            </a:r>
          </a:p>
        </p:txBody>
      </p:sp>
    </p:spTree>
    <p:extLst>
      <p:ext uri="{BB962C8B-B14F-4D97-AF65-F5344CB8AC3E}">
        <p14:creationId xmlns:p14="http://schemas.microsoft.com/office/powerpoint/2010/main" val="1473799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Grounded Theory</a:t>
            </a:r>
            <a:endParaRPr lang="en-US" dirty="0"/>
          </a:p>
        </p:txBody>
      </p:sp>
      <p:sp>
        <p:nvSpPr>
          <p:cNvPr id="3" name="Content Placeholder 2"/>
          <p:cNvSpPr>
            <a:spLocks noGrp="1"/>
          </p:cNvSpPr>
          <p:nvPr>
            <p:ph sz="quarter" idx="12"/>
          </p:nvPr>
        </p:nvSpPr>
        <p:spPr/>
        <p:txBody>
          <a:bodyPr/>
          <a:lstStyle/>
          <a:p>
            <a:pPr marL="0" indent="0">
              <a:buNone/>
            </a:pPr>
            <a:r>
              <a:rPr lang="en-US" altLang="en-US" b="1" dirty="0">
                <a:solidFill>
                  <a:srgbClr val="B60000"/>
                </a:solidFill>
              </a:rPr>
              <a:t>Grounded theory </a:t>
            </a:r>
            <a:r>
              <a:rPr lang="en-US" altLang="en-US" dirty="0">
                <a:solidFill>
                  <a:srgbClr val="B60000"/>
                </a:solidFill>
              </a:rPr>
              <a:t>represents </a:t>
            </a:r>
            <a:r>
              <a:rPr lang="en-US" altLang="en-US" dirty="0"/>
              <a:t>an inductive investigation in which the researcher poses questions about information provided by respondents or taken from historical records</a:t>
            </a:r>
          </a:p>
          <a:p>
            <a:r>
              <a:rPr lang="en-US" altLang="en-US" dirty="0">
                <a:solidFill>
                  <a:srgbClr val="B60000"/>
                </a:solidFill>
              </a:rPr>
              <a:t>Particularly applicable in highly dynamic situations involving rapid and significant change</a:t>
            </a:r>
          </a:p>
          <a:p>
            <a:r>
              <a:rPr lang="en-US" altLang="en-US" dirty="0">
                <a:solidFill>
                  <a:srgbClr val="B60000"/>
                </a:solidFill>
              </a:rPr>
              <a:t>Key questions asked by grounded theory researcher</a:t>
            </a:r>
            <a:r>
              <a:rPr lang="en-US" altLang="en-US" dirty="0"/>
              <a:t>:</a:t>
            </a:r>
          </a:p>
          <a:p>
            <a:pPr lvl="1"/>
            <a:r>
              <a:rPr lang="en-US" altLang="en-US" dirty="0"/>
              <a:t>What is happening here?</a:t>
            </a:r>
          </a:p>
          <a:p>
            <a:pPr lvl="1"/>
            <a:r>
              <a:rPr lang="en-US" altLang="en-US" dirty="0"/>
              <a:t>How is it different?</a:t>
            </a:r>
          </a:p>
        </p:txBody>
      </p:sp>
      <p:sp>
        <p:nvSpPr>
          <p:cNvPr id="7" name="Content Placeholder 3"/>
          <p:cNvSpPr>
            <a:spLocks noGrp="1"/>
          </p:cNvSpPr>
          <p:nvPr>
            <p:ph sz="quarter" idx="13"/>
          </p:nvPr>
        </p:nvSpPr>
        <p:spPr/>
        <p:txBody>
          <a:bodyPr/>
          <a:lstStyle/>
          <a:p>
            <a:r>
              <a:rPr lang="en-US" dirty="0"/>
              <a:t>LO03</a:t>
            </a:r>
          </a:p>
        </p:txBody>
      </p:sp>
    </p:spTree>
    <p:extLst>
      <p:ext uri="{BB962C8B-B14F-4D97-AF65-F5344CB8AC3E}">
        <p14:creationId xmlns:p14="http://schemas.microsoft.com/office/powerpoint/2010/main" val="3932658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Case Studies</a:t>
            </a:r>
            <a:endParaRPr lang="en-US" dirty="0"/>
          </a:p>
        </p:txBody>
      </p:sp>
      <p:sp>
        <p:nvSpPr>
          <p:cNvPr id="3" name="Content Placeholder 2"/>
          <p:cNvSpPr>
            <a:spLocks noGrp="1"/>
          </p:cNvSpPr>
          <p:nvPr>
            <p:ph sz="quarter" idx="12"/>
          </p:nvPr>
        </p:nvSpPr>
        <p:spPr/>
        <p:txBody>
          <a:bodyPr/>
          <a:lstStyle/>
          <a:p>
            <a:pPr marL="0" indent="0">
              <a:buNone/>
            </a:pPr>
            <a:r>
              <a:rPr lang="en-US" altLang="en-US" b="1" dirty="0">
                <a:solidFill>
                  <a:srgbClr val="B60000"/>
                </a:solidFill>
              </a:rPr>
              <a:t>Case studies </a:t>
            </a:r>
            <a:r>
              <a:rPr lang="en-US" altLang="en-US" dirty="0">
                <a:solidFill>
                  <a:srgbClr val="B60000"/>
                </a:solidFill>
              </a:rPr>
              <a:t>are </a:t>
            </a:r>
            <a:r>
              <a:rPr lang="en-US" altLang="en-US" dirty="0"/>
              <a:t>the documented history of a particular person, group, organization, or event</a:t>
            </a:r>
          </a:p>
          <a:p>
            <a:pPr lvl="1"/>
            <a:r>
              <a:rPr lang="en-US" altLang="en-US" dirty="0"/>
              <a:t>Themes are identified by the frequency with which the same term (or a synonym) arises in the narrative description</a:t>
            </a:r>
          </a:p>
          <a:p>
            <a:r>
              <a:rPr lang="en-US" altLang="en-US" dirty="0"/>
              <a:t>How are case studies used?</a:t>
            </a:r>
          </a:p>
          <a:p>
            <a:pPr lvl="1"/>
            <a:r>
              <a:rPr lang="en-US" altLang="en-US" dirty="0"/>
              <a:t>Commonly applied to business</a:t>
            </a:r>
          </a:p>
          <a:p>
            <a:pPr lvl="1"/>
            <a:r>
              <a:rPr lang="en-US" altLang="en-US" dirty="0"/>
              <a:t>Primary advantage is the ability to study an entire organization in depth with meticulous attention to detail</a:t>
            </a:r>
          </a:p>
        </p:txBody>
      </p:sp>
      <p:sp>
        <p:nvSpPr>
          <p:cNvPr id="7" name="Content Placeholder 3"/>
          <p:cNvSpPr>
            <a:spLocks noGrp="1"/>
          </p:cNvSpPr>
          <p:nvPr>
            <p:ph sz="quarter" idx="13"/>
          </p:nvPr>
        </p:nvSpPr>
        <p:spPr/>
        <p:txBody>
          <a:bodyPr/>
          <a:lstStyle/>
          <a:p>
            <a:r>
              <a:rPr lang="en-US" dirty="0"/>
              <a:t>LO03</a:t>
            </a:r>
          </a:p>
        </p:txBody>
      </p:sp>
    </p:spTree>
    <p:extLst>
      <p:ext uri="{BB962C8B-B14F-4D97-AF65-F5344CB8AC3E}">
        <p14:creationId xmlns:p14="http://schemas.microsoft.com/office/powerpoint/2010/main" val="414019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Learning Outcomes</a:t>
            </a:r>
          </a:p>
        </p:txBody>
      </p:sp>
      <p:sp>
        <p:nvSpPr>
          <p:cNvPr id="2" name="Content Placeholder 2"/>
          <p:cNvSpPr>
            <a:spLocks noGrp="1"/>
          </p:cNvSpPr>
          <p:nvPr>
            <p:ph sz="quarter" idx="12"/>
          </p:nvPr>
        </p:nvSpPr>
        <p:spPr/>
        <p:txBody>
          <a:bodyPr/>
          <a:lstStyle/>
          <a:p>
            <a:pPr marL="0" indent="0">
              <a:buNone/>
            </a:pPr>
            <a:r>
              <a:rPr lang="en-US" altLang="en-US" i="1" dirty="0"/>
              <a:t>After studying this chapter, you should</a:t>
            </a:r>
          </a:p>
          <a:p>
            <a:pPr marL="457200" indent="-457200">
              <a:buFont typeface="+mj-lt"/>
              <a:buAutoNum type="arabicPeriod"/>
            </a:pPr>
            <a:r>
              <a:rPr lang="en-US" altLang="en-US" sz="2200" dirty="0"/>
              <a:t>Contrast qualitative research with quantitative research</a:t>
            </a:r>
          </a:p>
          <a:p>
            <a:pPr marL="457200" indent="-457200">
              <a:buFont typeface="+mj-lt"/>
              <a:buAutoNum type="arabicPeriod"/>
            </a:pPr>
            <a:r>
              <a:rPr lang="en-US" altLang="en-US" sz="2200" dirty="0"/>
              <a:t>Know the role of qualitative research in exploratory research designs</a:t>
            </a:r>
          </a:p>
          <a:p>
            <a:pPr marL="457200" indent="-457200">
              <a:buFont typeface="+mj-lt"/>
              <a:buAutoNum type="arabicPeriod"/>
            </a:pPr>
            <a:r>
              <a:rPr lang="en-US" altLang="en-US" sz="2200" dirty="0"/>
              <a:t>Describe the basic orientations of qualitative research</a:t>
            </a:r>
          </a:p>
          <a:p>
            <a:pPr marL="457200" indent="-457200">
              <a:buFont typeface="+mj-lt"/>
              <a:buAutoNum type="arabicPeriod"/>
            </a:pPr>
            <a:r>
              <a:rPr lang="en-US" altLang="en-US" sz="2200" dirty="0"/>
              <a:t>Understand the strengths and weaknesses of common qualitative tools and how digital processes sometimes assist efforts</a:t>
            </a:r>
          </a:p>
          <a:p>
            <a:pPr marL="457200" indent="-457200">
              <a:buFont typeface="+mj-lt"/>
              <a:buAutoNum type="arabicPeriod"/>
            </a:pPr>
            <a:r>
              <a:rPr lang="en-US" altLang="en-US" sz="2200" dirty="0"/>
              <a:t>Prepare a focus group interview outline</a:t>
            </a:r>
          </a:p>
          <a:p>
            <a:pPr marL="457200" indent="-457200">
              <a:buFont typeface="+mj-lt"/>
              <a:buAutoNum type="arabicPeriod"/>
            </a:pPr>
            <a:r>
              <a:rPr lang="en-US" altLang="en-US" sz="2200" dirty="0"/>
              <a:t>Recognize ways social networking and the </a:t>
            </a:r>
            <a:r>
              <a:rPr lang="en-US" altLang="en-US" sz="2200" i="1" dirty="0"/>
              <a:t>blogosphere</a:t>
            </a:r>
            <a:r>
              <a:rPr lang="en-US" altLang="en-US" sz="2200" dirty="0"/>
              <a:t> provide opportunities for qualitative research</a:t>
            </a:r>
          </a:p>
          <a:p>
            <a:pPr marL="457200" indent="-457200">
              <a:buFont typeface="+mj-lt"/>
              <a:buAutoNum type="arabicPeriod"/>
            </a:pPr>
            <a:r>
              <a:rPr lang="en-US" altLang="en-US" sz="2200" dirty="0"/>
              <a:t>Appreciate the role of exploratory qualitative research in scientific decision-making</a:t>
            </a:r>
          </a:p>
        </p:txBody>
      </p:sp>
    </p:spTree>
    <p:extLst>
      <p:ext uri="{BB962C8B-B14F-4D97-AF65-F5344CB8AC3E}">
        <p14:creationId xmlns:p14="http://schemas.microsoft.com/office/powerpoint/2010/main" val="3666849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5.3	Common Qualitative Research Tools (1 of 2)</a:t>
            </a:r>
          </a:p>
        </p:txBody>
      </p:sp>
      <p:pic>
        <p:nvPicPr>
          <p:cNvPr id="8" name="Picture 2" descr="A table shows the following column headers tool, description, type of approach (category), key advantages, and key disadvantages. The row-wise data follows. Focus Group Interviews, Small group discussions, Ethnography, case led by a trained studies moderator, Can be done quickly, Gain multiple perspectives, Flexibility, Results do not generalize to larger population, Difficult to use for sensitive topics, Expensive; Depth Interviews, One-on-one, probing interview between a trained researcher and a respondent, Ethnography, grounded theory, case studies, Gain considerable insight from each individual, Good for understanding unusual behaviors, Results not meant to generalize, Very expensive per each interview; Conversations, Unstructured dialogue Phenomenology, recorded by a researcher grounded theory, Gain unique insights from enthusiasts, Can cover sensitive topics, Less expensive than depth interviews or focus groups, Easy to get off course, Interpretations are very researcher dependent; Semi-Structured Interviews, Open-ended questions, often in writing, that ethnography ask for short essay-type answers from respondents, Grounded theory, Can address more specific issues, Results can be easily interpreted, Cost advantages over focus groups and depth interviews, Lack the flexibility that is likely to produce truly creative or novel explanations."/>
          <p:cNvPicPr>
            <a:picLocks noGrp="1" noChangeAspect="1" noChangeArrowheads="1"/>
          </p:cNvPicPr>
          <p:nvPr>
            <p:ph sz="quarter" idx="12"/>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37156"/>
          <a:stretch/>
        </p:blipFill>
        <p:spPr bwMode="auto">
          <a:xfrm>
            <a:off x="457200" y="1000556"/>
            <a:ext cx="8229600" cy="5274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245789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5.3	Common Qualitative Research Tools (2 of 2)</a:t>
            </a:r>
          </a:p>
        </p:txBody>
      </p:sp>
      <p:pic>
        <p:nvPicPr>
          <p:cNvPr id="1026" name="Picture 2" descr="Continuation of Exhibit 5.3 shows the following row-wise data. Word association/ Sentence Completion, Records the first thoughts that come to a consumer in response to some stimulus, Grounded theory, case studies, Economical, Can be done quickly, Lack the flexibility that is likely to produce truly creative or novel explanations; Observation, Recorded notes describing observed events, Ethnography, grounded theory, case studies, Can be inobtrusive, Can yield actual behavior patterns, Can be very expensive with participant observer series; Collages, Respondent assembles pictures that represent their thoughts/feelings, Phenomenology, grounded theory, Flexible enough to allow novel insights, Highly dependent on the researcher's interpretation of the collage; Thematic Apperception/ Cartoon Tests, Researcher provides an ambiguous picture and respondent tells about the story , Phenomenology, grounded theory, Projective, allows to get at sensitive issues, Flexible, Highly dependent on the researchers interpretation."/>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457200" y="1821740"/>
            <a:ext cx="8229600" cy="36819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3590628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Focus Group Interview</a:t>
            </a:r>
            <a:endParaRPr lang="en-US" dirty="0"/>
          </a:p>
        </p:txBody>
      </p:sp>
      <p:sp>
        <p:nvSpPr>
          <p:cNvPr id="3" name="Content Placeholder 2"/>
          <p:cNvSpPr>
            <a:spLocks noGrp="1"/>
          </p:cNvSpPr>
          <p:nvPr>
            <p:ph sz="quarter" idx="12"/>
          </p:nvPr>
        </p:nvSpPr>
        <p:spPr/>
        <p:txBody>
          <a:bodyPr/>
          <a:lstStyle/>
          <a:p>
            <a:r>
              <a:rPr lang="en-US" altLang="en-US" b="1" dirty="0">
                <a:solidFill>
                  <a:srgbClr val="B60000"/>
                </a:solidFill>
              </a:rPr>
              <a:t>Focus group interview </a:t>
            </a:r>
            <a:r>
              <a:rPr lang="en-US" altLang="en-US" dirty="0">
                <a:solidFill>
                  <a:srgbClr val="B60000"/>
                </a:solidFill>
              </a:rPr>
              <a:t>is </a:t>
            </a:r>
            <a:r>
              <a:rPr lang="en-US" altLang="en-US" dirty="0"/>
              <a:t>an unstructured, free-flowing interview with a small group (6-10 people) led by a moderator who encourages dialogue among respondents</a:t>
            </a:r>
          </a:p>
          <a:p>
            <a:r>
              <a:rPr lang="en-US" altLang="en-US" dirty="0"/>
              <a:t>Advantages</a:t>
            </a:r>
          </a:p>
          <a:p>
            <a:pPr lvl="1"/>
            <a:r>
              <a:rPr lang="en-US" altLang="en-US" dirty="0"/>
              <a:t>Relatively fast</a:t>
            </a:r>
          </a:p>
          <a:p>
            <a:pPr lvl="1"/>
            <a:r>
              <a:rPr lang="en-US" altLang="en-US" dirty="0"/>
              <a:t>Easy to execute</a:t>
            </a:r>
          </a:p>
          <a:p>
            <a:pPr lvl="1"/>
            <a:r>
              <a:rPr lang="en-US" altLang="en-US" dirty="0"/>
              <a:t>Allow respondents to piggyback off each other’s ideas</a:t>
            </a:r>
          </a:p>
          <a:p>
            <a:pPr lvl="1"/>
            <a:r>
              <a:rPr lang="en-US" altLang="en-US" dirty="0"/>
              <a:t>Provide multiple perspectives</a:t>
            </a:r>
          </a:p>
          <a:p>
            <a:pPr lvl="1"/>
            <a:r>
              <a:rPr lang="en-US" altLang="en-US" dirty="0"/>
              <a:t>Flexibility to allow more detailed descriptions</a:t>
            </a:r>
          </a:p>
          <a:p>
            <a:pPr lvl="1"/>
            <a:r>
              <a:rPr lang="en-US" altLang="en-US" dirty="0"/>
              <a:t>High degree of scrutiny</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88739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Focus Group Respondents</a:t>
            </a:r>
            <a:endParaRPr lang="en-US" dirty="0"/>
          </a:p>
        </p:txBody>
      </p:sp>
      <p:sp>
        <p:nvSpPr>
          <p:cNvPr id="3" name="Content Placeholder 2"/>
          <p:cNvSpPr>
            <a:spLocks noGrp="1"/>
          </p:cNvSpPr>
          <p:nvPr>
            <p:ph sz="quarter" idx="12"/>
          </p:nvPr>
        </p:nvSpPr>
        <p:spPr>
          <a:xfrm>
            <a:off x="457200" y="1308100"/>
            <a:ext cx="8229600" cy="4851400"/>
          </a:xfrm>
        </p:spPr>
        <p:txBody>
          <a:bodyPr/>
          <a:lstStyle/>
          <a:p>
            <a:r>
              <a:rPr lang="en-US" altLang="en-US" dirty="0">
                <a:solidFill>
                  <a:srgbClr val="B60000"/>
                </a:solidFill>
              </a:rPr>
              <a:t>Respondents are screened based on some relevant characteristic</a:t>
            </a:r>
          </a:p>
          <a:p>
            <a:r>
              <a:rPr lang="en-US" altLang="en-US" dirty="0">
                <a:solidFill>
                  <a:srgbClr val="B60000"/>
                </a:solidFill>
              </a:rPr>
              <a:t>Respondents are inappropriate if they are either unwilling to express their views or they are overbearing</a:t>
            </a:r>
          </a:p>
          <a:p>
            <a:r>
              <a:rPr lang="en-US" altLang="en-US" dirty="0"/>
              <a:t>Group composition</a:t>
            </a:r>
          </a:p>
          <a:p>
            <a:pPr lvl="1"/>
            <a:r>
              <a:rPr lang="en-US" altLang="en-US" dirty="0"/>
              <a:t>Six to ten people</a:t>
            </a:r>
          </a:p>
          <a:p>
            <a:pPr lvl="1"/>
            <a:r>
              <a:rPr lang="en-US" altLang="en-US" dirty="0"/>
              <a:t>Relatively homogeneous</a:t>
            </a:r>
          </a:p>
          <a:p>
            <a:pPr lvl="1"/>
            <a:r>
              <a:rPr lang="en-US" altLang="en-US" dirty="0"/>
              <a:t>Similar lifestyles and experiences</a:t>
            </a:r>
          </a:p>
        </p:txBody>
      </p:sp>
      <p:pic>
        <p:nvPicPr>
          <p:cNvPr id="8" name="Picture 3" descr="A photo shows a group of four people—two men and two women—in a discussion."/>
          <p:cNvPicPr>
            <a:picLocks noGrp="1" noChangeAspect="1"/>
          </p:cNvPicPr>
          <p:nvPr>
            <p:ph sz="quarter" idx="13"/>
          </p:nvPr>
        </p:nvPicPr>
        <p:blipFill>
          <a:blip r:embed="rId3"/>
          <a:stretch>
            <a:fillRect/>
          </a:stretch>
        </p:blipFill>
        <p:spPr>
          <a:xfrm>
            <a:off x="5979274" y="3805239"/>
            <a:ext cx="2926080" cy="2205910"/>
          </a:xfrm>
          <a:prstGeom prst="rect">
            <a:avLst/>
          </a:prstGeom>
        </p:spPr>
      </p:pic>
      <p:sp>
        <p:nvSpPr>
          <p:cNvPr id="4" name="Content Placeholder 4"/>
          <p:cNvSpPr>
            <a:spLocks noGrp="1"/>
          </p:cNvSpPr>
          <p:nvPr>
            <p:ph sz="quarter" idx="14"/>
          </p:nvPr>
        </p:nvSpPr>
        <p:spPr/>
        <p:txBody>
          <a:bodyPr/>
          <a:lstStyle/>
          <a:p>
            <a:r>
              <a:rPr lang="en-US" dirty="0"/>
              <a:t>LO04</a:t>
            </a:r>
          </a:p>
        </p:txBody>
      </p:sp>
    </p:spTree>
    <p:extLst>
      <p:ext uri="{BB962C8B-B14F-4D97-AF65-F5344CB8AC3E}">
        <p14:creationId xmlns:p14="http://schemas.microsoft.com/office/powerpoint/2010/main" val="32607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Environmental Conditions</a:t>
            </a:r>
            <a:endParaRPr lang="en-US" dirty="0"/>
          </a:p>
        </p:txBody>
      </p:sp>
      <p:sp>
        <p:nvSpPr>
          <p:cNvPr id="3" name="Content Placeholder 2"/>
          <p:cNvSpPr>
            <a:spLocks noGrp="1"/>
          </p:cNvSpPr>
          <p:nvPr>
            <p:ph sz="quarter" idx="12"/>
          </p:nvPr>
        </p:nvSpPr>
        <p:spPr/>
        <p:txBody>
          <a:bodyPr/>
          <a:lstStyle/>
          <a:p>
            <a:r>
              <a:rPr lang="en-US" altLang="en-US" dirty="0"/>
              <a:t>A focus group session may typically take place at the research agency in a room specifically designed for this purpose </a:t>
            </a:r>
          </a:p>
          <a:p>
            <a:pPr lvl="1"/>
            <a:r>
              <a:rPr lang="en-US" altLang="en-US" dirty="0"/>
              <a:t>Agency facilities include studio-like rooms where the focus groups are conducted, viewed and recorded </a:t>
            </a:r>
          </a:p>
          <a:p>
            <a:r>
              <a:rPr lang="en-US" altLang="en-US" dirty="0"/>
              <a:t>Participants receive refreshments prior to the interview to help create a more relaxed atmosphere conducive to a free exchange of ideas</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458359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Focus Group Moderator</a:t>
            </a:r>
            <a:endParaRPr lang="en-US" dirty="0"/>
          </a:p>
        </p:txBody>
      </p:sp>
      <p:sp>
        <p:nvSpPr>
          <p:cNvPr id="3" name="Content Placeholder 2"/>
          <p:cNvSpPr>
            <a:spLocks noGrp="1"/>
          </p:cNvSpPr>
          <p:nvPr>
            <p:ph sz="quarter" idx="12"/>
          </p:nvPr>
        </p:nvSpPr>
        <p:spPr/>
        <p:txBody>
          <a:bodyPr/>
          <a:lstStyle/>
          <a:p>
            <a:r>
              <a:rPr lang="en-US" altLang="en-US" b="1" dirty="0">
                <a:solidFill>
                  <a:srgbClr val="B60000"/>
                </a:solidFill>
              </a:rPr>
              <a:t>Moderator</a:t>
            </a:r>
            <a:r>
              <a:rPr lang="en-US" altLang="en-US" dirty="0">
                <a:solidFill>
                  <a:srgbClr val="B60000"/>
                </a:solidFill>
              </a:rPr>
              <a:t> is </a:t>
            </a:r>
            <a:r>
              <a:rPr lang="en-US" altLang="en-US" dirty="0"/>
              <a:t>a person who leads a focus group interview and ensures that everyone gets a chance to speak and contribute to the discussion</a:t>
            </a:r>
          </a:p>
          <a:p>
            <a:r>
              <a:rPr lang="en-US" altLang="en-US" dirty="0"/>
              <a:t>Qualities of a good moderator:</a:t>
            </a:r>
          </a:p>
          <a:p>
            <a:pPr lvl="1"/>
            <a:r>
              <a:rPr lang="en-US" altLang="en-US" dirty="0"/>
              <a:t>Develops rapport with the group</a:t>
            </a:r>
          </a:p>
          <a:p>
            <a:pPr lvl="1"/>
            <a:r>
              <a:rPr lang="en-US" altLang="en-US" dirty="0"/>
              <a:t>Good listener</a:t>
            </a:r>
          </a:p>
          <a:p>
            <a:pPr lvl="1"/>
            <a:r>
              <a:rPr lang="en-US" altLang="en-US" dirty="0"/>
              <a:t>Tries not to interject his/her own </a:t>
            </a:r>
            <a:r>
              <a:rPr lang="en-US" altLang="en-US" dirty="0">
                <a:solidFill>
                  <a:srgbClr val="B60000"/>
                </a:solidFill>
              </a:rPr>
              <a:t>personal</a:t>
            </a:r>
            <a:r>
              <a:rPr lang="en-US" altLang="en-US" dirty="0">
                <a:solidFill>
                  <a:srgbClr val="FF0000"/>
                </a:solidFill>
              </a:rPr>
              <a:t> </a:t>
            </a:r>
            <a:r>
              <a:rPr lang="en-US" altLang="en-US" dirty="0"/>
              <a:t>opinions</a:t>
            </a:r>
          </a:p>
          <a:p>
            <a:pPr lvl="1"/>
            <a:r>
              <a:rPr lang="en-US" altLang="en-US" dirty="0">
                <a:solidFill>
                  <a:srgbClr val="B60000"/>
                </a:solidFill>
              </a:rPr>
              <a:t>Directs verbal traffic capably without turning off productive participants</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2656088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Focus Groups as Diagnostic Tools</a:t>
            </a:r>
            <a:endParaRPr lang="en-US" dirty="0"/>
          </a:p>
        </p:txBody>
      </p:sp>
      <p:sp>
        <p:nvSpPr>
          <p:cNvPr id="3" name="Content Placeholder 2"/>
          <p:cNvSpPr>
            <a:spLocks noGrp="1"/>
          </p:cNvSpPr>
          <p:nvPr>
            <p:ph sz="quarter" idx="12"/>
          </p:nvPr>
        </p:nvSpPr>
        <p:spPr/>
        <p:txBody>
          <a:bodyPr/>
          <a:lstStyle/>
          <a:p>
            <a:r>
              <a:rPr lang="en-US" altLang="en-US" dirty="0"/>
              <a:t>Can supply diagnostic help to other research studies</a:t>
            </a:r>
          </a:p>
          <a:p>
            <a:r>
              <a:rPr lang="en-US" altLang="en-US" dirty="0"/>
              <a:t>Excellent tools for spotting problems with ideas as an idea screening technique</a:t>
            </a:r>
          </a:p>
          <a:p>
            <a:r>
              <a:rPr lang="en-US" altLang="en-US" dirty="0"/>
              <a:t>Mature products can also be “focused-grouped” for improvements</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1814100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Depth Interviews (1 of 2)</a:t>
            </a:r>
            <a:endParaRPr lang="en-US" dirty="0"/>
          </a:p>
        </p:txBody>
      </p:sp>
      <p:sp>
        <p:nvSpPr>
          <p:cNvPr id="3" name="Content Placeholder 2"/>
          <p:cNvSpPr>
            <a:spLocks noGrp="1"/>
          </p:cNvSpPr>
          <p:nvPr>
            <p:ph sz="quarter" idx="12"/>
          </p:nvPr>
        </p:nvSpPr>
        <p:spPr/>
        <p:txBody>
          <a:bodyPr/>
          <a:lstStyle/>
          <a:p>
            <a:r>
              <a:rPr lang="en-US" altLang="en-US" b="1" dirty="0">
                <a:solidFill>
                  <a:srgbClr val="B60000"/>
                </a:solidFill>
              </a:rPr>
              <a:t>Depth interviews </a:t>
            </a:r>
            <a:r>
              <a:rPr lang="en-US" altLang="en-US" dirty="0">
                <a:solidFill>
                  <a:srgbClr val="B60000"/>
                </a:solidFill>
              </a:rPr>
              <a:t>are </a:t>
            </a:r>
            <a:r>
              <a:rPr lang="en-US" altLang="en-US" dirty="0"/>
              <a:t>a one-on-one interview between a professional researcher and a research respondent conducted about some relevant business or social topic</a:t>
            </a:r>
          </a:p>
          <a:p>
            <a:r>
              <a:rPr lang="en-US" altLang="en-US" b="1" dirty="0">
                <a:solidFill>
                  <a:srgbClr val="B60000"/>
                </a:solidFill>
              </a:rPr>
              <a:t>Probing </a:t>
            </a:r>
            <a:r>
              <a:rPr lang="en-US" altLang="en-US" dirty="0">
                <a:solidFill>
                  <a:srgbClr val="B60000"/>
                </a:solidFill>
              </a:rPr>
              <a:t>is </a:t>
            </a:r>
            <a:r>
              <a:rPr lang="en-US" altLang="en-US" dirty="0"/>
              <a:t>an interview technique that tries to draw deeper and more elaborate explanations from a respondent</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3434935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Depth Interviews (2 of 2)</a:t>
            </a:r>
            <a:endParaRPr lang="en-US" dirty="0"/>
          </a:p>
        </p:txBody>
      </p:sp>
      <p:sp>
        <p:nvSpPr>
          <p:cNvPr id="3" name="Content Placeholder 2"/>
          <p:cNvSpPr>
            <a:spLocks noGrp="1"/>
          </p:cNvSpPr>
          <p:nvPr>
            <p:ph sz="quarter" idx="12"/>
          </p:nvPr>
        </p:nvSpPr>
        <p:spPr/>
        <p:txBody>
          <a:bodyPr/>
          <a:lstStyle/>
          <a:p>
            <a:r>
              <a:rPr lang="en-US" altLang="en-US" dirty="0"/>
              <a:t>Probing is useful for the following reasons:</a:t>
            </a:r>
          </a:p>
          <a:p>
            <a:pPr lvl="1"/>
            <a:r>
              <a:rPr lang="en-US" altLang="en-US" dirty="0"/>
              <a:t>Clarification</a:t>
            </a:r>
          </a:p>
          <a:p>
            <a:pPr lvl="1"/>
            <a:r>
              <a:rPr lang="en-US" altLang="en-US" dirty="0"/>
              <a:t>Free-form thinking</a:t>
            </a:r>
          </a:p>
          <a:p>
            <a:pPr lvl="1"/>
            <a:r>
              <a:rPr lang="en-US" altLang="en-US" dirty="0"/>
              <a:t>Pause</a:t>
            </a:r>
          </a:p>
          <a:p>
            <a:pPr lvl="1"/>
            <a:r>
              <a:rPr lang="en-US" altLang="en-US" dirty="0"/>
              <a:t>Contrast</a:t>
            </a:r>
          </a:p>
          <a:p>
            <a:pPr lvl="1"/>
            <a:r>
              <a:rPr lang="en-US" altLang="en-US" dirty="0"/>
              <a:t>Meaning</a:t>
            </a:r>
          </a:p>
          <a:p>
            <a:pPr lvl="1"/>
            <a:r>
              <a:rPr lang="en-US" altLang="en-US" dirty="0"/>
              <a:t>Change </a:t>
            </a:r>
          </a:p>
          <a:p>
            <a:r>
              <a:rPr lang="en-US" altLang="en-US" b="1" dirty="0">
                <a:solidFill>
                  <a:srgbClr val="B60000"/>
                </a:solidFill>
              </a:rPr>
              <a:t>Laddering</a:t>
            </a:r>
            <a:r>
              <a:rPr lang="en-US" altLang="en-US" dirty="0">
                <a:solidFill>
                  <a:srgbClr val="B60000"/>
                </a:solidFill>
              </a:rPr>
              <a:t> is </a:t>
            </a:r>
            <a:r>
              <a:rPr lang="en-US" altLang="en-US" dirty="0"/>
              <a:t>a particular approach to probing that asks respondents to compare differences between brands at different levels</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31606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Depth Interview Procedure</a:t>
            </a:r>
            <a:endParaRPr lang="en-US" dirty="0"/>
          </a:p>
        </p:txBody>
      </p:sp>
      <p:sp>
        <p:nvSpPr>
          <p:cNvPr id="3" name="Content Placeholder 2"/>
          <p:cNvSpPr>
            <a:spLocks noGrp="1"/>
          </p:cNvSpPr>
          <p:nvPr>
            <p:ph sz="quarter" idx="12"/>
          </p:nvPr>
        </p:nvSpPr>
        <p:spPr/>
        <p:txBody>
          <a:bodyPr/>
          <a:lstStyle/>
          <a:p>
            <a:r>
              <a:rPr lang="en-US" altLang="en-US" dirty="0"/>
              <a:t>Typically an hour or more</a:t>
            </a:r>
          </a:p>
          <a:p>
            <a:r>
              <a:rPr lang="en-US" altLang="en-US" dirty="0"/>
              <a:t>Produces the same amount of text as a focus group</a:t>
            </a:r>
          </a:p>
          <a:p>
            <a:r>
              <a:rPr lang="en-US" altLang="en-US" dirty="0"/>
              <a:t>Interviewer must be aware of what is happening</a:t>
            </a:r>
          </a:p>
          <a:p>
            <a:pPr lvl="1"/>
            <a:r>
              <a:rPr lang="en-US" altLang="en-US" dirty="0"/>
              <a:t>Records both surface reactions and subconscious motivations of the respondent</a:t>
            </a:r>
          </a:p>
          <a:p>
            <a:r>
              <a:rPr lang="en-US" altLang="en-US" dirty="0"/>
              <a:t>Analysis and interpretation is highly subjective</a:t>
            </a:r>
          </a:p>
          <a:p>
            <a:r>
              <a:rPr lang="en-US" altLang="en-US" dirty="0"/>
              <a:t>Particularly advantageous when the focus is on some unique or unusual behavior</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3101509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dirty="0"/>
              <a:t>Introduction: What is Qualitative Research?</a:t>
            </a:r>
            <a:endParaRPr lang="en-US" dirty="0"/>
          </a:p>
        </p:txBody>
      </p:sp>
      <p:sp>
        <p:nvSpPr>
          <p:cNvPr id="2" name="Content Placeholder 2"/>
          <p:cNvSpPr>
            <a:spLocks noGrp="1"/>
          </p:cNvSpPr>
          <p:nvPr>
            <p:ph sz="quarter" idx="12"/>
          </p:nvPr>
        </p:nvSpPr>
        <p:spPr/>
        <p:txBody>
          <a:bodyPr/>
          <a:lstStyle/>
          <a:p>
            <a:r>
              <a:rPr lang="en-US" altLang="en-US" b="1" dirty="0">
                <a:solidFill>
                  <a:srgbClr val="B60000"/>
                </a:solidFill>
              </a:rPr>
              <a:t>Qualitative research </a:t>
            </a:r>
            <a:r>
              <a:rPr lang="en-US" altLang="en-US" dirty="0">
                <a:solidFill>
                  <a:srgbClr val="B60000"/>
                </a:solidFill>
              </a:rPr>
              <a:t>is interested more in qualities than quantities, often extending beyond the obvious</a:t>
            </a:r>
          </a:p>
        </p:txBody>
      </p:sp>
    </p:spTree>
    <p:extLst>
      <p:ext uri="{BB962C8B-B14F-4D97-AF65-F5344CB8AC3E}">
        <p14:creationId xmlns:p14="http://schemas.microsoft.com/office/powerpoint/2010/main" val="3788280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B60000"/>
                </a:solidFill>
              </a:rPr>
              <a:t>Conversations</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b="1" dirty="0">
                <a:solidFill>
                  <a:srgbClr val="B60000"/>
                </a:solidFill>
              </a:rPr>
              <a:t>Conversations </a:t>
            </a:r>
            <a:r>
              <a:rPr lang="en-US" altLang="en-US" dirty="0">
                <a:solidFill>
                  <a:srgbClr val="B60000"/>
                </a:solidFill>
              </a:rPr>
              <a:t>are </a:t>
            </a:r>
            <a:r>
              <a:rPr lang="en-US" altLang="en-US" dirty="0"/>
              <a:t>an informal qualitative data-gathering approach in which the researcher engages a respondent in a discussion of the relevant subject matter</a:t>
            </a:r>
          </a:p>
          <a:p>
            <a:r>
              <a:rPr lang="en-US" altLang="en-US" dirty="0">
                <a:solidFill>
                  <a:srgbClr val="B60000"/>
                </a:solidFill>
              </a:rPr>
              <a:t>The goal is to have the respondent produce a dialogue about his/her lived experiences</a:t>
            </a:r>
          </a:p>
          <a:p>
            <a:r>
              <a:rPr lang="en-US" dirty="0">
                <a:solidFill>
                  <a:srgbClr val="B60000"/>
                </a:solidFill>
              </a:rPr>
              <a:t>A conversational approach is advantageous because conducting a single interview is usually inexpensive</a:t>
            </a:r>
            <a:endParaRPr lang="en-US" altLang="en-US" dirty="0">
              <a:solidFill>
                <a:srgbClr val="B60000"/>
              </a:solidFill>
            </a:endParaRP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3478953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B60000"/>
                </a:solidFill>
              </a:rPr>
              <a:t>Social Listening</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b="1" dirty="0">
                <a:solidFill>
                  <a:srgbClr val="B60000"/>
                </a:solidFill>
              </a:rPr>
              <a:t>Social Listening </a:t>
            </a:r>
            <a:r>
              <a:rPr lang="en-US" dirty="0">
                <a:solidFill>
                  <a:srgbClr val="B60000"/>
                </a:solidFill>
              </a:rPr>
              <a:t>refers to marketing research using prompted or unprompted social media conversations to gather data</a:t>
            </a:r>
            <a:endParaRPr lang="en-US" altLang="en-US" dirty="0">
              <a:solidFill>
                <a:srgbClr val="B60000"/>
              </a:solidFill>
            </a:endParaRP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2824671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B60000"/>
                </a:solidFill>
              </a:rPr>
              <a:t>Semi-Structured Interviews</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b="1" dirty="0">
                <a:solidFill>
                  <a:srgbClr val="B60000"/>
                </a:solidFill>
              </a:rPr>
              <a:t>Semi-structured interviews </a:t>
            </a:r>
            <a:r>
              <a:rPr lang="en-US" altLang="en-US" dirty="0">
                <a:solidFill>
                  <a:srgbClr val="B60000"/>
                </a:solidFill>
              </a:rPr>
              <a:t>are </a:t>
            </a:r>
            <a:r>
              <a:rPr lang="en-US" altLang="en-US" dirty="0"/>
              <a:t>written forms that ask respondents for short essay responses to specific open-ended questions</a:t>
            </a:r>
          </a:p>
          <a:p>
            <a:r>
              <a:rPr lang="en-US" dirty="0">
                <a:solidFill>
                  <a:srgbClr val="B60000"/>
                </a:solidFill>
              </a:rPr>
              <a:t>Semi-structured interviews typically are part of a survey</a:t>
            </a:r>
          </a:p>
          <a:p>
            <a:r>
              <a:rPr lang="en-US" altLang="en-US" dirty="0">
                <a:solidFill>
                  <a:srgbClr val="B60000"/>
                </a:solidFill>
              </a:rPr>
              <a:t>The Advantages of semi-structured interviews include</a:t>
            </a:r>
          </a:p>
          <a:p>
            <a:pPr lvl="2"/>
            <a:r>
              <a:rPr lang="en-US" altLang="en-US" dirty="0"/>
              <a:t>Can address more specific issues</a:t>
            </a:r>
          </a:p>
          <a:p>
            <a:pPr lvl="2"/>
            <a:r>
              <a:rPr lang="en-US" altLang="en-US" dirty="0"/>
              <a:t>Responses are easier to interpret</a:t>
            </a:r>
          </a:p>
          <a:p>
            <a:pPr lvl="2"/>
            <a:r>
              <a:rPr lang="en-US" altLang="en-US" dirty="0"/>
              <a:t>Can be relatively cost effective without the presence of an interviewer</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1768039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Free-Association and Sentence-Completion Methods</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b="1" dirty="0">
                <a:solidFill>
                  <a:srgbClr val="B60000"/>
                </a:solidFill>
              </a:rPr>
              <a:t>Free-association techniques </a:t>
            </a:r>
            <a:r>
              <a:rPr lang="en-US" altLang="en-US" dirty="0">
                <a:solidFill>
                  <a:srgbClr val="B60000"/>
                </a:solidFill>
              </a:rPr>
              <a:t>record </a:t>
            </a:r>
            <a:r>
              <a:rPr lang="en-US" altLang="en-US" dirty="0"/>
              <a:t>a respondent’s first cognitive reactions (top-of-mind) to some stimulus</a:t>
            </a:r>
          </a:p>
          <a:p>
            <a:pPr lvl="1"/>
            <a:r>
              <a:rPr lang="en-US" altLang="en-US" dirty="0"/>
              <a:t>Allow researchers to map a respondent’s thoughts or memory</a:t>
            </a:r>
          </a:p>
          <a:p>
            <a:r>
              <a:rPr lang="en-US" dirty="0">
                <a:solidFill>
                  <a:srgbClr val="B60000"/>
                </a:solidFill>
              </a:rPr>
              <a:t>The sentence-completion method is based on free-association principles</a:t>
            </a:r>
            <a:endParaRPr lang="en-US" altLang="en-US" dirty="0">
              <a:solidFill>
                <a:srgbClr val="B60000"/>
              </a:solidFill>
            </a:endParaRP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1010888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Observation and Collages</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dirty="0"/>
              <a:t>Observation</a:t>
            </a:r>
          </a:p>
          <a:p>
            <a:pPr lvl="1"/>
            <a:r>
              <a:rPr lang="en-US" altLang="en-US" b="1" dirty="0"/>
              <a:t>Field notes </a:t>
            </a:r>
            <a:r>
              <a:rPr lang="en-US" altLang="en-US" dirty="0"/>
              <a:t>are the researcher’s descriptions of what actually happens in the field</a:t>
            </a:r>
          </a:p>
          <a:p>
            <a:pPr lvl="1"/>
            <a:r>
              <a:rPr lang="en-US" altLang="en-US" dirty="0"/>
              <a:t>They become the text from which meaning is extracted</a:t>
            </a:r>
          </a:p>
          <a:p>
            <a:pPr lvl="1"/>
            <a:r>
              <a:rPr lang="en-US" altLang="en-US" dirty="0"/>
              <a:t>Advantageous for gaining insight into things that respondents cannot or will not verbalize</a:t>
            </a:r>
          </a:p>
          <a:p>
            <a:r>
              <a:rPr lang="en-US" altLang="en-US" dirty="0"/>
              <a:t>Collages</a:t>
            </a:r>
          </a:p>
          <a:p>
            <a:pPr lvl="1"/>
            <a:r>
              <a:rPr lang="en-US" altLang="en-US" dirty="0"/>
              <a:t>Respondents prepare a collage to represent their experience with some good, service, or brand</a:t>
            </a:r>
          </a:p>
          <a:p>
            <a:pPr lvl="1"/>
            <a:r>
              <a:rPr lang="en-US" altLang="en-US" dirty="0"/>
              <a:t>Analyzed for meaning</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3330764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Thematic Apperception Test (TAT)</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b="1" dirty="0">
                <a:solidFill>
                  <a:srgbClr val="B60000"/>
                </a:solidFill>
              </a:rPr>
              <a:t>Thematic Apperception Test </a:t>
            </a:r>
            <a:r>
              <a:rPr lang="en-US" altLang="en-US" dirty="0">
                <a:solidFill>
                  <a:srgbClr val="B60000"/>
                </a:solidFill>
              </a:rPr>
              <a:t>presents </a:t>
            </a:r>
            <a:r>
              <a:rPr lang="en-US" altLang="en-US" dirty="0"/>
              <a:t>subjects with an ambiguous picture(s) in which consumers and products are the center of attention</a:t>
            </a:r>
          </a:p>
          <a:p>
            <a:r>
              <a:rPr lang="en-US" altLang="en-US" dirty="0"/>
              <a:t>The investigator asks the subject to tell what is happening in the picture(s) now and what might happen next</a:t>
            </a:r>
          </a:p>
          <a:p>
            <a:r>
              <a:rPr lang="en-US" altLang="en-US" b="1" dirty="0">
                <a:solidFill>
                  <a:srgbClr val="B60000"/>
                </a:solidFill>
              </a:rPr>
              <a:t>Picture frustration </a:t>
            </a:r>
            <a:r>
              <a:rPr lang="en-US" altLang="en-US" dirty="0">
                <a:solidFill>
                  <a:srgbClr val="B60000"/>
                </a:solidFill>
              </a:rPr>
              <a:t>is </a:t>
            </a:r>
            <a:r>
              <a:rPr lang="en-US" altLang="en-US" dirty="0"/>
              <a:t>a version of the TAT using a cartoon drawing in which the respondent suggests a dialogue in which the characters might engage</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2244158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82"/>
            <a:ext cx="8412480" cy="548640"/>
          </a:xfrm>
        </p:spPr>
        <p:txBody>
          <a:bodyPr/>
          <a:lstStyle/>
          <a:p>
            <a:r>
              <a:rPr lang="en-US" dirty="0">
                <a:solidFill>
                  <a:srgbClr val="B60000"/>
                </a:solidFill>
              </a:rPr>
              <a:t>EXHIBIT 5.4	Picture Frustration Version of TAT Aimed to Get at Consumer Reactions to	Salesperson Demeanor </a:t>
            </a:r>
          </a:p>
        </p:txBody>
      </p:sp>
      <p:pic>
        <p:nvPicPr>
          <p:cNvPr id="10" name="Picture 2" descr="A cartoon shows a man standing with his hands crossed against a woman seated in front of a computer. Cars are parked in the background. A speech bubble over the woman reads, “Let’s see what options we can find in the inventory.” There is an empty speech bubble over the man."/>
          <p:cNvPicPr>
            <a:picLocks noGrp="1" noChangeAspect="1"/>
          </p:cNvPicPr>
          <p:nvPr>
            <p:ph sz="quarter" idx="12"/>
          </p:nvPr>
        </p:nvPicPr>
        <p:blipFill>
          <a:blip r:embed="rId3"/>
          <a:stretch>
            <a:fillRect/>
          </a:stretch>
        </p:blipFill>
        <p:spPr>
          <a:xfrm>
            <a:off x="1430629" y="912813"/>
            <a:ext cx="6282741" cy="5395912"/>
          </a:xfrm>
          <a:prstGeom prst="rect">
            <a:avLst/>
          </a:prstGeom>
        </p:spPr>
      </p:pic>
      <p:sp>
        <p:nvSpPr>
          <p:cNvPr id="6"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1893320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82"/>
            <a:ext cx="8321040" cy="914400"/>
          </a:xfrm>
        </p:spPr>
        <p:txBody>
          <a:bodyPr/>
          <a:lstStyle/>
          <a:p>
            <a:r>
              <a:rPr lang="en-US" altLang="en-US" dirty="0"/>
              <a:t>Projective Research Techniques</a:t>
            </a:r>
            <a:endParaRPr lang="en-US" dirty="0"/>
          </a:p>
        </p:txBody>
      </p:sp>
      <p:sp>
        <p:nvSpPr>
          <p:cNvPr id="3" name="Content Placeholder 2"/>
          <p:cNvSpPr>
            <a:spLocks noGrp="1"/>
          </p:cNvSpPr>
          <p:nvPr>
            <p:ph sz="quarter" idx="12"/>
          </p:nvPr>
        </p:nvSpPr>
        <p:spPr/>
        <p:txBody>
          <a:bodyPr/>
          <a:lstStyle/>
          <a:p>
            <a:r>
              <a:rPr lang="en-US" altLang="en-US" b="1" dirty="0"/>
              <a:t>Projective Research Technique </a:t>
            </a:r>
            <a:r>
              <a:rPr lang="en-US" altLang="en-US" dirty="0"/>
              <a:t>is an indirect means of questioning that enables respondents to project beliefs and feelings onto a third party, an inanimate object, or a task situation</a:t>
            </a:r>
          </a:p>
          <a:p>
            <a:r>
              <a:rPr lang="en-US" altLang="en-US" dirty="0">
                <a:solidFill>
                  <a:srgbClr val="B60000"/>
                </a:solidFill>
              </a:rPr>
              <a:t>Encourages respondents to describe a situation in their own words with little prompting by the interviewer</a:t>
            </a:r>
          </a:p>
          <a:p>
            <a:r>
              <a:rPr lang="en-US" altLang="en-US" dirty="0"/>
              <a:t>Particularly useful in studying sensitive issues</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250330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82"/>
            <a:ext cx="8321040" cy="914400"/>
          </a:xfrm>
        </p:spPr>
        <p:txBody>
          <a:bodyPr/>
          <a:lstStyle/>
          <a:p>
            <a:r>
              <a:rPr lang="en-US" altLang="en-US" dirty="0"/>
              <a:t>Preparing a Focus Group Outline</a:t>
            </a:r>
            <a:endParaRPr lang="en-US" dirty="0"/>
          </a:p>
        </p:txBody>
      </p:sp>
      <p:sp>
        <p:nvSpPr>
          <p:cNvPr id="3" name="Content Placeholder 2"/>
          <p:cNvSpPr>
            <a:spLocks noGrp="1"/>
          </p:cNvSpPr>
          <p:nvPr>
            <p:ph sz="quarter" idx="12"/>
          </p:nvPr>
        </p:nvSpPr>
        <p:spPr/>
        <p:txBody>
          <a:bodyPr/>
          <a:lstStyle/>
          <a:p>
            <a:pPr marL="0" indent="0">
              <a:buNone/>
            </a:pPr>
            <a:r>
              <a:rPr lang="en-US" altLang="en-US" b="1" dirty="0">
                <a:solidFill>
                  <a:srgbClr val="B60000"/>
                </a:solidFill>
              </a:rPr>
              <a:t>Discussion guide </a:t>
            </a:r>
            <a:r>
              <a:rPr lang="en-US" altLang="en-US" dirty="0">
                <a:solidFill>
                  <a:srgbClr val="B60000"/>
                </a:solidFill>
              </a:rPr>
              <a:t>includes </a:t>
            </a:r>
            <a:r>
              <a:rPr lang="en-US" altLang="en-US" dirty="0"/>
              <a:t>written introductory comments informing the group about the focus group purpose and rules and then outlines topics or questions to be addressed in the group session</a:t>
            </a:r>
          </a:p>
          <a:p>
            <a:r>
              <a:rPr lang="en-US" altLang="en-US" dirty="0">
                <a:solidFill>
                  <a:srgbClr val="B60000"/>
                </a:solidFill>
              </a:rPr>
              <a:t>Helps control the interview and guide the discussion into product areas</a:t>
            </a:r>
          </a:p>
          <a:p>
            <a:r>
              <a:rPr lang="en-US" altLang="en-US" dirty="0">
                <a:solidFill>
                  <a:srgbClr val="B60000"/>
                </a:solidFill>
              </a:rPr>
              <a:t>The amount of content depends on the nature and experience of the researcher and the complexity of the topic</a:t>
            </a:r>
          </a:p>
        </p:txBody>
      </p:sp>
      <p:sp>
        <p:nvSpPr>
          <p:cNvPr id="7" name="Content Placeholder 3"/>
          <p:cNvSpPr>
            <a:spLocks noGrp="1"/>
          </p:cNvSpPr>
          <p:nvPr>
            <p:ph sz="quarter" idx="13"/>
          </p:nvPr>
        </p:nvSpPr>
        <p:spPr/>
        <p:txBody>
          <a:bodyPr/>
          <a:lstStyle/>
          <a:p>
            <a:r>
              <a:rPr lang="en-US" dirty="0"/>
              <a:t>LO05</a:t>
            </a:r>
          </a:p>
        </p:txBody>
      </p:sp>
    </p:spTree>
    <p:extLst>
      <p:ext uri="{BB962C8B-B14F-4D97-AF65-F5344CB8AC3E}">
        <p14:creationId xmlns:p14="http://schemas.microsoft.com/office/powerpoint/2010/main" val="1362249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82"/>
            <a:ext cx="8321040" cy="914400"/>
          </a:xfrm>
        </p:spPr>
        <p:txBody>
          <a:bodyPr/>
          <a:lstStyle/>
          <a:p>
            <a:r>
              <a:rPr lang="en-US" altLang="en-US" dirty="0"/>
              <a:t>Steps for an Effective Focus Group Discussion Guide</a:t>
            </a:r>
            <a:endParaRPr lang="en-US" dirty="0"/>
          </a:p>
        </p:txBody>
      </p:sp>
      <p:sp>
        <p:nvSpPr>
          <p:cNvPr id="3" name="Content Placeholder 2"/>
          <p:cNvSpPr>
            <a:spLocks noGrp="1"/>
          </p:cNvSpPr>
          <p:nvPr>
            <p:ph sz="quarter" idx="12"/>
          </p:nvPr>
        </p:nvSpPr>
        <p:spPr/>
        <p:txBody>
          <a:bodyPr/>
          <a:lstStyle/>
          <a:p>
            <a:pPr marL="514350" indent="-514350">
              <a:buFont typeface="+mj-lt"/>
              <a:buAutoNum type="arabicPeriod"/>
            </a:pPr>
            <a:r>
              <a:rPr lang="en-US" altLang="en-US" dirty="0">
                <a:solidFill>
                  <a:srgbClr val="B60000"/>
                </a:solidFill>
              </a:rPr>
              <a:t>Welcome and introductions </a:t>
            </a:r>
          </a:p>
          <a:p>
            <a:pPr marL="514350" indent="-514350">
              <a:buFont typeface="+mj-lt"/>
              <a:buAutoNum type="arabicPeriod"/>
            </a:pPr>
            <a:r>
              <a:rPr lang="en-US" altLang="en-US" dirty="0"/>
              <a:t>Broad icebreaker that does not reveal too many specifics about the interview</a:t>
            </a:r>
          </a:p>
          <a:p>
            <a:pPr marL="514350" indent="-514350">
              <a:buFont typeface="+mj-lt"/>
              <a:buAutoNum type="arabicPeriod"/>
            </a:pPr>
            <a:r>
              <a:rPr lang="en-US" altLang="en-US" dirty="0"/>
              <a:t>Make questions increasingly more specific as the interview proceeds</a:t>
            </a:r>
          </a:p>
          <a:p>
            <a:pPr marL="514350" indent="-514350">
              <a:buFont typeface="+mj-lt"/>
              <a:buAutoNum type="arabicPeriod"/>
            </a:pPr>
            <a:r>
              <a:rPr lang="en-US" altLang="en-US" dirty="0"/>
              <a:t>If there is a very specific objective to be accomplished, that question should probably be saved for last</a:t>
            </a:r>
          </a:p>
          <a:p>
            <a:pPr marL="514350" indent="-514350">
              <a:buFont typeface="+mj-lt"/>
              <a:buAutoNum type="arabicPeriod"/>
            </a:pPr>
            <a:r>
              <a:rPr lang="en-US" altLang="en-US" dirty="0">
                <a:solidFill>
                  <a:srgbClr val="B60000"/>
                </a:solidFill>
              </a:rPr>
              <a:t>A Debriefing statement and answering any questions</a:t>
            </a:r>
          </a:p>
        </p:txBody>
      </p:sp>
      <p:sp>
        <p:nvSpPr>
          <p:cNvPr id="7" name="Content Placeholder 3"/>
          <p:cNvSpPr>
            <a:spLocks noGrp="1"/>
          </p:cNvSpPr>
          <p:nvPr>
            <p:ph sz="quarter" idx="13"/>
          </p:nvPr>
        </p:nvSpPr>
        <p:spPr/>
        <p:txBody>
          <a:bodyPr/>
          <a:lstStyle/>
          <a:p>
            <a:r>
              <a:rPr lang="en-US" dirty="0"/>
              <a:t>LO05</a:t>
            </a:r>
          </a:p>
        </p:txBody>
      </p:sp>
    </p:spTree>
    <p:extLst>
      <p:ext uri="{BB962C8B-B14F-4D97-AF65-F5344CB8AC3E}">
        <p14:creationId xmlns:p14="http://schemas.microsoft.com/office/powerpoint/2010/main" val="150827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dirty="0"/>
              <a:t>Describing Qualitative Research</a:t>
            </a:r>
            <a:endParaRPr lang="en-US" dirty="0"/>
          </a:p>
        </p:txBody>
      </p:sp>
      <p:sp>
        <p:nvSpPr>
          <p:cNvPr id="2" name="Content Placeholder 2"/>
          <p:cNvSpPr>
            <a:spLocks noGrp="1"/>
          </p:cNvSpPr>
          <p:nvPr>
            <p:ph sz="quarter" idx="12"/>
          </p:nvPr>
        </p:nvSpPr>
        <p:spPr/>
        <p:txBody>
          <a:bodyPr/>
          <a:lstStyle/>
          <a:p>
            <a:r>
              <a:rPr lang="en-US" altLang="en-US" dirty="0"/>
              <a:t>Qualitative marketing research</a:t>
            </a:r>
          </a:p>
          <a:p>
            <a:pPr lvl="1"/>
            <a:r>
              <a:rPr lang="en-US" altLang="en-US" dirty="0"/>
              <a:t>Addresses marketing objectives through techniques allowing the researcher to provide elaborate interpretations of market phenomena without depending on numerical measurement</a:t>
            </a:r>
          </a:p>
          <a:p>
            <a:pPr lvl="1"/>
            <a:r>
              <a:rPr lang="en-US" altLang="en-US" dirty="0"/>
              <a:t>Focuses on discovering </a:t>
            </a:r>
            <a:r>
              <a:rPr lang="en-US" altLang="en-US" dirty="0">
                <a:solidFill>
                  <a:srgbClr val="B60000"/>
                </a:solidFill>
              </a:rPr>
              <a:t>new insights and true inner meanings</a:t>
            </a:r>
          </a:p>
          <a:p>
            <a:r>
              <a:rPr lang="en-US" altLang="en-US" b="1" dirty="0"/>
              <a:t>Researcher-dependent</a:t>
            </a:r>
          </a:p>
          <a:p>
            <a:pPr lvl="1"/>
            <a:r>
              <a:rPr lang="en-US" altLang="en-US" dirty="0"/>
              <a:t>Researcher must extract meaning </a:t>
            </a:r>
            <a:r>
              <a:rPr lang="en-US" altLang="en-US" dirty="0">
                <a:solidFill>
                  <a:srgbClr val="B60000"/>
                </a:solidFill>
              </a:rPr>
              <a:t>from open-ended </a:t>
            </a:r>
            <a:r>
              <a:rPr lang="en-US" altLang="en-US" dirty="0"/>
              <a:t>responses, e.g., text from a recorded interview or a collage representing the meaning of some experience</a:t>
            </a:r>
          </a:p>
        </p:txBody>
      </p:sp>
    </p:spTree>
    <p:extLst>
      <p:ext uri="{BB962C8B-B14F-4D97-AF65-F5344CB8AC3E}">
        <p14:creationId xmlns:p14="http://schemas.microsoft.com/office/powerpoint/2010/main" val="1279382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82"/>
            <a:ext cx="8321040" cy="914400"/>
          </a:xfrm>
        </p:spPr>
        <p:txBody>
          <a:bodyPr/>
          <a:lstStyle/>
          <a:p>
            <a:r>
              <a:rPr lang="en-US" altLang="en-US" dirty="0"/>
              <a:t>Disadvantages of Focus Groups</a:t>
            </a:r>
            <a:endParaRPr lang="en-US" dirty="0"/>
          </a:p>
        </p:txBody>
      </p:sp>
      <p:sp>
        <p:nvSpPr>
          <p:cNvPr id="3" name="Content Placeholder 2"/>
          <p:cNvSpPr>
            <a:spLocks noGrp="1"/>
          </p:cNvSpPr>
          <p:nvPr>
            <p:ph sz="quarter" idx="12"/>
          </p:nvPr>
        </p:nvSpPr>
        <p:spPr/>
        <p:txBody>
          <a:bodyPr/>
          <a:lstStyle/>
          <a:p>
            <a:pPr marL="0" indent="0">
              <a:buNone/>
            </a:pPr>
            <a:r>
              <a:rPr lang="en-US" altLang="en-US" dirty="0"/>
              <a:t>Focus groups </a:t>
            </a:r>
            <a:r>
              <a:rPr lang="en-US" altLang="en-US" dirty="0">
                <a:solidFill>
                  <a:srgbClr val="B60000"/>
                </a:solidFill>
              </a:rPr>
              <a:t>disadvantages include</a:t>
            </a:r>
          </a:p>
          <a:p>
            <a:pPr lvl="1"/>
            <a:r>
              <a:rPr lang="en-US" altLang="en-US" dirty="0"/>
              <a:t>Require objective, sensitive, and effective moderators</a:t>
            </a:r>
          </a:p>
          <a:p>
            <a:pPr lvl="1"/>
            <a:r>
              <a:rPr lang="en-US" altLang="en-US" dirty="0"/>
              <a:t>May have unique sampling problems</a:t>
            </a:r>
          </a:p>
          <a:p>
            <a:pPr lvl="1"/>
            <a:r>
              <a:rPr lang="en-US" altLang="en-US" dirty="0">
                <a:solidFill>
                  <a:srgbClr val="B60000"/>
                </a:solidFill>
              </a:rPr>
              <a:t>Not a representative, random sample</a:t>
            </a:r>
          </a:p>
          <a:p>
            <a:pPr lvl="1"/>
            <a:r>
              <a:rPr lang="en-US" altLang="en-US" dirty="0"/>
              <a:t>Cost a considerable amount of money</a:t>
            </a:r>
          </a:p>
          <a:p>
            <a:pPr lvl="2"/>
            <a:r>
              <a:rPr lang="en-US" altLang="en-US" dirty="0"/>
              <a:t>Particularly when they are not conducted by someone employed by the company requesting the focus group</a:t>
            </a:r>
          </a:p>
        </p:txBody>
      </p:sp>
      <p:sp>
        <p:nvSpPr>
          <p:cNvPr id="7" name="Content Placeholder 3"/>
          <p:cNvSpPr>
            <a:spLocks noGrp="1"/>
          </p:cNvSpPr>
          <p:nvPr>
            <p:ph sz="quarter" idx="13"/>
          </p:nvPr>
        </p:nvSpPr>
        <p:spPr/>
        <p:txBody>
          <a:bodyPr/>
          <a:lstStyle/>
          <a:p>
            <a:r>
              <a:rPr lang="en-US" dirty="0"/>
              <a:t>LO05</a:t>
            </a:r>
          </a:p>
        </p:txBody>
      </p:sp>
    </p:spTree>
    <p:extLst>
      <p:ext uri="{BB962C8B-B14F-4D97-AF65-F5344CB8AC3E}">
        <p14:creationId xmlns:p14="http://schemas.microsoft.com/office/powerpoint/2010/main" val="2490473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82"/>
            <a:ext cx="8321040" cy="914400"/>
          </a:xfrm>
        </p:spPr>
        <p:txBody>
          <a:bodyPr/>
          <a:lstStyle/>
          <a:p>
            <a:r>
              <a:rPr lang="en-US" altLang="en-US" dirty="0">
                <a:solidFill>
                  <a:srgbClr val="B60000"/>
                </a:solidFill>
              </a:rPr>
              <a:t>Social Media and the Blogosphere</a:t>
            </a:r>
            <a:endParaRPr lang="en-US" dirty="0">
              <a:solidFill>
                <a:srgbClr val="B60000"/>
              </a:solidFill>
            </a:endParaRPr>
          </a:p>
        </p:txBody>
      </p:sp>
      <p:sp>
        <p:nvSpPr>
          <p:cNvPr id="3" name="Content Placeholder 2"/>
          <p:cNvSpPr>
            <a:spLocks noGrp="1"/>
          </p:cNvSpPr>
          <p:nvPr>
            <p:ph sz="quarter" idx="12"/>
          </p:nvPr>
        </p:nvSpPr>
        <p:spPr/>
        <p:txBody>
          <a:bodyPr/>
          <a:lstStyle/>
          <a:p>
            <a:r>
              <a:rPr lang="en-US" dirty="0">
                <a:solidFill>
                  <a:srgbClr val="B60000"/>
                </a:solidFill>
              </a:rPr>
              <a:t>Technological advances have greatly improved researchers’ ability to perform all aspects of marketing research</a:t>
            </a:r>
          </a:p>
          <a:p>
            <a:r>
              <a:rPr lang="en-US" altLang="en-US" dirty="0">
                <a:solidFill>
                  <a:srgbClr val="B60000"/>
                </a:solidFill>
              </a:rPr>
              <a:t>Changing qualitative marketing research more than any other area</a:t>
            </a:r>
          </a:p>
          <a:p>
            <a:r>
              <a:rPr lang="en-US" altLang="en-US" dirty="0"/>
              <a:t>Facilitating interviewing</a:t>
            </a:r>
          </a:p>
          <a:p>
            <a:pPr lvl="1"/>
            <a:r>
              <a:rPr lang="en-US" altLang="en-US" dirty="0"/>
              <a:t>Videoconferencing technologies</a:t>
            </a:r>
          </a:p>
          <a:p>
            <a:pPr lvl="1"/>
            <a:r>
              <a:rPr lang="en-US" altLang="en-US" dirty="0"/>
              <a:t>Interactive media and online focus groups</a:t>
            </a:r>
          </a:p>
          <a:p>
            <a:pPr lvl="1"/>
            <a:r>
              <a:rPr lang="en-US" altLang="en-US" dirty="0"/>
              <a:t>Social networking</a:t>
            </a:r>
          </a:p>
          <a:p>
            <a:pPr lvl="1"/>
            <a:r>
              <a:rPr lang="en-US" altLang="en-US" dirty="0"/>
              <a:t>Software development</a:t>
            </a:r>
          </a:p>
        </p:txBody>
      </p:sp>
      <p:sp>
        <p:nvSpPr>
          <p:cNvPr id="7" name="Content Placeholder 3"/>
          <p:cNvSpPr>
            <a:spLocks noGrp="1"/>
          </p:cNvSpPr>
          <p:nvPr>
            <p:ph sz="quarter" idx="13"/>
          </p:nvPr>
        </p:nvSpPr>
        <p:spPr/>
        <p:txBody>
          <a:bodyPr/>
          <a:lstStyle/>
          <a:p>
            <a:r>
              <a:rPr lang="en-US" dirty="0"/>
              <a:t>LO06</a:t>
            </a:r>
          </a:p>
        </p:txBody>
      </p:sp>
    </p:spTree>
    <p:extLst>
      <p:ext uri="{BB962C8B-B14F-4D97-AF65-F5344CB8AC3E}">
        <p14:creationId xmlns:p14="http://schemas.microsoft.com/office/powerpoint/2010/main" val="4155593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Online Focus Group Techniques</a:t>
            </a:r>
            <a:endParaRPr lang="en-US" dirty="0">
              <a:solidFill>
                <a:srgbClr val="B60000"/>
              </a:solidFill>
            </a:endParaRPr>
          </a:p>
        </p:txBody>
      </p:sp>
      <p:sp>
        <p:nvSpPr>
          <p:cNvPr id="3" name="Content Placeholder 2"/>
          <p:cNvSpPr>
            <a:spLocks noGrp="1"/>
          </p:cNvSpPr>
          <p:nvPr>
            <p:ph sz="quarter" idx="12"/>
          </p:nvPr>
        </p:nvSpPr>
        <p:spPr/>
        <p:txBody>
          <a:bodyPr/>
          <a:lstStyle/>
          <a:p>
            <a:pPr marL="0" indent="0">
              <a:buNone/>
            </a:pPr>
            <a:r>
              <a:rPr lang="en-US" altLang="en-US" dirty="0"/>
              <a:t>Advantages</a:t>
            </a:r>
          </a:p>
          <a:p>
            <a:pPr lvl="1"/>
            <a:r>
              <a:rPr lang="en-US" altLang="en-US" sz="2200" dirty="0"/>
              <a:t>Fast</a:t>
            </a:r>
          </a:p>
          <a:p>
            <a:pPr lvl="1"/>
            <a:r>
              <a:rPr lang="en-US" altLang="en-US" sz="2200" dirty="0"/>
              <a:t>Inexpensive</a:t>
            </a:r>
          </a:p>
          <a:p>
            <a:pPr lvl="1"/>
            <a:r>
              <a:rPr lang="en-US" altLang="en-US" sz="2200" dirty="0"/>
              <a:t>Bring together many participants from wide-spread geographical areas</a:t>
            </a:r>
          </a:p>
          <a:p>
            <a:pPr lvl="1"/>
            <a:r>
              <a:rPr lang="en-US" altLang="en-US" sz="2200" dirty="0"/>
              <a:t>Respondent anonymity</a:t>
            </a:r>
          </a:p>
          <a:p>
            <a:pPr lvl="1"/>
            <a:r>
              <a:rPr lang="en-US" altLang="en-US" sz="2200" dirty="0"/>
              <a:t>Transcript automatically recorded</a:t>
            </a:r>
          </a:p>
        </p:txBody>
      </p:sp>
      <p:sp>
        <p:nvSpPr>
          <p:cNvPr id="7" name="Content Placeholder 3"/>
          <p:cNvSpPr>
            <a:spLocks noGrp="1"/>
          </p:cNvSpPr>
          <p:nvPr>
            <p:ph sz="quarter" idx="13"/>
          </p:nvPr>
        </p:nvSpPr>
        <p:spPr/>
        <p:txBody>
          <a:bodyPr/>
          <a:lstStyle/>
          <a:p>
            <a:pPr marL="0" indent="0">
              <a:buNone/>
            </a:pPr>
            <a:r>
              <a:rPr lang="en-US" altLang="en-US" dirty="0"/>
              <a:t>Disadvantages </a:t>
            </a:r>
          </a:p>
          <a:p>
            <a:pPr lvl="1"/>
            <a:r>
              <a:rPr lang="en-US" altLang="en-US" sz="2200" dirty="0"/>
              <a:t>Less control over who participates</a:t>
            </a:r>
          </a:p>
          <a:p>
            <a:pPr lvl="1"/>
            <a:r>
              <a:rPr lang="en-US" altLang="en-US" sz="2200" dirty="0"/>
              <a:t>Participants cannot touch or taste something</a:t>
            </a:r>
          </a:p>
          <a:p>
            <a:pPr lvl="1"/>
            <a:r>
              <a:rPr lang="en-US" altLang="en-US" sz="2200" dirty="0"/>
              <a:t>Facial expression and body language cannot be seen</a:t>
            </a:r>
          </a:p>
          <a:p>
            <a:pPr lvl="1"/>
            <a:r>
              <a:rPr lang="en-US" altLang="en-US" sz="2200" dirty="0"/>
              <a:t>Reduced ability of moderator to probe and ask questions</a:t>
            </a:r>
          </a:p>
        </p:txBody>
      </p:sp>
      <p:sp>
        <p:nvSpPr>
          <p:cNvPr id="5" name="Content Placeholder 4"/>
          <p:cNvSpPr>
            <a:spLocks noGrp="1"/>
          </p:cNvSpPr>
          <p:nvPr>
            <p:ph sz="quarter" idx="14"/>
          </p:nvPr>
        </p:nvSpPr>
        <p:spPr/>
        <p:txBody>
          <a:bodyPr/>
          <a:lstStyle/>
          <a:p>
            <a:r>
              <a:rPr lang="en-US" dirty="0"/>
              <a:t>LO06</a:t>
            </a:r>
          </a:p>
        </p:txBody>
      </p:sp>
    </p:spTree>
    <p:extLst>
      <p:ext uri="{BB962C8B-B14F-4D97-AF65-F5344CB8AC3E}">
        <p14:creationId xmlns:p14="http://schemas.microsoft.com/office/powerpoint/2010/main" val="286688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Social Networking</a:t>
            </a:r>
            <a:endParaRPr lang="en-US" dirty="0"/>
          </a:p>
        </p:txBody>
      </p:sp>
      <p:sp>
        <p:nvSpPr>
          <p:cNvPr id="3" name="Content Placeholder 2"/>
          <p:cNvSpPr>
            <a:spLocks noGrp="1"/>
          </p:cNvSpPr>
          <p:nvPr>
            <p:ph sz="quarter" idx="12"/>
          </p:nvPr>
        </p:nvSpPr>
        <p:spPr/>
        <p:txBody>
          <a:bodyPr/>
          <a:lstStyle/>
          <a:p>
            <a:r>
              <a:rPr lang="en-US" altLang="en-US" dirty="0"/>
              <a:t>One of the most impactful trends in recent times</a:t>
            </a:r>
          </a:p>
          <a:p>
            <a:pPr lvl="1"/>
            <a:r>
              <a:rPr lang="en-US" altLang="en-US" dirty="0"/>
              <a:t>For many, social networking sites have become the primary tool for communicating with friends both far and near and known and unknown</a:t>
            </a:r>
          </a:p>
          <a:p>
            <a:r>
              <a:rPr lang="en-US" altLang="en-US" dirty="0"/>
              <a:t>A large portion of social networking information discusses marketing and consumer-related information</a:t>
            </a:r>
          </a:p>
          <a:p>
            <a:pPr lvl="1"/>
            <a:r>
              <a:rPr lang="en-US" altLang="en-US" dirty="0"/>
              <a:t>Companies monitor these sites for information related to their brands</a:t>
            </a:r>
          </a:p>
        </p:txBody>
      </p:sp>
      <p:sp>
        <p:nvSpPr>
          <p:cNvPr id="7" name="Content Placeholder 3"/>
          <p:cNvSpPr>
            <a:spLocks noGrp="1"/>
          </p:cNvSpPr>
          <p:nvPr>
            <p:ph sz="quarter" idx="13"/>
          </p:nvPr>
        </p:nvSpPr>
        <p:spPr/>
        <p:txBody>
          <a:bodyPr/>
          <a:lstStyle/>
          <a:p>
            <a:r>
              <a:rPr lang="en-US" dirty="0"/>
              <a:t>LO06</a:t>
            </a:r>
          </a:p>
        </p:txBody>
      </p:sp>
    </p:spTree>
    <p:extLst>
      <p:ext uri="{BB962C8B-B14F-4D97-AF65-F5344CB8AC3E}">
        <p14:creationId xmlns:p14="http://schemas.microsoft.com/office/powerpoint/2010/main" val="1403889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B60000"/>
                </a:solidFill>
              </a:rPr>
              <a:t>Ethics</a:t>
            </a:r>
            <a:endParaRPr lang="en-US" dirty="0">
              <a:solidFill>
                <a:srgbClr val="B60000"/>
              </a:solidFill>
            </a:endParaRPr>
          </a:p>
        </p:txBody>
      </p:sp>
      <p:sp>
        <p:nvSpPr>
          <p:cNvPr id="3" name="Content Placeholder 2"/>
          <p:cNvSpPr>
            <a:spLocks noGrp="1"/>
          </p:cNvSpPr>
          <p:nvPr>
            <p:ph sz="quarter" idx="12"/>
          </p:nvPr>
        </p:nvSpPr>
        <p:spPr/>
        <p:txBody>
          <a:bodyPr/>
          <a:lstStyle/>
          <a:p>
            <a:r>
              <a:rPr lang="en-US" dirty="0">
                <a:solidFill>
                  <a:srgbClr val="B60000"/>
                </a:solidFill>
              </a:rPr>
              <a:t>Marketing researchers should be aware of potential ethical issues that arise in conducting qualitative research involving social media or online posts. </a:t>
            </a:r>
          </a:p>
          <a:p>
            <a:pPr lvl="1"/>
            <a:r>
              <a:rPr lang="en-US" dirty="0">
                <a:solidFill>
                  <a:srgbClr val="B60000"/>
                </a:solidFill>
              </a:rPr>
              <a:t>In </a:t>
            </a:r>
            <a:r>
              <a:rPr lang="en-US" dirty="0" err="1">
                <a:solidFill>
                  <a:srgbClr val="B60000"/>
                </a:solidFill>
              </a:rPr>
              <a:t>netnography</a:t>
            </a:r>
            <a:r>
              <a:rPr lang="en-US" dirty="0">
                <a:solidFill>
                  <a:srgbClr val="B60000"/>
                </a:solidFill>
              </a:rPr>
              <a:t>, a researcher may pose as a member of a brand-community under false pretense just to get access to the data </a:t>
            </a:r>
          </a:p>
          <a:p>
            <a:pPr lvl="1"/>
            <a:r>
              <a:rPr lang="en-US" dirty="0">
                <a:solidFill>
                  <a:srgbClr val="B60000"/>
                </a:solidFill>
              </a:rPr>
              <a:t>A researcher may interject some less-than-honest conversation as a way of getting reactions</a:t>
            </a:r>
          </a:p>
          <a:p>
            <a:r>
              <a:rPr lang="en-US" altLang="en-US" dirty="0">
                <a:solidFill>
                  <a:srgbClr val="B60000"/>
                </a:solidFill>
              </a:rPr>
              <a:t>The ethical principles of marketing research should not change because of the online context</a:t>
            </a:r>
          </a:p>
        </p:txBody>
      </p:sp>
      <p:sp>
        <p:nvSpPr>
          <p:cNvPr id="7" name="Content Placeholder 3"/>
          <p:cNvSpPr>
            <a:spLocks noGrp="1"/>
          </p:cNvSpPr>
          <p:nvPr>
            <p:ph sz="quarter" idx="13"/>
          </p:nvPr>
        </p:nvSpPr>
        <p:spPr/>
        <p:txBody>
          <a:bodyPr/>
          <a:lstStyle/>
          <a:p>
            <a:r>
              <a:rPr lang="en-US" dirty="0"/>
              <a:t>LO06</a:t>
            </a:r>
          </a:p>
        </p:txBody>
      </p:sp>
    </p:spTree>
    <p:extLst>
      <p:ext uri="{BB962C8B-B14F-4D97-AF65-F5344CB8AC3E}">
        <p14:creationId xmlns:p14="http://schemas.microsoft.com/office/powerpoint/2010/main" val="2477410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Software Development</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dirty="0"/>
              <a:t>Interpretive software</a:t>
            </a:r>
          </a:p>
          <a:p>
            <a:pPr lvl="1"/>
            <a:r>
              <a:rPr lang="en-US" altLang="en-US" dirty="0"/>
              <a:t>Help identify themes and connections within text</a:t>
            </a:r>
          </a:p>
          <a:p>
            <a:pPr lvl="1"/>
            <a:r>
              <a:rPr lang="en-US" altLang="en-US" dirty="0"/>
              <a:t>Examples: </a:t>
            </a:r>
            <a:r>
              <a:rPr lang="en-US" altLang="en-US" dirty="0" err="1"/>
              <a:t>ATLAS.ti</a:t>
            </a:r>
            <a:r>
              <a:rPr lang="en-US" altLang="en-US" dirty="0"/>
              <a:t> and </a:t>
            </a:r>
            <a:r>
              <a:rPr lang="en-US" altLang="en-US" dirty="0" err="1"/>
              <a:t>NVivo</a:t>
            </a:r>
            <a:endParaRPr lang="en-US" altLang="en-US" dirty="0"/>
          </a:p>
          <a:p>
            <a:r>
              <a:rPr lang="en-US" altLang="en-US" dirty="0">
                <a:solidFill>
                  <a:srgbClr val="B60000"/>
                </a:solidFill>
              </a:rPr>
              <a:t>Text exploring tools</a:t>
            </a:r>
          </a:p>
          <a:p>
            <a:pPr lvl="1"/>
            <a:r>
              <a:rPr lang="en-US" altLang="en-US" dirty="0"/>
              <a:t>Modern predictive analytic software enables text data to be mined from various sources, e.g., social networking sites, recorded conversations from call centers, and e-mail contacts</a:t>
            </a:r>
          </a:p>
          <a:p>
            <a:pPr lvl="1"/>
            <a:r>
              <a:rPr lang="en-US" altLang="en-US" dirty="0">
                <a:solidFill>
                  <a:srgbClr val="B60000"/>
                </a:solidFill>
              </a:rPr>
              <a:t>Provides counts of how frequently a word appears in a text or dialog</a:t>
            </a:r>
          </a:p>
        </p:txBody>
      </p:sp>
      <p:sp>
        <p:nvSpPr>
          <p:cNvPr id="7" name="Content Placeholder 3"/>
          <p:cNvSpPr>
            <a:spLocks noGrp="1"/>
          </p:cNvSpPr>
          <p:nvPr>
            <p:ph sz="quarter" idx="13"/>
          </p:nvPr>
        </p:nvSpPr>
        <p:spPr/>
        <p:txBody>
          <a:bodyPr/>
          <a:lstStyle/>
          <a:p>
            <a:r>
              <a:rPr lang="en-US" dirty="0"/>
              <a:t>LO06</a:t>
            </a:r>
          </a:p>
        </p:txBody>
      </p:sp>
    </p:spTree>
    <p:extLst>
      <p:ext uri="{BB962C8B-B14F-4D97-AF65-F5344CB8AC3E}">
        <p14:creationId xmlns:p14="http://schemas.microsoft.com/office/powerpoint/2010/main" val="3317979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Word Clouds</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b="1" dirty="0">
                <a:solidFill>
                  <a:srgbClr val="B60000"/>
                </a:solidFill>
              </a:rPr>
              <a:t>Word Clouds </a:t>
            </a:r>
            <a:r>
              <a:rPr lang="en-US" altLang="en-US" dirty="0">
                <a:solidFill>
                  <a:srgbClr val="B60000"/>
                </a:solidFill>
              </a:rPr>
              <a:t>are </a:t>
            </a:r>
            <a:r>
              <a:rPr lang="en-US" altLang="en-US" dirty="0"/>
              <a:t>a graphical depiction of the frequency with which words occur</a:t>
            </a:r>
          </a:p>
          <a:p>
            <a:r>
              <a:rPr lang="en-US" altLang="en-US" dirty="0"/>
              <a:t>Words occurring more frequently are shown in correspondingly large type face</a:t>
            </a:r>
          </a:p>
          <a:p>
            <a:r>
              <a:rPr lang="en-US" dirty="0">
                <a:solidFill>
                  <a:srgbClr val="B60000"/>
                </a:solidFill>
              </a:rPr>
              <a:t>Word clouds are an easy way to portray the frequency with which terms occur in a given interview, story, or other text data unit. </a:t>
            </a:r>
          </a:p>
          <a:p>
            <a:r>
              <a:rPr lang="en-US" dirty="0"/>
              <a:t>Clients easily understand the graphic.</a:t>
            </a:r>
            <a:endParaRPr lang="en-US" altLang="en-US" dirty="0"/>
          </a:p>
        </p:txBody>
      </p:sp>
      <p:sp>
        <p:nvSpPr>
          <p:cNvPr id="7" name="Content Placeholder 3"/>
          <p:cNvSpPr>
            <a:spLocks noGrp="1"/>
          </p:cNvSpPr>
          <p:nvPr>
            <p:ph sz="quarter" idx="13"/>
          </p:nvPr>
        </p:nvSpPr>
        <p:spPr/>
        <p:txBody>
          <a:bodyPr/>
          <a:lstStyle/>
          <a:p>
            <a:r>
              <a:rPr lang="en-US" dirty="0"/>
              <a:t>LO06</a:t>
            </a:r>
          </a:p>
        </p:txBody>
      </p:sp>
    </p:spTree>
    <p:extLst>
      <p:ext uri="{BB962C8B-B14F-4D97-AF65-F5344CB8AC3E}">
        <p14:creationId xmlns:p14="http://schemas.microsoft.com/office/powerpoint/2010/main" val="236837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82"/>
            <a:ext cx="8412480" cy="548640"/>
          </a:xfrm>
        </p:spPr>
        <p:txBody>
          <a:bodyPr/>
          <a:lstStyle/>
          <a:p>
            <a:r>
              <a:rPr lang="en-US" dirty="0">
                <a:solidFill>
                  <a:srgbClr val="B60000"/>
                </a:solidFill>
              </a:rPr>
              <a:t>EXHIBIT 5.5	A Word Cloud of Expert Wine Descriptions</a:t>
            </a:r>
          </a:p>
        </p:txBody>
      </p:sp>
      <p:pic>
        <p:nvPicPr>
          <p:cNvPr id="10" name="Picture 2" descr="A word cloud shows the following words. Juici, express, good, berry, spici, long, apple, rich, cherry, fine, herb, textur, edg, tannins, raspberry, white, accent, black, ripe, 2020, 2016, blueberry, acidity, balance, green, spice, fruit, melon, oak, dark, pear, floral, core, well, fig, pure, blackberry, focus, peach, 2022, hint, linger, miner, line, fresh, lemon, live, touch, warm, color, smoky, 2018, aroma, version, harmoni, anise, red grapefruit, imported, vibrant, end, style tight, 2019, tobacco, . In big words are finish and flavor."/>
          <p:cNvPicPr>
            <a:picLocks noGrp="1" noChangeAspect="1"/>
          </p:cNvPicPr>
          <p:nvPr>
            <p:ph sz="quarter" idx="12"/>
          </p:nvPr>
        </p:nvPicPr>
        <p:blipFill>
          <a:blip r:embed="rId3"/>
          <a:stretch>
            <a:fillRect/>
          </a:stretch>
        </p:blipFill>
        <p:spPr>
          <a:xfrm>
            <a:off x="659614" y="1662243"/>
            <a:ext cx="7824772" cy="3897052"/>
          </a:xfrm>
          <a:prstGeom prst="rect">
            <a:avLst/>
          </a:prstGeom>
        </p:spPr>
      </p:pic>
      <p:sp>
        <p:nvSpPr>
          <p:cNvPr id="6" name="Content Placeholder 3"/>
          <p:cNvSpPr>
            <a:spLocks noGrp="1"/>
          </p:cNvSpPr>
          <p:nvPr>
            <p:ph sz="quarter" idx="13"/>
          </p:nvPr>
        </p:nvSpPr>
        <p:spPr/>
        <p:txBody>
          <a:bodyPr/>
          <a:lstStyle/>
          <a:p>
            <a:r>
              <a:rPr lang="en-US" dirty="0"/>
              <a:t>LO06</a:t>
            </a:r>
          </a:p>
        </p:txBody>
      </p:sp>
    </p:spTree>
    <p:extLst>
      <p:ext uri="{BB962C8B-B14F-4D97-AF65-F5344CB8AC3E}">
        <p14:creationId xmlns:p14="http://schemas.microsoft.com/office/powerpoint/2010/main" val="3571226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82"/>
            <a:ext cx="8412480" cy="548640"/>
          </a:xfrm>
        </p:spPr>
        <p:txBody>
          <a:bodyPr/>
          <a:lstStyle/>
          <a:p>
            <a:r>
              <a:rPr lang="en-US" dirty="0">
                <a:solidFill>
                  <a:srgbClr val="B60000"/>
                </a:solidFill>
              </a:rPr>
              <a:t>EXHIBIT 5.6	Illustrating Some Ways Technological Developments Facilitate Qualitative Research</a:t>
            </a:r>
          </a:p>
        </p:txBody>
      </p:sp>
      <p:pic>
        <p:nvPicPr>
          <p:cNvPr id="7" name="Picture 2" descr="A flowchart illustration shows some ways that technological developments facilitate qualitative research. Double-headed arrows interconnect communication technologies with social media and software qualitative data; and social media is interconnected with software qualitative data. The communication technologies lead to ability to store near infinite amount of data, facilitates on-line focus group interviews, allows researchers easy access to consumers. Social media leads to allow capture of near-immediate reaction, participant-observation through Netnography, and provides organic conversation for social listening. Software qualitative data leads to produce word clouds for interpretation, easily count the frequency of words phrases, and ability to harvest (scrape) text from social media."/>
          <p:cNvPicPr>
            <a:picLocks noGrp="1" noChangeAspect="1"/>
          </p:cNvPicPr>
          <p:nvPr>
            <p:ph sz="quarter" idx="12"/>
          </p:nvPr>
        </p:nvPicPr>
        <p:blipFill>
          <a:blip r:embed="rId3"/>
          <a:stretch>
            <a:fillRect/>
          </a:stretch>
        </p:blipFill>
        <p:spPr>
          <a:xfrm>
            <a:off x="457200" y="1385797"/>
            <a:ext cx="8229600" cy="4449943"/>
          </a:xfrm>
          <a:prstGeom prst="rect">
            <a:avLst/>
          </a:prstGeom>
        </p:spPr>
      </p:pic>
      <p:sp>
        <p:nvSpPr>
          <p:cNvPr id="6" name="Content Placeholder 3"/>
          <p:cNvSpPr>
            <a:spLocks noGrp="1"/>
          </p:cNvSpPr>
          <p:nvPr>
            <p:ph sz="quarter" idx="13"/>
          </p:nvPr>
        </p:nvSpPr>
        <p:spPr/>
        <p:txBody>
          <a:bodyPr/>
          <a:lstStyle/>
          <a:p>
            <a:r>
              <a:rPr lang="en-US" dirty="0"/>
              <a:t>LO06</a:t>
            </a:r>
          </a:p>
        </p:txBody>
      </p:sp>
    </p:spTree>
    <p:extLst>
      <p:ext uri="{BB962C8B-B14F-4D97-AF65-F5344CB8AC3E}">
        <p14:creationId xmlns:p14="http://schemas.microsoft.com/office/powerpoint/2010/main" val="3181007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Exploratory Research in Science and in Practice</a:t>
            </a:r>
            <a:endParaRPr lang="en-US" dirty="0"/>
          </a:p>
        </p:txBody>
      </p:sp>
      <p:sp>
        <p:nvSpPr>
          <p:cNvPr id="3" name="Content Placeholder 2"/>
          <p:cNvSpPr>
            <a:spLocks noGrp="1"/>
          </p:cNvSpPr>
          <p:nvPr>
            <p:ph sz="quarter" idx="12"/>
          </p:nvPr>
        </p:nvSpPr>
        <p:spPr/>
        <p:txBody>
          <a:bodyPr/>
          <a:lstStyle/>
          <a:p>
            <a:r>
              <a:rPr lang="en-US" altLang="en-US" dirty="0"/>
              <a:t>Misuses of exploratory and qualitative research</a:t>
            </a:r>
          </a:p>
          <a:p>
            <a:pPr lvl="1"/>
            <a:r>
              <a:rPr lang="en-US" altLang="en-US" dirty="0">
                <a:solidFill>
                  <a:srgbClr val="B60000"/>
                </a:solidFill>
              </a:rPr>
              <a:t>Subjectivity</a:t>
            </a:r>
          </a:p>
          <a:p>
            <a:pPr lvl="2"/>
            <a:r>
              <a:rPr lang="en-US" altLang="en-US" dirty="0">
                <a:solidFill>
                  <a:srgbClr val="B60000"/>
                </a:solidFill>
              </a:rPr>
              <a:t>Predominantly limits testing—particularly hypothesis testing</a:t>
            </a:r>
          </a:p>
          <a:p>
            <a:pPr lvl="1"/>
            <a:r>
              <a:rPr lang="en-US" altLang="en-US" dirty="0" err="1"/>
              <a:t>Replicability</a:t>
            </a:r>
            <a:endParaRPr lang="en-US" altLang="en-US" dirty="0"/>
          </a:p>
          <a:p>
            <a:pPr lvl="2"/>
            <a:r>
              <a:rPr lang="en-US" altLang="en-US" dirty="0"/>
              <a:t>When the same conclusion is reached based on another researcher’s interpretation</a:t>
            </a:r>
          </a:p>
          <a:p>
            <a:pPr lvl="1"/>
            <a:r>
              <a:rPr lang="en-US" altLang="en-US" dirty="0"/>
              <a:t>Motivational research era</a:t>
            </a:r>
          </a:p>
          <a:p>
            <a:pPr lvl="2"/>
            <a:r>
              <a:rPr lang="en-US" altLang="en-US" dirty="0"/>
              <a:t>Too few researchers engaged in too much interpretation of too few respondents</a:t>
            </a:r>
          </a:p>
        </p:txBody>
      </p:sp>
      <p:sp>
        <p:nvSpPr>
          <p:cNvPr id="7" name="Content Placeholder 3"/>
          <p:cNvSpPr>
            <a:spLocks noGrp="1"/>
          </p:cNvSpPr>
          <p:nvPr>
            <p:ph sz="quarter" idx="13"/>
          </p:nvPr>
        </p:nvSpPr>
        <p:spPr/>
        <p:txBody>
          <a:bodyPr/>
          <a:lstStyle/>
          <a:p>
            <a:r>
              <a:rPr lang="en-US" dirty="0"/>
              <a:t>LO07</a:t>
            </a:r>
          </a:p>
        </p:txBody>
      </p:sp>
    </p:spTree>
    <p:extLst>
      <p:ext uri="{BB962C8B-B14F-4D97-AF65-F5344CB8AC3E}">
        <p14:creationId xmlns:p14="http://schemas.microsoft.com/office/powerpoint/2010/main" val="102027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dirty="0"/>
              <a:t>Uses of Qualitative Research</a:t>
            </a:r>
            <a:endParaRPr lang="en-US" dirty="0"/>
          </a:p>
        </p:txBody>
      </p:sp>
      <p:sp>
        <p:nvSpPr>
          <p:cNvPr id="2" name="Content Placeholder 2"/>
          <p:cNvSpPr>
            <a:spLocks noGrp="1"/>
          </p:cNvSpPr>
          <p:nvPr>
            <p:ph sz="quarter" idx="12"/>
          </p:nvPr>
        </p:nvSpPr>
        <p:spPr/>
        <p:txBody>
          <a:bodyPr/>
          <a:lstStyle/>
          <a:p>
            <a:r>
              <a:rPr lang="en-US" altLang="en-US" dirty="0"/>
              <a:t>Qualitative research is useful when:</a:t>
            </a:r>
          </a:p>
          <a:p>
            <a:pPr lvl="1"/>
            <a:r>
              <a:rPr lang="en-US" altLang="en-US" dirty="0"/>
              <a:t>It is difficult to develop specific and actionable decision statements or research objectives</a:t>
            </a:r>
          </a:p>
          <a:p>
            <a:pPr lvl="1"/>
            <a:r>
              <a:rPr lang="en-US" altLang="en-US" dirty="0"/>
              <a:t>The research objective is to develop a detailed and in-depth understanding of some phenomena</a:t>
            </a:r>
          </a:p>
          <a:p>
            <a:pPr lvl="1"/>
            <a:r>
              <a:rPr lang="en-US" altLang="en-US" dirty="0"/>
              <a:t>The research objective is to learn how consumers use a product in its natural setting or to learn how to express some concept in colloquial terms</a:t>
            </a:r>
          </a:p>
          <a:p>
            <a:pPr lvl="1"/>
            <a:r>
              <a:rPr lang="en-US" altLang="en-US" dirty="0"/>
              <a:t>The behavior the researcher is studying is particularly context-dependent</a:t>
            </a:r>
          </a:p>
          <a:p>
            <a:pPr lvl="1"/>
            <a:r>
              <a:rPr lang="en-US" altLang="en-US" dirty="0"/>
              <a:t>A fresh approach to studying the problem is needed</a:t>
            </a:r>
          </a:p>
        </p:txBody>
      </p:sp>
    </p:spTree>
    <p:extLst>
      <p:ext uri="{BB962C8B-B14F-4D97-AF65-F5344CB8AC3E}">
        <p14:creationId xmlns:p14="http://schemas.microsoft.com/office/powerpoint/2010/main" val="3922728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Scientific Decision Processes (1 of 2)</a:t>
            </a:r>
            <a:endParaRPr lang="en-US" dirty="0"/>
          </a:p>
        </p:txBody>
      </p:sp>
      <p:sp>
        <p:nvSpPr>
          <p:cNvPr id="3" name="Content Placeholder 2"/>
          <p:cNvSpPr>
            <a:spLocks noGrp="1"/>
          </p:cNvSpPr>
          <p:nvPr>
            <p:ph sz="quarter" idx="12"/>
          </p:nvPr>
        </p:nvSpPr>
        <p:spPr/>
        <p:txBody>
          <a:bodyPr/>
          <a:lstStyle/>
          <a:p>
            <a:r>
              <a:rPr lang="en-US" altLang="en-US" dirty="0"/>
              <a:t>Objectivity and </a:t>
            </a:r>
            <a:r>
              <a:rPr lang="en-US" altLang="en-US" dirty="0" err="1"/>
              <a:t>replicability</a:t>
            </a:r>
            <a:r>
              <a:rPr lang="en-US" altLang="en-US" dirty="0"/>
              <a:t> are two characteristics of scientific inquiry</a:t>
            </a:r>
          </a:p>
          <a:p>
            <a:r>
              <a:rPr lang="en-US" altLang="en-US" dirty="0"/>
              <a:t>A focus group, or a depth interview, or TAT alone cannot best represent a complete scientific inquiry </a:t>
            </a:r>
          </a:p>
          <a:p>
            <a:r>
              <a:rPr lang="en-US" altLang="en-US" dirty="0"/>
              <a:t>Before making a scientific decision, a research project should include a confirmatory study using objective tools </a:t>
            </a:r>
            <a:r>
              <a:rPr lang="en-US" altLang="en-US" dirty="0">
                <a:solidFill>
                  <a:srgbClr val="B60000"/>
                </a:solidFill>
              </a:rPr>
              <a:t>and an adequate sample</a:t>
            </a:r>
          </a:p>
        </p:txBody>
      </p:sp>
      <p:sp>
        <p:nvSpPr>
          <p:cNvPr id="7" name="Content Placeholder 3"/>
          <p:cNvSpPr>
            <a:spLocks noGrp="1"/>
          </p:cNvSpPr>
          <p:nvPr>
            <p:ph sz="quarter" idx="13"/>
          </p:nvPr>
        </p:nvSpPr>
        <p:spPr/>
        <p:txBody>
          <a:bodyPr/>
          <a:lstStyle/>
          <a:p>
            <a:r>
              <a:rPr lang="en-US" dirty="0"/>
              <a:t>LO07</a:t>
            </a:r>
          </a:p>
        </p:txBody>
      </p:sp>
    </p:spTree>
    <p:extLst>
      <p:ext uri="{BB962C8B-B14F-4D97-AF65-F5344CB8AC3E}">
        <p14:creationId xmlns:p14="http://schemas.microsoft.com/office/powerpoint/2010/main" val="881442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Scientific Decision Processes (2 of 2)</a:t>
            </a:r>
            <a:endParaRPr lang="en-US" dirty="0"/>
          </a:p>
        </p:txBody>
      </p:sp>
      <p:sp>
        <p:nvSpPr>
          <p:cNvPr id="3" name="Content Placeholder 2"/>
          <p:cNvSpPr>
            <a:spLocks noGrp="1"/>
          </p:cNvSpPr>
          <p:nvPr>
            <p:ph sz="quarter" idx="12"/>
          </p:nvPr>
        </p:nvSpPr>
        <p:spPr/>
        <p:txBody>
          <a:bodyPr/>
          <a:lstStyle/>
          <a:p>
            <a:r>
              <a:rPr lang="en-US" altLang="en-US" dirty="0"/>
              <a:t>The primary barriers to scientific decisions</a:t>
            </a:r>
          </a:p>
          <a:p>
            <a:pPr lvl="1"/>
            <a:r>
              <a:rPr lang="en-US" altLang="en-US" dirty="0"/>
              <a:t>Time</a:t>
            </a:r>
          </a:p>
          <a:p>
            <a:pPr lvl="1"/>
            <a:r>
              <a:rPr lang="en-US" altLang="en-US" dirty="0"/>
              <a:t>Money</a:t>
            </a:r>
          </a:p>
          <a:p>
            <a:pPr lvl="1"/>
            <a:r>
              <a:rPr lang="en-US" altLang="en-US" dirty="0"/>
              <a:t>Emotion</a:t>
            </a:r>
          </a:p>
        </p:txBody>
      </p:sp>
      <p:sp>
        <p:nvSpPr>
          <p:cNvPr id="7" name="Content Placeholder 3"/>
          <p:cNvSpPr>
            <a:spLocks noGrp="1"/>
          </p:cNvSpPr>
          <p:nvPr>
            <p:ph sz="quarter" idx="13"/>
          </p:nvPr>
        </p:nvSpPr>
        <p:spPr/>
        <p:txBody>
          <a:bodyPr/>
          <a:lstStyle/>
          <a:p>
            <a:r>
              <a:rPr lang="en-US" dirty="0"/>
              <a:t>LO07</a:t>
            </a:r>
          </a:p>
        </p:txBody>
      </p:sp>
    </p:spTree>
    <p:extLst>
      <p:ext uri="{BB962C8B-B14F-4D97-AF65-F5344CB8AC3E}">
        <p14:creationId xmlns:p14="http://schemas.microsoft.com/office/powerpoint/2010/main" val="1375471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dirty="0"/>
              <a:t>Qualitative “Versus” Quantitative Research</a:t>
            </a:r>
            <a:endParaRPr lang="en-US" dirty="0"/>
          </a:p>
        </p:txBody>
      </p:sp>
      <p:sp>
        <p:nvSpPr>
          <p:cNvPr id="2" name="Content Placeholder 2"/>
          <p:cNvSpPr>
            <a:spLocks noGrp="1"/>
          </p:cNvSpPr>
          <p:nvPr>
            <p:ph sz="quarter" idx="12"/>
          </p:nvPr>
        </p:nvSpPr>
        <p:spPr/>
        <p:txBody>
          <a:bodyPr/>
          <a:lstStyle/>
          <a:p>
            <a:r>
              <a:rPr lang="en-US" altLang="en-US" dirty="0"/>
              <a:t>Qualitative research can accomplish research objectives that quantitative research cannot and vice versa</a:t>
            </a:r>
          </a:p>
          <a:p>
            <a:pPr lvl="1"/>
            <a:r>
              <a:rPr lang="en-US" altLang="en-US" dirty="0"/>
              <a:t>The key to successfully using either is to match the right approach to the right research context</a:t>
            </a:r>
          </a:p>
          <a:p>
            <a:r>
              <a:rPr lang="en-US" altLang="en-US" dirty="0"/>
              <a:t>Quantitative marketing research</a:t>
            </a:r>
          </a:p>
          <a:p>
            <a:pPr lvl="1"/>
            <a:r>
              <a:rPr lang="en-US" altLang="en-US" dirty="0"/>
              <a:t>Addresses research objectives through empirical assessments that involve numerical measurement and statistical analysis</a:t>
            </a:r>
          </a:p>
          <a:p>
            <a:r>
              <a:rPr lang="en-US" dirty="0">
                <a:solidFill>
                  <a:srgbClr val="B60000"/>
                </a:solidFill>
              </a:rPr>
              <a:t>Many good research projects combine both qualitative and quantitative research</a:t>
            </a:r>
            <a:endParaRPr lang="en-US" altLang="en-US" dirty="0">
              <a:solidFill>
                <a:srgbClr val="B60000"/>
              </a:solidFill>
            </a:endParaRPr>
          </a:p>
        </p:txBody>
      </p:sp>
    </p:spTree>
    <p:extLst>
      <p:ext uri="{BB962C8B-B14F-4D97-AF65-F5344CB8AC3E}">
        <p14:creationId xmlns:p14="http://schemas.microsoft.com/office/powerpoint/2010/main" val="193720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5.1	Comparing Qualitative and Quantitative Research</a:t>
            </a:r>
          </a:p>
        </p:txBody>
      </p:sp>
      <p:graphicFrame>
        <p:nvGraphicFramePr>
          <p:cNvPr id="13" name="Table 2" descr="A table compares qualitative and quantitative research.&#10;" title="Exhibit 5.1: Comparing Qualitative and Quantitative Research"/>
          <p:cNvGraphicFramePr>
            <a:graphicFrameLocks noGrp="1"/>
          </p:cNvGraphicFramePr>
          <p:nvPr>
            <p:ph sz="quarter" idx="12"/>
            <p:extLst>
              <p:ext uri="{D42A27DB-BD31-4B8C-83A1-F6EECF244321}">
                <p14:modId xmlns:p14="http://schemas.microsoft.com/office/powerpoint/2010/main" val="2025747939"/>
              </p:ext>
            </p:extLst>
          </p:nvPr>
        </p:nvGraphicFramePr>
        <p:xfrm>
          <a:off x="457200" y="1281113"/>
          <a:ext cx="8229600" cy="4479654"/>
        </p:xfrm>
        <a:graphic>
          <a:graphicData uri="http://schemas.openxmlformats.org/drawingml/2006/table">
            <a:tbl>
              <a:tblPr firstRow="1" bandRow="1">
                <a:tableStyleId>{EB344D84-9AFB-497E-A393-DC336BA19D2E}</a:tableStyleId>
              </a:tblPr>
              <a:tblGrid>
                <a:gridCol w="3051810">
                  <a:extLst>
                    <a:ext uri="{9D8B030D-6E8A-4147-A177-3AD203B41FA5}">
                      <a16:colId xmlns:a16="http://schemas.microsoft.com/office/drawing/2014/main" val="20000"/>
                    </a:ext>
                  </a:extLst>
                </a:gridCol>
                <a:gridCol w="2091690">
                  <a:extLst>
                    <a:ext uri="{9D8B030D-6E8A-4147-A177-3AD203B41FA5}">
                      <a16:colId xmlns:a16="http://schemas.microsoft.com/office/drawing/2014/main" val="20001"/>
                    </a:ext>
                  </a:extLst>
                </a:gridCol>
                <a:gridCol w="3086100">
                  <a:extLst>
                    <a:ext uri="{9D8B030D-6E8A-4147-A177-3AD203B41FA5}">
                      <a16:colId xmlns:a16="http://schemas.microsoft.com/office/drawing/2014/main" val="20002"/>
                    </a:ext>
                  </a:extLst>
                </a:gridCol>
              </a:tblGrid>
              <a:tr h="409506">
                <a:tc>
                  <a:txBody>
                    <a:bodyPr/>
                    <a:lstStyle/>
                    <a:p>
                      <a:r>
                        <a:rPr lang="en-US" sz="1400" b="1" i="0" u="none" strike="noStrike" kern="1200" baseline="0" dirty="0">
                          <a:solidFill>
                            <a:schemeClr val="tx1"/>
                          </a:solidFill>
                          <a:latin typeface="+mn-lt"/>
                          <a:ea typeface="+mn-ea"/>
                          <a:cs typeface="+mn-cs"/>
                        </a:rPr>
                        <a:t>Qualitative Research</a:t>
                      </a:r>
                      <a:endParaRPr lang="en-US" sz="1400" dirty="0">
                        <a:solidFill>
                          <a:schemeClr val="tx1"/>
                        </a:solidFill>
                      </a:endParaRPr>
                    </a:p>
                  </a:txBody>
                  <a:tcPr/>
                </a:tc>
                <a:tc>
                  <a:txBody>
                    <a:bodyPr/>
                    <a:lstStyle/>
                    <a:p>
                      <a:r>
                        <a:rPr lang="en-US" sz="1400" b="1" i="0" u="none" strike="noStrike" kern="1200" baseline="0" dirty="0">
                          <a:solidFill>
                            <a:schemeClr val="tx1"/>
                          </a:solidFill>
                          <a:latin typeface="+mn-lt"/>
                          <a:ea typeface="+mn-ea"/>
                          <a:cs typeface="+mn-cs"/>
                        </a:rPr>
                        <a:t>Research Aspect</a:t>
                      </a:r>
                      <a:endParaRPr lang="en-US" sz="1400" dirty="0">
                        <a:solidFill>
                          <a:schemeClr val="tx1"/>
                        </a:solidFill>
                      </a:endParaRPr>
                    </a:p>
                  </a:txBody>
                  <a:tcPr/>
                </a:tc>
                <a:tc>
                  <a:txBody>
                    <a:bodyPr/>
                    <a:lstStyle/>
                    <a:p>
                      <a:r>
                        <a:rPr lang="en-US" sz="1400" b="1" i="0" u="none" strike="noStrike" kern="1200" baseline="0" dirty="0">
                          <a:solidFill>
                            <a:schemeClr val="tx1"/>
                          </a:solidFill>
                          <a:latin typeface="+mn-lt"/>
                          <a:ea typeface="+mn-ea"/>
                          <a:cs typeface="+mn-cs"/>
                        </a:rPr>
                        <a:t>Quantitative Research</a:t>
                      </a:r>
                      <a:endParaRPr lang="en-US" sz="1400" dirty="0">
                        <a:solidFill>
                          <a:schemeClr val="tx1"/>
                        </a:solidFill>
                      </a:endParaRPr>
                    </a:p>
                  </a:txBody>
                  <a:tcPr/>
                </a:tc>
                <a:extLst>
                  <a:ext uri="{0D108BD9-81ED-4DB2-BD59-A6C34878D82A}">
                    <a16:rowId xmlns:a16="http://schemas.microsoft.com/office/drawing/2014/main" val="10000"/>
                  </a:ext>
                </a:extLst>
              </a:tr>
              <a:tr h="682618">
                <a:tc>
                  <a:txBody>
                    <a:bodyPr/>
                    <a:lstStyle/>
                    <a:p>
                      <a:r>
                        <a:rPr lang="en-US" sz="1400" b="0" i="0" u="none" strike="noStrike" kern="1200" baseline="0" dirty="0">
                          <a:solidFill>
                            <a:schemeClr val="dk1"/>
                          </a:solidFill>
                          <a:latin typeface="+mn-lt"/>
                          <a:ea typeface="+mn-ea"/>
                          <a:cs typeface="+mn-cs"/>
                        </a:rPr>
                        <a:t>Discover Ideas, Used in Exploratory Research with General Research Objects</a:t>
                      </a:r>
                      <a:endParaRPr lang="en-US" sz="1400" dirty="0"/>
                    </a:p>
                  </a:txBody>
                  <a:tcPr/>
                </a:tc>
                <a:tc>
                  <a:txBody>
                    <a:bodyPr/>
                    <a:lstStyle/>
                    <a:p>
                      <a:r>
                        <a:rPr lang="en-US" sz="1400" b="0" i="0" u="none" strike="noStrike" kern="1200" baseline="0" dirty="0">
                          <a:solidFill>
                            <a:schemeClr val="dk1"/>
                          </a:solidFill>
                          <a:latin typeface="+mn-lt"/>
                          <a:ea typeface="+mn-ea"/>
                          <a:cs typeface="+mn-cs"/>
                        </a:rPr>
                        <a:t>Common Purpose</a:t>
                      </a:r>
                      <a:endParaRPr lang="en-US" sz="1400" dirty="0"/>
                    </a:p>
                  </a:txBody>
                  <a:tcPr/>
                </a:tc>
                <a:tc>
                  <a:txBody>
                    <a:bodyPr/>
                    <a:lstStyle/>
                    <a:p>
                      <a:r>
                        <a:rPr lang="en-US" sz="1400" b="0" i="0" u="none" strike="noStrike" kern="1200" baseline="0" dirty="0">
                          <a:solidFill>
                            <a:schemeClr val="dk1"/>
                          </a:solidFill>
                          <a:latin typeface="+mn-lt"/>
                          <a:ea typeface="+mn-ea"/>
                          <a:cs typeface="+mn-cs"/>
                        </a:rPr>
                        <a:t>Test Hypotheses or Specific Research Questions</a:t>
                      </a:r>
                      <a:endParaRPr lang="en-US" sz="1400" dirty="0"/>
                    </a:p>
                  </a:txBody>
                  <a:tcPr/>
                </a:tc>
                <a:extLst>
                  <a:ext uri="{0D108BD9-81ED-4DB2-BD59-A6C34878D82A}">
                    <a16:rowId xmlns:a16="http://schemas.microsoft.com/office/drawing/2014/main" val="10001"/>
                  </a:ext>
                </a:extLst>
              </a:tr>
              <a:tr h="633852">
                <a:tc>
                  <a:txBody>
                    <a:bodyPr/>
                    <a:lstStyle/>
                    <a:p>
                      <a:r>
                        <a:rPr lang="en-US" sz="1400" b="0" i="0" u="none" strike="noStrike" kern="1200" baseline="0" dirty="0">
                          <a:solidFill>
                            <a:schemeClr val="dk1"/>
                          </a:solidFill>
                          <a:latin typeface="+mn-lt"/>
                          <a:ea typeface="+mn-ea"/>
                          <a:cs typeface="+mn-cs"/>
                        </a:rPr>
                        <a:t>Observe and Interpret</a:t>
                      </a:r>
                      <a:endParaRPr lang="en-US" sz="1400" dirty="0"/>
                    </a:p>
                  </a:txBody>
                  <a:tcPr/>
                </a:tc>
                <a:tc>
                  <a:txBody>
                    <a:bodyPr/>
                    <a:lstStyle/>
                    <a:p>
                      <a:r>
                        <a:rPr lang="en-US" sz="1400" b="0" i="0" u="none" strike="noStrike" kern="1200" baseline="0" dirty="0">
                          <a:solidFill>
                            <a:schemeClr val="dk1"/>
                          </a:solidFill>
                          <a:latin typeface="+mn-lt"/>
                          <a:ea typeface="+mn-ea"/>
                          <a:cs typeface="+mn-cs"/>
                        </a:rPr>
                        <a:t>Approach</a:t>
                      </a:r>
                      <a:endParaRPr lang="en-US" sz="1400" dirty="0"/>
                    </a:p>
                  </a:txBody>
                  <a:tcPr/>
                </a:tc>
                <a:tc>
                  <a:txBody>
                    <a:bodyPr/>
                    <a:lstStyle/>
                    <a:p>
                      <a:r>
                        <a:rPr lang="en-US" sz="1400" b="0" i="0" u="none" strike="noStrike" kern="1200" baseline="0" dirty="0">
                          <a:solidFill>
                            <a:schemeClr val="dk1"/>
                          </a:solidFill>
                          <a:latin typeface="+mn-lt"/>
                          <a:ea typeface="+mn-ea"/>
                          <a:cs typeface="+mn-cs"/>
                        </a:rPr>
                        <a:t>Measure and Test</a:t>
                      </a:r>
                      <a:endParaRPr lang="en-US" sz="1400" dirty="0"/>
                    </a:p>
                  </a:txBody>
                  <a:tcPr/>
                </a:tc>
                <a:extLst>
                  <a:ext uri="{0D108BD9-81ED-4DB2-BD59-A6C34878D82A}">
                    <a16:rowId xmlns:a16="http://schemas.microsoft.com/office/drawing/2014/main" val="10002"/>
                  </a:ext>
                </a:extLst>
              </a:tr>
              <a:tr h="633852">
                <a:tc>
                  <a:txBody>
                    <a:bodyPr/>
                    <a:lstStyle/>
                    <a:p>
                      <a:r>
                        <a:rPr lang="en-US" sz="1400" b="0" i="0" u="none" strike="noStrike" kern="1200" baseline="0" dirty="0">
                          <a:solidFill>
                            <a:schemeClr val="dk1"/>
                          </a:solidFill>
                          <a:latin typeface="+mn-lt"/>
                          <a:ea typeface="+mn-ea"/>
                          <a:cs typeface="+mn-cs"/>
                        </a:rPr>
                        <a:t>Unstructured, Free-Form</a:t>
                      </a:r>
                      <a:endParaRPr lang="en-US" sz="1400" dirty="0"/>
                    </a:p>
                  </a:txBody>
                  <a:tcPr/>
                </a:tc>
                <a:tc>
                  <a:txBody>
                    <a:bodyPr/>
                    <a:lstStyle/>
                    <a:p>
                      <a:r>
                        <a:rPr lang="en-US" sz="1400" b="0" i="0" u="none" strike="noStrike" kern="1200" baseline="0" dirty="0">
                          <a:solidFill>
                            <a:schemeClr val="dk1"/>
                          </a:solidFill>
                          <a:latin typeface="+mn-lt"/>
                          <a:ea typeface="+mn-ea"/>
                          <a:cs typeface="+mn-cs"/>
                        </a:rPr>
                        <a:t>Data Collection</a:t>
                      </a:r>
                    </a:p>
                    <a:p>
                      <a:r>
                        <a:rPr lang="en-US" sz="1400" b="0" i="0" u="none" strike="noStrike" kern="1200" baseline="0" dirty="0">
                          <a:solidFill>
                            <a:schemeClr val="dk1"/>
                          </a:solidFill>
                          <a:latin typeface="+mn-lt"/>
                          <a:ea typeface="+mn-ea"/>
                          <a:cs typeface="+mn-cs"/>
                        </a:rPr>
                        <a:t>Approach</a:t>
                      </a:r>
                      <a:endParaRPr lang="en-US" sz="1400" dirty="0"/>
                    </a:p>
                  </a:txBody>
                  <a:tcPr/>
                </a:tc>
                <a:tc>
                  <a:txBody>
                    <a:bodyPr/>
                    <a:lstStyle/>
                    <a:p>
                      <a:r>
                        <a:rPr lang="en-US" sz="1400" b="0" i="0" u="none" strike="noStrike" kern="1200" baseline="0" dirty="0">
                          <a:solidFill>
                            <a:schemeClr val="dk1"/>
                          </a:solidFill>
                          <a:latin typeface="+mn-lt"/>
                          <a:ea typeface="+mn-ea"/>
                          <a:cs typeface="+mn-cs"/>
                        </a:rPr>
                        <a:t>Structured Response Categories Provided</a:t>
                      </a:r>
                      <a:endParaRPr lang="en-US" sz="1400" dirty="0"/>
                    </a:p>
                  </a:txBody>
                  <a:tcPr/>
                </a:tc>
                <a:extLst>
                  <a:ext uri="{0D108BD9-81ED-4DB2-BD59-A6C34878D82A}">
                    <a16:rowId xmlns:a16="http://schemas.microsoft.com/office/drawing/2014/main" val="10003"/>
                  </a:ext>
                </a:extLst>
              </a:tr>
              <a:tr h="682618">
                <a:tc>
                  <a:txBody>
                    <a:bodyPr/>
                    <a:lstStyle/>
                    <a:p>
                      <a:r>
                        <a:rPr lang="en-US" sz="1400" b="0" i="0" u="none" strike="noStrike" kern="1200" baseline="0" dirty="0">
                          <a:solidFill>
                            <a:schemeClr val="dk1"/>
                          </a:solidFill>
                          <a:latin typeface="+mn-lt"/>
                          <a:ea typeface="+mn-ea"/>
                          <a:cs typeface="+mn-cs"/>
                        </a:rPr>
                        <a:t>Researcher Is Intimately Involved. Results Are Subjective.</a:t>
                      </a:r>
                      <a:endParaRPr lang="en-US" sz="1400" dirty="0"/>
                    </a:p>
                  </a:txBody>
                  <a:tcPr/>
                </a:tc>
                <a:tc>
                  <a:txBody>
                    <a:bodyPr/>
                    <a:lstStyle/>
                    <a:p>
                      <a:r>
                        <a:rPr lang="en-US" sz="1400" b="0" i="0" u="none" strike="noStrike" kern="1200" baseline="0" dirty="0">
                          <a:solidFill>
                            <a:schemeClr val="dk1"/>
                          </a:solidFill>
                          <a:latin typeface="+mn-lt"/>
                          <a:ea typeface="+mn-ea"/>
                          <a:cs typeface="+mn-cs"/>
                        </a:rPr>
                        <a:t>Researcher</a:t>
                      </a:r>
                    </a:p>
                    <a:p>
                      <a:r>
                        <a:rPr lang="en-US" sz="1400" b="0" i="0" u="none" strike="noStrike" kern="1200" baseline="0" dirty="0">
                          <a:solidFill>
                            <a:schemeClr val="dk1"/>
                          </a:solidFill>
                          <a:latin typeface="+mn-lt"/>
                          <a:ea typeface="+mn-ea"/>
                          <a:cs typeface="+mn-cs"/>
                        </a:rPr>
                        <a:t>Independence</a:t>
                      </a:r>
                      <a:endParaRPr lang="en-US" sz="1400" dirty="0"/>
                    </a:p>
                  </a:txBody>
                  <a:tcPr/>
                </a:tc>
                <a:tc>
                  <a:txBody>
                    <a:bodyPr/>
                    <a:lstStyle/>
                    <a:p>
                      <a:r>
                        <a:rPr lang="en-US" sz="1400" b="0" i="0" u="none" strike="noStrike" kern="1200" baseline="0" dirty="0">
                          <a:solidFill>
                            <a:schemeClr val="dk1"/>
                          </a:solidFill>
                          <a:latin typeface="+mn-lt"/>
                          <a:ea typeface="+mn-ea"/>
                          <a:cs typeface="+mn-cs"/>
                        </a:rPr>
                        <a:t>Researcher Uninvolved</a:t>
                      </a:r>
                    </a:p>
                    <a:p>
                      <a:r>
                        <a:rPr lang="en-US" sz="1400" b="0" i="0" u="none" strike="noStrike" kern="1200" baseline="0" dirty="0">
                          <a:solidFill>
                            <a:schemeClr val="dk1"/>
                          </a:solidFill>
                          <a:latin typeface="+mn-lt"/>
                          <a:ea typeface="+mn-ea"/>
                          <a:cs typeface="+mn-cs"/>
                        </a:rPr>
                        <a:t>Observer. Results Are</a:t>
                      </a:r>
                    </a:p>
                    <a:p>
                      <a:r>
                        <a:rPr lang="en-US" sz="1400" b="0" i="0" u="none" strike="noStrike" kern="1200" baseline="0" dirty="0">
                          <a:solidFill>
                            <a:schemeClr val="dk1"/>
                          </a:solidFill>
                          <a:latin typeface="+mn-lt"/>
                          <a:ea typeface="+mn-ea"/>
                          <a:cs typeface="+mn-cs"/>
                        </a:rPr>
                        <a:t>Objective.</a:t>
                      </a:r>
                      <a:endParaRPr lang="en-US" sz="1400" dirty="0"/>
                    </a:p>
                  </a:txBody>
                  <a:tcPr/>
                </a:tc>
                <a:extLst>
                  <a:ext uri="{0D108BD9-81ED-4DB2-BD59-A6C34878D82A}">
                    <a16:rowId xmlns:a16="http://schemas.microsoft.com/office/drawing/2014/main" val="10004"/>
                  </a:ext>
                </a:extLst>
              </a:tr>
              <a:tr h="791627">
                <a:tc>
                  <a:txBody>
                    <a:bodyPr/>
                    <a:lstStyle/>
                    <a:p>
                      <a:r>
                        <a:rPr lang="en-US" sz="1400" b="0" i="0" u="none" strike="noStrike" kern="1200" baseline="0" dirty="0">
                          <a:solidFill>
                            <a:schemeClr val="dk1"/>
                          </a:solidFill>
                          <a:latin typeface="+mn-lt"/>
                          <a:ea typeface="+mn-ea"/>
                          <a:cs typeface="+mn-cs"/>
                        </a:rPr>
                        <a:t>Small Samples—Often in Natural Settings</a:t>
                      </a:r>
                      <a:endParaRPr lang="en-US" sz="1400" dirty="0"/>
                    </a:p>
                  </a:txBody>
                  <a:tcPr/>
                </a:tc>
                <a:tc>
                  <a:txBody>
                    <a:bodyPr/>
                    <a:lstStyle/>
                    <a:p>
                      <a:r>
                        <a:rPr lang="en-US" sz="1400" b="0" i="0" u="none" strike="noStrike" kern="1200" baseline="0" dirty="0">
                          <a:solidFill>
                            <a:schemeClr val="dk1"/>
                          </a:solidFill>
                          <a:latin typeface="+mn-lt"/>
                          <a:ea typeface="+mn-ea"/>
                          <a:cs typeface="+mn-cs"/>
                        </a:rPr>
                        <a:t>Samples</a:t>
                      </a:r>
                      <a:endParaRPr lang="en-US" sz="1400" dirty="0"/>
                    </a:p>
                  </a:txBody>
                  <a:tcPr/>
                </a:tc>
                <a:tc>
                  <a:txBody>
                    <a:bodyPr/>
                    <a:lstStyle/>
                    <a:p>
                      <a:r>
                        <a:rPr lang="en-US" sz="1400" b="0" i="0" u="none" strike="noStrike" kern="1200" baseline="0" dirty="0">
                          <a:solidFill>
                            <a:schemeClr val="dk1"/>
                          </a:solidFill>
                          <a:latin typeface="+mn-lt"/>
                          <a:ea typeface="+mn-ea"/>
                          <a:cs typeface="+mn-cs"/>
                        </a:rPr>
                        <a:t>Large Samples to Produce Generalizable Results (Results That Apply to Other Situations)</a:t>
                      </a:r>
                      <a:endParaRPr lang="en-US" sz="1400" dirty="0"/>
                    </a:p>
                  </a:txBody>
                  <a:tcPr/>
                </a:tc>
                <a:extLst>
                  <a:ext uri="{0D108BD9-81ED-4DB2-BD59-A6C34878D82A}">
                    <a16:rowId xmlns:a16="http://schemas.microsoft.com/office/drawing/2014/main" val="10005"/>
                  </a:ext>
                </a:extLst>
              </a:tr>
              <a:tr h="547777">
                <a:tc>
                  <a:txBody>
                    <a:bodyPr/>
                    <a:lstStyle/>
                    <a:p>
                      <a:r>
                        <a:rPr lang="en-US" sz="1400" b="0" i="0" u="none" strike="noStrike" kern="1200" baseline="0" dirty="0">
                          <a:solidFill>
                            <a:schemeClr val="dk1"/>
                          </a:solidFill>
                          <a:latin typeface="+mn-lt"/>
                          <a:ea typeface="+mn-ea"/>
                          <a:cs typeface="+mn-cs"/>
                        </a:rPr>
                        <a:t>Exploratory Research</a:t>
                      </a:r>
                    </a:p>
                    <a:p>
                      <a:r>
                        <a:rPr lang="en-US" sz="1400" b="0" i="0" u="none" strike="noStrike" kern="1200" baseline="0" dirty="0">
                          <a:solidFill>
                            <a:schemeClr val="dk1"/>
                          </a:solidFill>
                          <a:latin typeface="+mn-lt"/>
                          <a:ea typeface="+mn-ea"/>
                          <a:cs typeface="+mn-cs"/>
                        </a:rPr>
                        <a:t>Designs</a:t>
                      </a:r>
                      <a:endParaRPr lang="en-US" sz="1400" dirty="0"/>
                    </a:p>
                  </a:txBody>
                  <a:tcPr/>
                </a:tc>
                <a:tc>
                  <a:txBody>
                    <a:bodyPr/>
                    <a:lstStyle/>
                    <a:p>
                      <a:r>
                        <a:rPr lang="en-US" sz="1400" b="0" i="0" u="none" strike="noStrike" kern="1200" baseline="0" dirty="0">
                          <a:solidFill>
                            <a:schemeClr val="dk1"/>
                          </a:solidFill>
                          <a:latin typeface="+mn-lt"/>
                          <a:ea typeface="+mn-ea"/>
                          <a:cs typeface="+mn-cs"/>
                        </a:rPr>
                        <a:t>Most Often Used</a:t>
                      </a:r>
                      <a:endParaRPr lang="en-US" sz="1400" dirty="0"/>
                    </a:p>
                  </a:txBody>
                  <a:tcPr/>
                </a:tc>
                <a:tc>
                  <a:txBody>
                    <a:bodyPr/>
                    <a:lstStyle/>
                    <a:p>
                      <a:r>
                        <a:rPr lang="en-US" sz="1400" b="0" i="0" u="none" strike="noStrike" kern="1200" baseline="0" dirty="0">
                          <a:solidFill>
                            <a:schemeClr val="dk1"/>
                          </a:solidFill>
                          <a:latin typeface="+mn-lt"/>
                          <a:ea typeface="+mn-ea"/>
                          <a:cs typeface="+mn-cs"/>
                        </a:rPr>
                        <a:t>Descriptive and Causal</a:t>
                      </a:r>
                    </a:p>
                    <a:p>
                      <a:r>
                        <a:rPr lang="en-US" sz="1400" b="0" i="0" u="none" strike="noStrike" kern="1200" baseline="0" dirty="0">
                          <a:solidFill>
                            <a:schemeClr val="dk1"/>
                          </a:solidFill>
                          <a:latin typeface="+mn-lt"/>
                          <a:ea typeface="+mn-ea"/>
                          <a:cs typeface="+mn-cs"/>
                        </a:rPr>
                        <a:t>Research Designs</a:t>
                      </a:r>
                      <a:endParaRPr lang="en-US" sz="1400" dirty="0"/>
                    </a:p>
                  </a:txBody>
                  <a:tcPr/>
                </a:tc>
                <a:extLst>
                  <a:ext uri="{0D108BD9-81ED-4DB2-BD59-A6C34878D82A}">
                    <a16:rowId xmlns:a16="http://schemas.microsoft.com/office/drawing/2014/main" val="10006"/>
                  </a:ext>
                </a:extLst>
              </a:tr>
            </a:tbl>
          </a:graphicData>
        </a:graphic>
      </p:graphicFrame>
      <p:sp>
        <p:nvSpPr>
          <p:cNvPr id="10" name="Content Placeholder 3"/>
          <p:cNvSpPr>
            <a:spLocks noGrp="1"/>
          </p:cNvSpPr>
          <p:nvPr>
            <p:ph sz="quarter" idx="13"/>
          </p:nvPr>
        </p:nvSpPr>
        <p:spPr>
          <a:xfrm>
            <a:off x="457200" y="5842000"/>
            <a:ext cx="8229600" cy="330200"/>
          </a:xfrm>
        </p:spPr>
        <p:txBody>
          <a:bodyPr/>
          <a:lstStyle/>
          <a:p>
            <a:r>
              <a:rPr lang="en-US" sz="1200" dirty="0"/>
              <a:t>Source: William </a:t>
            </a:r>
            <a:r>
              <a:rPr lang="en-US" sz="1200" dirty="0" err="1"/>
              <a:t>Zikmund</a:t>
            </a:r>
            <a:r>
              <a:rPr lang="en-US" sz="1200" dirty="0"/>
              <a:t> and Barry </a:t>
            </a:r>
            <a:r>
              <a:rPr lang="en-US" sz="1200" dirty="0" err="1"/>
              <a:t>Babin</a:t>
            </a:r>
            <a:r>
              <a:rPr lang="en-US" sz="1200" dirty="0"/>
              <a:t>, </a:t>
            </a:r>
            <a:r>
              <a:rPr lang="en-US" sz="1200" i="1" dirty="0"/>
              <a:t>Essentials of Marketing Research</a:t>
            </a:r>
            <a:r>
              <a:rPr lang="en-US" sz="1200" dirty="0"/>
              <a:t>, 5th </a:t>
            </a:r>
            <a:r>
              <a:rPr lang="en-US" sz="1200" dirty="0" err="1"/>
              <a:t>ed</a:t>
            </a:r>
            <a:r>
              <a:rPr lang="en-US" sz="1200" dirty="0"/>
              <a:t>, Cengage Learning, 2012.</a:t>
            </a:r>
          </a:p>
        </p:txBody>
      </p:sp>
      <p:sp>
        <p:nvSpPr>
          <p:cNvPr id="11" name="Content Placeholder 4"/>
          <p:cNvSpPr>
            <a:spLocks noGrp="1"/>
          </p:cNvSpPr>
          <p:nvPr>
            <p:ph sz="quarter" idx="14"/>
          </p:nvPr>
        </p:nvSpPr>
        <p:spPr/>
        <p:txBody>
          <a:bodyPr/>
          <a:lstStyle/>
          <a:p>
            <a:r>
              <a:rPr lang="en-US" dirty="0"/>
              <a:t>LO01</a:t>
            </a:r>
          </a:p>
        </p:txBody>
      </p:sp>
    </p:spTree>
    <p:extLst>
      <p:ext uri="{BB962C8B-B14F-4D97-AF65-F5344CB8AC3E}">
        <p14:creationId xmlns:p14="http://schemas.microsoft.com/office/powerpoint/2010/main" val="236456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Contrasting Qualitative with Quantitative Methods</a:t>
            </a:r>
            <a:endParaRPr lang="en-US" dirty="0"/>
          </a:p>
        </p:txBody>
      </p:sp>
      <p:sp>
        <p:nvSpPr>
          <p:cNvPr id="3" name="Content Placeholder 2"/>
          <p:cNvSpPr>
            <a:spLocks noGrp="1"/>
          </p:cNvSpPr>
          <p:nvPr>
            <p:ph sz="quarter" idx="12"/>
          </p:nvPr>
        </p:nvSpPr>
        <p:spPr/>
        <p:txBody>
          <a:bodyPr/>
          <a:lstStyle/>
          <a:p>
            <a:r>
              <a:rPr lang="en-US" altLang="en-US" dirty="0"/>
              <a:t>Qualitative research results are researcher-dependent, or subjective</a:t>
            </a:r>
          </a:p>
          <a:p>
            <a:pPr lvl="1"/>
            <a:r>
              <a:rPr lang="en-US" altLang="en-US" dirty="0">
                <a:solidFill>
                  <a:srgbClr val="B60000"/>
                </a:solidFill>
              </a:rPr>
              <a:t>Qualitative researchers are more interested in observing, listening, and interpreting</a:t>
            </a:r>
          </a:p>
          <a:p>
            <a:r>
              <a:rPr lang="en-US" altLang="en-US" dirty="0"/>
              <a:t>Qualitative research usually involves smaller samples than the typical quantitative study</a:t>
            </a:r>
          </a:p>
          <a:p>
            <a:pPr lvl="1"/>
            <a:r>
              <a:rPr lang="en-US" altLang="en-US" dirty="0"/>
              <a:t>Acceptable in discovery-oriented research</a:t>
            </a:r>
          </a:p>
          <a:p>
            <a:pPr lvl="1"/>
            <a:r>
              <a:rPr lang="en-US" altLang="en-US" dirty="0"/>
              <a:t>Smaller sample sizes do not necessarily equate to cost savings</a:t>
            </a:r>
          </a:p>
        </p:txBody>
      </p:sp>
      <p:sp>
        <p:nvSpPr>
          <p:cNvPr id="7"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87585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Qualitative Research and Exploratory Research Designs (1 of 2)</a:t>
            </a:r>
            <a:endParaRPr lang="en-US" dirty="0"/>
          </a:p>
        </p:txBody>
      </p:sp>
      <p:sp>
        <p:nvSpPr>
          <p:cNvPr id="3" name="Content Placeholder 2"/>
          <p:cNvSpPr>
            <a:spLocks noGrp="1"/>
          </p:cNvSpPr>
          <p:nvPr>
            <p:ph sz="quarter" idx="12"/>
          </p:nvPr>
        </p:nvSpPr>
        <p:spPr/>
        <p:txBody>
          <a:bodyPr/>
          <a:lstStyle/>
          <a:p>
            <a:r>
              <a:rPr lang="en-US" altLang="en-US" dirty="0">
                <a:solidFill>
                  <a:srgbClr val="B60000"/>
                </a:solidFill>
              </a:rPr>
              <a:t>When researchers have limited experience or knowledge about an issue, exploratory research is useful</a:t>
            </a:r>
          </a:p>
          <a:p>
            <a:r>
              <a:rPr lang="en-US" altLang="en-US" dirty="0">
                <a:solidFill>
                  <a:srgbClr val="B60000"/>
                </a:solidFill>
              </a:rPr>
              <a:t>Research is either exploratory or confirmatory</a:t>
            </a:r>
          </a:p>
          <a:p>
            <a:pPr lvl="1"/>
            <a:r>
              <a:rPr lang="en-US" altLang="en-US" dirty="0">
                <a:solidFill>
                  <a:srgbClr val="B60000"/>
                </a:solidFill>
              </a:rPr>
              <a:t>Confirmatory research tests hypotheses</a:t>
            </a:r>
          </a:p>
          <a:p>
            <a:pPr lvl="1"/>
            <a:r>
              <a:rPr lang="en-US" altLang="en-US" dirty="0">
                <a:solidFill>
                  <a:srgbClr val="B60000"/>
                </a:solidFill>
              </a:rPr>
              <a:t>Exploratory research plays a key role in developing ideas that lead to research hypotheses</a:t>
            </a:r>
          </a:p>
          <a:p>
            <a:r>
              <a:rPr lang="en-US" altLang="en-US" dirty="0">
                <a:solidFill>
                  <a:srgbClr val="B60000"/>
                </a:solidFill>
              </a:rPr>
              <a:t>Most exploratory research designs produce qualitative data</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2962464749"/>
      </p:ext>
    </p:extLst>
  </p:cSld>
  <p:clrMapOvr>
    <a:masterClrMapping/>
  </p:clrMapOvr>
</p:sld>
</file>

<file path=ppt/theme/theme1.xml><?xml version="1.0" encoding="utf-8"?>
<a:theme xmlns:a="http://schemas.openxmlformats.org/drawingml/2006/main" name="Babin_New Theme">
  <a:themeElements>
    <a:clrScheme name="1_Exploring Marketing Research 9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Exploring Marketing Research 9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1_Exploring Marketing Research 9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1_Exploring Marketing Research 9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1_Exploring Marketing Research 9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Babin_New Theme</Template>
  <TotalTime>656</TotalTime>
  <Words>2934</Words>
  <Application>Microsoft Office PowerPoint</Application>
  <PresentationFormat>On-screen Show (4:3)</PresentationFormat>
  <Paragraphs>451</Paragraphs>
  <Slides>51</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MS PGothic</vt:lpstr>
      <vt:lpstr>MS PGothic</vt:lpstr>
      <vt:lpstr>Arial</vt:lpstr>
      <vt:lpstr>Calibri</vt:lpstr>
      <vt:lpstr>Tahoma</vt:lpstr>
      <vt:lpstr>Wingdings</vt:lpstr>
      <vt:lpstr>Babin_New Theme</vt:lpstr>
      <vt:lpstr>Chapter 5 Qualitative Research Tools</vt:lpstr>
      <vt:lpstr>Learning Outcomes</vt:lpstr>
      <vt:lpstr>Introduction: What is Qualitative Research?</vt:lpstr>
      <vt:lpstr>Describing Qualitative Research</vt:lpstr>
      <vt:lpstr>Uses of Qualitative Research</vt:lpstr>
      <vt:lpstr>Qualitative “Versus” Quantitative Research</vt:lpstr>
      <vt:lpstr>EXHIBIT 5.1 Comparing Qualitative and Quantitative Research</vt:lpstr>
      <vt:lpstr>Contrasting Qualitative with Quantitative Methods</vt:lpstr>
      <vt:lpstr>Qualitative Research and Exploratory Research Designs (1 of 2)</vt:lpstr>
      <vt:lpstr>Qualitative Research and Exploratory Research Designs (2 of 2)</vt:lpstr>
      <vt:lpstr>Idea Generation</vt:lpstr>
      <vt:lpstr>Concept Testing</vt:lpstr>
      <vt:lpstr>EXHIBIT 5.2 Testing New Product Concepts</vt:lpstr>
      <vt:lpstr>Qualitative Research Orientations</vt:lpstr>
      <vt:lpstr>Phenomenology</vt:lpstr>
      <vt:lpstr>What Is Hermeneutics?</vt:lpstr>
      <vt:lpstr>Ethnography</vt:lpstr>
      <vt:lpstr>Grounded Theory</vt:lpstr>
      <vt:lpstr>Case Studies</vt:lpstr>
      <vt:lpstr>EXHIBIT 5.3 Common Qualitative Research Tools (1 of 2)</vt:lpstr>
      <vt:lpstr>EXHIBIT 5.3 Common Qualitative Research Tools (2 of 2)</vt:lpstr>
      <vt:lpstr>Focus Group Interview</vt:lpstr>
      <vt:lpstr>Focus Group Respondents</vt:lpstr>
      <vt:lpstr>Environmental Conditions</vt:lpstr>
      <vt:lpstr>The Focus Group Moderator</vt:lpstr>
      <vt:lpstr>Focus Groups as Diagnostic Tools</vt:lpstr>
      <vt:lpstr>Depth Interviews (1 of 2)</vt:lpstr>
      <vt:lpstr>Depth Interviews (2 of 2)</vt:lpstr>
      <vt:lpstr>Depth Interview Procedure</vt:lpstr>
      <vt:lpstr>Conversations</vt:lpstr>
      <vt:lpstr>Social Listening</vt:lpstr>
      <vt:lpstr>Semi-Structured Interviews</vt:lpstr>
      <vt:lpstr>Free-Association and Sentence-Completion Methods</vt:lpstr>
      <vt:lpstr>Observation and Collages</vt:lpstr>
      <vt:lpstr>Thematic Apperception Test (TAT)</vt:lpstr>
      <vt:lpstr>EXHIBIT 5.4 Picture Frustration Version of TAT Aimed to Get at Consumer Reactions to Salesperson Demeanor </vt:lpstr>
      <vt:lpstr>Projective Research Techniques</vt:lpstr>
      <vt:lpstr>Preparing a Focus Group Outline</vt:lpstr>
      <vt:lpstr>Steps for an Effective Focus Group Discussion Guide</vt:lpstr>
      <vt:lpstr>Disadvantages of Focus Groups</vt:lpstr>
      <vt:lpstr>Social Media and the Blogosphere</vt:lpstr>
      <vt:lpstr>Online Focus Group Techniques</vt:lpstr>
      <vt:lpstr>Social Networking</vt:lpstr>
      <vt:lpstr>Ethics</vt:lpstr>
      <vt:lpstr>Software Development</vt:lpstr>
      <vt:lpstr>Word Clouds</vt:lpstr>
      <vt:lpstr>EXHIBIT 5.5 A Word Cloud of Expert Wine Descriptions</vt:lpstr>
      <vt:lpstr>EXHIBIT 5.6 Illustrating Some Ways Technological Developments Facilitate Qualitative Research</vt:lpstr>
      <vt:lpstr>Exploratory Research in Science and in Practice</vt:lpstr>
      <vt:lpstr>Scientific Decision Processes (1 of 2)</vt:lpstr>
      <vt:lpstr>Scientific Decision Processes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226</cp:revision>
  <dcterms:created xsi:type="dcterms:W3CDTF">2018-07-25T18:38:41Z</dcterms:created>
  <dcterms:modified xsi:type="dcterms:W3CDTF">2025-05-22T03:37:03Z</dcterms:modified>
</cp:coreProperties>
</file>