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5.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25" r:id="rId4"/>
    <p:sldMasterId id="2147483739" r:id="rId5"/>
  </p:sldMasterIdLst>
  <p:notesMasterIdLst>
    <p:notesMasterId r:id="rId53"/>
  </p:notesMasterIdLst>
  <p:handoutMasterIdLst>
    <p:handoutMasterId r:id="rId54"/>
  </p:handoutMasterIdLst>
  <p:sldIdLst>
    <p:sldId id="266" r:id="rId6"/>
    <p:sldId id="257" r:id="rId7"/>
    <p:sldId id="317" r:id="rId8"/>
    <p:sldId id="318" r:id="rId9"/>
    <p:sldId id="321" r:id="rId10"/>
    <p:sldId id="323" r:id="rId11"/>
    <p:sldId id="320" r:id="rId12"/>
    <p:sldId id="322" r:id="rId13"/>
    <p:sldId id="324" r:id="rId14"/>
    <p:sldId id="325" r:id="rId15"/>
    <p:sldId id="365" r:id="rId16"/>
    <p:sldId id="328" r:id="rId17"/>
    <p:sldId id="329" r:id="rId18"/>
    <p:sldId id="330" r:id="rId19"/>
    <p:sldId id="331" r:id="rId20"/>
    <p:sldId id="332" r:id="rId21"/>
    <p:sldId id="333" r:id="rId22"/>
    <p:sldId id="334" r:id="rId23"/>
    <p:sldId id="335" r:id="rId24"/>
    <p:sldId id="336" r:id="rId25"/>
    <p:sldId id="338" r:id="rId26"/>
    <p:sldId id="339" r:id="rId27"/>
    <p:sldId id="340" r:id="rId28"/>
    <p:sldId id="341" r:id="rId29"/>
    <p:sldId id="342" r:id="rId30"/>
    <p:sldId id="343" r:id="rId31"/>
    <p:sldId id="344" r:id="rId32"/>
    <p:sldId id="345" r:id="rId33"/>
    <p:sldId id="346" r:id="rId34"/>
    <p:sldId id="347" r:id="rId35"/>
    <p:sldId id="348" r:id="rId36"/>
    <p:sldId id="349" r:id="rId37"/>
    <p:sldId id="350" r:id="rId38"/>
    <p:sldId id="364" r:id="rId39"/>
    <p:sldId id="351" r:id="rId40"/>
    <p:sldId id="353" r:id="rId41"/>
    <p:sldId id="354" r:id="rId42"/>
    <p:sldId id="355" r:id="rId43"/>
    <p:sldId id="356" r:id="rId44"/>
    <p:sldId id="357" r:id="rId45"/>
    <p:sldId id="358" r:id="rId46"/>
    <p:sldId id="359" r:id="rId47"/>
    <p:sldId id="360" r:id="rId48"/>
    <p:sldId id="361" r:id="rId49"/>
    <p:sldId id="362" r:id="rId50"/>
    <p:sldId id="363" r:id="rId51"/>
    <p:sldId id="309" r:id="rId52"/>
  </p:sldIdLst>
  <p:sldSz cx="12192000" cy="6858000"/>
  <p:notesSz cx="6954838" cy="9309100"/>
  <p:custDataLst>
    <p:tags r:id="rId55"/>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N Williams" initials="NW" lastIdx="1" clrIdx="1">
    <p:extLst>
      <p:ext uri="{19B8F6BF-5375-455C-9EA6-DF929625EA0E}">
        <p15:presenceInfo xmlns:p15="http://schemas.microsoft.com/office/powerpoint/2012/main" userId="N Williams" providerId="None"/>
      </p:ext>
    </p:extLst>
  </p:cmAuthor>
  <p:cmAuthor id="3" name="Farah Majeed" initials="FM" lastIdx="135" clrIdx="2">
    <p:extLst>
      <p:ext uri="{19B8F6BF-5375-455C-9EA6-DF929625EA0E}">
        <p15:presenceInfo xmlns:p15="http://schemas.microsoft.com/office/powerpoint/2012/main" userId="S::farah.majeed@ansrsource.com::0e6f8355-4cf7-4399-8792-2232535d59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0098D4"/>
    <a:srgbClr val="F2F2F2"/>
    <a:srgbClr val="000000"/>
    <a:srgbClr val="004A78"/>
    <a:srgbClr val="006298"/>
    <a:srgbClr val="FF6300"/>
    <a:srgbClr val="E9255F"/>
    <a:srgbClr val="00B8E7"/>
    <a:srgbClr val="81D0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97" autoAdjust="0"/>
    <p:restoredTop sz="86364" autoAdjust="0"/>
  </p:normalViewPr>
  <p:slideViewPr>
    <p:cSldViewPr snapToGrid="0" snapToObjects="1">
      <p:cViewPr varScale="1">
        <p:scale>
          <a:sx n="36" d="100"/>
          <a:sy n="36" d="100"/>
        </p:scale>
        <p:origin x="888" y="40"/>
      </p:cViewPr>
      <p:guideLst/>
    </p:cSldViewPr>
  </p:slideViewPr>
  <p:outlineViewPr>
    <p:cViewPr>
      <p:scale>
        <a:sx n="33" d="100"/>
        <a:sy n="33" d="100"/>
      </p:scale>
      <p:origin x="0" y="-7620"/>
    </p:cViewPr>
  </p:outlineViewPr>
  <p:notesTextViewPr>
    <p:cViewPr>
      <p:scale>
        <a:sx n="100" d="100"/>
        <a:sy n="100" d="100"/>
      </p:scale>
      <p:origin x="0" y="0"/>
    </p:cViewPr>
  </p:notesTextViewPr>
  <p:sorterViewPr>
    <p:cViewPr>
      <p:scale>
        <a:sx n="100" d="100"/>
        <a:sy n="100" d="100"/>
      </p:scale>
      <p:origin x="0" y="-960"/>
    </p:cViewPr>
  </p:sorterViewPr>
  <p:notesViewPr>
    <p:cSldViewPr snapToGrid="0" snapToObjects="1">
      <p:cViewPr varScale="1">
        <p:scale>
          <a:sx n="48" d="100"/>
          <a:sy n="48" d="100"/>
        </p:scale>
        <p:origin x="1932"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gs" Target="tags/tag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7.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161293" y="8842030"/>
            <a:ext cx="655813" cy="467071"/>
          </a:xfrm>
          <a:prstGeom prst="rect">
            <a:avLst/>
          </a:prstGeom>
        </p:spPr>
        <p:txBody>
          <a:bodyPr vert="horz" lIns="92930" tIns="46465" rIns="92930" bIns="46465" rtlCol="0" anchor="b"/>
          <a:lstStyle>
            <a:lvl1pPr algn="r">
              <a:defRPr sz="1200"/>
            </a:lvl1pPr>
          </a:lstStyle>
          <a:p>
            <a:fld id="{6767803E-66EE-42CE-8DFB-98553954E472}" type="slidenum">
              <a:rPr lang="en-US" sz="1000">
                <a:solidFill>
                  <a:schemeClr val="bg1">
                    <a:lumMod val="50000"/>
                  </a:schemeClr>
                </a:solidFill>
                <a:latin typeface="Arial" panose="020B0604020202020204" pitchFamily="34" charset="0"/>
                <a:cs typeface="Arial" panose="020B0604020202020204" pitchFamily="34" charset="0"/>
              </a:rPr>
              <a:t>‹#›</a:t>
            </a:fld>
            <a:endParaRPr lang="en-US" sz="1000" dirty="0">
              <a:solidFill>
                <a:schemeClr val="bg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55392BA-16D5-4BCB-8BB3-D7B53B67DB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48787" y="158320"/>
            <a:ext cx="1280146" cy="28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947FD3A-2300-48D5-81E3-9406328116EE}"/>
              </a:ext>
            </a:extLst>
          </p:cNvPr>
          <p:cNvSpPr txBox="1"/>
          <p:nvPr/>
        </p:nvSpPr>
        <p:spPr>
          <a:xfrm>
            <a:off x="137815" y="9083659"/>
            <a:ext cx="6351385" cy="203667"/>
          </a:xfrm>
          <a:prstGeom prst="rect">
            <a:avLst/>
          </a:prstGeom>
          <a:noFill/>
        </p:spPr>
        <p:txBody>
          <a:bodyPr wrap="square" lIns="92930" tIns="46465" rIns="92930" bIns="46465"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 Cengage Learning. All Rights Reserved. May not be scanned, copied or duplicated, or posted to a publicly accessible website, in whole or in part.</a:t>
            </a:r>
          </a:p>
        </p:txBody>
      </p:sp>
    </p:spTree>
    <p:custDataLst>
      <p:tags r:id="rId2"/>
    </p:custDataLst>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8975" y="641350"/>
            <a:ext cx="3844925" cy="2163763"/>
          </a:xfrm>
          <a:prstGeom prst="rect">
            <a:avLst/>
          </a:prstGeom>
          <a:noFill/>
          <a:ln w="12700">
            <a:solidFill>
              <a:schemeClr val="bg1">
                <a:lumMod val="65000"/>
              </a:schemeClr>
            </a:solidFill>
          </a:ln>
        </p:spPr>
        <p:txBody>
          <a:bodyPr vert="horz" lIns="92930" tIns="46465" rIns="92930" bIns="46465" rtlCol="0" anchor="ctr"/>
          <a:lstStyle/>
          <a:p>
            <a:pPr lvl="0"/>
            <a:endParaRPr lang="en-US" noProof="0"/>
          </a:p>
        </p:txBody>
      </p:sp>
      <p:sp>
        <p:nvSpPr>
          <p:cNvPr id="5" name="Notes Placeholder 4"/>
          <p:cNvSpPr>
            <a:spLocks noGrp="1"/>
          </p:cNvSpPr>
          <p:nvPr>
            <p:ph type="body" sz="quarter" idx="3"/>
          </p:nvPr>
        </p:nvSpPr>
        <p:spPr>
          <a:xfrm>
            <a:off x="695484" y="3047775"/>
            <a:ext cx="5563870" cy="5619709"/>
          </a:xfrm>
          <a:prstGeom prst="rect">
            <a:avLst/>
          </a:prstGeom>
        </p:spPr>
        <p:txBody>
          <a:bodyPr vert="horz" lIns="92930" tIns="46465" rIns="92930" bIns="46465"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6148630" y="8842030"/>
            <a:ext cx="693873" cy="467071"/>
          </a:xfrm>
          <a:prstGeom prst="rect">
            <a:avLst/>
          </a:prstGeom>
        </p:spPr>
        <p:txBody>
          <a:bodyPr vert="horz" lIns="92930" tIns="46465" rIns="92930" bIns="46465" rtlCol="0" anchor="b"/>
          <a:lstStyle>
            <a:lvl1pPr algn="r" eaLnBrk="1" fontAlgn="auto" hangingPunct="1">
              <a:spcBef>
                <a:spcPts val="0"/>
              </a:spcBef>
              <a:spcAft>
                <a:spcPts val="0"/>
              </a:spcAft>
              <a:defRPr sz="1000">
                <a:solidFill>
                  <a:schemeClr val="bg1">
                    <a:lumMod val="50000"/>
                  </a:schemeClr>
                </a:solidFill>
                <a:latin typeface="Arial" panose="020B0604020202020204" pitchFamily="34" charset="0"/>
                <a:cs typeface="Arial" panose="020B0604020202020204" pitchFamily="34" charset="0"/>
              </a:defRPr>
            </a:lvl1pPr>
          </a:lstStyle>
          <a:p>
            <a:pPr>
              <a:defRPr/>
            </a:pPr>
            <a:fld id="{91CAE60C-72A0-D14D-8733-C13212F694AD}" type="slidenum">
              <a:rPr lang="en-US" smtClean="0"/>
              <a:pPr>
                <a:defRPr/>
              </a:pPr>
              <a:t>‹#›</a:t>
            </a:fld>
            <a:endParaRPr lang="en-US" dirty="0"/>
          </a:p>
        </p:txBody>
      </p:sp>
      <p:pic>
        <p:nvPicPr>
          <p:cNvPr id="8" name="Picture 7">
            <a:extLst>
              <a:ext uri="{FF2B5EF4-FFF2-40B4-BE49-F238E27FC236}">
                <a16:creationId xmlns:a16="http://schemas.microsoft.com/office/drawing/2014/main" id="{A75DDB2F-32A5-4136-BC2E-0D7E0518B4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8787" y="158320"/>
            <a:ext cx="1280146" cy="28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37E5B37-4A58-4B32-B9B0-D824A69A3D97}"/>
              </a:ext>
            </a:extLst>
          </p:cNvPr>
          <p:cNvSpPr txBox="1"/>
          <p:nvPr/>
        </p:nvSpPr>
        <p:spPr>
          <a:xfrm>
            <a:off x="137815" y="9083659"/>
            <a:ext cx="6351385" cy="203667"/>
          </a:xfrm>
          <a:prstGeom prst="rect">
            <a:avLst/>
          </a:prstGeom>
          <a:noFill/>
        </p:spPr>
        <p:txBody>
          <a:bodyPr wrap="square" lIns="92930" tIns="46465" rIns="92930" bIns="46465"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22542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68897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139825" indent="-225425" algn="l" rtl="0" eaLnBrk="0" fontAlgn="base" hangingPunct="0">
      <a:spcBef>
        <a:spcPct val="30000"/>
      </a:spcBef>
      <a:spcAft>
        <a:spcPct val="0"/>
      </a:spcAft>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1603375" indent="-225425"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41350"/>
            <a:ext cx="3844925" cy="2163763"/>
          </a:xfrm>
        </p:spPr>
      </p:sp>
      <p:sp>
        <p:nvSpPr>
          <p:cNvPr id="3" name="Notes Placeholder 2"/>
          <p:cNvSpPr>
            <a:spLocks noGrp="1"/>
          </p:cNvSpPr>
          <p:nvPr>
            <p:ph type="body" idx="1"/>
          </p:nvPr>
        </p:nvSpPr>
        <p:spPr/>
        <p:txBody>
          <a:bodyPr/>
          <a:lstStyle/>
          <a:p>
            <a:pPr defTabSz="929305">
              <a:defRPr/>
            </a:pPr>
            <a:r>
              <a:rPr lang="en-US" dirty="0"/>
              <a:t>Add</a:t>
            </a:r>
            <a:r>
              <a:rPr lang="en-US" baseline="0" dirty="0"/>
              <a:t> slide notes here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0</a:t>
            </a:fld>
            <a:endParaRPr lang="en-US" dirty="0"/>
          </a:p>
        </p:txBody>
      </p:sp>
    </p:spTree>
    <p:extLst>
      <p:ext uri="{BB962C8B-B14F-4D97-AF65-F5344CB8AC3E}">
        <p14:creationId xmlns:p14="http://schemas.microsoft.com/office/powerpoint/2010/main" val="120570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41350"/>
            <a:ext cx="3844925" cy="2163763"/>
          </a:xfrm>
        </p:spPr>
      </p:sp>
      <p:sp>
        <p:nvSpPr>
          <p:cNvPr id="3" name="Notes Placeholder 2"/>
          <p:cNvSpPr>
            <a:spLocks noGrp="1"/>
          </p:cNvSpPr>
          <p:nvPr>
            <p:ph type="body" idx="1"/>
          </p:nvPr>
        </p:nvSpPr>
        <p:spPr/>
        <p:txBody>
          <a:bodyPr/>
          <a:lstStyle/>
          <a:p>
            <a:pPr defTabSz="929305">
              <a:defRPr/>
            </a:pPr>
            <a:r>
              <a:rPr lang="en-US" dirty="0"/>
              <a:t>Add</a:t>
            </a:r>
            <a:r>
              <a:rPr lang="en-US" baseline="0" dirty="0"/>
              <a:t> slide notes here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162234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41350"/>
            <a:ext cx="3844925" cy="21637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11</a:t>
            </a:fld>
            <a:endParaRPr lang="en-US" dirty="0"/>
          </a:p>
        </p:txBody>
      </p:sp>
    </p:spTree>
    <p:extLst>
      <p:ext uri="{BB962C8B-B14F-4D97-AF65-F5344CB8AC3E}">
        <p14:creationId xmlns:p14="http://schemas.microsoft.com/office/powerpoint/2010/main" val="2790381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00" y="3578888"/>
            <a:ext cx="5654722" cy="1655762"/>
          </a:xfrm>
          <a:solidFill>
            <a:schemeClr val="tx2"/>
          </a:solidFill>
        </p:spPr>
        <p:txBody>
          <a:bodyPr anchor="ctr"/>
          <a:lstStyle>
            <a:lvl1pPr marL="0" indent="0" algn="ctr">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5" name="Content Placeholder 2">
            <a:extLst>
              <a:ext uri="{FF2B5EF4-FFF2-40B4-BE49-F238E27FC236}">
                <a16:creationId xmlns:a16="http://schemas.microsoft.com/office/drawing/2014/main" id="{9C6DFBD9-0F5A-487A-A4BC-A4BB6E259D0B}"/>
              </a:ext>
            </a:extLst>
          </p:cNvPr>
          <p:cNvSpPr>
            <a:spLocks noGrp="1"/>
          </p:cNvSpPr>
          <p:nvPr>
            <p:ph sz="half" idx="10" hasCustomPrompt="1"/>
          </p:nvPr>
        </p:nvSpPr>
        <p:spPr>
          <a:xfrm>
            <a:off x="476843" y="655093"/>
            <a:ext cx="5378047" cy="5568286"/>
          </a:xfrm>
        </p:spPr>
        <p:txBody>
          <a:bodyPr/>
          <a:lstStyle>
            <a:lvl1pPr marL="0" indent="0">
              <a:buNone/>
              <a:defRPr sz="2400"/>
            </a:lvl1pPr>
            <a:lvl2pPr>
              <a:defRPr sz="2400" b="0"/>
            </a:lvl2pPr>
            <a:lvl3pPr>
              <a:defRPr sz="2400" b="0"/>
            </a:lvl3pPr>
          </a:lstStyle>
          <a:p>
            <a:pPr lvl="0"/>
            <a:r>
              <a:rPr lang="en-US" dirty="0"/>
              <a:t>Insert textbook image here</a:t>
            </a:r>
          </a:p>
        </p:txBody>
      </p:sp>
      <p:sp>
        <p:nvSpPr>
          <p:cNvPr id="6" name="Rectangle 5">
            <a:extLst>
              <a:ext uri="{FF2B5EF4-FFF2-40B4-BE49-F238E27FC236}">
                <a16:creationId xmlns:a16="http://schemas.microsoft.com/office/drawing/2014/main" id="{4588AE3E-88D2-4C97-95D7-EF8DE60BFF5A}"/>
              </a:ext>
              <a:ext uri="{C183D7F6-B498-43B3-948B-1728B52AA6E4}">
                <adec:decorative xmlns:adec="http://schemas.microsoft.com/office/drawing/2017/decorative" val="1"/>
              </a:ext>
            </a:extLst>
          </p:cNvPr>
          <p:cNvSpPr/>
          <p:nvPr userDrawn="1"/>
        </p:nvSpPr>
        <p:spPr>
          <a:xfrm>
            <a:off x="0" y="3579177"/>
            <a:ext cx="6096000" cy="1655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1DCCA4C-1139-41AD-B2DF-27D39E0A6365}"/>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8F4110-6D3B-4177-939B-284AD19BBBB0}"/>
              </a:ext>
              <a:ext uri="{C183D7F6-B498-43B3-948B-1728B52AA6E4}">
                <adec:decorative xmlns:adec="http://schemas.microsoft.com/office/drawing/2017/decorative" val="1"/>
              </a:ext>
            </a:extLst>
          </p:cNvPr>
          <p:cNvSpPr/>
          <p:nvPr userDrawn="1"/>
        </p:nvSpPr>
        <p:spPr>
          <a:xfrm>
            <a:off x="2418735" y="6504039"/>
            <a:ext cx="8037871" cy="23597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79F6D00D-8478-4F67-AFF8-FEFC774905A6}"/>
              </a:ext>
            </a:extLst>
          </p:cNvPr>
          <p:cNvSpPr>
            <a:spLocks noGrp="1"/>
          </p:cNvSpPr>
          <p:nvPr>
            <p:ph type="title" hasCustomPrompt="1"/>
          </p:nvPr>
        </p:nvSpPr>
        <p:spPr>
          <a:xfrm>
            <a:off x="6437670" y="2361730"/>
            <a:ext cx="5076232" cy="1217447"/>
          </a:xfrm>
        </p:spPr>
        <p:txBody>
          <a:bodyPr/>
          <a:lstStyle>
            <a:lvl1pPr>
              <a:defRPr/>
            </a:lvl1pPr>
          </a:lstStyle>
          <a:p>
            <a:r>
              <a:rPr lang="en-US" dirty="0"/>
              <a:t>Title Slide</a:t>
            </a:r>
          </a:p>
        </p:txBody>
      </p:sp>
      <p:sp>
        <p:nvSpPr>
          <p:cNvPr id="10" name="Text Placeholder 6">
            <a:extLst>
              <a:ext uri="{FF2B5EF4-FFF2-40B4-BE49-F238E27FC236}">
                <a16:creationId xmlns:a16="http://schemas.microsoft.com/office/drawing/2014/main" id="{0811C191-4B65-407D-8A16-E631882E4701}"/>
              </a:ext>
            </a:extLst>
          </p:cNvPr>
          <p:cNvSpPr>
            <a:spLocks noGrp="1"/>
          </p:cNvSpPr>
          <p:nvPr>
            <p:ph type="body" sz="quarter" idx="11"/>
          </p:nvPr>
        </p:nvSpPr>
        <p:spPr>
          <a:xfrm>
            <a:off x="2131036" y="6504662"/>
            <a:ext cx="8179309" cy="334964"/>
          </a:xfrm>
        </p:spPr>
        <p:txBody>
          <a:bodyPr/>
          <a:lstStyle>
            <a:lvl1pPr marL="0" indent="0">
              <a:buNone/>
              <a:defRPr/>
            </a:lvl1pPr>
          </a:lstStyle>
          <a:p>
            <a:pPr algn="ctr"/>
            <a:endParaRPr lang="en-US" sz="900" noProof="0" dirty="0"/>
          </a:p>
        </p:txBody>
      </p:sp>
    </p:spTree>
    <p:custDataLst>
      <p:tags r:id="rId1"/>
    </p:custDataLst>
    <p:extLst>
      <p:ext uri="{BB962C8B-B14F-4D97-AF65-F5344CB8AC3E}">
        <p14:creationId xmlns:p14="http://schemas.microsoft.com/office/powerpoint/2010/main" val="80355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3" name="Title 2">
            <a:extLst>
              <a:ext uri="{FF2B5EF4-FFF2-40B4-BE49-F238E27FC236}">
                <a16:creationId xmlns:a16="http://schemas.microsoft.com/office/drawing/2014/main" id="{56209F15-A2D4-4EF0-8F78-36FD0B6BEF0E}"/>
              </a:ext>
            </a:extLst>
          </p:cNvPr>
          <p:cNvSpPr>
            <a:spLocks noGrp="1"/>
          </p:cNvSpPr>
          <p:nvPr>
            <p:ph type="title"/>
          </p:nvPr>
        </p:nvSpPr>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58063FEA-08E1-4B16-BC44-2B6C2E723C01}"/>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3865"/>
                </a:solidFill>
                <a:latin typeface="+mn-lt"/>
              </a:rPr>
              <a:t>4-</a:t>
            </a:r>
            <a:fld id="{963FCBED-9BC8-44C8-B578-C394BC67F972}" type="slidenum">
              <a:rPr lang="en-US" sz="1000" smtClean="0">
                <a:solidFill>
                  <a:srgbClr val="003865"/>
                </a:solidFill>
                <a:latin typeface="+mn-lt"/>
              </a:rPr>
              <a:pPr/>
              <a:t>‹#›</a:t>
            </a:fld>
            <a:endParaRPr lang="en-US" sz="1000" dirty="0">
              <a:solidFill>
                <a:srgbClr val="003865"/>
              </a:solidFill>
              <a:latin typeface="+mn-lt"/>
            </a:endParaRPr>
          </a:p>
        </p:txBody>
      </p:sp>
    </p:spTree>
    <p:custDataLst>
      <p:tags r:id="rId1"/>
    </p:custDataLst>
    <p:extLst>
      <p:ext uri="{BB962C8B-B14F-4D97-AF65-F5344CB8AC3E}">
        <p14:creationId xmlns:p14="http://schemas.microsoft.com/office/powerpoint/2010/main" val="272865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8" name="Image Placeholder 1"/>
          <p:cNvSpPr>
            <a:spLocks noGrp="1"/>
          </p:cNvSpPr>
          <p:nvPr>
            <p:ph sz="half" idx="13" hasCustomPrompt="1"/>
          </p:nvPr>
        </p:nvSpPr>
        <p:spPr>
          <a:xfrm>
            <a:off x="476843" y="1825628"/>
            <a:ext cx="2875957" cy="1217447"/>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3" name="Title 2">
            <a:extLst>
              <a:ext uri="{FF2B5EF4-FFF2-40B4-BE49-F238E27FC236}">
                <a16:creationId xmlns:a16="http://schemas.microsoft.com/office/drawing/2014/main" id="{73C4989E-D9D0-4635-A476-34FFA2DAF31B}"/>
              </a:ext>
            </a:extLst>
          </p:cNvPr>
          <p:cNvSpPr>
            <a:spLocks noGrp="1"/>
          </p:cNvSpPr>
          <p:nvPr>
            <p:ph type="title"/>
          </p:nvPr>
        </p:nvSpPr>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9B817EA5-F0C5-4B71-B113-E9E263DB74D5}"/>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3865"/>
                </a:solidFill>
                <a:latin typeface="+mn-lt"/>
              </a:rPr>
              <a:t>4-</a:t>
            </a:r>
            <a:fld id="{963FCBED-9BC8-44C8-B578-C394BC67F972}" type="slidenum">
              <a:rPr lang="en-US" sz="1000" smtClean="0">
                <a:solidFill>
                  <a:srgbClr val="003865"/>
                </a:solidFill>
                <a:latin typeface="+mn-lt"/>
              </a:rPr>
              <a:pPr/>
              <a:t>‹#›</a:t>
            </a:fld>
            <a:endParaRPr lang="en-US" sz="1000" dirty="0">
              <a:solidFill>
                <a:srgbClr val="003865"/>
              </a:solidFill>
              <a:latin typeface="+mn-lt"/>
            </a:endParaRPr>
          </a:p>
        </p:txBody>
      </p:sp>
    </p:spTree>
    <p:custDataLst>
      <p:tags r:id="rId1"/>
    </p:custDataLst>
    <p:extLst>
      <p:ext uri="{BB962C8B-B14F-4D97-AF65-F5344CB8AC3E}">
        <p14:creationId xmlns:p14="http://schemas.microsoft.com/office/powerpoint/2010/main" val="95082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8" name="Image Placeholder 1"/>
          <p:cNvSpPr>
            <a:spLocks noGrp="1"/>
          </p:cNvSpPr>
          <p:nvPr>
            <p:ph sz="half" idx="13" hasCustomPrompt="1"/>
          </p:nvPr>
        </p:nvSpPr>
        <p:spPr>
          <a:xfrm>
            <a:off x="476843" y="1825628"/>
            <a:ext cx="2875957" cy="899814"/>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3" name="Title 2">
            <a:extLst>
              <a:ext uri="{FF2B5EF4-FFF2-40B4-BE49-F238E27FC236}">
                <a16:creationId xmlns:a16="http://schemas.microsoft.com/office/drawing/2014/main" id="{6F26CD0C-3185-4528-9FBF-0F322D36C74A}"/>
              </a:ext>
            </a:extLst>
          </p:cNvPr>
          <p:cNvSpPr>
            <a:spLocks noGrp="1"/>
          </p:cNvSpPr>
          <p:nvPr>
            <p:ph type="title"/>
          </p:nvPr>
        </p:nvSpPr>
        <p:spPr/>
        <p:txBody>
          <a:bodyPr/>
          <a:lstStyle/>
          <a:p>
            <a:r>
              <a:rPr lang="en-US"/>
              <a:t>Click to edit Master title style</a:t>
            </a:r>
          </a:p>
        </p:txBody>
      </p:sp>
      <p:sp>
        <p:nvSpPr>
          <p:cNvPr id="16" name="Slide Number Placeholder 5">
            <a:extLst>
              <a:ext uri="{FF2B5EF4-FFF2-40B4-BE49-F238E27FC236}">
                <a16:creationId xmlns:a16="http://schemas.microsoft.com/office/drawing/2014/main" id="{F174A0D0-8298-4A97-8513-145B4D507A53}"/>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3865"/>
                </a:solidFill>
                <a:latin typeface="+mn-lt"/>
              </a:rPr>
              <a:t>4-</a:t>
            </a:r>
            <a:fld id="{963FCBED-9BC8-44C8-B578-C394BC67F972}" type="slidenum">
              <a:rPr lang="en-US" sz="1000" smtClean="0">
                <a:solidFill>
                  <a:srgbClr val="003865"/>
                </a:solidFill>
                <a:latin typeface="+mn-lt"/>
              </a:rPr>
              <a:pPr/>
              <a:t>‹#›</a:t>
            </a:fld>
            <a:endParaRPr lang="en-US" sz="1000" dirty="0">
              <a:solidFill>
                <a:srgbClr val="003865"/>
              </a:solidFill>
              <a:latin typeface="+mn-lt"/>
            </a:endParaRPr>
          </a:p>
        </p:txBody>
      </p:sp>
    </p:spTree>
    <p:custDataLst>
      <p:tags r:id="rId1"/>
    </p:custDataLst>
    <p:extLst>
      <p:ext uri="{BB962C8B-B14F-4D97-AF65-F5344CB8AC3E}">
        <p14:creationId xmlns:p14="http://schemas.microsoft.com/office/powerpoint/2010/main" val="2645674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0228" y="1464680"/>
            <a:ext cx="10711543" cy="4394200"/>
          </a:xfrm>
        </p:spPr>
        <p:txBody>
          <a:bodyPr>
            <a:normAutofit/>
          </a:bodyPr>
          <a:lstStyle>
            <a:lvl1pPr marL="342900" indent="-342900">
              <a:lnSpc>
                <a:spcPct val="100000"/>
              </a:lnSpc>
              <a:spcBef>
                <a:spcPts val="1000"/>
              </a:spcBef>
              <a:buClr>
                <a:srgbClr val="004A78"/>
              </a:buClr>
              <a:buFont typeface="Arial" charset="0"/>
              <a:buChar char="•"/>
              <a:defRPr sz="2800">
                <a:solidFill>
                  <a:srgbClr val="004A78"/>
                </a:solidFill>
              </a:defRPr>
            </a:lvl1pPr>
            <a:lvl2pPr marL="685800" marR="0" indent="-228600" algn="l" defTabSz="914400" rtl="0" eaLnBrk="1" fontAlgn="base" latinLnBrk="0" hangingPunct="1">
              <a:lnSpc>
                <a:spcPct val="100000"/>
              </a:lnSpc>
              <a:spcBef>
                <a:spcPts val="1000"/>
              </a:spcBef>
              <a:spcAft>
                <a:spcPct val="0"/>
              </a:spcAft>
              <a:buClr>
                <a:srgbClr val="FF6300"/>
              </a:buClr>
              <a:buSzTx/>
              <a:buFont typeface="Arial" charset="0"/>
              <a:buChar char="•"/>
              <a:tabLst/>
              <a:defRPr sz="2400" baseline="0"/>
            </a:lvl2pPr>
            <a:lvl3pPr marL="1143000" indent="-228600">
              <a:lnSpc>
                <a:spcPct val="100000"/>
              </a:lnSpc>
              <a:spcBef>
                <a:spcPts val="1000"/>
              </a:spcBef>
              <a:buClr>
                <a:srgbClr val="000000"/>
              </a:buClr>
              <a:buFont typeface="Arial" charset="0"/>
              <a:buChar char="•"/>
              <a:defRPr sz="2000"/>
            </a:lvl3pPr>
            <a:lvl4pPr marL="1600200" indent="-228600">
              <a:lnSpc>
                <a:spcPct val="100000"/>
              </a:lnSpc>
              <a:spcBef>
                <a:spcPts val="1000"/>
              </a:spcBef>
              <a:buClr>
                <a:srgbClr val="000000"/>
              </a:buClr>
              <a:buSzPct val="50000"/>
              <a:buFont typeface="LucidaGrande" charset="0"/>
              <a:buChar char="▶"/>
              <a:defRPr sz="2000"/>
            </a:lvl4pPr>
            <a:lvl5pPr marL="2057400" indent="-228600">
              <a:lnSpc>
                <a:spcPct val="100000"/>
              </a:lnSpc>
              <a:spcBef>
                <a:spcPts val="1000"/>
              </a:spcBef>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38232B86-0DB9-40F6-8B96-979CA20D9251}"/>
              </a:ext>
            </a:extLst>
          </p:cNvPr>
          <p:cNvSpPr txBox="1">
            <a:spLocks/>
          </p:cNvSpPr>
          <p:nvPr userDrawn="1"/>
        </p:nvSpPr>
        <p:spPr>
          <a:xfrm>
            <a:off x="11082189" y="6462909"/>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3865"/>
                </a:solidFill>
                <a:latin typeface="+mn-lt"/>
              </a:rPr>
              <a:t>4-</a:t>
            </a:r>
            <a:fld id="{963FCBED-9BC8-44C8-B578-C394BC67F972}" type="slidenum">
              <a:rPr lang="en-US" sz="1000" smtClean="0">
                <a:solidFill>
                  <a:srgbClr val="003865"/>
                </a:solidFill>
                <a:latin typeface="+mn-lt"/>
              </a:rPr>
              <a:pPr/>
              <a:t>‹#›</a:t>
            </a:fld>
            <a:endParaRPr lang="en-US" sz="1000" dirty="0">
              <a:solidFill>
                <a:srgbClr val="003865"/>
              </a:solidFill>
              <a:latin typeface="+mn-lt"/>
            </a:endParaRPr>
          </a:p>
        </p:txBody>
      </p:sp>
    </p:spTree>
    <p:extLst>
      <p:ext uri="{BB962C8B-B14F-4D97-AF65-F5344CB8AC3E}">
        <p14:creationId xmlns:p14="http://schemas.microsoft.com/office/powerpoint/2010/main" val="2859548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3" name="Slide Number Placeholder 5">
            <a:extLst>
              <a:ext uri="{FF2B5EF4-FFF2-40B4-BE49-F238E27FC236}">
                <a16:creationId xmlns:a16="http://schemas.microsoft.com/office/drawing/2014/main" id="{EBD003B7-023D-42BD-9AEA-727F916CBDBA}"/>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3865"/>
                </a:solidFill>
                <a:latin typeface="+mn-lt"/>
              </a:rPr>
              <a:t>4-</a:t>
            </a:r>
            <a:fld id="{963FCBED-9BC8-44C8-B578-C394BC67F972}" type="slidenum">
              <a:rPr lang="en-US" sz="1000" smtClean="0">
                <a:solidFill>
                  <a:srgbClr val="003865"/>
                </a:solidFill>
                <a:latin typeface="+mn-lt"/>
              </a:rPr>
              <a:pPr/>
              <a:t>‹#›</a:t>
            </a:fld>
            <a:endParaRPr lang="en-US" sz="1000" dirty="0">
              <a:solidFill>
                <a:srgbClr val="003865"/>
              </a:solidFill>
              <a:latin typeface="+mn-lt"/>
            </a:endParaRPr>
          </a:p>
        </p:txBody>
      </p:sp>
    </p:spTree>
    <p:extLst>
      <p:ext uri="{BB962C8B-B14F-4D97-AF65-F5344CB8AC3E}">
        <p14:creationId xmlns:p14="http://schemas.microsoft.com/office/powerpoint/2010/main" val="1781024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6DCA49-F92D-4AB1-AFE9-3B908858FBD6}"/>
              </a:ext>
            </a:extLst>
          </p:cNvPr>
          <p:cNvSpPr>
            <a:spLocks noGrp="1"/>
          </p:cNvSpPr>
          <p:nvPr>
            <p:ph type="title" hasCustomPrompt="1"/>
          </p:nvPr>
        </p:nvSpPr>
        <p:spPr>
          <a:xfrm>
            <a:off x="475042" y="2820276"/>
            <a:ext cx="11241915" cy="1217447"/>
          </a:xfrm>
        </p:spPr>
        <p:txBody>
          <a:bodyPr/>
          <a:lstStyle>
            <a:lvl1pPr>
              <a:defRPr sz="6000">
                <a:solidFill>
                  <a:schemeClr val="bg1"/>
                </a:solidFill>
              </a:defRPr>
            </a:lvl1pPr>
          </a:lstStyle>
          <a:p>
            <a:r>
              <a:rPr lang="en-US" dirty="0"/>
              <a:t>Section Title</a:t>
            </a:r>
          </a:p>
        </p:txBody>
      </p:sp>
      <p:sp>
        <p:nvSpPr>
          <p:cNvPr id="4" name="Slide Number Placeholder 5">
            <a:extLst>
              <a:ext uri="{FF2B5EF4-FFF2-40B4-BE49-F238E27FC236}">
                <a16:creationId xmlns:a16="http://schemas.microsoft.com/office/drawing/2014/main" id="{5EDCA8FA-8EE1-4853-A111-9DA7CE703A57}"/>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chemeClr val="bg1"/>
                </a:solidFill>
                <a:latin typeface="+mn-lt"/>
              </a:rPr>
              <a:t>4-</a:t>
            </a:r>
            <a:fld id="{963FCBED-9BC8-44C8-B578-C394BC67F972}" type="slidenum">
              <a:rPr lang="en-US" sz="1000" smtClean="0">
                <a:solidFill>
                  <a:schemeClr val="bg1"/>
                </a:solidFill>
                <a:latin typeface="+mn-lt"/>
              </a:rPr>
              <a:pPr/>
              <a:t>‹#›</a:t>
            </a:fld>
            <a:endParaRPr lang="en-US" sz="1000" dirty="0">
              <a:solidFill>
                <a:schemeClr val="bg1"/>
              </a:solidFill>
              <a:latin typeface="+mn-lt"/>
            </a:endParaRPr>
          </a:p>
        </p:txBody>
      </p:sp>
    </p:spTree>
    <p:custDataLst>
      <p:tags r:id="rId1"/>
    </p:custDataLst>
    <p:extLst>
      <p:ext uri="{BB962C8B-B14F-4D97-AF65-F5344CB8AC3E}">
        <p14:creationId xmlns:p14="http://schemas.microsoft.com/office/powerpoint/2010/main" val="276170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Click to edit Master title style</a:t>
            </a:r>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10" name="Decorative Graphic">
            <a:extLst>
              <a:ext uri="{FF2B5EF4-FFF2-40B4-BE49-F238E27FC236}">
                <a16:creationId xmlns:a16="http://schemas.microsoft.com/office/drawing/2014/main" id="{D9F3AE94-249A-4A1E-BCBD-6A9003E3ADB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801583" y="4681709"/>
            <a:ext cx="2062163" cy="1682723"/>
          </a:xfrm>
          <a:prstGeom prst="rect">
            <a:avLst/>
          </a:prstGeom>
        </p:spPr>
      </p:pic>
      <p:sp>
        <p:nvSpPr>
          <p:cNvPr id="5" name="Slide Number Placeholder 5">
            <a:extLst>
              <a:ext uri="{FF2B5EF4-FFF2-40B4-BE49-F238E27FC236}">
                <a16:creationId xmlns:a16="http://schemas.microsoft.com/office/drawing/2014/main" id="{85285A70-2847-4822-B107-AF2C03D37C52}"/>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3865"/>
                </a:solidFill>
                <a:latin typeface="+mn-lt"/>
              </a:rPr>
              <a:t>4-</a:t>
            </a:r>
            <a:fld id="{963FCBED-9BC8-44C8-B578-C394BC67F972}" type="slidenum">
              <a:rPr lang="en-US" sz="1000" smtClean="0">
                <a:solidFill>
                  <a:srgbClr val="003865"/>
                </a:solidFill>
                <a:latin typeface="+mn-lt"/>
              </a:rPr>
              <a:pPr/>
              <a:t>‹#›</a:t>
            </a:fld>
            <a:endParaRPr lang="en-US" sz="1000" dirty="0">
              <a:solidFill>
                <a:srgbClr val="003865"/>
              </a:solidFill>
              <a:latin typeface="+mn-lt"/>
            </a:endParaRPr>
          </a:p>
        </p:txBody>
      </p:sp>
    </p:spTree>
    <p:custDataLst>
      <p:tags r:id="rId1"/>
    </p:custDataLst>
    <p:extLst>
      <p:ext uri="{BB962C8B-B14F-4D97-AF65-F5344CB8AC3E}">
        <p14:creationId xmlns:p14="http://schemas.microsoft.com/office/powerpoint/2010/main" val="221604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3" name="Content Placeholder"/>
          <p:cNvSpPr>
            <a:spLocks noGrp="1"/>
          </p:cNvSpPr>
          <p:nvPr>
            <p:ph idx="1" hasCustomPrompt="1"/>
          </p:nvPr>
        </p:nvSpPr>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Title 3">
            <a:extLst>
              <a:ext uri="{FF2B5EF4-FFF2-40B4-BE49-F238E27FC236}">
                <a16:creationId xmlns:a16="http://schemas.microsoft.com/office/drawing/2014/main" id="{422C8504-D5B6-4C66-BF63-25785A90699B}"/>
              </a:ext>
            </a:extLst>
          </p:cNvPr>
          <p:cNvSpPr>
            <a:spLocks noGrp="1"/>
          </p:cNvSpPr>
          <p:nvPr>
            <p:ph type="title"/>
          </p:nvPr>
        </p:nvSpPr>
        <p:spPr/>
        <p:txBody>
          <a:bodyPr/>
          <a:lstStyle/>
          <a:p>
            <a:r>
              <a:rPr lang="en-US"/>
              <a:t>Click to edit Master title style</a:t>
            </a:r>
          </a:p>
        </p:txBody>
      </p:sp>
      <p:sp>
        <p:nvSpPr>
          <p:cNvPr id="5" name="Slide Number Placeholder 5">
            <a:extLst>
              <a:ext uri="{FF2B5EF4-FFF2-40B4-BE49-F238E27FC236}">
                <a16:creationId xmlns:a16="http://schemas.microsoft.com/office/drawing/2014/main" id="{EA77DD69-35E8-4882-B26C-B1A50072EEB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3865"/>
                </a:solidFill>
                <a:latin typeface="+mn-lt"/>
              </a:rPr>
              <a:t>4-</a:t>
            </a:r>
            <a:fld id="{963FCBED-9BC8-44C8-B578-C394BC67F972}" type="slidenum">
              <a:rPr lang="en-US" sz="1000" smtClean="0">
                <a:solidFill>
                  <a:srgbClr val="003865"/>
                </a:solidFill>
                <a:latin typeface="+mn-lt"/>
              </a:rPr>
              <a:pPr/>
              <a:t>‹#›</a:t>
            </a:fld>
            <a:endParaRPr lang="en-US" sz="1000" dirty="0">
              <a:solidFill>
                <a:srgbClr val="003865"/>
              </a:solidFill>
              <a:latin typeface="+mn-lt"/>
            </a:endParaRPr>
          </a:p>
        </p:txBody>
      </p:sp>
    </p:spTree>
    <p:custDataLst>
      <p:tags r:id="rId1"/>
    </p:custDataLst>
    <p:extLst>
      <p:ext uri="{BB962C8B-B14F-4D97-AF65-F5344CB8AC3E}">
        <p14:creationId xmlns:p14="http://schemas.microsoft.com/office/powerpoint/2010/main" val="306619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Left"/>
          <p:cNvSpPr>
            <a:spLocks noGrp="1"/>
          </p:cNvSpPr>
          <p:nvPr>
            <p:ph sz="half" idx="1" hasCustomPrompt="1"/>
          </p:nvPr>
        </p:nvSpPr>
        <p:spPr>
          <a:xfrm>
            <a:off x="476843" y="1825625"/>
            <a:ext cx="5542957"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6172200" y="1825625"/>
            <a:ext cx="5542956"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5" name="Title 4">
            <a:extLst>
              <a:ext uri="{FF2B5EF4-FFF2-40B4-BE49-F238E27FC236}">
                <a16:creationId xmlns:a16="http://schemas.microsoft.com/office/drawing/2014/main" id="{1BEB3457-17CB-475E-9566-9B35D81C1153}"/>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379ED480-A854-4B8E-B8C8-C47455E11B0C}"/>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3865"/>
                </a:solidFill>
                <a:latin typeface="+mn-lt"/>
              </a:rPr>
              <a:t>4-</a:t>
            </a:r>
            <a:fld id="{963FCBED-9BC8-44C8-B578-C394BC67F972}" type="slidenum">
              <a:rPr lang="en-US" sz="1000" smtClean="0">
                <a:solidFill>
                  <a:srgbClr val="003865"/>
                </a:solidFill>
                <a:latin typeface="+mn-lt"/>
              </a:rPr>
              <a:pPr/>
              <a:t>‹#›</a:t>
            </a:fld>
            <a:endParaRPr lang="en-US" sz="1000" dirty="0">
              <a:solidFill>
                <a:srgbClr val="003865"/>
              </a:solidFill>
              <a:latin typeface="+mn-lt"/>
            </a:endParaRPr>
          </a:p>
        </p:txBody>
      </p:sp>
    </p:spTree>
    <p:custDataLst>
      <p:tags r:id="rId1"/>
    </p:custDataLst>
    <p:extLst>
      <p:ext uri="{BB962C8B-B14F-4D97-AF65-F5344CB8AC3E}">
        <p14:creationId xmlns:p14="http://schemas.microsoft.com/office/powerpoint/2010/main" val="83427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Left"/>
          <p:cNvSpPr>
            <a:spLocks noGrp="1"/>
          </p:cNvSpPr>
          <p:nvPr>
            <p:ph sz="half" idx="1" hasCustomPrompt="1"/>
          </p:nvPr>
        </p:nvSpPr>
        <p:spPr>
          <a:xfrm>
            <a:off x="476844"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1829037"/>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8370626"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6" name="Title 5">
            <a:extLst>
              <a:ext uri="{FF2B5EF4-FFF2-40B4-BE49-F238E27FC236}">
                <a16:creationId xmlns:a16="http://schemas.microsoft.com/office/drawing/2014/main" id="{8B76B311-B05C-478F-8269-B7B3EB707CBA}"/>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A7C2ED78-6C2A-47E5-B604-1AE5A07A325F}"/>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3865"/>
                </a:solidFill>
                <a:latin typeface="+mn-lt"/>
              </a:rPr>
              <a:t>4-</a:t>
            </a:r>
            <a:fld id="{963FCBED-9BC8-44C8-B578-C394BC67F972}" type="slidenum">
              <a:rPr lang="en-US" sz="1000" smtClean="0">
                <a:solidFill>
                  <a:srgbClr val="003865"/>
                </a:solidFill>
                <a:latin typeface="+mn-lt"/>
              </a:rPr>
              <a:pPr/>
              <a:t>‹#›</a:t>
            </a:fld>
            <a:endParaRPr lang="en-US" sz="1000" dirty="0">
              <a:solidFill>
                <a:srgbClr val="003865"/>
              </a:solidFill>
              <a:latin typeface="+mn-lt"/>
            </a:endParaRPr>
          </a:p>
        </p:txBody>
      </p:sp>
    </p:spTree>
    <p:custDataLst>
      <p:tags r:id="rId1"/>
    </p:custDataLst>
    <p:extLst>
      <p:ext uri="{BB962C8B-B14F-4D97-AF65-F5344CB8AC3E}">
        <p14:creationId xmlns:p14="http://schemas.microsoft.com/office/powerpoint/2010/main" val="148918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10" name="Content Placeholder Bottom"/>
          <p:cNvSpPr>
            <a:spLocks noGrp="1"/>
          </p:cNvSpPr>
          <p:nvPr>
            <p:ph type="body" sz="quarter" idx="13" hasCustomPrompt="1"/>
          </p:nvPr>
        </p:nvSpPr>
        <p:spPr>
          <a:xfrm>
            <a:off x="476844" y="5395327"/>
            <a:ext cx="11241914" cy="951787"/>
          </a:xfrm>
        </p:spPr>
        <p:txBody>
          <a:bodyPr/>
          <a:lstStyle>
            <a:lvl1pPr marL="112713" indent="-112713">
              <a:defRPr sz="900" b="0"/>
            </a:lvl1pPr>
            <a:lvl2pPr marL="336550" indent="-112713">
              <a:defRPr sz="900" b="0"/>
            </a:lvl2pPr>
            <a:lvl3pPr marL="685800" indent="-168275">
              <a:defRPr sz="900" b="0"/>
            </a:lvl3pPr>
            <a:lvl4pPr>
              <a:defRPr sz="900" b="0"/>
            </a:lvl4pPr>
            <a:lvl5pPr>
              <a:defRPr sz="900" b="0"/>
            </a:lvl5pPr>
          </a:lstStyle>
          <a:p>
            <a:pPr lvl="0"/>
            <a:r>
              <a:rPr lang="en-US" dirty="0"/>
              <a:t>Click to 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71D4A02B-0C2D-428D-9E4E-1D41D6C0B95E}"/>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B16FAA9-C48C-492B-8CDF-8533F87F82AF}"/>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3865"/>
                </a:solidFill>
                <a:latin typeface="+mn-lt"/>
              </a:rPr>
              <a:t>4-</a:t>
            </a:r>
            <a:fld id="{963FCBED-9BC8-44C8-B578-C394BC67F972}" type="slidenum">
              <a:rPr lang="en-US" sz="1000" smtClean="0">
                <a:solidFill>
                  <a:srgbClr val="003865"/>
                </a:solidFill>
                <a:latin typeface="+mn-lt"/>
              </a:rPr>
              <a:pPr/>
              <a:t>‹#›</a:t>
            </a:fld>
            <a:endParaRPr lang="en-US" sz="1000" dirty="0">
              <a:solidFill>
                <a:srgbClr val="003865"/>
              </a:solidFill>
              <a:latin typeface="+mn-lt"/>
            </a:endParaRPr>
          </a:p>
        </p:txBody>
      </p:sp>
    </p:spTree>
    <p:custDataLst>
      <p:tags r:id="rId1"/>
    </p:custDataLst>
    <p:extLst>
      <p:ext uri="{BB962C8B-B14F-4D97-AF65-F5344CB8AC3E}">
        <p14:creationId xmlns:p14="http://schemas.microsoft.com/office/powerpoint/2010/main" val="238073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lvl1pPr>
          </a:lstStyle>
          <a:p>
            <a:pPr lvl="0"/>
            <a:r>
              <a:rPr lang="en-US" dirty="0"/>
              <a:t>Insert here 4</a:t>
            </a:r>
          </a:p>
        </p:txBody>
      </p:sp>
      <p:sp>
        <p:nvSpPr>
          <p:cNvPr id="2" name="Title 1">
            <a:extLst>
              <a:ext uri="{FF2B5EF4-FFF2-40B4-BE49-F238E27FC236}">
                <a16:creationId xmlns:a16="http://schemas.microsoft.com/office/drawing/2014/main" id="{FD78E6ED-510C-4153-A897-31BB68C63D82}"/>
              </a:ext>
            </a:extLst>
          </p:cNvPr>
          <p:cNvSpPr>
            <a:spLocks noGrp="1"/>
          </p:cNvSpPr>
          <p:nvPr>
            <p:ph type="title"/>
          </p:nvPr>
        </p:nvSpPr>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4A2204AA-C12C-4BD2-A60E-7ED00D2336A2}"/>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3865"/>
                </a:solidFill>
                <a:latin typeface="+mn-lt"/>
              </a:rPr>
              <a:t>4-</a:t>
            </a:r>
            <a:fld id="{963FCBED-9BC8-44C8-B578-C394BC67F972}" type="slidenum">
              <a:rPr lang="en-US" sz="1000" smtClean="0">
                <a:solidFill>
                  <a:srgbClr val="003865"/>
                </a:solidFill>
                <a:latin typeface="+mn-lt"/>
              </a:rPr>
              <a:pPr/>
              <a:t>‹#›</a:t>
            </a:fld>
            <a:endParaRPr lang="en-US" sz="1000" dirty="0">
              <a:solidFill>
                <a:srgbClr val="003865"/>
              </a:solidFill>
              <a:latin typeface="+mn-lt"/>
            </a:endParaRPr>
          </a:p>
        </p:txBody>
      </p:sp>
    </p:spTree>
    <p:custDataLst>
      <p:tags r:id="rId1"/>
    </p:custDataLst>
    <p:extLst>
      <p:ext uri="{BB962C8B-B14F-4D97-AF65-F5344CB8AC3E}">
        <p14:creationId xmlns:p14="http://schemas.microsoft.com/office/powerpoint/2010/main" val="3888260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3" name="Content Placeholder 1"/>
          <p:cNvSpPr>
            <a:spLocks noGrp="1"/>
          </p:cNvSpPr>
          <p:nvPr>
            <p:ph idx="1" hasCustomPrompt="1"/>
          </p:nvPr>
        </p:nvSpPr>
        <p:spPr>
          <a:xfrm>
            <a:off x="476844" y="1944375"/>
            <a:ext cx="2563240" cy="2024480"/>
          </a:xfrm>
        </p:spPr>
        <p:txBody>
          <a:bodyPr/>
          <a:lstStyle>
            <a:lvl1pPr marL="0" indent="0" algn="ctr">
              <a:buNone/>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lvl1pPr>
          </a:lstStyle>
          <a:p>
            <a:pPr lvl="0"/>
            <a:r>
              <a:rPr lang="en-US" dirty="0"/>
              <a:t>Insert here 8</a:t>
            </a:r>
          </a:p>
        </p:txBody>
      </p:sp>
      <p:sp>
        <p:nvSpPr>
          <p:cNvPr id="4" name="Title 3">
            <a:extLst>
              <a:ext uri="{FF2B5EF4-FFF2-40B4-BE49-F238E27FC236}">
                <a16:creationId xmlns:a16="http://schemas.microsoft.com/office/drawing/2014/main" id="{ACC12DB5-BBE9-4BE3-A0BD-AAB84B2CAAF8}"/>
              </a:ext>
            </a:extLst>
          </p:cNvPr>
          <p:cNvSpPr>
            <a:spLocks noGrp="1"/>
          </p:cNvSpPr>
          <p:nvPr>
            <p:ph type="title"/>
          </p:nvPr>
        </p:nvSpPr>
        <p:spPr/>
        <p:txBody>
          <a:bodyPr/>
          <a:lstStyle/>
          <a:p>
            <a:r>
              <a:rPr lang="en-US"/>
              <a:t>Click to edit Master title style</a:t>
            </a:r>
          </a:p>
        </p:txBody>
      </p:sp>
      <p:sp>
        <p:nvSpPr>
          <p:cNvPr id="11" name="Slide Number Placeholder 5">
            <a:extLst>
              <a:ext uri="{FF2B5EF4-FFF2-40B4-BE49-F238E27FC236}">
                <a16:creationId xmlns:a16="http://schemas.microsoft.com/office/drawing/2014/main" id="{2D6EC334-4B7E-4618-997B-C12D9BB35E62}"/>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3865"/>
                </a:solidFill>
                <a:latin typeface="+mn-lt"/>
              </a:rPr>
              <a:t>4-</a:t>
            </a:r>
            <a:fld id="{963FCBED-9BC8-44C8-B578-C394BC67F972}" type="slidenum">
              <a:rPr lang="en-US" sz="1000" smtClean="0">
                <a:solidFill>
                  <a:srgbClr val="003865"/>
                </a:solidFill>
                <a:latin typeface="+mn-lt"/>
              </a:rPr>
              <a:pPr/>
              <a:t>‹#›</a:t>
            </a:fld>
            <a:endParaRPr lang="en-US" sz="1000" dirty="0">
              <a:solidFill>
                <a:srgbClr val="003865"/>
              </a:solidFill>
              <a:latin typeface="+mn-lt"/>
            </a:endParaRPr>
          </a:p>
        </p:txBody>
      </p:sp>
    </p:spTree>
    <p:custDataLst>
      <p:tags r:id="rId1"/>
    </p:custDataLst>
    <p:extLst>
      <p:ext uri="{BB962C8B-B14F-4D97-AF65-F5344CB8AC3E}">
        <p14:creationId xmlns:p14="http://schemas.microsoft.com/office/powerpoint/2010/main" val="29587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3" name="Title 2">
            <a:extLst>
              <a:ext uri="{FF2B5EF4-FFF2-40B4-BE49-F238E27FC236}">
                <a16:creationId xmlns:a16="http://schemas.microsoft.com/office/drawing/2014/main" id="{18BE2F9C-A5F5-4A48-94A5-994E63620C3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03D9666-0179-4C06-8B3F-CE9BF204DC43}"/>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3865"/>
                </a:solidFill>
                <a:latin typeface="+mn-lt"/>
              </a:rPr>
              <a:t>4-</a:t>
            </a:r>
            <a:fld id="{963FCBED-9BC8-44C8-B578-C394BC67F972}" type="slidenum">
              <a:rPr lang="en-US" sz="1000" smtClean="0">
                <a:solidFill>
                  <a:srgbClr val="003865"/>
                </a:solidFill>
                <a:latin typeface="+mn-lt"/>
              </a:rPr>
              <a:pPr/>
              <a:t>‹#›</a:t>
            </a:fld>
            <a:endParaRPr lang="en-US" sz="1000" dirty="0">
              <a:solidFill>
                <a:srgbClr val="003865"/>
              </a:solidFill>
              <a:latin typeface="+mn-lt"/>
            </a:endParaRPr>
          </a:p>
        </p:txBody>
      </p:sp>
    </p:spTree>
    <p:custDataLst>
      <p:tags r:id="rId1"/>
    </p:custDataLst>
    <p:extLst>
      <p:ext uri="{BB962C8B-B14F-4D97-AF65-F5344CB8AC3E}">
        <p14:creationId xmlns:p14="http://schemas.microsoft.com/office/powerpoint/2010/main" val="228807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heme" Target="../theme/theme2.xml"/><Relationship Id="rId1" Type="http://schemas.openxmlformats.org/officeDocument/2006/relationships/slideLayout" Target="../slideLayouts/slideLayout15.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p:txBody>
      </p:sp>
      <p:pic>
        <p:nvPicPr>
          <p:cNvPr id="5" name="Logo">
            <a:extLst>
              <a:ext uri="{FF2B5EF4-FFF2-40B4-BE49-F238E27FC236}">
                <a16:creationId xmlns:a16="http://schemas.microsoft.com/office/drawing/2014/main" id="{7D9DE7A7-3324-4B9D-A406-42B62C5A8F9E}"/>
              </a:ext>
              <a:ext uri="{C183D7F6-B498-43B3-948B-1728B52AA6E4}">
                <adec:decorative xmlns:adec="http://schemas.microsoft.com/office/drawing/2017/decorative" val="1"/>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22286" y="6444088"/>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662894" y="6509546"/>
            <a:ext cx="9607613" cy="230832"/>
          </a:xfrm>
          <a:prstGeom prst="rect">
            <a:avLst/>
          </a:prstGeom>
          <a:noFill/>
        </p:spPr>
        <p:txBody>
          <a:bodyPr wrap="square" rtlCol="0">
            <a:spAutoFit/>
          </a:bodyPr>
          <a:lstStyle/>
          <a:p>
            <a:pPr algn="ctr"/>
            <a:r>
              <a:rPr lang="en-US" sz="900" dirty="0">
                <a:solidFill>
                  <a:srgbClr val="003865"/>
                </a:solidFill>
                <a:latin typeface="+mn-lt"/>
              </a:rPr>
              <a:t>©2022</a:t>
            </a:r>
            <a:r>
              <a:rPr lang="en-US" sz="900" baseline="0" dirty="0">
                <a:solidFill>
                  <a:srgbClr val="003865"/>
                </a:solidFill>
                <a:latin typeface="+mn-lt"/>
              </a:rPr>
              <a:t> </a:t>
            </a:r>
            <a:r>
              <a:rPr lang="en-US" sz="900" dirty="0">
                <a:solidFill>
                  <a:srgbClr val="003865"/>
                </a:solidFill>
                <a:latin typeface="+mn-lt"/>
              </a:rPr>
              <a:t>Cengage Learning. All Rights Reserved. May not be scanned, copied or duplicated, or posted to a publicly accessible website, in whole or in part.</a:t>
            </a:r>
          </a:p>
        </p:txBody>
      </p:sp>
      <p:sp>
        <p:nvSpPr>
          <p:cNvPr id="9" name="Rectangle 8">
            <a:extLst>
              <a:ext uri="{FF2B5EF4-FFF2-40B4-BE49-F238E27FC236}">
                <a16:creationId xmlns:a16="http://schemas.microsoft.com/office/drawing/2014/main" id="{69B8FC9A-ED05-42CA-9228-35082338CFF6}"/>
              </a:ext>
              <a:ext uri="{C183D7F6-B498-43B3-948B-1728B52AA6E4}">
                <adec:decorative xmlns:adec="http://schemas.microsoft.com/office/drawing/2017/decorative" val="1"/>
              </a:ext>
            </a:extLst>
          </p:cNvPr>
          <p:cNvSpPr/>
          <p:nvPr userDrawn="1"/>
        </p:nvSpPr>
        <p:spPr>
          <a:xfrm>
            <a:off x="11937872" y="0"/>
            <a:ext cx="2541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FC69483-BC4E-456F-B0B8-D2823A424DD5}"/>
              </a:ext>
              <a:ext uri="{C183D7F6-B498-43B3-948B-1728B52AA6E4}">
                <adec:decorative xmlns:adec="http://schemas.microsoft.com/office/drawing/2017/decorative" val="1"/>
              </a:ext>
            </a:extLst>
          </p:cNvPr>
          <p:cNvSpPr/>
          <p:nvPr userDrawn="1"/>
        </p:nvSpPr>
        <p:spPr>
          <a:xfrm>
            <a:off x="11939209" y="2444919"/>
            <a:ext cx="256032"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74B821-92A8-4FA3-91FE-CA155C46F51E}"/>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48EB65-A8B8-4FAA-AE70-6C7C6AC4BE68}"/>
              </a:ext>
              <a:ext uri="{C183D7F6-B498-43B3-948B-1728B52AA6E4}">
                <adec:decorative xmlns:adec="http://schemas.microsoft.com/office/drawing/2017/decorative" val="1"/>
              </a:ext>
            </a:extLst>
          </p:cNvPr>
          <p:cNvSpPr/>
          <p:nvPr userDrawn="1"/>
        </p:nvSpPr>
        <p:spPr>
          <a:xfrm>
            <a:off x="11937872" y="2444919"/>
            <a:ext cx="257369"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6"/>
    </p:custDataLst>
    <p:extLst>
      <p:ext uri="{BB962C8B-B14F-4D97-AF65-F5344CB8AC3E}">
        <p14:creationId xmlns:p14="http://schemas.microsoft.com/office/powerpoint/2010/main" val="682046013"/>
      </p:ext>
    </p:extLst>
  </p:cSld>
  <p:clrMap bg1="lt1" tx1="dk1" bg2="lt2" tx2="dk2" accent1="accent1" accent2="accent2" accent3="accent3" accent4="accent4" accent5="accent5" accent6="accent6" hlink="hlink" folHlink="folHlink"/>
  <p:sldLayoutIdLst>
    <p:sldLayoutId id="2147483763" r:id="rId1"/>
    <p:sldLayoutId id="2147483727" r:id="rId2"/>
    <p:sldLayoutId id="2147483753" r:id="rId3"/>
    <p:sldLayoutId id="2147483728" r:id="rId4"/>
    <p:sldLayoutId id="2147483736" r:id="rId5"/>
    <p:sldLayoutId id="2147483729" r:id="rId6"/>
    <p:sldLayoutId id="2147483760" r:id="rId7"/>
    <p:sldLayoutId id="2147483730" r:id="rId8"/>
    <p:sldLayoutId id="2147483732" r:id="rId9"/>
    <p:sldLayoutId id="2147483761" r:id="rId10"/>
    <p:sldLayoutId id="2147483737" r:id="rId11"/>
    <p:sldLayoutId id="2147483762" r:id="rId12"/>
    <p:sldLayoutId id="2147483764" r:id="rId13"/>
    <p:sldLayoutId id="2147483765" r:id="rId14"/>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6843" y="42752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662894" y="6509546"/>
            <a:ext cx="9607613" cy="230832"/>
          </a:xfrm>
          <a:prstGeom prst="rect">
            <a:avLst/>
          </a:prstGeom>
          <a:noFill/>
        </p:spPr>
        <p:txBody>
          <a:bodyPr wrap="square" rtlCol="0">
            <a:spAutoFit/>
          </a:bodyPr>
          <a:lstStyle/>
          <a:p>
            <a:pPr algn="ctr"/>
            <a:r>
              <a:rPr lang="en-US" sz="900" dirty="0">
                <a:solidFill>
                  <a:schemeClr val="bg1"/>
                </a:solidFill>
                <a:latin typeface="+mn-lt"/>
              </a:rPr>
              <a:t>©2022</a:t>
            </a:r>
            <a:r>
              <a:rPr lang="en-US" sz="900" baseline="0" dirty="0">
                <a:solidFill>
                  <a:schemeClr val="bg1"/>
                </a:solidFill>
                <a:latin typeface="+mn-lt"/>
              </a:rPr>
              <a:t> </a:t>
            </a:r>
            <a:r>
              <a:rPr lang="en-US" sz="900" dirty="0">
                <a:solidFill>
                  <a:schemeClr val="bg1"/>
                </a:solidFill>
                <a:latin typeface="+mn-lt"/>
              </a:rPr>
              <a:t>Cengage Learning. All Rights Reserved. May not be scanned, copied or duplicated, or posted to a publicly accessible website, in whole or in part.</a:t>
            </a:r>
          </a:p>
        </p:txBody>
      </p:sp>
      <p:pic>
        <p:nvPicPr>
          <p:cNvPr id="9" name="Picture 7">
            <a:extLst>
              <a:ext uri="{FF2B5EF4-FFF2-40B4-BE49-F238E27FC236}">
                <a16:creationId xmlns:a16="http://schemas.microsoft.com/office/drawing/2014/main" id="{6EB0E797-ABD1-47E4-8425-A051A5069818}"/>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extLst>
      <p:ext uri="{BB962C8B-B14F-4D97-AF65-F5344CB8AC3E}">
        <p14:creationId xmlns:p14="http://schemas.microsoft.com/office/powerpoint/2010/main" val="43327421"/>
      </p:ext>
    </p:extLst>
  </p:cSld>
  <p:clrMap bg1="lt1" tx1="dk1" bg2="lt2" tx2="dk2" accent1="accent1" accent2="accent2" accent3="accent3" accent4="accent4" accent5="accent5" accent6="accent6" hlink="hlink" folHlink="folHlink"/>
  <p:sldLayoutIdLst>
    <p:sldLayoutId id="2147483751" r:id="rId1"/>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800100" indent="-3429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666AC4-5298-40B8-89B9-798F572C0746}"/>
              </a:ext>
            </a:extLst>
          </p:cNvPr>
          <p:cNvSpPr>
            <a:spLocks noGrp="1"/>
          </p:cNvSpPr>
          <p:nvPr>
            <p:ph type="title"/>
          </p:nvPr>
        </p:nvSpPr>
        <p:spPr>
          <a:xfrm>
            <a:off x="6437670" y="1326560"/>
            <a:ext cx="5076232" cy="2252328"/>
          </a:xfrm>
        </p:spPr>
        <p:txBody>
          <a:bodyPr/>
          <a:lstStyle/>
          <a:p>
            <a:r>
              <a:rPr lang="en-US" dirty="0"/>
              <a:t>Managing Disputes:  Alternative Dispute Resolution and Litigation Strategies</a:t>
            </a:r>
          </a:p>
        </p:txBody>
      </p:sp>
      <p:sp>
        <p:nvSpPr>
          <p:cNvPr id="6" name="Subtitle 5">
            <a:extLst>
              <a:ext uri="{FF2B5EF4-FFF2-40B4-BE49-F238E27FC236}">
                <a16:creationId xmlns:a16="http://schemas.microsoft.com/office/drawing/2014/main" id="{58A9DF71-C318-45A7-A3DD-82B73B066F43}"/>
              </a:ext>
            </a:extLst>
          </p:cNvPr>
          <p:cNvSpPr>
            <a:spLocks noGrp="1"/>
          </p:cNvSpPr>
          <p:nvPr>
            <p:ph type="subTitle" idx="1"/>
          </p:nvPr>
        </p:nvSpPr>
        <p:spPr/>
        <p:txBody>
          <a:bodyPr/>
          <a:lstStyle/>
          <a:p>
            <a:r>
              <a:rPr lang="en-US" dirty="0"/>
              <a:t>Chapter 4</a:t>
            </a:r>
          </a:p>
        </p:txBody>
      </p:sp>
      <p:pic>
        <p:nvPicPr>
          <p:cNvPr id="3" name="Picture 2" descr="Front cover of Business:  Its Legal Ethical, and Global Environment by Marianne M. Jennings.&#10;">
            <a:extLst>
              <a:ext uri="{FF2B5EF4-FFF2-40B4-BE49-F238E27FC236}">
                <a16:creationId xmlns:a16="http://schemas.microsoft.com/office/drawing/2014/main" id="{460D143D-4035-45F6-AABE-BD5B7946FA45}"/>
              </a:ext>
            </a:extLst>
          </p:cNvPr>
          <p:cNvPicPr>
            <a:picLocks noChangeAspect="1"/>
          </p:cNvPicPr>
          <p:nvPr/>
        </p:nvPicPr>
        <p:blipFill>
          <a:blip r:embed="rId4"/>
          <a:stretch>
            <a:fillRect/>
          </a:stretch>
        </p:blipFill>
        <p:spPr>
          <a:xfrm>
            <a:off x="476843" y="634621"/>
            <a:ext cx="5378047" cy="5588758"/>
          </a:xfrm>
          <a:prstGeom prst="rect">
            <a:avLst/>
          </a:prstGeom>
        </p:spPr>
      </p:pic>
      <p:sp>
        <p:nvSpPr>
          <p:cNvPr id="8" name="Text Placeholder 7">
            <a:extLst>
              <a:ext uri="{FF2B5EF4-FFF2-40B4-BE49-F238E27FC236}">
                <a16:creationId xmlns:a16="http://schemas.microsoft.com/office/drawing/2014/main" id="{8189EAC8-4CE2-4C0F-AF6D-CE12638D8948}"/>
              </a:ext>
            </a:extLst>
          </p:cNvPr>
          <p:cNvSpPr>
            <a:spLocks noGrp="1"/>
          </p:cNvSpPr>
          <p:nvPr>
            <p:ph type="body" sz="quarter" idx="11"/>
          </p:nvPr>
        </p:nvSpPr>
        <p:spPr/>
        <p:txBody>
          <a:bodyPr/>
          <a:lstStyle/>
          <a:p>
            <a:pPr algn="ctr"/>
            <a:r>
              <a:rPr lang="en-US" sz="900" dirty="0">
                <a:solidFill>
                  <a:srgbClr val="004A78"/>
                </a:solidFill>
                <a:latin typeface="Arial" panose="020B0604020202020204" pitchFamily="34" charset="0"/>
                <a:cs typeface="Arial" panose="020B0604020202020204" pitchFamily="34" charset="0"/>
              </a:rPr>
              <a:t>©2022</a:t>
            </a:r>
            <a:r>
              <a:rPr lang="en-US" sz="900" baseline="0" dirty="0">
                <a:solidFill>
                  <a:srgbClr val="004A78"/>
                </a:solidFill>
                <a:latin typeface="Arial" panose="020B0604020202020204" pitchFamily="34" charset="0"/>
                <a:cs typeface="Arial" panose="020B0604020202020204" pitchFamily="34" charset="0"/>
              </a:rPr>
              <a:t> </a:t>
            </a:r>
            <a:r>
              <a:rPr lang="en-US" sz="900" dirty="0">
                <a:solidFill>
                  <a:srgbClr val="004A78"/>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custDataLst>
      <p:tags r:id="rId1"/>
    </p:custDataLst>
    <p:extLst>
      <p:ext uri="{BB962C8B-B14F-4D97-AF65-F5344CB8AC3E}">
        <p14:creationId xmlns:p14="http://schemas.microsoft.com/office/powerpoint/2010/main" val="405864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EC7534-BEBE-4067-9031-64B62D2E6DA1}"/>
              </a:ext>
            </a:extLst>
          </p:cNvPr>
          <p:cNvSpPr>
            <a:spLocks noGrp="1"/>
          </p:cNvSpPr>
          <p:nvPr>
            <p:ph type="title"/>
          </p:nvPr>
        </p:nvSpPr>
        <p:spPr/>
        <p:txBody>
          <a:bodyPr/>
          <a:lstStyle/>
          <a:p>
            <a:r>
              <a:rPr lang="en-US" dirty="0"/>
              <a:t>Federal Arbitration Act (2 of 2)</a:t>
            </a:r>
          </a:p>
        </p:txBody>
      </p:sp>
      <p:sp>
        <p:nvSpPr>
          <p:cNvPr id="2" name="Content Placeholder 1">
            <a:extLst>
              <a:ext uri="{FF2B5EF4-FFF2-40B4-BE49-F238E27FC236}">
                <a16:creationId xmlns:a16="http://schemas.microsoft.com/office/drawing/2014/main" id="{C588DD17-C592-421C-9E46-5CD08EC0F749}"/>
              </a:ext>
            </a:extLst>
          </p:cNvPr>
          <p:cNvSpPr>
            <a:spLocks noGrp="1"/>
          </p:cNvSpPr>
          <p:nvPr>
            <p:ph idx="1"/>
          </p:nvPr>
        </p:nvSpPr>
        <p:spPr/>
        <p:txBody>
          <a:bodyPr/>
          <a:lstStyle/>
          <a:p>
            <a:r>
              <a:rPr lang="en-US" altLang="en-US" sz="2800" dirty="0"/>
              <a:t>Courts Now Rarely Interfere with Arbitration Decisions</a:t>
            </a:r>
          </a:p>
          <a:p>
            <a:r>
              <a:rPr lang="en-US" altLang="en-US" sz="2800" dirty="0"/>
              <a:t>Consumer Financial Protection Bureau Has Proposed Eliminating Arbitration Requirements for Consumer Credit Contracts</a:t>
            </a:r>
          </a:p>
          <a:p>
            <a:endParaRPr lang="en-US" dirty="0"/>
          </a:p>
        </p:txBody>
      </p:sp>
    </p:spTree>
    <p:extLst>
      <p:ext uri="{BB962C8B-B14F-4D97-AF65-F5344CB8AC3E}">
        <p14:creationId xmlns:p14="http://schemas.microsoft.com/office/powerpoint/2010/main" val="4196412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E108CF-82B6-4FAF-8F44-5F510C0072FE}"/>
              </a:ext>
            </a:extLst>
          </p:cNvPr>
          <p:cNvSpPr>
            <a:spLocks noGrp="1"/>
          </p:cNvSpPr>
          <p:nvPr>
            <p:ph type="title"/>
          </p:nvPr>
        </p:nvSpPr>
        <p:spPr/>
        <p:txBody>
          <a:bodyPr/>
          <a:lstStyle/>
          <a:p>
            <a:r>
              <a:rPr lang="en-US" dirty="0"/>
              <a:t>Case Study</a:t>
            </a:r>
          </a:p>
        </p:txBody>
      </p:sp>
      <p:sp>
        <p:nvSpPr>
          <p:cNvPr id="5" name="Content Placeholder 4">
            <a:extLst>
              <a:ext uri="{FF2B5EF4-FFF2-40B4-BE49-F238E27FC236}">
                <a16:creationId xmlns:a16="http://schemas.microsoft.com/office/drawing/2014/main" id="{8ACA6911-0FAF-4EDD-B4CB-F4BC2F2ED17A}"/>
              </a:ext>
            </a:extLst>
          </p:cNvPr>
          <p:cNvSpPr>
            <a:spLocks noGrp="1"/>
          </p:cNvSpPr>
          <p:nvPr>
            <p:ph sz="half" idx="2"/>
          </p:nvPr>
        </p:nvSpPr>
        <p:spPr>
          <a:xfrm>
            <a:off x="473242" y="1711726"/>
            <a:ext cx="11241914" cy="718070"/>
          </a:xfrm>
        </p:spPr>
        <p:txBody>
          <a:bodyPr/>
          <a:lstStyle/>
          <a:p>
            <a:pPr marL="0" indent="0" algn="ctr">
              <a:buNone/>
            </a:pPr>
            <a:r>
              <a:rPr lang="en-US" altLang="en-US" b="1" dirty="0">
                <a:solidFill>
                  <a:srgbClr val="FF6300"/>
                </a:solidFill>
              </a:rPr>
              <a:t>Case 4.1 </a:t>
            </a:r>
            <a:r>
              <a:rPr lang="en-US" altLang="en-US" b="1" i="1" dirty="0"/>
              <a:t>Creative Artists Agency v Las Palmas Race Park </a:t>
            </a:r>
            <a:r>
              <a:rPr lang="en-US" altLang="en-US" b="1" dirty="0"/>
              <a:t>(2015)</a:t>
            </a:r>
          </a:p>
        </p:txBody>
      </p:sp>
      <p:pic>
        <p:nvPicPr>
          <p:cNvPr id="10" name="Picture Placeholder 9" descr="The flowchart depicts the Creative Artists Agency versus Las Palmas Race Park case. Creative Artists, through agent Brett Saliba, entered into a contract with Promotions of America, Inc., which was an agent for Arnaldo “Nano” Ramirez, for the purchase of a performance of the Willie Nelson’s Country Throwdown Festival Concert Tour at Las Palmas Race Park in Mission, Texas. Ramirez then had an oral agreement with the owners of Las Palmas Race Park and Roman and Jorge Garza to host the tour. Melhart Music was to provide the staging for the performance. The agreement between Creative Artists and Promotions of America, Inc. contained an arbitration clause. ">
            <a:extLst>
              <a:ext uri="{FF2B5EF4-FFF2-40B4-BE49-F238E27FC236}">
                <a16:creationId xmlns:a16="http://schemas.microsoft.com/office/drawing/2014/main" id="{47F6F52A-3CB2-48AB-9EAE-323690CA7D43}"/>
              </a:ext>
            </a:extLst>
          </p:cNvPr>
          <p:cNvPicPr>
            <a:picLocks noGrp="1" noChangeAspect="1"/>
          </p:cNvPicPr>
          <p:nvPr>
            <p:ph sz="half" idx="15"/>
          </p:nvPr>
        </p:nvPicPr>
        <p:blipFill>
          <a:blip r:embed="rId2"/>
          <a:stretch>
            <a:fillRect/>
          </a:stretch>
        </p:blipFill>
        <p:spPr>
          <a:xfrm>
            <a:off x="1362301" y="2429796"/>
            <a:ext cx="9467397" cy="3727366"/>
          </a:xfrm>
        </p:spPr>
      </p:pic>
    </p:spTree>
    <p:extLst>
      <p:ext uri="{BB962C8B-B14F-4D97-AF65-F5344CB8AC3E}">
        <p14:creationId xmlns:p14="http://schemas.microsoft.com/office/powerpoint/2010/main" val="3233523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4BFA8-01DC-4ABA-9B00-64FA801BABD6}"/>
              </a:ext>
            </a:extLst>
          </p:cNvPr>
          <p:cNvSpPr>
            <a:spLocks noGrp="1"/>
          </p:cNvSpPr>
          <p:nvPr>
            <p:ph type="title"/>
          </p:nvPr>
        </p:nvSpPr>
        <p:spPr/>
        <p:txBody>
          <a:bodyPr/>
          <a:lstStyle/>
          <a:p>
            <a:r>
              <a:rPr lang="en-US" dirty="0"/>
              <a:t>Arbitration Procedures</a:t>
            </a:r>
          </a:p>
        </p:txBody>
      </p:sp>
      <p:sp>
        <p:nvSpPr>
          <p:cNvPr id="3" name="Text Placeholder 2">
            <a:extLst>
              <a:ext uri="{FF2B5EF4-FFF2-40B4-BE49-F238E27FC236}">
                <a16:creationId xmlns:a16="http://schemas.microsoft.com/office/drawing/2014/main" id="{2F000DAE-2A36-4813-805E-77F9F0EFBF6B}"/>
              </a:ext>
            </a:extLst>
          </p:cNvPr>
          <p:cNvSpPr>
            <a:spLocks noGrp="1"/>
          </p:cNvSpPr>
          <p:nvPr>
            <p:ph idx="1"/>
          </p:nvPr>
        </p:nvSpPr>
        <p:spPr/>
        <p:txBody>
          <a:bodyPr/>
          <a:lstStyle/>
          <a:p>
            <a:r>
              <a:rPr lang="en-US" altLang="en-US" sz="2800" dirty="0"/>
              <a:t>Arbitration Procedures</a:t>
            </a:r>
          </a:p>
          <a:p>
            <a:pPr lvl="1"/>
            <a:r>
              <a:rPr lang="en-US" altLang="en-US" dirty="0"/>
              <a:t>Parties agree to submit to arbitration</a:t>
            </a:r>
          </a:p>
          <a:p>
            <a:pPr lvl="1"/>
            <a:r>
              <a:rPr lang="en-US" altLang="en-US" dirty="0"/>
              <a:t>American Arbitration Association (AAA) can handle the proceedings for a fee</a:t>
            </a:r>
          </a:p>
          <a:p>
            <a:pPr lvl="1"/>
            <a:r>
              <a:rPr lang="en-US" altLang="en-US" dirty="0"/>
              <a:t>Demand for arbitration is filed</a:t>
            </a:r>
          </a:p>
          <a:p>
            <a:pPr lvl="1"/>
            <a:r>
              <a:rPr lang="en-US" altLang="en-US" dirty="0"/>
              <a:t>Arbitrator is selected</a:t>
            </a:r>
          </a:p>
          <a:p>
            <a:endParaRPr lang="en-US" dirty="0"/>
          </a:p>
        </p:txBody>
      </p:sp>
    </p:spTree>
    <p:extLst>
      <p:ext uri="{BB962C8B-B14F-4D97-AF65-F5344CB8AC3E}">
        <p14:creationId xmlns:p14="http://schemas.microsoft.com/office/powerpoint/2010/main" val="680965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20BBA2-D5DA-4316-AFF0-D10463BF6B2B}"/>
              </a:ext>
            </a:extLst>
          </p:cNvPr>
          <p:cNvSpPr>
            <a:spLocks noGrp="1"/>
          </p:cNvSpPr>
          <p:nvPr>
            <p:ph type="title"/>
          </p:nvPr>
        </p:nvSpPr>
        <p:spPr/>
        <p:txBody>
          <a:bodyPr/>
          <a:lstStyle/>
          <a:p>
            <a:r>
              <a:rPr lang="en-US" dirty="0"/>
              <a:t>Types of ADR (1 of 4)</a:t>
            </a:r>
          </a:p>
        </p:txBody>
      </p:sp>
      <p:sp>
        <p:nvSpPr>
          <p:cNvPr id="2" name="Content Placeholder 1">
            <a:extLst>
              <a:ext uri="{FF2B5EF4-FFF2-40B4-BE49-F238E27FC236}">
                <a16:creationId xmlns:a16="http://schemas.microsoft.com/office/drawing/2014/main" id="{A8630CD9-CF04-40AB-8661-66A7DB7F7E81}"/>
              </a:ext>
            </a:extLst>
          </p:cNvPr>
          <p:cNvSpPr>
            <a:spLocks noGrp="1"/>
          </p:cNvSpPr>
          <p:nvPr>
            <p:ph idx="1"/>
          </p:nvPr>
        </p:nvSpPr>
        <p:spPr>
          <a:xfrm>
            <a:off x="476843" y="1690692"/>
            <a:ext cx="11241915" cy="4351338"/>
          </a:xfrm>
        </p:spPr>
        <p:txBody>
          <a:bodyPr/>
          <a:lstStyle/>
          <a:p>
            <a:r>
              <a:rPr lang="en-US" dirty="0"/>
              <a:t> </a:t>
            </a:r>
            <a:r>
              <a:rPr lang="en-US" altLang="en-US" sz="2800" dirty="0"/>
              <a:t>Mediation</a:t>
            </a:r>
            <a:endParaRPr lang="en-US" altLang="en-US" dirty="0"/>
          </a:p>
          <a:p>
            <a:pPr lvl="1"/>
            <a:r>
              <a:rPr lang="en-US" altLang="en-US" dirty="0"/>
              <a:t>Parties use a go-between to negotiate and communicate</a:t>
            </a:r>
          </a:p>
          <a:p>
            <a:pPr lvl="2"/>
            <a:r>
              <a:rPr lang="en-US" altLang="en-US" sz="2000" dirty="0"/>
              <a:t>Used in international transactions</a:t>
            </a:r>
          </a:p>
          <a:p>
            <a:pPr lvl="2"/>
            <a:r>
              <a:rPr lang="en-US" altLang="en-US" sz="2000" dirty="0"/>
              <a:t>Mediator can offer suggestions for resolution</a:t>
            </a:r>
          </a:p>
          <a:p>
            <a:pPr lvl="2"/>
            <a:r>
              <a:rPr lang="en-US" altLang="en-US" sz="2000" dirty="0"/>
              <a:t>Not binding</a:t>
            </a:r>
          </a:p>
          <a:p>
            <a:r>
              <a:rPr lang="en-US" altLang="en-US" sz="2800" dirty="0" err="1"/>
              <a:t>Medarb</a:t>
            </a:r>
            <a:endParaRPr lang="en-US" altLang="en-US" sz="2800" dirty="0"/>
          </a:p>
          <a:p>
            <a:pPr lvl="1"/>
            <a:r>
              <a:rPr lang="en-US" altLang="en-US" dirty="0"/>
              <a:t>Recent creation in which the arbitrator first attempts to mediate a settlement</a:t>
            </a:r>
          </a:p>
          <a:p>
            <a:pPr lvl="1"/>
            <a:r>
              <a:rPr lang="en-US" altLang="en-US" dirty="0"/>
              <a:t>If unsuccessful, the case goes to arbitration</a:t>
            </a:r>
            <a:endParaRPr lang="en-US" sz="2000" dirty="0"/>
          </a:p>
          <a:p>
            <a:endParaRPr lang="en-US" dirty="0"/>
          </a:p>
        </p:txBody>
      </p:sp>
    </p:spTree>
    <p:extLst>
      <p:ext uri="{BB962C8B-B14F-4D97-AF65-F5344CB8AC3E}">
        <p14:creationId xmlns:p14="http://schemas.microsoft.com/office/powerpoint/2010/main" val="3840853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095DA4-5F76-46F9-9D57-184A83B175BE}"/>
              </a:ext>
            </a:extLst>
          </p:cNvPr>
          <p:cNvSpPr>
            <a:spLocks noGrp="1"/>
          </p:cNvSpPr>
          <p:nvPr>
            <p:ph type="title"/>
          </p:nvPr>
        </p:nvSpPr>
        <p:spPr/>
        <p:txBody>
          <a:bodyPr/>
          <a:lstStyle/>
          <a:p>
            <a:r>
              <a:rPr lang="en-US" dirty="0"/>
              <a:t>Types of ADR (2 of 4)</a:t>
            </a:r>
          </a:p>
        </p:txBody>
      </p:sp>
      <p:sp>
        <p:nvSpPr>
          <p:cNvPr id="2" name="Content Placeholder 1">
            <a:extLst>
              <a:ext uri="{FF2B5EF4-FFF2-40B4-BE49-F238E27FC236}">
                <a16:creationId xmlns:a16="http://schemas.microsoft.com/office/drawing/2014/main" id="{7FD82AE3-5913-48C5-9CD5-BFC5CF9711ED}"/>
              </a:ext>
            </a:extLst>
          </p:cNvPr>
          <p:cNvSpPr>
            <a:spLocks noGrp="1"/>
          </p:cNvSpPr>
          <p:nvPr>
            <p:ph idx="1"/>
          </p:nvPr>
        </p:nvSpPr>
        <p:spPr/>
        <p:txBody>
          <a:bodyPr/>
          <a:lstStyle/>
          <a:p>
            <a:r>
              <a:rPr lang="en-US" altLang="en-US" sz="2800" dirty="0"/>
              <a:t>Minitrial</a:t>
            </a:r>
          </a:p>
          <a:p>
            <a:pPr lvl="1"/>
            <a:r>
              <a:rPr lang="en-US" altLang="en-US" dirty="0"/>
              <a:t>Small-scale trial where parties present the case to a judge with experience in the field or to a neutral advisor</a:t>
            </a:r>
          </a:p>
          <a:p>
            <a:pPr lvl="2"/>
            <a:r>
              <a:rPr lang="en-US" altLang="en-US" sz="2000" dirty="0"/>
              <a:t>Advisor or judge makes the decision</a:t>
            </a:r>
          </a:p>
          <a:p>
            <a:pPr lvl="2"/>
            <a:r>
              <a:rPr lang="en-US" altLang="en-US" sz="2000" dirty="0"/>
              <a:t>Can motivate parties to resolve differences even if the results are not binding</a:t>
            </a:r>
          </a:p>
          <a:p>
            <a:endParaRPr lang="en-US" dirty="0"/>
          </a:p>
        </p:txBody>
      </p:sp>
    </p:spTree>
    <p:extLst>
      <p:ext uri="{BB962C8B-B14F-4D97-AF65-F5344CB8AC3E}">
        <p14:creationId xmlns:p14="http://schemas.microsoft.com/office/powerpoint/2010/main" val="1297632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646D5A-8CC0-406E-9C33-67962D0166B2}"/>
              </a:ext>
            </a:extLst>
          </p:cNvPr>
          <p:cNvSpPr>
            <a:spLocks noGrp="1"/>
          </p:cNvSpPr>
          <p:nvPr>
            <p:ph type="title"/>
          </p:nvPr>
        </p:nvSpPr>
        <p:spPr/>
        <p:txBody>
          <a:bodyPr/>
          <a:lstStyle/>
          <a:p>
            <a:r>
              <a:rPr lang="en-US" dirty="0"/>
              <a:t>Types of ADR (3 of 4)</a:t>
            </a:r>
          </a:p>
        </p:txBody>
      </p:sp>
      <p:sp>
        <p:nvSpPr>
          <p:cNvPr id="2" name="Content Placeholder 1">
            <a:extLst>
              <a:ext uri="{FF2B5EF4-FFF2-40B4-BE49-F238E27FC236}">
                <a16:creationId xmlns:a16="http://schemas.microsoft.com/office/drawing/2014/main" id="{87604294-25E7-4890-B7B8-687B42377735}"/>
              </a:ext>
            </a:extLst>
          </p:cNvPr>
          <p:cNvSpPr>
            <a:spLocks noGrp="1"/>
          </p:cNvSpPr>
          <p:nvPr>
            <p:ph idx="1"/>
          </p:nvPr>
        </p:nvSpPr>
        <p:spPr/>
        <p:txBody>
          <a:bodyPr/>
          <a:lstStyle/>
          <a:p>
            <a:pPr>
              <a:spcBef>
                <a:spcPts val="863"/>
              </a:spcBef>
            </a:pPr>
            <a:r>
              <a:rPr lang="en-US" altLang="en-US" sz="2800" dirty="0"/>
              <a:t>Rent-a-Judge</a:t>
            </a:r>
          </a:p>
          <a:p>
            <a:pPr lvl="1">
              <a:spcBef>
                <a:spcPts val="863"/>
              </a:spcBef>
            </a:pPr>
            <a:r>
              <a:rPr lang="en-US" altLang="en-US" dirty="0"/>
              <a:t>Trial held in a commercial court as opposed to a public court</a:t>
            </a:r>
          </a:p>
          <a:p>
            <a:pPr lvl="2">
              <a:spcBef>
                <a:spcPts val="863"/>
              </a:spcBef>
            </a:pPr>
            <a:r>
              <a:rPr lang="en-US" altLang="en-US" sz="2000" dirty="0"/>
              <a:t>Pay fees for the courtroom and judge</a:t>
            </a:r>
          </a:p>
          <a:p>
            <a:pPr lvl="2">
              <a:spcBef>
                <a:spcPts val="863"/>
              </a:spcBef>
            </a:pPr>
            <a:r>
              <a:rPr lang="en-US" altLang="en-US" sz="2000" dirty="0"/>
              <a:t>Example: </a:t>
            </a:r>
            <a:r>
              <a:rPr lang="en-US" altLang="en-US" sz="2000" i="1" dirty="0"/>
              <a:t>The People’s Court </a:t>
            </a:r>
            <a:r>
              <a:rPr lang="en-US" altLang="en-US" sz="2000" dirty="0"/>
              <a:t>TV show</a:t>
            </a:r>
          </a:p>
          <a:p>
            <a:pPr>
              <a:spcBef>
                <a:spcPts val="863"/>
              </a:spcBef>
            </a:pPr>
            <a:r>
              <a:rPr lang="en-US" altLang="en-US" sz="2800" dirty="0"/>
              <a:t>Summary Jury Trials</a:t>
            </a:r>
          </a:p>
          <a:p>
            <a:pPr lvl="1">
              <a:spcBef>
                <a:spcPts val="863"/>
              </a:spcBef>
            </a:pPr>
            <a:r>
              <a:rPr lang="en-US" altLang="en-US" dirty="0"/>
              <a:t>Gives parties an idea about the jury’s perceptions</a:t>
            </a:r>
          </a:p>
          <a:p>
            <a:pPr lvl="1">
              <a:spcBef>
                <a:spcPts val="863"/>
              </a:spcBef>
            </a:pPr>
            <a:r>
              <a:rPr lang="en-US" altLang="en-US" dirty="0"/>
              <a:t>Used after discovery is complete</a:t>
            </a:r>
          </a:p>
          <a:p>
            <a:endParaRPr lang="en-US" dirty="0"/>
          </a:p>
        </p:txBody>
      </p:sp>
    </p:spTree>
    <p:extLst>
      <p:ext uri="{BB962C8B-B14F-4D97-AF65-F5344CB8AC3E}">
        <p14:creationId xmlns:p14="http://schemas.microsoft.com/office/powerpoint/2010/main" val="2194747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88AD78-F43C-4E1F-AA79-31E8277244FD}"/>
              </a:ext>
            </a:extLst>
          </p:cNvPr>
          <p:cNvSpPr>
            <a:spLocks noGrp="1"/>
          </p:cNvSpPr>
          <p:nvPr>
            <p:ph type="title"/>
          </p:nvPr>
        </p:nvSpPr>
        <p:spPr/>
        <p:txBody>
          <a:bodyPr/>
          <a:lstStyle/>
          <a:p>
            <a:r>
              <a:rPr lang="en-US" dirty="0"/>
              <a:t>Types of ADR (4 of 4)</a:t>
            </a:r>
          </a:p>
        </p:txBody>
      </p:sp>
      <p:sp>
        <p:nvSpPr>
          <p:cNvPr id="2" name="Content Placeholder 1">
            <a:extLst>
              <a:ext uri="{FF2B5EF4-FFF2-40B4-BE49-F238E27FC236}">
                <a16:creationId xmlns:a16="http://schemas.microsoft.com/office/drawing/2014/main" id="{4E77FFBD-CB7D-48F6-9B23-E33C41F3414D}"/>
              </a:ext>
            </a:extLst>
          </p:cNvPr>
          <p:cNvSpPr>
            <a:spLocks noGrp="1"/>
          </p:cNvSpPr>
          <p:nvPr>
            <p:ph idx="1"/>
          </p:nvPr>
        </p:nvSpPr>
        <p:spPr/>
        <p:txBody>
          <a:bodyPr/>
          <a:lstStyle/>
          <a:p>
            <a:pPr>
              <a:spcBef>
                <a:spcPts val="600"/>
              </a:spcBef>
            </a:pPr>
            <a:r>
              <a:rPr lang="en-US" altLang="en-US" sz="2800" dirty="0"/>
              <a:t>Early Neutral Evaluation</a:t>
            </a:r>
          </a:p>
          <a:p>
            <a:pPr lvl="1">
              <a:spcBef>
                <a:spcPts val="600"/>
              </a:spcBef>
            </a:pPr>
            <a:r>
              <a:rPr lang="en-US" altLang="en-US" dirty="0"/>
              <a:t>Consultant or volunteer gives the parties an assessment of the position</a:t>
            </a:r>
          </a:p>
          <a:p>
            <a:pPr lvl="2">
              <a:spcBef>
                <a:spcPts val="600"/>
              </a:spcBef>
            </a:pPr>
            <a:r>
              <a:rPr lang="en-US" altLang="en-US" sz="2000" dirty="0"/>
              <a:t>Generally used prior to discovery</a:t>
            </a:r>
          </a:p>
          <a:p>
            <a:pPr lvl="2">
              <a:spcBef>
                <a:spcPts val="600"/>
              </a:spcBef>
            </a:pPr>
            <a:r>
              <a:rPr lang="en-US" altLang="en-US" sz="2000" dirty="0"/>
              <a:t>Saves expenses if the parties settle following the evaluation</a:t>
            </a:r>
          </a:p>
          <a:p>
            <a:pPr>
              <a:spcBef>
                <a:spcPts val="600"/>
              </a:spcBef>
            </a:pPr>
            <a:r>
              <a:rPr lang="en-US" altLang="en-US" sz="2800" dirty="0"/>
              <a:t>Peer Review</a:t>
            </a:r>
          </a:p>
          <a:p>
            <a:pPr lvl="1">
              <a:spcBef>
                <a:spcPts val="600"/>
              </a:spcBef>
            </a:pPr>
            <a:r>
              <a:rPr lang="en-US" altLang="en-US" dirty="0"/>
              <a:t>Review of management’s action against an employee by a group of peer employees</a:t>
            </a:r>
          </a:p>
          <a:p>
            <a:pPr lvl="1">
              <a:spcBef>
                <a:spcPts val="600"/>
              </a:spcBef>
            </a:pPr>
            <a:r>
              <a:rPr lang="en-US" altLang="en-US" dirty="0"/>
              <a:t>Reduces litigation costs</a:t>
            </a:r>
          </a:p>
          <a:p>
            <a:endParaRPr lang="en-US" dirty="0"/>
          </a:p>
        </p:txBody>
      </p:sp>
    </p:spTree>
    <p:extLst>
      <p:ext uri="{BB962C8B-B14F-4D97-AF65-F5344CB8AC3E}">
        <p14:creationId xmlns:p14="http://schemas.microsoft.com/office/powerpoint/2010/main" val="3926021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83C7B-96FC-4259-A3ED-CDFC31E2041C}"/>
              </a:ext>
            </a:extLst>
          </p:cNvPr>
          <p:cNvSpPr>
            <a:spLocks noGrp="1"/>
          </p:cNvSpPr>
          <p:nvPr>
            <p:ph type="title"/>
          </p:nvPr>
        </p:nvSpPr>
        <p:spPr>
          <a:xfrm>
            <a:off x="475042" y="2559019"/>
            <a:ext cx="11241915" cy="1217447"/>
          </a:xfrm>
        </p:spPr>
        <p:txBody>
          <a:bodyPr/>
          <a:lstStyle/>
          <a:p>
            <a:r>
              <a:rPr lang="en-US" dirty="0"/>
              <a:t>Resolution of International Disputes</a:t>
            </a:r>
          </a:p>
        </p:txBody>
      </p:sp>
    </p:spTree>
    <p:extLst>
      <p:ext uri="{BB962C8B-B14F-4D97-AF65-F5344CB8AC3E}">
        <p14:creationId xmlns:p14="http://schemas.microsoft.com/office/powerpoint/2010/main" val="204873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46200B-4064-4C02-BF0D-96FF87055BD5}"/>
              </a:ext>
            </a:extLst>
          </p:cNvPr>
          <p:cNvSpPr>
            <a:spLocks noGrp="1"/>
          </p:cNvSpPr>
          <p:nvPr>
            <p:ph type="title"/>
          </p:nvPr>
        </p:nvSpPr>
        <p:spPr/>
        <p:txBody>
          <a:bodyPr/>
          <a:lstStyle/>
          <a:p>
            <a:r>
              <a:rPr lang="en-US" dirty="0"/>
              <a:t>International ADR (1 of 2)</a:t>
            </a:r>
          </a:p>
        </p:txBody>
      </p:sp>
      <p:sp>
        <p:nvSpPr>
          <p:cNvPr id="2" name="Content Placeholder 1">
            <a:extLst>
              <a:ext uri="{FF2B5EF4-FFF2-40B4-BE49-F238E27FC236}">
                <a16:creationId xmlns:a16="http://schemas.microsoft.com/office/drawing/2014/main" id="{5ADCB038-EB1E-4EF5-8991-0E550FBA3E3C}"/>
              </a:ext>
            </a:extLst>
          </p:cNvPr>
          <p:cNvSpPr>
            <a:spLocks noGrp="1"/>
          </p:cNvSpPr>
          <p:nvPr>
            <p:ph idx="1"/>
          </p:nvPr>
        </p:nvSpPr>
        <p:spPr/>
        <p:txBody>
          <a:bodyPr/>
          <a:lstStyle/>
          <a:p>
            <a:r>
              <a:rPr lang="en-US" altLang="en-US" sz="2800" dirty="0"/>
              <a:t>International Chamber of Commerce</a:t>
            </a:r>
          </a:p>
          <a:p>
            <a:pPr lvl="1"/>
            <a:r>
              <a:rPr lang="en-US" altLang="en-US" dirty="0"/>
              <a:t>A private organization that handles 250 arbitration cases each year</a:t>
            </a:r>
          </a:p>
          <a:p>
            <a:pPr lvl="1"/>
            <a:r>
              <a:rPr lang="en-US" altLang="en-US" dirty="0"/>
              <a:t>Has used arbitration since 1922</a:t>
            </a:r>
          </a:p>
          <a:p>
            <a:endParaRPr lang="en-US" dirty="0"/>
          </a:p>
        </p:txBody>
      </p:sp>
    </p:spTree>
    <p:extLst>
      <p:ext uri="{BB962C8B-B14F-4D97-AF65-F5344CB8AC3E}">
        <p14:creationId xmlns:p14="http://schemas.microsoft.com/office/powerpoint/2010/main" val="11429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2B0BA3-514B-461A-A674-DD2C3C34226F}"/>
              </a:ext>
            </a:extLst>
          </p:cNvPr>
          <p:cNvSpPr>
            <a:spLocks noGrp="1"/>
          </p:cNvSpPr>
          <p:nvPr>
            <p:ph type="title"/>
          </p:nvPr>
        </p:nvSpPr>
        <p:spPr/>
        <p:txBody>
          <a:bodyPr/>
          <a:lstStyle/>
          <a:p>
            <a:r>
              <a:rPr lang="en-US" dirty="0"/>
              <a:t>International ADR (2 of 2)</a:t>
            </a:r>
          </a:p>
        </p:txBody>
      </p:sp>
      <p:sp>
        <p:nvSpPr>
          <p:cNvPr id="2" name="Content Placeholder 1">
            <a:extLst>
              <a:ext uri="{FF2B5EF4-FFF2-40B4-BE49-F238E27FC236}">
                <a16:creationId xmlns:a16="http://schemas.microsoft.com/office/drawing/2014/main" id="{933A3C1C-EDAD-4926-8A94-0666570E43BA}"/>
              </a:ext>
            </a:extLst>
          </p:cNvPr>
          <p:cNvSpPr>
            <a:spLocks noGrp="1"/>
          </p:cNvSpPr>
          <p:nvPr>
            <p:ph idx="1"/>
          </p:nvPr>
        </p:nvSpPr>
        <p:spPr/>
        <p:txBody>
          <a:bodyPr/>
          <a:lstStyle/>
          <a:p>
            <a:pPr>
              <a:spcBef>
                <a:spcPts val="863"/>
              </a:spcBef>
            </a:pPr>
            <a:r>
              <a:rPr lang="en-US" altLang="en-US" sz="2800" dirty="0"/>
              <a:t>International Center for Settlement of Investment Disputes (ICSID)</a:t>
            </a:r>
          </a:p>
          <a:p>
            <a:pPr lvl="1">
              <a:spcBef>
                <a:spcPts val="863"/>
              </a:spcBef>
            </a:pPr>
            <a:r>
              <a:rPr lang="en-US" altLang="en-US" dirty="0"/>
              <a:t>International arbitral organization for investors</a:t>
            </a:r>
          </a:p>
          <a:p>
            <a:pPr lvl="1">
              <a:spcBef>
                <a:spcPts val="863"/>
              </a:spcBef>
            </a:pPr>
            <a:r>
              <a:rPr lang="en-US" altLang="en-US" dirty="0"/>
              <a:t>Investment contracts can provide for arbitration by the ICSID</a:t>
            </a:r>
          </a:p>
          <a:p>
            <a:pPr>
              <a:spcBef>
                <a:spcPts val="863"/>
              </a:spcBef>
            </a:pPr>
            <a:r>
              <a:rPr lang="en-US" altLang="en-US" sz="2800" dirty="0"/>
              <a:t>Parties Free to Choose Which Courts Will Hear Their Disputes</a:t>
            </a:r>
          </a:p>
          <a:p>
            <a:pPr lvl="1">
              <a:spcBef>
                <a:spcPts val="863"/>
              </a:spcBef>
            </a:pPr>
            <a:r>
              <a:rPr lang="en-US" altLang="en-US" dirty="0"/>
              <a:t>Party autonomy</a:t>
            </a:r>
          </a:p>
          <a:p>
            <a:pPr lvl="1">
              <a:spcBef>
                <a:spcPts val="863"/>
              </a:spcBef>
            </a:pPr>
            <a:r>
              <a:rPr lang="en-US" altLang="en-US" dirty="0"/>
              <a:t>U.S. courts are a popular choice</a:t>
            </a:r>
            <a:endParaRPr lang="en-US" altLang="en-US" sz="2000" dirty="0"/>
          </a:p>
          <a:p>
            <a:endParaRPr lang="en-US" dirty="0"/>
          </a:p>
        </p:txBody>
      </p:sp>
    </p:spTree>
    <p:extLst>
      <p:ext uri="{BB962C8B-B14F-4D97-AF65-F5344CB8AC3E}">
        <p14:creationId xmlns:p14="http://schemas.microsoft.com/office/powerpoint/2010/main" val="2414050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a:xfrm>
            <a:off x="476843" y="473245"/>
            <a:ext cx="11241915" cy="1217447"/>
          </a:xfrm>
        </p:spPr>
        <p:txBody>
          <a:bodyPr/>
          <a:lstStyle/>
          <a:p>
            <a:r>
              <a:rPr lang="en-US" dirty="0"/>
              <a:t>Learning Objectives</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a:xfrm>
            <a:off x="476843" y="1825625"/>
            <a:ext cx="10056570" cy="4351338"/>
          </a:xfrm>
        </p:spPr>
        <p:txBody>
          <a:bodyPr/>
          <a:lstStyle/>
          <a:p>
            <a:pPr marL="0" indent="0">
              <a:spcBef>
                <a:spcPts val="0"/>
              </a:spcBef>
              <a:spcAft>
                <a:spcPts val="0"/>
              </a:spcAft>
              <a:buNone/>
            </a:pPr>
            <a:r>
              <a:rPr lang="en-US" dirty="0"/>
              <a:t>By the end of this chapter, you should be able to:</a:t>
            </a:r>
          </a:p>
          <a:p>
            <a:pPr marL="0" indent="0">
              <a:spcBef>
                <a:spcPts val="0"/>
              </a:spcBef>
              <a:spcAft>
                <a:spcPts val="0"/>
              </a:spcAft>
              <a:buNone/>
            </a:pPr>
            <a:endParaRPr lang="en-US" dirty="0"/>
          </a:p>
          <a:p>
            <a:pPr marL="0" marR="0" indent="344488" defTabSz="1258888">
              <a:spcBef>
                <a:spcPts val="0"/>
              </a:spcBef>
              <a:spcAft>
                <a:spcPts val="0"/>
              </a:spcAft>
              <a:tabLst>
                <a:tab pos="511175" algn="l"/>
              </a:tabLst>
            </a:pPr>
            <a:r>
              <a:rPr lang="en-US" dirty="0">
                <a:effectLst/>
                <a:ea typeface="Times New Roman" panose="02020603050405020304" pitchFamily="18" charset="0"/>
                <a:cs typeface="Times New Roman" panose="02020603050405020304" pitchFamily="18" charset="0"/>
              </a:rPr>
              <a:t>LO 1	Define alternative dispute resolution and give examples.</a:t>
            </a:r>
          </a:p>
          <a:p>
            <a:pPr marL="0" marR="0" indent="344488" defTabSz="1258888">
              <a:spcBef>
                <a:spcPts val="0"/>
              </a:spcBef>
              <a:spcAft>
                <a:spcPts val="0"/>
              </a:spcAft>
              <a:tabLst>
                <a:tab pos="511175" algn="l"/>
              </a:tabLst>
            </a:pPr>
            <a:r>
              <a:rPr lang="en-US" dirty="0">
                <a:effectLst/>
                <a:ea typeface="Times New Roman" panose="02020603050405020304" pitchFamily="18" charset="0"/>
                <a:cs typeface="Times New Roman" panose="02020603050405020304" pitchFamily="18" charset="0"/>
              </a:rPr>
              <a:t>LO 2	List and describe the types of ADR.</a:t>
            </a:r>
          </a:p>
          <a:p>
            <a:pPr marL="0" marR="0" indent="344488" defTabSz="1258888">
              <a:spcBef>
                <a:spcPts val="0"/>
              </a:spcBef>
              <a:spcAft>
                <a:spcPts val="0"/>
              </a:spcAft>
              <a:tabLst>
                <a:tab pos="511175" algn="l"/>
              </a:tabLst>
            </a:pPr>
            <a:r>
              <a:rPr lang="en-US" dirty="0">
                <a:effectLst/>
                <a:ea typeface="Times New Roman" panose="02020603050405020304" pitchFamily="18" charset="0"/>
                <a:cs typeface="Times New Roman" panose="02020603050405020304" pitchFamily="18" charset="0"/>
              </a:rPr>
              <a:t>LO 3	Explain when courts uphold, deny, or restrict ADR clauses.</a:t>
            </a:r>
          </a:p>
          <a:p>
            <a:pPr marL="0" marR="0" indent="344488" defTabSz="1258888">
              <a:spcBef>
                <a:spcPts val="0"/>
              </a:spcBef>
              <a:spcAft>
                <a:spcPts val="0"/>
              </a:spcAft>
              <a:tabLst>
                <a:tab pos="511175" algn="l"/>
              </a:tabLst>
            </a:pPr>
            <a:r>
              <a:rPr lang="en-US" dirty="0">
                <a:effectLst/>
                <a:ea typeface="Times New Roman" panose="02020603050405020304" pitchFamily="18" charset="0"/>
                <a:cs typeface="Times New Roman" panose="02020603050405020304" pitchFamily="18" charset="0"/>
              </a:rPr>
              <a:t>LO 4	Describe the forums for international dispute resolution.</a:t>
            </a:r>
          </a:p>
          <a:p>
            <a:pPr marL="0" marR="0" indent="344488" defTabSz="1258888">
              <a:spcBef>
                <a:spcPts val="0"/>
              </a:spcBef>
              <a:spcAft>
                <a:spcPts val="0"/>
              </a:spcAft>
              <a:tabLst>
                <a:tab pos="511175" algn="l"/>
              </a:tabLst>
            </a:pPr>
            <a:r>
              <a:rPr lang="en-US" dirty="0">
                <a:effectLst/>
                <a:ea typeface="Times New Roman" panose="02020603050405020304" pitchFamily="18" charset="0"/>
                <a:cs typeface="Times New Roman" panose="02020603050405020304" pitchFamily="18" charset="0"/>
              </a:rPr>
              <a:t>LO 5	Compare the benefits and costs of ADR versus litigation.</a:t>
            </a:r>
          </a:p>
          <a:p>
            <a:pPr marL="0" marR="0" indent="344488" defTabSz="1258888">
              <a:spcBef>
                <a:spcPts val="0"/>
              </a:spcBef>
              <a:spcAft>
                <a:spcPts val="0"/>
              </a:spcAft>
              <a:tabLst>
                <a:tab pos="511175" algn="l"/>
              </a:tabLst>
            </a:pPr>
            <a:r>
              <a:rPr lang="en-US" dirty="0">
                <a:effectLst/>
                <a:ea typeface="Times New Roman" panose="02020603050405020304" pitchFamily="18" charset="0"/>
                <a:cs typeface="Times New Roman" panose="02020603050405020304" pitchFamily="18" charset="0"/>
              </a:rPr>
              <a:t>LO 6	List and explain the steps from start to finish for litigation.</a:t>
            </a:r>
          </a:p>
          <a:p>
            <a:pPr marL="0" marR="0" indent="344488" defTabSz="1258888">
              <a:spcBef>
                <a:spcPts val="0"/>
              </a:spcBef>
              <a:spcAft>
                <a:spcPts val="0"/>
              </a:spcAft>
              <a:tabLst>
                <a:tab pos="511175" algn="l"/>
              </a:tabLst>
            </a:pPr>
            <a:r>
              <a:rPr lang="en-US" dirty="0">
                <a:effectLst/>
                <a:ea typeface="Times New Roman" panose="02020603050405020304" pitchFamily="18" charset="0"/>
                <a:cs typeface="Times New Roman" panose="02020603050405020304" pitchFamily="18" charset="0"/>
              </a:rPr>
              <a:t>LO 7	Explain the pros and cons of litigation.</a:t>
            </a:r>
          </a:p>
          <a:p>
            <a:pPr marL="0" marR="0" indent="344488" defTabSz="1258888">
              <a:spcBef>
                <a:spcPts val="0"/>
              </a:spcBef>
              <a:spcAft>
                <a:spcPts val="0"/>
              </a:spcAft>
              <a:tabLst>
                <a:tab pos="511175" algn="l"/>
              </a:tabLst>
            </a:pPr>
            <a:r>
              <a:rPr lang="en-US" dirty="0">
                <a:effectLst/>
                <a:ea typeface="Times New Roman" panose="02020603050405020304" pitchFamily="18" charset="0"/>
                <a:cs typeface="Times New Roman" panose="02020603050405020304" pitchFamily="18" charset="0"/>
              </a:rPr>
              <a:t>LO 8	Explain how jurisdiction is determined for international </a:t>
            </a:r>
          </a:p>
          <a:p>
            <a:pPr marL="0" marR="0" indent="0" defTabSz="1258888">
              <a:spcBef>
                <a:spcPts val="0"/>
              </a:spcBef>
              <a:spcAft>
                <a:spcPts val="0"/>
              </a:spcAft>
              <a:buNone/>
              <a:tabLst>
                <a:tab pos="511175" algn="l"/>
              </a:tabLst>
            </a:pPr>
            <a:r>
              <a:rPr lang="en-US" dirty="0">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civil disputes.</a:t>
            </a:r>
          </a:p>
          <a:p>
            <a:pPr marL="344488" marR="0" indent="-344488">
              <a:spcBef>
                <a:spcPts val="1200"/>
              </a:spcBef>
              <a:spcAft>
                <a:spcPts val="0"/>
              </a:spcAft>
              <a:tabLst>
                <a:tab pos="-932180" algn="l"/>
                <a:tab pos="-640080" algn="l"/>
                <a:tab pos="-182880" algn="l"/>
                <a:tab pos="45720" algn="l"/>
                <a:tab pos="388620" algn="l"/>
                <a:tab pos="674370" algn="l"/>
                <a:tab pos="960120" algn="l"/>
                <a:tab pos="1245870" algn="l"/>
                <a:tab pos="1531620" algn="l"/>
                <a:tab pos="1817370" algn="l"/>
                <a:tab pos="2103120" algn="l"/>
                <a:tab pos="2560320" algn="l"/>
                <a:tab pos="3017520" algn="l"/>
                <a:tab pos="3474720" algn="l"/>
                <a:tab pos="3931920" algn="l"/>
                <a:tab pos="4389120" algn="l"/>
                <a:tab pos="4846320" algn="l"/>
                <a:tab pos="5303520" algn="l"/>
                <a:tab pos="5760720" algn="l"/>
              </a:tabLst>
            </a:pPr>
            <a:endParaRPr lang="en-US" sz="3200" dirty="0"/>
          </a:p>
        </p:txBody>
      </p:sp>
    </p:spTree>
    <p:custDataLst>
      <p:tags r:id="rId1"/>
    </p:custDataLst>
    <p:extLst>
      <p:ext uri="{BB962C8B-B14F-4D97-AF65-F5344CB8AC3E}">
        <p14:creationId xmlns:p14="http://schemas.microsoft.com/office/powerpoint/2010/main" val="2756317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F3115-0712-455C-98CE-C3AFA8395DCB}"/>
              </a:ext>
            </a:extLst>
          </p:cNvPr>
          <p:cNvSpPr>
            <a:spLocks noGrp="1"/>
          </p:cNvSpPr>
          <p:nvPr>
            <p:ph type="title"/>
          </p:nvPr>
        </p:nvSpPr>
        <p:spPr>
          <a:xfrm>
            <a:off x="475042" y="2606521"/>
            <a:ext cx="11241915" cy="1217447"/>
          </a:xfrm>
        </p:spPr>
        <p:txBody>
          <a:bodyPr/>
          <a:lstStyle/>
          <a:p>
            <a:r>
              <a:rPr lang="en-US" dirty="0"/>
              <a:t>Litigation versus ADR: The Issues and Costs</a:t>
            </a:r>
          </a:p>
        </p:txBody>
      </p:sp>
    </p:spTree>
    <p:extLst>
      <p:ext uri="{BB962C8B-B14F-4D97-AF65-F5344CB8AC3E}">
        <p14:creationId xmlns:p14="http://schemas.microsoft.com/office/powerpoint/2010/main" val="3331313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501F0-2974-476E-B543-27C1E6E4E397}"/>
              </a:ext>
            </a:extLst>
          </p:cNvPr>
          <p:cNvSpPr>
            <a:spLocks noGrp="1"/>
          </p:cNvSpPr>
          <p:nvPr>
            <p:ph type="title"/>
          </p:nvPr>
        </p:nvSpPr>
        <p:spPr/>
        <p:txBody>
          <a:bodyPr/>
          <a:lstStyle/>
          <a:p>
            <a:r>
              <a:rPr lang="en-US" dirty="0"/>
              <a:t>Litigation versus ADR (1 of 2)</a:t>
            </a:r>
          </a:p>
        </p:txBody>
      </p:sp>
      <p:sp>
        <p:nvSpPr>
          <p:cNvPr id="3" name="Content Placeholder 2">
            <a:extLst>
              <a:ext uri="{FF2B5EF4-FFF2-40B4-BE49-F238E27FC236}">
                <a16:creationId xmlns:a16="http://schemas.microsoft.com/office/drawing/2014/main" id="{535ACCB5-C500-44ED-8A41-FE016D69A5BB}"/>
              </a:ext>
            </a:extLst>
          </p:cNvPr>
          <p:cNvSpPr>
            <a:spLocks noGrp="1"/>
          </p:cNvSpPr>
          <p:nvPr>
            <p:ph idx="1"/>
          </p:nvPr>
        </p:nvSpPr>
        <p:spPr>
          <a:xfrm>
            <a:off x="743576" y="1455905"/>
            <a:ext cx="5084468" cy="615553"/>
          </a:xfrm>
        </p:spPr>
        <p:txBody>
          <a:bodyPr/>
          <a:lstStyle/>
          <a:p>
            <a:r>
              <a:rPr lang="en-US" sz="2800" dirty="0"/>
              <a:t>Litigation</a:t>
            </a:r>
          </a:p>
        </p:txBody>
      </p:sp>
      <p:sp>
        <p:nvSpPr>
          <p:cNvPr id="4" name="Text Placeholder 3">
            <a:extLst>
              <a:ext uri="{FF2B5EF4-FFF2-40B4-BE49-F238E27FC236}">
                <a16:creationId xmlns:a16="http://schemas.microsoft.com/office/drawing/2014/main" id="{2E7FFA92-AAD0-4C6B-9F67-89A631A81CA3}"/>
              </a:ext>
            </a:extLst>
          </p:cNvPr>
          <p:cNvSpPr>
            <a:spLocks noGrp="1"/>
          </p:cNvSpPr>
          <p:nvPr>
            <p:ph type="body" sz="quarter" idx="15"/>
          </p:nvPr>
        </p:nvSpPr>
        <p:spPr/>
        <p:txBody>
          <a:bodyPr>
            <a:normAutofit lnSpcReduction="10000"/>
          </a:bodyPr>
          <a:lstStyle/>
          <a:p>
            <a:r>
              <a:rPr lang="en-US" sz="2400" dirty="0">
                <a:solidFill>
                  <a:srgbClr val="004A78"/>
                </a:solidFill>
              </a:rPr>
              <a:t>Technical discovery rules</a:t>
            </a:r>
          </a:p>
          <a:p>
            <a:r>
              <a:rPr lang="en-US" sz="2400" dirty="0">
                <a:solidFill>
                  <a:srgbClr val="004A78"/>
                </a:solidFill>
              </a:rPr>
              <a:t>Judicial constraints of precedent</a:t>
            </a:r>
          </a:p>
          <a:p>
            <a:pPr marL="0" indent="0">
              <a:buNone/>
            </a:pPr>
            <a:endParaRPr lang="en-US" sz="2400" dirty="0">
              <a:solidFill>
                <a:srgbClr val="004A78"/>
              </a:solidFill>
            </a:endParaRPr>
          </a:p>
          <a:p>
            <a:r>
              <a:rPr lang="en-US" sz="2400" dirty="0">
                <a:solidFill>
                  <a:srgbClr val="004A78"/>
                </a:solidFill>
              </a:rPr>
              <a:t>Remedies limited</a:t>
            </a:r>
          </a:p>
          <a:p>
            <a:r>
              <a:rPr lang="en-US" sz="2400" dirty="0">
                <a:solidFill>
                  <a:srgbClr val="004A78"/>
                </a:solidFill>
              </a:rPr>
              <a:t>Docket backlog</a:t>
            </a:r>
          </a:p>
          <a:p>
            <a:r>
              <a:rPr lang="en-US" sz="2400" dirty="0">
                <a:solidFill>
                  <a:srgbClr val="004A78"/>
                </a:solidFill>
              </a:rPr>
              <a:t>Public proceeding</a:t>
            </a:r>
          </a:p>
          <a:p>
            <a:r>
              <a:rPr lang="en-US" sz="2400" dirty="0">
                <a:solidFill>
                  <a:srgbClr val="004A78"/>
                </a:solidFill>
              </a:rPr>
              <a:t>Control by lawyers</a:t>
            </a:r>
          </a:p>
        </p:txBody>
      </p:sp>
      <p:sp>
        <p:nvSpPr>
          <p:cNvPr id="5" name="Content Placeholder 4">
            <a:extLst>
              <a:ext uri="{FF2B5EF4-FFF2-40B4-BE49-F238E27FC236}">
                <a16:creationId xmlns:a16="http://schemas.microsoft.com/office/drawing/2014/main" id="{9AF311E7-5BAE-472D-BAD6-ECB973F13D6D}"/>
              </a:ext>
            </a:extLst>
          </p:cNvPr>
          <p:cNvSpPr>
            <a:spLocks noGrp="1"/>
          </p:cNvSpPr>
          <p:nvPr>
            <p:ph idx="20"/>
          </p:nvPr>
        </p:nvSpPr>
        <p:spPr>
          <a:xfrm>
            <a:off x="6370651" y="1455905"/>
            <a:ext cx="5084468" cy="615553"/>
          </a:xfrm>
        </p:spPr>
        <p:txBody>
          <a:bodyPr/>
          <a:lstStyle/>
          <a:p>
            <a:r>
              <a:rPr lang="en-US" sz="2800" dirty="0"/>
              <a:t>ADR</a:t>
            </a:r>
          </a:p>
        </p:txBody>
      </p:sp>
      <p:sp>
        <p:nvSpPr>
          <p:cNvPr id="6" name="Text Placeholder 5">
            <a:extLst>
              <a:ext uri="{FF2B5EF4-FFF2-40B4-BE49-F238E27FC236}">
                <a16:creationId xmlns:a16="http://schemas.microsoft.com/office/drawing/2014/main" id="{B5A8858A-6E2A-4745-8451-886E224BE497}"/>
              </a:ext>
            </a:extLst>
          </p:cNvPr>
          <p:cNvSpPr>
            <a:spLocks noGrp="1"/>
          </p:cNvSpPr>
          <p:nvPr>
            <p:ph type="body" sz="quarter" idx="18"/>
          </p:nvPr>
        </p:nvSpPr>
        <p:spPr/>
        <p:txBody>
          <a:bodyPr>
            <a:normAutofit/>
          </a:bodyPr>
          <a:lstStyle/>
          <a:p>
            <a:pPr marL="285750" indent="-285750">
              <a:buFont typeface="Arial" panose="020B0604020202020204" pitchFamily="34" charset="0"/>
              <a:buChar char="•"/>
            </a:pPr>
            <a:r>
              <a:rPr lang="en-US" sz="2400" dirty="0">
                <a:solidFill>
                  <a:srgbClr val="004A78"/>
                </a:solidFill>
              </a:rPr>
              <a:t>Open lines of communication</a:t>
            </a:r>
          </a:p>
          <a:p>
            <a:pPr marL="285750" indent="-285750">
              <a:buFont typeface="Arial" panose="020B0604020202020204" pitchFamily="34" charset="0"/>
              <a:buChar char="•"/>
            </a:pPr>
            <a:r>
              <a:rPr lang="en-US" sz="2400" dirty="0">
                <a:solidFill>
                  <a:srgbClr val="004A78"/>
                </a:solidFill>
              </a:rPr>
              <a:t>Parties can agree to virtually anything</a:t>
            </a:r>
          </a:p>
          <a:p>
            <a:pPr marL="285750" indent="-285750">
              <a:buFont typeface="Arial" panose="020B0604020202020204" pitchFamily="34" charset="0"/>
              <a:buChar char="•"/>
            </a:pPr>
            <a:r>
              <a:rPr lang="en-US" sz="2400" dirty="0">
                <a:solidFill>
                  <a:srgbClr val="004A78"/>
                </a:solidFill>
              </a:rPr>
              <a:t>Creative remedies permitted</a:t>
            </a:r>
          </a:p>
          <a:p>
            <a:pPr marL="285750" indent="-285750">
              <a:buFont typeface="Arial" panose="020B0604020202020204" pitchFamily="34" charset="0"/>
              <a:buChar char="•"/>
            </a:pPr>
            <a:r>
              <a:rPr lang="en-US" sz="2400" dirty="0">
                <a:solidFill>
                  <a:srgbClr val="004A78"/>
                </a:solidFill>
              </a:rPr>
              <a:t>Parties set timeline</a:t>
            </a:r>
          </a:p>
          <a:p>
            <a:pPr marL="285750" indent="-285750">
              <a:buFont typeface="Arial" panose="020B0604020202020204" pitchFamily="34" charset="0"/>
              <a:buChar char="•"/>
            </a:pPr>
            <a:r>
              <a:rPr lang="en-US" sz="2400" dirty="0">
                <a:solidFill>
                  <a:srgbClr val="004A78"/>
                </a:solidFill>
              </a:rPr>
              <a:t>Private</a:t>
            </a:r>
          </a:p>
          <a:p>
            <a:pPr marL="285750" indent="-285750">
              <a:buFont typeface="Arial" panose="020B0604020202020204" pitchFamily="34" charset="0"/>
              <a:buChar char="•"/>
            </a:pPr>
            <a:r>
              <a:rPr lang="en-US" sz="2400" dirty="0">
                <a:solidFill>
                  <a:srgbClr val="004A78"/>
                </a:solidFill>
              </a:rPr>
              <a:t>Control by parties</a:t>
            </a:r>
          </a:p>
        </p:txBody>
      </p:sp>
    </p:spTree>
    <p:extLst>
      <p:ext uri="{BB962C8B-B14F-4D97-AF65-F5344CB8AC3E}">
        <p14:creationId xmlns:p14="http://schemas.microsoft.com/office/powerpoint/2010/main" val="2909909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7827-5CC1-4BA2-8A55-7E1F568EB4BC}"/>
              </a:ext>
            </a:extLst>
          </p:cNvPr>
          <p:cNvSpPr>
            <a:spLocks noGrp="1"/>
          </p:cNvSpPr>
          <p:nvPr>
            <p:ph type="title"/>
          </p:nvPr>
        </p:nvSpPr>
        <p:spPr/>
        <p:txBody>
          <a:bodyPr/>
          <a:lstStyle/>
          <a:p>
            <a:r>
              <a:rPr lang="en-US" dirty="0"/>
              <a:t>Litigation versus ADR (2 of 2)</a:t>
            </a:r>
          </a:p>
        </p:txBody>
      </p:sp>
      <p:sp>
        <p:nvSpPr>
          <p:cNvPr id="3" name="Content Placeholder 2">
            <a:extLst>
              <a:ext uri="{FF2B5EF4-FFF2-40B4-BE49-F238E27FC236}">
                <a16:creationId xmlns:a16="http://schemas.microsoft.com/office/drawing/2014/main" id="{9DA47633-BD2E-4E3A-A281-313E0D3AB6F0}"/>
              </a:ext>
            </a:extLst>
          </p:cNvPr>
          <p:cNvSpPr>
            <a:spLocks noGrp="1"/>
          </p:cNvSpPr>
          <p:nvPr>
            <p:ph idx="1"/>
          </p:nvPr>
        </p:nvSpPr>
        <p:spPr>
          <a:xfrm>
            <a:off x="743576" y="1455905"/>
            <a:ext cx="5084468" cy="615553"/>
          </a:xfrm>
        </p:spPr>
        <p:txBody>
          <a:bodyPr/>
          <a:lstStyle/>
          <a:p>
            <a:r>
              <a:rPr lang="en-US" sz="2800" dirty="0"/>
              <a:t>Litigation</a:t>
            </a:r>
          </a:p>
        </p:txBody>
      </p:sp>
      <p:sp>
        <p:nvSpPr>
          <p:cNvPr id="4" name="Text Placeholder 3">
            <a:extLst>
              <a:ext uri="{FF2B5EF4-FFF2-40B4-BE49-F238E27FC236}">
                <a16:creationId xmlns:a16="http://schemas.microsoft.com/office/drawing/2014/main" id="{69B970F1-EE8C-4531-B086-867A4F4BE9E0}"/>
              </a:ext>
            </a:extLst>
          </p:cNvPr>
          <p:cNvSpPr>
            <a:spLocks noGrp="1"/>
          </p:cNvSpPr>
          <p:nvPr>
            <p:ph type="body" sz="quarter" idx="15"/>
          </p:nvPr>
        </p:nvSpPr>
        <p:spPr/>
        <p:txBody>
          <a:bodyPr>
            <a:normAutofit/>
          </a:bodyPr>
          <a:lstStyle/>
          <a:p>
            <a:r>
              <a:rPr lang="en-US" sz="2400" dirty="0">
                <a:solidFill>
                  <a:srgbClr val="004A78"/>
                </a:solidFill>
              </a:rPr>
              <a:t>Expensive</a:t>
            </a:r>
          </a:p>
          <a:p>
            <a:r>
              <a:rPr lang="en-US" sz="2400" dirty="0">
                <a:solidFill>
                  <a:srgbClr val="004A78"/>
                </a:solidFill>
              </a:rPr>
              <a:t>Strict procedures and timing</a:t>
            </a:r>
          </a:p>
          <a:p>
            <a:r>
              <a:rPr lang="en-US" sz="2400" dirty="0">
                <a:solidFill>
                  <a:srgbClr val="004A78"/>
                </a:solidFill>
              </a:rPr>
              <a:t>Judge and jury unknowns</a:t>
            </a:r>
          </a:p>
          <a:p>
            <a:r>
              <a:rPr lang="en-US" sz="2400" dirty="0">
                <a:solidFill>
                  <a:srgbClr val="004A78"/>
                </a:solidFill>
              </a:rPr>
              <a:t>Judicial enforcement</a:t>
            </a:r>
          </a:p>
        </p:txBody>
      </p:sp>
      <p:sp>
        <p:nvSpPr>
          <p:cNvPr id="5" name="Content Placeholder 4">
            <a:extLst>
              <a:ext uri="{FF2B5EF4-FFF2-40B4-BE49-F238E27FC236}">
                <a16:creationId xmlns:a16="http://schemas.microsoft.com/office/drawing/2014/main" id="{EDE84CE3-4EDB-4906-B49B-4C3535EE61BE}"/>
              </a:ext>
            </a:extLst>
          </p:cNvPr>
          <p:cNvSpPr>
            <a:spLocks noGrp="1"/>
          </p:cNvSpPr>
          <p:nvPr>
            <p:ph idx="20"/>
          </p:nvPr>
        </p:nvSpPr>
        <p:spPr>
          <a:xfrm>
            <a:off x="6370651" y="1455905"/>
            <a:ext cx="5084468" cy="615553"/>
          </a:xfrm>
        </p:spPr>
        <p:txBody>
          <a:bodyPr/>
          <a:lstStyle/>
          <a:p>
            <a:r>
              <a:rPr lang="en-US" sz="2800" dirty="0"/>
              <a:t>ADR</a:t>
            </a:r>
          </a:p>
        </p:txBody>
      </p:sp>
      <p:sp>
        <p:nvSpPr>
          <p:cNvPr id="6" name="Text Placeholder 5">
            <a:extLst>
              <a:ext uri="{FF2B5EF4-FFF2-40B4-BE49-F238E27FC236}">
                <a16:creationId xmlns:a16="http://schemas.microsoft.com/office/drawing/2014/main" id="{06D7992C-6399-49C7-A2E1-94112AB5D8C2}"/>
              </a:ext>
            </a:extLst>
          </p:cNvPr>
          <p:cNvSpPr>
            <a:spLocks noGrp="1"/>
          </p:cNvSpPr>
          <p:nvPr>
            <p:ph type="body" sz="quarter" idx="18"/>
          </p:nvPr>
        </p:nvSpPr>
        <p:spPr/>
        <p:txBody>
          <a:bodyPr>
            <a:normAutofit/>
          </a:bodyPr>
          <a:lstStyle/>
          <a:p>
            <a:pPr marL="285750" indent="-285750">
              <a:buFont typeface="Arial" panose="020B0604020202020204" pitchFamily="34" charset="0"/>
              <a:buChar char="•"/>
            </a:pPr>
            <a:r>
              <a:rPr lang="en-US" sz="2400" dirty="0">
                <a:solidFill>
                  <a:srgbClr val="004A78"/>
                </a:solidFill>
              </a:rPr>
              <a:t>Less expensive</a:t>
            </a:r>
          </a:p>
          <a:p>
            <a:pPr marL="285750" indent="-285750">
              <a:buFont typeface="Arial" panose="020B0604020202020204" pitchFamily="34" charset="0"/>
              <a:buChar char="•"/>
            </a:pPr>
            <a:r>
              <a:rPr lang="en-US" sz="2400" dirty="0">
                <a:solidFill>
                  <a:srgbClr val="004A78"/>
                </a:solidFill>
              </a:rPr>
              <a:t>Flexible</a:t>
            </a:r>
          </a:p>
          <a:p>
            <a:pPr marL="285750" indent="-285750">
              <a:buFont typeface="Arial" panose="020B0604020202020204" pitchFamily="34" charset="0"/>
              <a:buChar char="•"/>
            </a:pPr>
            <a:r>
              <a:rPr lang="en-US" sz="2400" dirty="0">
                <a:solidFill>
                  <a:srgbClr val="004A78"/>
                </a:solidFill>
              </a:rPr>
              <a:t>Parties select mediator</a:t>
            </a:r>
          </a:p>
          <a:p>
            <a:pPr marL="285750" indent="-285750">
              <a:buFont typeface="Arial" panose="020B0604020202020204" pitchFamily="34" charset="0"/>
              <a:buChar char="•"/>
            </a:pPr>
            <a:r>
              <a:rPr lang="en-US" sz="2400" dirty="0">
                <a:solidFill>
                  <a:srgbClr val="004A78"/>
                </a:solidFill>
              </a:rPr>
              <a:t>Enforcement by good faith</a:t>
            </a:r>
          </a:p>
        </p:txBody>
      </p:sp>
    </p:spTree>
    <p:extLst>
      <p:ext uri="{BB962C8B-B14F-4D97-AF65-F5344CB8AC3E}">
        <p14:creationId xmlns:p14="http://schemas.microsoft.com/office/powerpoint/2010/main" val="771648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9226-01D3-486C-8E46-AC25239EF570}"/>
              </a:ext>
            </a:extLst>
          </p:cNvPr>
          <p:cNvSpPr>
            <a:spLocks noGrp="1"/>
          </p:cNvSpPr>
          <p:nvPr>
            <p:ph type="title"/>
          </p:nvPr>
        </p:nvSpPr>
        <p:spPr/>
        <p:txBody>
          <a:bodyPr/>
          <a:lstStyle/>
          <a:p>
            <a:r>
              <a:rPr lang="en-US" dirty="0"/>
              <a:t>When You Are in Litigation</a:t>
            </a:r>
          </a:p>
        </p:txBody>
      </p:sp>
    </p:spTree>
    <p:extLst>
      <p:ext uri="{BB962C8B-B14F-4D97-AF65-F5344CB8AC3E}">
        <p14:creationId xmlns:p14="http://schemas.microsoft.com/office/powerpoint/2010/main" val="4024038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2F006F-09D8-4C6A-90B9-83DF40B18763}"/>
              </a:ext>
            </a:extLst>
          </p:cNvPr>
          <p:cNvSpPr>
            <a:spLocks noGrp="1"/>
          </p:cNvSpPr>
          <p:nvPr>
            <p:ph type="title"/>
          </p:nvPr>
        </p:nvSpPr>
        <p:spPr>
          <a:xfrm>
            <a:off x="476843" y="473245"/>
            <a:ext cx="11241915" cy="1217447"/>
          </a:xfrm>
        </p:spPr>
        <p:txBody>
          <a:bodyPr anchor="t">
            <a:normAutofit/>
          </a:bodyPr>
          <a:lstStyle/>
          <a:p>
            <a:r>
              <a:rPr lang="en-US" dirty="0"/>
              <a:t>Trial Process</a:t>
            </a:r>
          </a:p>
        </p:txBody>
      </p:sp>
      <p:pic>
        <p:nvPicPr>
          <p:cNvPr id="5" name="Picture Placeholder 4" descr="An illustration shows the steps involved in the trial process from first to last: Pleadings [Complaint (followed by service of summons), answer, counterclaims, cross-claims]; Discovery (interrogatories, depositions, requests for production, requests for admission); Pretrial Work (motions, pretrial conference); Trial; and Post trial Work (Motions, appeal).">
            <a:extLst>
              <a:ext uri="{FF2B5EF4-FFF2-40B4-BE49-F238E27FC236}">
                <a16:creationId xmlns:a16="http://schemas.microsoft.com/office/drawing/2014/main" id="{0E8EE3B6-F205-4456-90D5-B0C511C009CA}"/>
              </a:ext>
            </a:extLst>
          </p:cNvPr>
          <p:cNvPicPr>
            <a:picLocks noGrp="1" noChangeAspect="1" noChangeArrowheads="1"/>
          </p:cNvPicPr>
          <p:nvPr>
            <p:ph idx="1"/>
          </p:nvPr>
        </p:nvPicPr>
        <p:blipFill>
          <a:blip r:embed="rId2"/>
          <a:srcRect/>
          <a:stretch/>
        </p:blipFill>
        <p:spPr>
          <a:xfrm>
            <a:off x="2862608" y="1514832"/>
            <a:ext cx="6470385" cy="4607963"/>
          </a:xfrm>
          <a:prstGeom prst="rect">
            <a:avLst/>
          </a:prstGeom>
          <a:noFill/>
        </p:spPr>
      </p:pic>
    </p:spTree>
    <p:extLst>
      <p:ext uri="{BB962C8B-B14F-4D97-AF65-F5344CB8AC3E}">
        <p14:creationId xmlns:p14="http://schemas.microsoft.com/office/powerpoint/2010/main" val="2869973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F540EA-2EAF-4153-9443-0B3946B2C429}"/>
              </a:ext>
            </a:extLst>
          </p:cNvPr>
          <p:cNvSpPr>
            <a:spLocks noGrp="1"/>
          </p:cNvSpPr>
          <p:nvPr>
            <p:ph type="title"/>
          </p:nvPr>
        </p:nvSpPr>
        <p:spPr/>
        <p:txBody>
          <a:bodyPr/>
          <a:lstStyle/>
          <a:p>
            <a:r>
              <a:rPr lang="en-US" dirty="0"/>
              <a:t>When You Are in Litigation. . . (1 of 18)</a:t>
            </a:r>
          </a:p>
        </p:txBody>
      </p:sp>
      <p:sp>
        <p:nvSpPr>
          <p:cNvPr id="2" name="Content Placeholder 1">
            <a:extLst>
              <a:ext uri="{FF2B5EF4-FFF2-40B4-BE49-F238E27FC236}">
                <a16:creationId xmlns:a16="http://schemas.microsoft.com/office/drawing/2014/main" id="{CB03E08C-8237-462E-95CA-316344E1E1FE}"/>
              </a:ext>
            </a:extLst>
          </p:cNvPr>
          <p:cNvSpPr>
            <a:spLocks noGrp="1"/>
          </p:cNvSpPr>
          <p:nvPr>
            <p:ph idx="1"/>
          </p:nvPr>
        </p:nvSpPr>
        <p:spPr/>
        <p:txBody>
          <a:bodyPr/>
          <a:lstStyle/>
          <a:p>
            <a:r>
              <a:rPr lang="en-US" altLang="en-US" sz="2800" dirty="0"/>
              <a:t>People Begin Civil Lawsuits</a:t>
            </a:r>
          </a:p>
          <a:p>
            <a:pPr lvl="1"/>
            <a:r>
              <a:rPr lang="en-US" altLang="en-US" dirty="0"/>
              <a:t>System does not do it for them</a:t>
            </a:r>
          </a:p>
          <a:p>
            <a:pPr lvl="2"/>
            <a:r>
              <a:rPr lang="en-US" altLang="en-US" sz="2000" dirty="0"/>
              <a:t>Based on a claim of right</a:t>
            </a:r>
          </a:p>
          <a:p>
            <a:pPr lvl="2"/>
            <a:r>
              <a:rPr lang="en-US" altLang="en-US" sz="2000" dirty="0"/>
              <a:t>Lawsuits are efforts of individuals to enforce their rights</a:t>
            </a:r>
          </a:p>
          <a:p>
            <a:endParaRPr lang="en-US" dirty="0"/>
          </a:p>
        </p:txBody>
      </p:sp>
    </p:spTree>
    <p:extLst>
      <p:ext uri="{BB962C8B-B14F-4D97-AF65-F5344CB8AC3E}">
        <p14:creationId xmlns:p14="http://schemas.microsoft.com/office/powerpoint/2010/main" val="4017031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687F18-165A-48A0-B0CB-9434A72F58FF}"/>
              </a:ext>
            </a:extLst>
          </p:cNvPr>
          <p:cNvSpPr>
            <a:spLocks noGrp="1"/>
          </p:cNvSpPr>
          <p:nvPr>
            <p:ph type="title"/>
          </p:nvPr>
        </p:nvSpPr>
        <p:spPr/>
        <p:txBody>
          <a:bodyPr/>
          <a:lstStyle/>
          <a:p>
            <a:r>
              <a:rPr lang="en-US" dirty="0"/>
              <a:t>When You Are in Litigation. . . (2 of 18)</a:t>
            </a:r>
          </a:p>
        </p:txBody>
      </p:sp>
      <p:sp>
        <p:nvSpPr>
          <p:cNvPr id="2" name="Content Placeholder 1">
            <a:extLst>
              <a:ext uri="{FF2B5EF4-FFF2-40B4-BE49-F238E27FC236}">
                <a16:creationId xmlns:a16="http://schemas.microsoft.com/office/drawing/2014/main" id="{E28E04C8-969F-430B-BFD3-D0694B3D88D4}"/>
              </a:ext>
            </a:extLst>
          </p:cNvPr>
          <p:cNvSpPr>
            <a:spLocks noGrp="1"/>
          </p:cNvSpPr>
          <p:nvPr>
            <p:ph idx="1"/>
          </p:nvPr>
        </p:nvSpPr>
        <p:spPr/>
        <p:txBody>
          <a:bodyPr/>
          <a:lstStyle/>
          <a:p>
            <a:r>
              <a:rPr lang="en-US" altLang="en-US" sz="2800" b="1" dirty="0"/>
              <a:t>Step</a:t>
            </a:r>
            <a:r>
              <a:rPr lang="en-US" altLang="en-US" sz="2800" dirty="0"/>
              <a:t> </a:t>
            </a:r>
            <a:r>
              <a:rPr lang="en-US" altLang="en-US" sz="2800" b="1" dirty="0"/>
              <a:t>1—</a:t>
            </a:r>
            <a:r>
              <a:rPr lang="en-US" altLang="en-US" sz="2800" dirty="0"/>
              <a:t>Filing a Complaint or Petition</a:t>
            </a:r>
          </a:p>
          <a:p>
            <a:pPr lvl="1"/>
            <a:r>
              <a:rPr lang="en-US" altLang="en-US" dirty="0"/>
              <a:t>Complaint is a general statement of claims</a:t>
            </a:r>
          </a:p>
          <a:p>
            <a:pPr lvl="2"/>
            <a:r>
              <a:rPr lang="en-US" altLang="en-US" sz="2000" dirty="0"/>
              <a:t>Must describe the actions that led to the claim of violation</a:t>
            </a:r>
          </a:p>
          <a:p>
            <a:pPr lvl="2"/>
            <a:r>
              <a:rPr lang="en-US" altLang="en-US" sz="2000" dirty="0"/>
              <a:t>Must establish jurisdiction and venue of the court in which it is filed</a:t>
            </a:r>
          </a:p>
          <a:p>
            <a:pPr lvl="2"/>
            <a:r>
              <a:rPr lang="en-US" altLang="en-US" sz="2000" dirty="0"/>
              <a:t>Class actions are often filed against businesses</a:t>
            </a:r>
          </a:p>
          <a:p>
            <a:endParaRPr lang="en-US" dirty="0"/>
          </a:p>
        </p:txBody>
      </p:sp>
    </p:spTree>
    <p:extLst>
      <p:ext uri="{BB962C8B-B14F-4D97-AF65-F5344CB8AC3E}">
        <p14:creationId xmlns:p14="http://schemas.microsoft.com/office/powerpoint/2010/main" val="2571064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450950-CE88-4374-A96F-4ACB53BCBDBF}"/>
              </a:ext>
            </a:extLst>
          </p:cNvPr>
          <p:cNvSpPr>
            <a:spLocks noGrp="1"/>
          </p:cNvSpPr>
          <p:nvPr>
            <p:ph type="title"/>
          </p:nvPr>
        </p:nvSpPr>
        <p:spPr/>
        <p:txBody>
          <a:bodyPr/>
          <a:lstStyle/>
          <a:p>
            <a:r>
              <a:rPr lang="en-US" dirty="0"/>
              <a:t>When You Are in Litigation. . . (3 of 18)</a:t>
            </a:r>
          </a:p>
        </p:txBody>
      </p:sp>
      <p:sp>
        <p:nvSpPr>
          <p:cNvPr id="2" name="Content Placeholder 1">
            <a:extLst>
              <a:ext uri="{FF2B5EF4-FFF2-40B4-BE49-F238E27FC236}">
                <a16:creationId xmlns:a16="http://schemas.microsoft.com/office/drawing/2014/main" id="{54D8C1A6-1557-4139-AF4D-16A559B743E4}"/>
              </a:ext>
            </a:extLst>
          </p:cNvPr>
          <p:cNvSpPr>
            <a:spLocks noGrp="1"/>
          </p:cNvSpPr>
          <p:nvPr>
            <p:ph idx="1"/>
          </p:nvPr>
        </p:nvSpPr>
        <p:spPr/>
        <p:txBody>
          <a:bodyPr/>
          <a:lstStyle/>
          <a:p>
            <a:r>
              <a:rPr lang="en-US" altLang="en-US" sz="2800" b="1" dirty="0"/>
              <a:t>Step</a:t>
            </a:r>
            <a:r>
              <a:rPr lang="en-US" altLang="en-US" sz="2800" dirty="0"/>
              <a:t> </a:t>
            </a:r>
            <a:r>
              <a:rPr lang="en-US" altLang="en-US" sz="2800" b="1" dirty="0"/>
              <a:t>2—</a:t>
            </a:r>
            <a:r>
              <a:rPr lang="en-US" altLang="en-US" sz="2800" dirty="0"/>
              <a:t>Service of Process</a:t>
            </a:r>
          </a:p>
          <a:p>
            <a:pPr lvl="1"/>
            <a:r>
              <a:rPr lang="en-US" altLang="en-US" dirty="0"/>
              <a:t>Complaint or petition and summons served on the defendant</a:t>
            </a:r>
          </a:p>
          <a:p>
            <a:pPr lvl="1"/>
            <a:r>
              <a:rPr lang="en-US" altLang="en-US" dirty="0"/>
              <a:t>Summons explains to the defendant their rights</a:t>
            </a:r>
          </a:p>
          <a:p>
            <a:pPr lvl="2"/>
            <a:r>
              <a:rPr lang="en-US" altLang="en-US" sz="2000" dirty="0"/>
              <a:t>Where to defend</a:t>
            </a:r>
          </a:p>
          <a:p>
            <a:pPr lvl="2"/>
            <a:r>
              <a:rPr lang="en-US" altLang="en-US" sz="2000" dirty="0"/>
              <a:t>How long to defend</a:t>
            </a:r>
          </a:p>
          <a:p>
            <a:pPr lvl="2"/>
            <a:r>
              <a:rPr lang="en-US" altLang="en-US" sz="2000" dirty="0"/>
              <a:t>Effect of not defending the suit</a:t>
            </a:r>
          </a:p>
          <a:p>
            <a:pPr lvl="1"/>
            <a:r>
              <a:rPr lang="en-US" altLang="en-US" dirty="0"/>
              <a:t>Delivered by an officer of the court or by licensed private process servers</a:t>
            </a:r>
          </a:p>
          <a:p>
            <a:pPr lvl="2"/>
            <a:r>
              <a:rPr lang="en-US" altLang="en-US" sz="2000" dirty="0"/>
              <a:t>In exceptional circumstances, service is accomplished by publication</a:t>
            </a:r>
          </a:p>
          <a:p>
            <a:endParaRPr lang="en-US" dirty="0"/>
          </a:p>
        </p:txBody>
      </p:sp>
    </p:spTree>
    <p:extLst>
      <p:ext uri="{BB962C8B-B14F-4D97-AF65-F5344CB8AC3E}">
        <p14:creationId xmlns:p14="http://schemas.microsoft.com/office/powerpoint/2010/main" val="4172676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00321B-0D1A-47A0-A7A0-8A90AB7905A0}"/>
              </a:ext>
            </a:extLst>
          </p:cNvPr>
          <p:cNvSpPr>
            <a:spLocks noGrp="1"/>
          </p:cNvSpPr>
          <p:nvPr>
            <p:ph type="title"/>
          </p:nvPr>
        </p:nvSpPr>
        <p:spPr/>
        <p:txBody>
          <a:bodyPr/>
          <a:lstStyle/>
          <a:p>
            <a:r>
              <a:rPr lang="en-US" dirty="0"/>
              <a:t>When You Are in Litigation. . . (4 of 18)</a:t>
            </a:r>
          </a:p>
        </p:txBody>
      </p:sp>
      <p:sp>
        <p:nvSpPr>
          <p:cNvPr id="2" name="Content Placeholder 1">
            <a:extLst>
              <a:ext uri="{FF2B5EF4-FFF2-40B4-BE49-F238E27FC236}">
                <a16:creationId xmlns:a16="http://schemas.microsoft.com/office/drawing/2014/main" id="{88C38B6E-4D06-4A84-94B8-4F468E825CE7}"/>
              </a:ext>
            </a:extLst>
          </p:cNvPr>
          <p:cNvSpPr>
            <a:spLocks noGrp="1"/>
          </p:cNvSpPr>
          <p:nvPr>
            <p:ph idx="1"/>
          </p:nvPr>
        </p:nvSpPr>
        <p:spPr/>
        <p:txBody>
          <a:bodyPr/>
          <a:lstStyle/>
          <a:p>
            <a:r>
              <a:rPr lang="en-US" altLang="en-US" sz="2800" b="1" dirty="0"/>
              <a:t>Step</a:t>
            </a:r>
            <a:r>
              <a:rPr lang="en-US" altLang="en-US" sz="2800" dirty="0"/>
              <a:t> </a:t>
            </a:r>
            <a:r>
              <a:rPr lang="en-US" altLang="en-US" sz="2800" b="1" dirty="0"/>
              <a:t>3—</a:t>
            </a:r>
            <a:r>
              <a:rPr lang="en-US" altLang="en-US" sz="2800" dirty="0"/>
              <a:t>The Answer</a:t>
            </a:r>
          </a:p>
          <a:p>
            <a:pPr lvl="1"/>
            <a:r>
              <a:rPr lang="en-US" altLang="en-US" dirty="0"/>
              <a:t>Content of the answer</a:t>
            </a:r>
          </a:p>
          <a:p>
            <a:pPr lvl="2"/>
            <a:r>
              <a:rPr lang="en-US" altLang="en-US" sz="2000" dirty="0"/>
              <a:t>Defendant can admit the allegations in the complaint are true</a:t>
            </a:r>
          </a:p>
          <a:p>
            <a:pPr lvl="2"/>
            <a:r>
              <a:rPr lang="en-US" altLang="en-US" sz="2000" dirty="0"/>
              <a:t>Defendant can deny the allegations in the complaint</a:t>
            </a:r>
          </a:p>
          <a:p>
            <a:pPr lvl="2"/>
            <a:r>
              <a:rPr lang="en-US" altLang="en-US" sz="2000" dirty="0"/>
              <a:t>Defendant can counterclaim; effect is the defendant is also suing the plaintiff for damages</a:t>
            </a:r>
            <a:endParaRPr lang="en-US" altLang="en-US" sz="3200" dirty="0"/>
          </a:p>
          <a:p>
            <a:endParaRPr lang="en-US" dirty="0"/>
          </a:p>
        </p:txBody>
      </p:sp>
    </p:spTree>
    <p:extLst>
      <p:ext uri="{BB962C8B-B14F-4D97-AF65-F5344CB8AC3E}">
        <p14:creationId xmlns:p14="http://schemas.microsoft.com/office/powerpoint/2010/main" val="2518257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DD703F-DDCF-47D8-BDBA-F85985F0947F}"/>
              </a:ext>
            </a:extLst>
          </p:cNvPr>
          <p:cNvSpPr>
            <a:spLocks noGrp="1"/>
          </p:cNvSpPr>
          <p:nvPr>
            <p:ph type="title"/>
          </p:nvPr>
        </p:nvSpPr>
        <p:spPr/>
        <p:txBody>
          <a:bodyPr/>
          <a:lstStyle/>
          <a:p>
            <a:r>
              <a:rPr lang="en-US" dirty="0"/>
              <a:t>When You Are in Litigation. . . (5 of 18)</a:t>
            </a:r>
          </a:p>
        </p:txBody>
      </p:sp>
      <p:sp>
        <p:nvSpPr>
          <p:cNvPr id="2" name="Content Placeholder 1">
            <a:extLst>
              <a:ext uri="{FF2B5EF4-FFF2-40B4-BE49-F238E27FC236}">
                <a16:creationId xmlns:a16="http://schemas.microsoft.com/office/drawing/2014/main" id="{D29F5E20-292B-42DB-957B-6422755877DA}"/>
              </a:ext>
            </a:extLst>
          </p:cNvPr>
          <p:cNvSpPr>
            <a:spLocks noGrp="1"/>
          </p:cNvSpPr>
          <p:nvPr>
            <p:ph idx="1"/>
          </p:nvPr>
        </p:nvSpPr>
        <p:spPr/>
        <p:txBody>
          <a:bodyPr/>
          <a:lstStyle/>
          <a:p>
            <a:r>
              <a:rPr lang="en-US" altLang="en-US" sz="2800" b="1" dirty="0"/>
              <a:t>Step 3—</a:t>
            </a:r>
            <a:r>
              <a:rPr lang="en-US" altLang="en-US" sz="2800" dirty="0"/>
              <a:t>The Answer</a:t>
            </a:r>
          </a:p>
          <a:p>
            <a:pPr lvl="1"/>
            <a:r>
              <a:rPr lang="en-US" altLang="en-US" dirty="0"/>
              <a:t>Failure to file an answer within the statutory time period is a default</a:t>
            </a:r>
          </a:p>
          <a:p>
            <a:pPr lvl="2"/>
            <a:r>
              <a:rPr lang="en-US" altLang="en-US" sz="2000" dirty="0"/>
              <a:t>Time limits for filing answers are typically 20 to 30 days</a:t>
            </a:r>
          </a:p>
          <a:p>
            <a:pPr lvl="2"/>
            <a:r>
              <a:rPr lang="en-US" altLang="en-US" sz="2000" dirty="0"/>
              <a:t>Like a forfeit in sports, the plaintiff wins because the defendant fails to show up</a:t>
            </a:r>
          </a:p>
          <a:p>
            <a:endParaRPr lang="en-US" dirty="0"/>
          </a:p>
        </p:txBody>
      </p:sp>
    </p:spTree>
    <p:extLst>
      <p:ext uri="{BB962C8B-B14F-4D97-AF65-F5344CB8AC3E}">
        <p14:creationId xmlns:p14="http://schemas.microsoft.com/office/powerpoint/2010/main" val="4099345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B3578-0319-4FF4-94CB-53B6D392E3F5}"/>
              </a:ext>
            </a:extLst>
          </p:cNvPr>
          <p:cNvSpPr>
            <a:spLocks noGrp="1"/>
          </p:cNvSpPr>
          <p:nvPr>
            <p:ph type="title"/>
          </p:nvPr>
        </p:nvSpPr>
        <p:spPr>
          <a:xfrm>
            <a:off x="475042" y="2606520"/>
            <a:ext cx="11241915" cy="1217447"/>
          </a:xfrm>
        </p:spPr>
        <p:txBody>
          <a:bodyPr/>
          <a:lstStyle/>
          <a:p>
            <a:r>
              <a:rPr lang="en-US" dirty="0"/>
              <a:t>What Is Alternative Dispute Resolution?</a:t>
            </a:r>
          </a:p>
        </p:txBody>
      </p:sp>
    </p:spTree>
    <p:extLst>
      <p:ext uri="{BB962C8B-B14F-4D97-AF65-F5344CB8AC3E}">
        <p14:creationId xmlns:p14="http://schemas.microsoft.com/office/powerpoint/2010/main" val="3661627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BCBD2A-3463-43D2-AC89-A8D42EACF487}"/>
              </a:ext>
            </a:extLst>
          </p:cNvPr>
          <p:cNvSpPr>
            <a:spLocks noGrp="1"/>
          </p:cNvSpPr>
          <p:nvPr>
            <p:ph type="title"/>
          </p:nvPr>
        </p:nvSpPr>
        <p:spPr/>
        <p:txBody>
          <a:bodyPr/>
          <a:lstStyle/>
          <a:p>
            <a:r>
              <a:rPr lang="en-US" dirty="0"/>
              <a:t>When You Are in Litigation. . . (6 of 18)</a:t>
            </a:r>
          </a:p>
        </p:txBody>
      </p:sp>
      <p:sp>
        <p:nvSpPr>
          <p:cNvPr id="2" name="Content Placeholder 1">
            <a:extLst>
              <a:ext uri="{FF2B5EF4-FFF2-40B4-BE49-F238E27FC236}">
                <a16:creationId xmlns:a16="http://schemas.microsoft.com/office/drawing/2014/main" id="{8E8A0AA4-6C7C-4E77-B939-C2BA017F38F7}"/>
              </a:ext>
            </a:extLst>
          </p:cNvPr>
          <p:cNvSpPr>
            <a:spLocks noGrp="1"/>
          </p:cNvSpPr>
          <p:nvPr>
            <p:ph idx="1"/>
          </p:nvPr>
        </p:nvSpPr>
        <p:spPr/>
        <p:txBody>
          <a:bodyPr/>
          <a:lstStyle/>
          <a:p>
            <a:r>
              <a:rPr lang="en-US" altLang="en-US" sz="2800" b="1" dirty="0"/>
              <a:t>Step</a:t>
            </a:r>
            <a:r>
              <a:rPr lang="en-US" altLang="en-US" sz="2800" dirty="0"/>
              <a:t> </a:t>
            </a:r>
            <a:r>
              <a:rPr lang="en-US" altLang="en-US" sz="2800" b="1" dirty="0"/>
              <a:t>4—</a:t>
            </a:r>
            <a:r>
              <a:rPr lang="en-US" altLang="en-US" sz="2800" dirty="0"/>
              <a:t>Ending a Suit through Motions</a:t>
            </a:r>
          </a:p>
          <a:p>
            <a:pPr lvl="1"/>
            <a:r>
              <a:rPr lang="en-US" altLang="en-US" dirty="0"/>
              <a:t>Motion for judgment on the pleadings</a:t>
            </a:r>
          </a:p>
          <a:p>
            <a:pPr lvl="2"/>
            <a:r>
              <a:rPr lang="en-US" altLang="en-US" sz="2000" dirty="0"/>
              <a:t>Even if everything the plaintiff said in the complaint is true, there is no cause for action</a:t>
            </a:r>
          </a:p>
          <a:p>
            <a:pPr lvl="2"/>
            <a:r>
              <a:rPr lang="en-US" altLang="en-US" sz="2000" dirty="0"/>
              <a:t>If the court grants the motion, the case is over at the trial court level (appeal is possible)</a:t>
            </a:r>
          </a:p>
          <a:p>
            <a:endParaRPr lang="en-US" dirty="0"/>
          </a:p>
        </p:txBody>
      </p:sp>
    </p:spTree>
    <p:extLst>
      <p:ext uri="{BB962C8B-B14F-4D97-AF65-F5344CB8AC3E}">
        <p14:creationId xmlns:p14="http://schemas.microsoft.com/office/powerpoint/2010/main" val="1515733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A39FFF-1224-4092-BDB7-C6ABBDFEC7B0}"/>
              </a:ext>
            </a:extLst>
          </p:cNvPr>
          <p:cNvSpPr>
            <a:spLocks noGrp="1"/>
          </p:cNvSpPr>
          <p:nvPr>
            <p:ph type="title"/>
          </p:nvPr>
        </p:nvSpPr>
        <p:spPr/>
        <p:txBody>
          <a:bodyPr/>
          <a:lstStyle/>
          <a:p>
            <a:r>
              <a:rPr lang="en-US" dirty="0"/>
              <a:t>When You Are in Litigation. . . (7 of 18)</a:t>
            </a:r>
          </a:p>
        </p:txBody>
      </p:sp>
      <p:sp>
        <p:nvSpPr>
          <p:cNvPr id="2" name="Content Placeholder 1">
            <a:extLst>
              <a:ext uri="{FF2B5EF4-FFF2-40B4-BE49-F238E27FC236}">
                <a16:creationId xmlns:a16="http://schemas.microsoft.com/office/drawing/2014/main" id="{B01180B3-4964-494D-8ED8-62745BBC7BE7}"/>
              </a:ext>
            </a:extLst>
          </p:cNvPr>
          <p:cNvSpPr>
            <a:spLocks noGrp="1"/>
          </p:cNvSpPr>
          <p:nvPr>
            <p:ph idx="1"/>
          </p:nvPr>
        </p:nvSpPr>
        <p:spPr/>
        <p:txBody>
          <a:bodyPr/>
          <a:lstStyle/>
          <a:p>
            <a:r>
              <a:rPr lang="en-US" altLang="en-US" sz="2800" b="1" dirty="0"/>
              <a:t>Step</a:t>
            </a:r>
            <a:r>
              <a:rPr lang="en-US" altLang="en-US" sz="2800" dirty="0"/>
              <a:t> </a:t>
            </a:r>
            <a:r>
              <a:rPr lang="en-US" altLang="en-US" sz="2800" b="1" dirty="0"/>
              <a:t>5—</a:t>
            </a:r>
            <a:r>
              <a:rPr lang="en-US" altLang="en-US" sz="2800" dirty="0"/>
              <a:t>Pretrial Motions</a:t>
            </a:r>
          </a:p>
          <a:p>
            <a:pPr lvl="1"/>
            <a:r>
              <a:rPr lang="en-US" altLang="en-US" dirty="0"/>
              <a:t>Motion for summary judgment</a:t>
            </a:r>
          </a:p>
          <a:p>
            <a:pPr lvl="2"/>
            <a:r>
              <a:rPr lang="en-US" altLang="en-US" sz="2000" dirty="0"/>
              <a:t>Appropriate in cases where there are no factual issues</a:t>
            </a:r>
          </a:p>
          <a:p>
            <a:pPr lvl="2"/>
            <a:r>
              <a:rPr lang="en-US" altLang="en-US" sz="2000" dirty="0"/>
              <a:t>Used to resolve questions of law when the parties agree on the facts</a:t>
            </a:r>
          </a:p>
          <a:p>
            <a:endParaRPr lang="en-US" dirty="0"/>
          </a:p>
        </p:txBody>
      </p:sp>
    </p:spTree>
    <p:extLst>
      <p:ext uri="{BB962C8B-B14F-4D97-AF65-F5344CB8AC3E}">
        <p14:creationId xmlns:p14="http://schemas.microsoft.com/office/powerpoint/2010/main" val="3209094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8E4538-8121-4753-B6E2-997537F8E746}"/>
              </a:ext>
            </a:extLst>
          </p:cNvPr>
          <p:cNvSpPr>
            <a:spLocks noGrp="1"/>
          </p:cNvSpPr>
          <p:nvPr>
            <p:ph type="title"/>
          </p:nvPr>
        </p:nvSpPr>
        <p:spPr/>
        <p:txBody>
          <a:bodyPr/>
          <a:lstStyle/>
          <a:p>
            <a:r>
              <a:rPr lang="en-US" dirty="0"/>
              <a:t>When You Are in Litigation. . . (8 of 18)</a:t>
            </a:r>
          </a:p>
        </p:txBody>
      </p:sp>
      <p:sp>
        <p:nvSpPr>
          <p:cNvPr id="2" name="Content Placeholder 1">
            <a:extLst>
              <a:ext uri="{FF2B5EF4-FFF2-40B4-BE49-F238E27FC236}">
                <a16:creationId xmlns:a16="http://schemas.microsoft.com/office/drawing/2014/main" id="{140B0D9B-7D95-4DA0-9318-3601E2EB2961}"/>
              </a:ext>
            </a:extLst>
          </p:cNvPr>
          <p:cNvSpPr>
            <a:spLocks noGrp="1"/>
          </p:cNvSpPr>
          <p:nvPr>
            <p:ph idx="1"/>
          </p:nvPr>
        </p:nvSpPr>
        <p:spPr/>
        <p:txBody>
          <a:bodyPr/>
          <a:lstStyle/>
          <a:p>
            <a:pPr>
              <a:lnSpc>
                <a:spcPct val="90000"/>
              </a:lnSpc>
              <a:spcBef>
                <a:spcPts val="863"/>
              </a:spcBef>
            </a:pPr>
            <a:r>
              <a:rPr lang="en-US" altLang="en-US" sz="2800" b="1" dirty="0"/>
              <a:t>Step</a:t>
            </a:r>
            <a:r>
              <a:rPr lang="en-US" altLang="en-US" sz="2800" dirty="0"/>
              <a:t> </a:t>
            </a:r>
            <a:r>
              <a:rPr lang="en-US" altLang="en-US" sz="2800" b="1" dirty="0"/>
              <a:t>6—</a:t>
            </a:r>
            <a:r>
              <a:rPr lang="en-US" altLang="en-US" sz="2800" dirty="0"/>
              <a:t>Discovery</a:t>
            </a:r>
          </a:p>
          <a:p>
            <a:pPr lvl="1">
              <a:lnSpc>
                <a:spcPct val="90000"/>
              </a:lnSpc>
              <a:spcBef>
                <a:spcPts val="863"/>
              </a:spcBef>
            </a:pPr>
            <a:r>
              <a:rPr lang="en-US" altLang="en-US" dirty="0"/>
              <a:t>Forms of discovery to supplement the evidence are released</a:t>
            </a:r>
          </a:p>
          <a:p>
            <a:pPr lvl="2">
              <a:lnSpc>
                <a:spcPct val="90000"/>
              </a:lnSpc>
              <a:spcBef>
                <a:spcPts val="863"/>
              </a:spcBef>
            </a:pPr>
            <a:r>
              <a:rPr lang="en-US" altLang="en-US" sz="2000" dirty="0">
                <a:solidFill>
                  <a:srgbClr val="FF0000"/>
                </a:solidFill>
              </a:rPr>
              <a:t>Requests for admissions</a:t>
            </a:r>
            <a:r>
              <a:rPr lang="en-US" altLang="en-US" sz="2000" dirty="0"/>
              <a:t>: Request from one party to another for the admission of facts so that the proof requested at the trial is limited</a:t>
            </a:r>
          </a:p>
          <a:p>
            <a:pPr lvl="2">
              <a:lnSpc>
                <a:spcPct val="90000"/>
              </a:lnSpc>
              <a:spcBef>
                <a:spcPts val="863"/>
              </a:spcBef>
            </a:pPr>
            <a:r>
              <a:rPr lang="en-US" altLang="en-US" sz="2000" dirty="0">
                <a:solidFill>
                  <a:srgbClr val="FF0000"/>
                </a:solidFill>
              </a:rPr>
              <a:t>Interrogatories</a:t>
            </a:r>
            <a:r>
              <a:rPr lang="en-US" altLang="en-US" sz="2000" dirty="0"/>
              <a:t>: Written questions submitted to the opposition</a:t>
            </a:r>
          </a:p>
          <a:p>
            <a:pPr lvl="2">
              <a:lnSpc>
                <a:spcPct val="90000"/>
              </a:lnSpc>
              <a:spcBef>
                <a:spcPts val="863"/>
              </a:spcBef>
            </a:pPr>
            <a:r>
              <a:rPr lang="en-US" altLang="en-US" sz="2000" dirty="0">
                <a:solidFill>
                  <a:srgbClr val="FF0000"/>
                </a:solidFill>
              </a:rPr>
              <a:t>Depositions</a:t>
            </a:r>
            <a:r>
              <a:rPr lang="en-US" altLang="en-US" sz="2000" dirty="0"/>
              <a:t>: Statements of parties or witnesses taken under oath in an informal setting</a:t>
            </a:r>
          </a:p>
          <a:p>
            <a:pPr lvl="2">
              <a:lnSpc>
                <a:spcPct val="90000"/>
              </a:lnSpc>
              <a:spcBef>
                <a:spcPts val="863"/>
              </a:spcBef>
            </a:pPr>
            <a:r>
              <a:rPr lang="en-US" altLang="en-US" sz="2000" dirty="0"/>
              <a:t>Request for mental or physical examination or for inspection</a:t>
            </a:r>
          </a:p>
          <a:p>
            <a:endParaRPr lang="en-US" dirty="0"/>
          </a:p>
        </p:txBody>
      </p:sp>
    </p:spTree>
    <p:extLst>
      <p:ext uri="{BB962C8B-B14F-4D97-AF65-F5344CB8AC3E}">
        <p14:creationId xmlns:p14="http://schemas.microsoft.com/office/powerpoint/2010/main" val="3888895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1258B0-A131-40AD-BFEE-06570A05A193}"/>
              </a:ext>
            </a:extLst>
          </p:cNvPr>
          <p:cNvSpPr>
            <a:spLocks noGrp="1"/>
          </p:cNvSpPr>
          <p:nvPr>
            <p:ph type="title"/>
          </p:nvPr>
        </p:nvSpPr>
        <p:spPr/>
        <p:txBody>
          <a:bodyPr/>
          <a:lstStyle/>
          <a:p>
            <a:r>
              <a:rPr lang="en-US" dirty="0"/>
              <a:t>When You Are in Litigation. . . (9 of 18)</a:t>
            </a:r>
          </a:p>
        </p:txBody>
      </p:sp>
      <p:sp>
        <p:nvSpPr>
          <p:cNvPr id="2" name="Content Placeholder 1">
            <a:extLst>
              <a:ext uri="{FF2B5EF4-FFF2-40B4-BE49-F238E27FC236}">
                <a16:creationId xmlns:a16="http://schemas.microsoft.com/office/drawing/2014/main" id="{ABD0E018-26B7-4F39-A340-A438106A25F0}"/>
              </a:ext>
            </a:extLst>
          </p:cNvPr>
          <p:cNvSpPr>
            <a:spLocks noGrp="1"/>
          </p:cNvSpPr>
          <p:nvPr>
            <p:ph idx="1"/>
          </p:nvPr>
        </p:nvSpPr>
        <p:spPr/>
        <p:txBody>
          <a:bodyPr/>
          <a:lstStyle/>
          <a:p>
            <a:pPr>
              <a:spcBef>
                <a:spcPts val="600"/>
              </a:spcBef>
            </a:pPr>
            <a:r>
              <a:rPr lang="en-US" altLang="en-US" sz="2800" b="1" dirty="0"/>
              <a:t>Step</a:t>
            </a:r>
            <a:r>
              <a:rPr lang="en-US" altLang="en-US" sz="2800" dirty="0"/>
              <a:t> </a:t>
            </a:r>
            <a:r>
              <a:rPr lang="en-US" altLang="en-US" sz="2800" b="1" dirty="0"/>
              <a:t>6—</a:t>
            </a:r>
            <a:r>
              <a:rPr lang="en-US" altLang="en-US" sz="2800" dirty="0"/>
              <a:t>Discovery</a:t>
            </a:r>
          </a:p>
          <a:p>
            <a:pPr lvl="1">
              <a:spcBef>
                <a:spcPts val="600"/>
              </a:spcBef>
            </a:pPr>
            <a:r>
              <a:rPr lang="en-US" altLang="en-US" dirty="0"/>
              <a:t>Requests for production: Documents, physical evidence</a:t>
            </a:r>
          </a:p>
          <a:p>
            <a:pPr lvl="1">
              <a:spcBef>
                <a:spcPts val="600"/>
              </a:spcBef>
            </a:pPr>
            <a:r>
              <a:rPr lang="en-US" altLang="en-US" dirty="0"/>
              <a:t>Only relevant, non-privileged information is discoverable </a:t>
            </a:r>
          </a:p>
          <a:p>
            <a:pPr lvl="1">
              <a:spcBef>
                <a:spcPts val="600"/>
              </a:spcBef>
            </a:pPr>
            <a:r>
              <a:rPr lang="en-US" altLang="en-US" dirty="0"/>
              <a:t>No:</a:t>
            </a:r>
          </a:p>
          <a:p>
            <a:pPr lvl="2">
              <a:spcBef>
                <a:spcPts val="600"/>
              </a:spcBef>
            </a:pPr>
            <a:r>
              <a:rPr lang="en-US" altLang="en-US" sz="2000" dirty="0"/>
              <a:t>Work product</a:t>
            </a:r>
          </a:p>
          <a:p>
            <a:pPr lvl="2">
              <a:spcBef>
                <a:spcPts val="600"/>
              </a:spcBef>
            </a:pPr>
            <a:r>
              <a:rPr lang="en-US" altLang="en-US" sz="2000" dirty="0" err="1"/>
              <a:t>Attorney─client</a:t>
            </a:r>
            <a:r>
              <a:rPr lang="en-US" altLang="en-US" sz="2000" dirty="0"/>
              <a:t> privilege</a:t>
            </a:r>
          </a:p>
          <a:p>
            <a:pPr lvl="2">
              <a:spcBef>
                <a:spcPts val="600"/>
              </a:spcBef>
            </a:pPr>
            <a:r>
              <a:rPr lang="en-US" altLang="en-US" sz="2000" dirty="0" err="1"/>
              <a:t>Husband─wife</a:t>
            </a:r>
            <a:r>
              <a:rPr lang="en-US" altLang="en-US" sz="2000" dirty="0"/>
              <a:t> privilege</a:t>
            </a:r>
          </a:p>
          <a:p>
            <a:endParaRPr lang="en-US" dirty="0"/>
          </a:p>
        </p:txBody>
      </p:sp>
    </p:spTree>
    <p:extLst>
      <p:ext uri="{BB962C8B-B14F-4D97-AF65-F5344CB8AC3E}">
        <p14:creationId xmlns:p14="http://schemas.microsoft.com/office/powerpoint/2010/main" val="532627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00B4D0-722D-44A3-85B8-A1CBF97F0F32}"/>
              </a:ext>
            </a:extLst>
          </p:cNvPr>
          <p:cNvSpPr>
            <a:spLocks noGrp="1"/>
          </p:cNvSpPr>
          <p:nvPr>
            <p:ph type="title"/>
          </p:nvPr>
        </p:nvSpPr>
        <p:spPr/>
        <p:txBody>
          <a:bodyPr/>
          <a:lstStyle/>
          <a:p>
            <a:r>
              <a:rPr lang="en-US" dirty="0"/>
              <a:t>When You Are in Litigation. . . (10 of 18) </a:t>
            </a:r>
          </a:p>
        </p:txBody>
      </p:sp>
      <p:sp>
        <p:nvSpPr>
          <p:cNvPr id="5" name="Content Placeholder 4">
            <a:extLst>
              <a:ext uri="{FF2B5EF4-FFF2-40B4-BE49-F238E27FC236}">
                <a16:creationId xmlns:a16="http://schemas.microsoft.com/office/drawing/2014/main" id="{AB62B1B0-5BD9-428E-B1B8-0AC7DB8EF724}"/>
              </a:ext>
            </a:extLst>
          </p:cNvPr>
          <p:cNvSpPr>
            <a:spLocks noGrp="1"/>
          </p:cNvSpPr>
          <p:nvPr>
            <p:ph idx="1"/>
          </p:nvPr>
        </p:nvSpPr>
        <p:spPr>
          <a:xfrm>
            <a:off x="476843" y="1944375"/>
            <a:ext cx="10478703" cy="936848"/>
          </a:xfrm>
        </p:spPr>
        <p:txBody>
          <a:bodyPr/>
          <a:lstStyle/>
          <a:p>
            <a:pPr marL="457200" indent="-457200" algn="l">
              <a:buFont typeface="Arial" panose="020B0604020202020204" pitchFamily="34" charset="0"/>
              <a:buChar char="•"/>
            </a:pPr>
            <a:r>
              <a:rPr lang="en-US" altLang="en-US" sz="2800" b="1" dirty="0">
                <a:solidFill>
                  <a:srgbClr val="FF0000"/>
                </a:solidFill>
              </a:rPr>
              <a:t>Case 4.2</a:t>
            </a:r>
            <a:r>
              <a:rPr lang="en-US" altLang="en-US" sz="2800" dirty="0">
                <a:solidFill>
                  <a:srgbClr val="FF0000"/>
                </a:solidFill>
              </a:rPr>
              <a:t> </a:t>
            </a:r>
            <a:r>
              <a:rPr lang="en-US" altLang="en-US" sz="2800" b="1" i="1" dirty="0" err="1"/>
              <a:t>Delmur</a:t>
            </a:r>
            <a:r>
              <a:rPr lang="en-US" altLang="en-US" sz="2800" b="1" i="1" dirty="0"/>
              <a:t>, Inc. v School Construction Authority </a:t>
            </a:r>
            <a:r>
              <a:rPr lang="en-US" altLang="en-US" sz="2800" b="1" dirty="0"/>
              <a:t>(2019)</a:t>
            </a:r>
          </a:p>
        </p:txBody>
      </p:sp>
      <p:pic>
        <p:nvPicPr>
          <p:cNvPr id="14" name="Graphic 8" descr="Truck">
            <a:extLst>
              <a:ext uri="{FF2B5EF4-FFF2-40B4-BE49-F238E27FC236}">
                <a16:creationId xmlns:a16="http://schemas.microsoft.com/office/drawing/2014/main" id="{FC12839D-E887-480C-B502-6C974464F5B8}"/>
              </a:ext>
            </a:extLst>
          </p:cNvPr>
          <p:cNvPicPr>
            <a:picLocks noGrp="1" noChangeAspect="1"/>
          </p:cNvPicPr>
          <p:nvPr>
            <p:ph idx="11"/>
          </p:nvPr>
        </p:nvPicPr>
        <p:blipFill>
          <a:blip r:embed="rId2">
            <a:extLst>
              <a:ext uri="{96DAC541-7B7A-43D3-8B79-37D633B846F1}">
                <asvg:svgBlip xmlns:asvg="http://schemas.microsoft.com/office/drawing/2016/SVG/main" r:embed="rId3"/>
              </a:ext>
            </a:extLst>
          </a:blip>
          <a:stretch>
            <a:fillRect/>
          </a:stretch>
        </p:blipFill>
        <p:spPr>
          <a:xfrm>
            <a:off x="720604" y="2521091"/>
            <a:ext cx="3674860" cy="3674860"/>
          </a:xfrm>
          <a:prstGeom prst="rect">
            <a:avLst/>
          </a:prstGeom>
        </p:spPr>
      </p:pic>
      <p:sp>
        <p:nvSpPr>
          <p:cNvPr id="9" name="Content Placeholder 8">
            <a:extLst>
              <a:ext uri="{FF2B5EF4-FFF2-40B4-BE49-F238E27FC236}">
                <a16:creationId xmlns:a16="http://schemas.microsoft.com/office/drawing/2014/main" id="{ED3B380F-5913-4039-B710-F81212CB611B}"/>
              </a:ext>
            </a:extLst>
          </p:cNvPr>
          <p:cNvSpPr>
            <a:spLocks noGrp="1"/>
          </p:cNvSpPr>
          <p:nvPr>
            <p:ph idx="13"/>
          </p:nvPr>
        </p:nvSpPr>
        <p:spPr>
          <a:xfrm>
            <a:off x="5116381" y="2881223"/>
            <a:ext cx="5118248" cy="2265909"/>
          </a:xfrm>
        </p:spPr>
        <p:txBody>
          <a:bodyPr/>
          <a:lstStyle/>
          <a:p>
            <a:pPr algn="l"/>
            <a:r>
              <a:rPr lang="en-US" sz="2400" dirty="0">
                <a:solidFill>
                  <a:schemeClr val="accent1"/>
                </a:solidFill>
                <a:latin typeface="+mj-lt"/>
                <a:ea typeface="Open Sans" panose="020B0606030504020204" pitchFamily="34" charset="0"/>
                <a:cs typeface="Open Sans" panose="020B0606030504020204" pitchFamily="34" charset="0"/>
              </a:rPr>
              <a:t>The truck went missing from the storage yard after delayed responses to requests to see the truck </a:t>
            </a:r>
          </a:p>
          <a:p>
            <a:pPr algn="l"/>
            <a:r>
              <a:rPr lang="en-US" sz="2400" dirty="0">
                <a:solidFill>
                  <a:schemeClr val="accent1"/>
                </a:solidFill>
                <a:latin typeface="+mj-lt"/>
                <a:ea typeface="Open Sans" panose="020B0606030504020204" pitchFamily="34" charset="0"/>
                <a:cs typeface="Open Sans" panose="020B0606030504020204" pitchFamily="34" charset="0"/>
              </a:rPr>
              <a:t>The importance of being forthright during discovery</a:t>
            </a:r>
            <a:endParaRPr lang="en-US" sz="2400" dirty="0">
              <a:latin typeface="+mj-lt"/>
              <a:ea typeface="Open Sans" panose="020B0606030504020204" pitchFamily="34" charset="0"/>
              <a:cs typeface="Open Sans" panose="020B0606030504020204" pitchFamily="34" charset="0"/>
            </a:endParaRPr>
          </a:p>
        </p:txBody>
      </p:sp>
      <p:pic>
        <p:nvPicPr>
          <p:cNvPr id="16" name="Picture Placeholder 14">
            <a:extLst>
              <a:ext uri="{FF2B5EF4-FFF2-40B4-BE49-F238E27FC236}">
                <a16:creationId xmlns:a16="http://schemas.microsoft.com/office/drawing/2014/main" id="{9B62B1C8-8D59-40B7-9C4C-F243656314E1}"/>
              </a:ext>
              <a:ext uri="{C183D7F6-B498-43B3-948B-1728B52AA6E4}">
                <adec:decorative xmlns:adec="http://schemas.microsoft.com/office/drawing/2017/decorative" val="1"/>
              </a:ext>
            </a:extLst>
          </p:cNvPr>
          <p:cNvPicPr>
            <a:picLocks noGrp="1" noChangeAspect="1"/>
          </p:cNvPicPr>
          <p:nvPr>
            <p:ph idx="15"/>
          </p:nvPr>
        </p:nvPicPr>
        <p:blipFill>
          <a:blip r:embed="rId4"/>
          <a:stretch>
            <a:fillRect/>
          </a:stretch>
        </p:blipFill>
        <p:spPr>
          <a:xfrm>
            <a:off x="10060502" y="4813540"/>
            <a:ext cx="1658256" cy="1652159"/>
          </a:xfrm>
          <a:prstGeom prst="rect">
            <a:avLst/>
          </a:prstGeom>
        </p:spPr>
      </p:pic>
    </p:spTree>
    <p:extLst>
      <p:ext uri="{BB962C8B-B14F-4D97-AF65-F5344CB8AC3E}">
        <p14:creationId xmlns:p14="http://schemas.microsoft.com/office/powerpoint/2010/main" val="4245499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D0D671-0DF2-4974-BEEC-3E5AFE1165A4}"/>
              </a:ext>
            </a:extLst>
          </p:cNvPr>
          <p:cNvSpPr>
            <a:spLocks noGrp="1"/>
          </p:cNvSpPr>
          <p:nvPr>
            <p:ph type="title"/>
          </p:nvPr>
        </p:nvSpPr>
        <p:spPr/>
        <p:txBody>
          <a:bodyPr/>
          <a:lstStyle/>
          <a:p>
            <a:r>
              <a:rPr lang="en-US" dirty="0"/>
              <a:t>When You Are in Litigation. . . (11 of 18)</a:t>
            </a:r>
          </a:p>
        </p:txBody>
      </p:sp>
      <p:sp>
        <p:nvSpPr>
          <p:cNvPr id="2" name="Content Placeholder 1">
            <a:extLst>
              <a:ext uri="{FF2B5EF4-FFF2-40B4-BE49-F238E27FC236}">
                <a16:creationId xmlns:a16="http://schemas.microsoft.com/office/drawing/2014/main" id="{590A8B9B-476D-45E8-8E46-8FA2994BCB22}"/>
              </a:ext>
            </a:extLst>
          </p:cNvPr>
          <p:cNvSpPr>
            <a:spLocks noGrp="1"/>
          </p:cNvSpPr>
          <p:nvPr>
            <p:ph idx="1"/>
          </p:nvPr>
        </p:nvSpPr>
        <p:spPr>
          <a:xfrm>
            <a:off x="475042" y="1690692"/>
            <a:ext cx="11241915" cy="4351338"/>
          </a:xfrm>
        </p:spPr>
        <p:txBody>
          <a:bodyPr/>
          <a:lstStyle/>
          <a:p>
            <a:pPr>
              <a:spcBef>
                <a:spcPts val="863"/>
              </a:spcBef>
            </a:pPr>
            <a:r>
              <a:rPr lang="en-US" altLang="en-US" sz="2800" b="1" dirty="0"/>
              <a:t>Step</a:t>
            </a:r>
            <a:r>
              <a:rPr lang="en-US" altLang="en-US" sz="2800" dirty="0"/>
              <a:t> </a:t>
            </a:r>
            <a:r>
              <a:rPr lang="en-US" altLang="en-US" sz="2800" b="1" dirty="0"/>
              <a:t>7—</a:t>
            </a:r>
            <a:r>
              <a:rPr lang="en-US" altLang="en-US" sz="2800" dirty="0"/>
              <a:t>The Trial</a:t>
            </a:r>
          </a:p>
          <a:p>
            <a:pPr lvl="1">
              <a:spcBef>
                <a:spcPts val="863"/>
              </a:spcBef>
            </a:pPr>
            <a:r>
              <a:rPr lang="en-US" altLang="en-US" dirty="0"/>
              <a:t>Jury trial</a:t>
            </a:r>
          </a:p>
          <a:p>
            <a:pPr lvl="2">
              <a:spcBef>
                <a:spcPts val="863"/>
              </a:spcBef>
            </a:pPr>
            <a:r>
              <a:rPr lang="en-US" altLang="en-US" sz="2000" dirty="0"/>
              <a:t>Required in cases where damages over $20 are claimed (unless waived)</a:t>
            </a:r>
          </a:p>
          <a:p>
            <a:pPr lvl="2">
              <a:spcBef>
                <a:spcPts val="863"/>
              </a:spcBef>
            </a:pPr>
            <a:r>
              <a:rPr lang="en-US" altLang="en-US" sz="2000" dirty="0"/>
              <a:t>Absolute right to a jury trial is only in criminal cases</a:t>
            </a:r>
          </a:p>
          <a:p>
            <a:pPr lvl="2">
              <a:spcBef>
                <a:spcPts val="863"/>
              </a:spcBef>
            </a:pPr>
            <a:r>
              <a:rPr lang="en-US" altLang="en-US" sz="2000" dirty="0"/>
              <a:t>Jurors selected from voting or drivers’ license lists</a:t>
            </a:r>
          </a:p>
          <a:p>
            <a:pPr lvl="1">
              <a:spcBef>
                <a:spcPts val="863"/>
              </a:spcBef>
            </a:pPr>
            <a:r>
              <a:rPr lang="en-US" altLang="en-US" i="1" dirty="0" err="1"/>
              <a:t>Voir</a:t>
            </a:r>
            <a:r>
              <a:rPr lang="en-US" altLang="en-US" i="1" dirty="0"/>
              <a:t> dire</a:t>
            </a:r>
          </a:p>
          <a:p>
            <a:pPr lvl="2">
              <a:spcBef>
                <a:spcPts val="863"/>
              </a:spcBef>
            </a:pPr>
            <a:r>
              <a:rPr lang="en-US" altLang="en-US" sz="2000" dirty="0"/>
              <a:t>Used to narrow jurors for a panel</a:t>
            </a:r>
          </a:p>
          <a:p>
            <a:pPr lvl="2">
              <a:spcBef>
                <a:spcPts val="863"/>
              </a:spcBef>
            </a:pPr>
            <a:r>
              <a:rPr lang="en-US" altLang="en-US" sz="2000" dirty="0"/>
              <a:t>Questionnaire about their knowledge of the case, level of education, background, etc.</a:t>
            </a:r>
          </a:p>
          <a:p>
            <a:endParaRPr lang="en-US" dirty="0"/>
          </a:p>
        </p:txBody>
      </p:sp>
    </p:spTree>
    <p:extLst>
      <p:ext uri="{BB962C8B-B14F-4D97-AF65-F5344CB8AC3E}">
        <p14:creationId xmlns:p14="http://schemas.microsoft.com/office/powerpoint/2010/main" val="4075460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E20F70-AF81-4209-964C-E2F7DA21A940}"/>
              </a:ext>
            </a:extLst>
          </p:cNvPr>
          <p:cNvSpPr>
            <a:spLocks noGrp="1"/>
          </p:cNvSpPr>
          <p:nvPr>
            <p:ph type="title"/>
          </p:nvPr>
        </p:nvSpPr>
        <p:spPr/>
        <p:txBody>
          <a:bodyPr/>
          <a:lstStyle/>
          <a:p>
            <a:r>
              <a:rPr lang="en-US" dirty="0"/>
              <a:t>When You Are in Litigation. . . (12 of 18)</a:t>
            </a:r>
          </a:p>
        </p:txBody>
      </p:sp>
      <p:sp>
        <p:nvSpPr>
          <p:cNvPr id="2" name="Content Placeholder 1">
            <a:extLst>
              <a:ext uri="{FF2B5EF4-FFF2-40B4-BE49-F238E27FC236}">
                <a16:creationId xmlns:a16="http://schemas.microsoft.com/office/drawing/2014/main" id="{B003DAF2-0ACD-44C0-9207-316B51501169}"/>
              </a:ext>
            </a:extLst>
          </p:cNvPr>
          <p:cNvSpPr>
            <a:spLocks noGrp="1"/>
          </p:cNvSpPr>
          <p:nvPr>
            <p:ph idx="1"/>
          </p:nvPr>
        </p:nvSpPr>
        <p:spPr/>
        <p:txBody>
          <a:bodyPr/>
          <a:lstStyle/>
          <a:p>
            <a:pPr>
              <a:spcBef>
                <a:spcPts val="863"/>
              </a:spcBef>
            </a:pPr>
            <a:r>
              <a:rPr lang="en-US" altLang="en-US" sz="2800" b="1" dirty="0"/>
              <a:t>Step</a:t>
            </a:r>
            <a:r>
              <a:rPr lang="en-US" altLang="en-US" sz="2800" dirty="0"/>
              <a:t> </a:t>
            </a:r>
            <a:r>
              <a:rPr lang="en-US" altLang="en-US" sz="2800" b="1" dirty="0"/>
              <a:t>7—</a:t>
            </a:r>
            <a:r>
              <a:rPr lang="en-US" altLang="en-US" sz="2800" dirty="0"/>
              <a:t>The Trial</a:t>
            </a:r>
          </a:p>
          <a:p>
            <a:pPr lvl="1">
              <a:spcBef>
                <a:spcPts val="863"/>
              </a:spcBef>
            </a:pPr>
            <a:r>
              <a:rPr lang="en-US" altLang="en-US" i="1" dirty="0" err="1"/>
              <a:t>Voir</a:t>
            </a:r>
            <a:r>
              <a:rPr lang="en-US" altLang="en-US" i="1" dirty="0"/>
              <a:t> dire</a:t>
            </a:r>
          </a:p>
          <a:p>
            <a:pPr lvl="2">
              <a:spcBef>
                <a:spcPts val="863"/>
              </a:spcBef>
            </a:pPr>
            <a:r>
              <a:rPr lang="en-US" altLang="en-US" sz="2000" dirty="0"/>
              <a:t>Can be challenged for cause—incapable of making an impartial decision when they know the parties involved with the case</a:t>
            </a:r>
          </a:p>
          <a:p>
            <a:pPr lvl="2">
              <a:spcBef>
                <a:spcPts val="863"/>
              </a:spcBef>
            </a:pPr>
            <a:r>
              <a:rPr lang="en-US" altLang="en-US" sz="2000" dirty="0"/>
              <a:t>Peremptory challenge—limited number of challenges used by attorneys to remove potential jurors with whom they are uncomfortable</a:t>
            </a:r>
          </a:p>
          <a:p>
            <a:pPr lvl="2">
              <a:spcBef>
                <a:spcPts val="863"/>
              </a:spcBef>
            </a:pPr>
            <a:r>
              <a:rPr lang="en-US" altLang="en-US" sz="2000" dirty="0"/>
              <a:t>However, it may not be based on race or sex</a:t>
            </a:r>
          </a:p>
          <a:p>
            <a:endParaRPr lang="en-US" dirty="0"/>
          </a:p>
        </p:txBody>
      </p:sp>
    </p:spTree>
    <p:extLst>
      <p:ext uri="{BB962C8B-B14F-4D97-AF65-F5344CB8AC3E}">
        <p14:creationId xmlns:p14="http://schemas.microsoft.com/office/powerpoint/2010/main" val="4272449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753DFB-744A-4EE1-BCAE-371BC78086C8}"/>
              </a:ext>
            </a:extLst>
          </p:cNvPr>
          <p:cNvSpPr>
            <a:spLocks noGrp="1"/>
          </p:cNvSpPr>
          <p:nvPr>
            <p:ph type="title"/>
          </p:nvPr>
        </p:nvSpPr>
        <p:spPr/>
        <p:txBody>
          <a:bodyPr/>
          <a:lstStyle/>
          <a:p>
            <a:r>
              <a:rPr lang="en-US" dirty="0"/>
              <a:t>When You Are in Litigation. . . (13 of 18)</a:t>
            </a:r>
          </a:p>
        </p:txBody>
      </p:sp>
      <p:sp>
        <p:nvSpPr>
          <p:cNvPr id="2" name="Content Placeholder 1">
            <a:extLst>
              <a:ext uri="{FF2B5EF4-FFF2-40B4-BE49-F238E27FC236}">
                <a16:creationId xmlns:a16="http://schemas.microsoft.com/office/drawing/2014/main" id="{1E61840C-3CFB-4331-AE99-471B802F438C}"/>
              </a:ext>
            </a:extLst>
          </p:cNvPr>
          <p:cNvSpPr>
            <a:spLocks noGrp="1"/>
          </p:cNvSpPr>
          <p:nvPr>
            <p:ph idx="1"/>
          </p:nvPr>
        </p:nvSpPr>
        <p:spPr/>
        <p:txBody>
          <a:bodyPr/>
          <a:lstStyle/>
          <a:p>
            <a:r>
              <a:rPr lang="en-US" altLang="en-US" sz="2800" b="1" dirty="0"/>
              <a:t>Step</a:t>
            </a:r>
            <a:r>
              <a:rPr lang="en-US" altLang="en-US" sz="2800" dirty="0"/>
              <a:t> </a:t>
            </a:r>
            <a:r>
              <a:rPr lang="en-US" altLang="en-US" sz="2800" b="1" dirty="0"/>
              <a:t>7—</a:t>
            </a:r>
            <a:r>
              <a:rPr lang="en-US" altLang="en-US" sz="2800" dirty="0"/>
              <a:t>The Trial</a:t>
            </a:r>
          </a:p>
          <a:p>
            <a:pPr lvl="1"/>
            <a:r>
              <a:rPr lang="en-US" altLang="en-US" dirty="0"/>
              <a:t>Plaintiff’s case</a:t>
            </a:r>
          </a:p>
          <a:p>
            <a:pPr lvl="2"/>
            <a:r>
              <a:rPr lang="en-US" altLang="en-US" sz="2000" dirty="0"/>
              <a:t>Presents witnesses—direct examination</a:t>
            </a:r>
          </a:p>
          <a:p>
            <a:pPr lvl="2"/>
            <a:r>
              <a:rPr lang="en-US" altLang="en-US" sz="2000" dirty="0"/>
              <a:t>Defendant can cross-examine the plaintiff’s witnesses</a:t>
            </a:r>
          </a:p>
          <a:p>
            <a:pPr lvl="1"/>
            <a:r>
              <a:rPr lang="en-US" altLang="en-US" dirty="0"/>
              <a:t>Opening statement</a:t>
            </a:r>
          </a:p>
          <a:p>
            <a:pPr lvl="2"/>
            <a:r>
              <a:rPr lang="en-US" altLang="en-US" sz="2000" dirty="0"/>
              <a:t>Gives a summary of the case and witnesses and how they fit together to prove necessary elements</a:t>
            </a:r>
          </a:p>
          <a:p>
            <a:endParaRPr lang="en-US" dirty="0"/>
          </a:p>
        </p:txBody>
      </p:sp>
    </p:spTree>
    <p:extLst>
      <p:ext uri="{BB962C8B-B14F-4D97-AF65-F5344CB8AC3E}">
        <p14:creationId xmlns:p14="http://schemas.microsoft.com/office/powerpoint/2010/main" val="2634900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1B06B-B9C4-4034-8B9D-22453FF9D2F3}"/>
              </a:ext>
            </a:extLst>
          </p:cNvPr>
          <p:cNvSpPr>
            <a:spLocks noGrp="1"/>
          </p:cNvSpPr>
          <p:nvPr>
            <p:ph type="title"/>
          </p:nvPr>
        </p:nvSpPr>
        <p:spPr/>
        <p:txBody>
          <a:bodyPr/>
          <a:lstStyle/>
          <a:p>
            <a:r>
              <a:rPr lang="en-US" dirty="0"/>
              <a:t>When You Are in Litigation. . . (14 of 18)</a:t>
            </a:r>
          </a:p>
        </p:txBody>
      </p:sp>
      <p:sp>
        <p:nvSpPr>
          <p:cNvPr id="2" name="Content Placeholder 1">
            <a:extLst>
              <a:ext uri="{FF2B5EF4-FFF2-40B4-BE49-F238E27FC236}">
                <a16:creationId xmlns:a16="http://schemas.microsoft.com/office/drawing/2014/main" id="{10FDD946-1963-43D3-92A7-7E04B2A9582D}"/>
              </a:ext>
            </a:extLst>
          </p:cNvPr>
          <p:cNvSpPr>
            <a:spLocks noGrp="1"/>
          </p:cNvSpPr>
          <p:nvPr>
            <p:ph idx="1"/>
          </p:nvPr>
        </p:nvSpPr>
        <p:spPr/>
        <p:txBody>
          <a:bodyPr/>
          <a:lstStyle/>
          <a:p>
            <a:r>
              <a:rPr lang="en-US" altLang="en-US" sz="2800" b="1" dirty="0"/>
              <a:t>Step 7—</a:t>
            </a:r>
            <a:r>
              <a:rPr lang="en-US" altLang="en-US" sz="2800" dirty="0"/>
              <a:t>The Trial</a:t>
            </a:r>
          </a:p>
          <a:p>
            <a:pPr lvl="1"/>
            <a:r>
              <a:rPr lang="en-US" altLang="en-US" dirty="0"/>
              <a:t>Post-plaintiff’s case motion</a:t>
            </a:r>
            <a:r>
              <a:rPr lang="en-US" altLang="en-US" sz="2400" dirty="0"/>
              <a:t>—</a:t>
            </a:r>
            <a:r>
              <a:rPr lang="en-US" altLang="en-US" dirty="0"/>
              <a:t>motion for a directed verdict</a:t>
            </a:r>
          </a:p>
          <a:p>
            <a:pPr lvl="2"/>
            <a:r>
              <a:rPr lang="en-US" altLang="en-US" sz="2000" dirty="0"/>
              <a:t>Plaintiff must prove all elements—called a </a:t>
            </a:r>
            <a:r>
              <a:rPr lang="en-US" altLang="en-US" sz="2000" i="1" dirty="0"/>
              <a:t>prima facie </a:t>
            </a:r>
            <a:r>
              <a:rPr lang="en-US" altLang="en-US" sz="2000" dirty="0"/>
              <a:t>case</a:t>
            </a:r>
          </a:p>
          <a:p>
            <a:pPr lvl="2"/>
            <a:r>
              <a:rPr lang="en-US" altLang="en-US" sz="2000" dirty="0"/>
              <a:t>Failure to prove all elements entitles the defendant to a directed verdict</a:t>
            </a:r>
          </a:p>
          <a:p>
            <a:pPr lvl="2"/>
            <a:r>
              <a:rPr lang="en-US" altLang="en-US" sz="2000" dirty="0"/>
              <a:t>Made with the jury excused</a:t>
            </a:r>
          </a:p>
          <a:p>
            <a:endParaRPr lang="en-US" dirty="0"/>
          </a:p>
        </p:txBody>
      </p:sp>
    </p:spTree>
    <p:extLst>
      <p:ext uri="{BB962C8B-B14F-4D97-AF65-F5344CB8AC3E}">
        <p14:creationId xmlns:p14="http://schemas.microsoft.com/office/powerpoint/2010/main" val="1493225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FDE0AB-ECF5-44AD-9CB4-540F2288B257}"/>
              </a:ext>
            </a:extLst>
          </p:cNvPr>
          <p:cNvSpPr>
            <a:spLocks noGrp="1"/>
          </p:cNvSpPr>
          <p:nvPr>
            <p:ph type="title"/>
          </p:nvPr>
        </p:nvSpPr>
        <p:spPr/>
        <p:txBody>
          <a:bodyPr/>
          <a:lstStyle/>
          <a:p>
            <a:r>
              <a:rPr lang="en-US" dirty="0"/>
              <a:t>When You Are in Litigation. . . (15 of 18)</a:t>
            </a:r>
          </a:p>
        </p:txBody>
      </p:sp>
      <p:sp>
        <p:nvSpPr>
          <p:cNvPr id="2" name="Content Placeholder 1">
            <a:extLst>
              <a:ext uri="{FF2B5EF4-FFF2-40B4-BE49-F238E27FC236}">
                <a16:creationId xmlns:a16="http://schemas.microsoft.com/office/drawing/2014/main" id="{B81F4D10-5020-4737-9D0C-050A1F92442E}"/>
              </a:ext>
            </a:extLst>
          </p:cNvPr>
          <p:cNvSpPr>
            <a:spLocks noGrp="1"/>
          </p:cNvSpPr>
          <p:nvPr>
            <p:ph idx="1"/>
          </p:nvPr>
        </p:nvSpPr>
        <p:spPr>
          <a:xfrm>
            <a:off x="476843" y="1516867"/>
            <a:ext cx="11241915" cy="4351338"/>
          </a:xfrm>
        </p:spPr>
        <p:txBody>
          <a:bodyPr/>
          <a:lstStyle/>
          <a:p>
            <a:pPr>
              <a:spcBef>
                <a:spcPts val="0"/>
              </a:spcBef>
            </a:pPr>
            <a:r>
              <a:rPr lang="en-US" altLang="en-US" sz="2800" b="1" dirty="0"/>
              <a:t>Step</a:t>
            </a:r>
            <a:r>
              <a:rPr lang="en-US" altLang="en-US" sz="2800" dirty="0"/>
              <a:t> </a:t>
            </a:r>
            <a:r>
              <a:rPr lang="en-US" altLang="en-US" sz="2800" b="1" dirty="0"/>
              <a:t>7—</a:t>
            </a:r>
            <a:r>
              <a:rPr lang="en-US" altLang="en-US" sz="2800" dirty="0"/>
              <a:t>The Trial</a:t>
            </a:r>
          </a:p>
          <a:p>
            <a:pPr lvl="1">
              <a:spcBef>
                <a:spcPts val="0"/>
              </a:spcBef>
            </a:pPr>
            <a:r>
              <a:rPr lang="en-US" altLang="en-US" dirty="0"/>
              <a:t>Defendant’s case</a:t>
            </a:r>
          </a:p>
          <a:p>
            <a:pPr lvl="2">
              <a:spcBef>
                <a:spcPts val="0"/>
              </a:spcBef>
            </a:pPr>
            <a:r>
              <a:rPr lang="en-US" altLang="en-US" sz="2000" dirty="0"/>
              <a:t>Presents witnesses—direct examination</a:t>
            </a:r>
          </a:p>
          <a:p>
            <a:pPr lvl="2">
              <a:spcBef>
                <a:spcPts val="0"/>
              </a:spcBef>
            </a:pPr>
            <a:r>
              <a:rPr lang="en-US" altLang="en-US" sz="2000" dirty="0"/>
              <a:t>Plaintiff can cross-examine the defendant’s witnesses</a:t>
            </a:r>
          </a:p>
          <a:p>
            <a:pPr lvl="1">
              <a:spcBef>
                <a:spcPts val="0"/>
              </a:spcBef>
            </a:pPr>
            <a:r>
              <a:rPr lang="en-US" altLang="en-US" dirty="0"/>
              <a:t>Types of evidence</a:t>
            </a:r>
          </a:p>
          <a:p>
            <a:pPr lvl="2">
              <a:spcBef>
                <a:spcPts val="0"/>
              </a:spcBef>
            </a:pPr>
            <a:r>
              <a:rPr lang="en-US" altLang="en-US" sz="2000" dirty="0"/>
              <a:t>Witnesses’ testimony</a:t>
            </a:r>
          </a:p>
          <a:p>
            <a:pPr lvl="2">
              <a:spcBef>
                <a:spcPts val="0"/>
              </a:spcBef>
            </a:pPr>
            <a:r>
              <a:rPr lang="en-US" altLang="en-US" sz="2000" dirty="0"/>
              <a:t>Documents</a:t>
            </a:r>
          </a:p>
          <a:p>
            <a:pPr lvl="2">
              <a:spcBef>
                <a:spcPts val="0"/>
              </a:spcBef>
            </a:pPr>
            <a:r>
              <a:rPr lang="en-US" altLang="en-US" sz="2000" dirty="0"/>
              <a:t>Photographs</a:t>
            </a:r>
          </a:p>
          <a:p>
            <a:pPr lvl="2">
              <a:spcBef>
                <a:spcPts val="0"/>
              </a:spcBef>
            </a:pPr>
            <a:r>
              <a:rPr lang="en-US" altLang="en-US" sz="2000" dirty="0"/>
              <a:t>Tangible items</a:t>
            </a:r>
          </a:p>
          <a:p>
            <a:pPr lvl="2">
              <a:spcBef>
                <a:spcPts val="0"/>
              </a:spcBef>
            </a:pPr>
            <a:r>
              <a:rPr lang="en-US" altLang="en-US" sz="2000" dirty="0"/>
              <a:t>Hearsay—can be admissible to establish facts other than the truth of the matter asserted</a:t>
            </a:r>
          </a:p>
          <a:p>
            <a:endParaRPr lang="en-US" dirty="0"/>
          </a:p>
        </p:txBody>
      </p:sp>
    </p:spTree>
    <p:extLst>
      <p:ext uri="{BB962C8B-B14F-4D97-AF65-F5344CB8AC3E}">
        <p14:creationId xmlns:p14="http://schemas.microsoft.com/office/powerpoint/2010/main" val="1910000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63B144-87BD-42CF-B9DE-9E5D4C640D7D}"/>
              </a:ext>
            </a:extLst>
          </p:cNvPr>
          <p:cNvSpPr>
            <a:spLocks noGrp="1"/>
          </p:cNvSpPr>
          <p:nvPr>
            <p:ph type="title"/>
          </p:nvPr>
        </p:nvSpPr>
        <p:spPr/>
        <p:txBody>
          <a:bodyPr/>
          <a:lstStyle/>
          <a:p>
            <a:r>
              <a:rPr lang="en-US" dirty="0"/>
              <a:t>Alternative Dispute Resolution</a:t>
            </a:r>
          </a:p>
        </p:txBody>
      </p:sp>
      <p:sp>
        <p:nvSpPr>
          <p:cNvPr id="2" name="Content Placeholder 1">
            <a:extLst>
              <a:ext uri="{FF2B5EF4-FFF2-40B4-BE49-F238E27FC236}">
                <a16:creationId xmlns:a16="http://schemas.microsoft.com/office/drawing/2014/main" id="{500467BD-4361-46CB-B2DE-1CC9030F9CF0}"/>
              </a:ext>
            </a:extLst>
          </p:cNvPr>
          <p:cNvSpPr>
            <a:spLocks noGrp="1"/>
          </p:cNvSpPr>
          <p:nvPr>
            <p:ph idx="1"/>
          </p:nvPr>
        </p:nvSpPr>
        <p:spPr/>
        <p:txBody>
          <a:bodyPr/>
          <a:lstStyle/>
          <a:p>
            <a:pPr marL="0" lvl="1" indent="0">
              <a:buSzPct val="100000"/>
              <a:buNone/>
            </a:pPr>
            <a:endParaRPr lang="en-US" sz="2800" dirty="0">
              <a:solidFill>
                <a:schemeClr val="accent3"/>
              </a:solidFill>
            </a:endParaRPr>
          </a:p>
          <a:p>
            <a:pPr marL="457200" lvl="1" indent="-457200">
              <a:buSzPct val="100000"/>
            </a:pPr>
            <a:r>
              <a:rPr lang="en-US" sz="2800" dirty="0">
                <a:solidFill>
                  <a:schemeClr val="accent3"/>
                </a:solidFill>
              </a:rPr>
              <a:t>ADR</a:t>
            </a:r>
            <a:r>
              <a:rPr lang="en-US" sz="2800" dirty="0">
                <a:solidFill>
                  <a:schemeClr val="tx1"/>
                </a:solidFill>
              </a:rPr>
              <a:t> = </a:t>
            </a:r>
            <a:r>
              <a:rPr lang="en-US" sz="2800" dirty="0"/>
              <a:t>Alternative Means of Resolving Differences Outside of Courtroom Litigation</a:t>
            </a:r>
          </a:p>
        </p:txBody>
      </p:sp>
    </p:spTree>
    <p:extLst>
      <p:ext uri="{BB962C8B-B14F-4D97-AF65-F5344CB8AC3E}">
        <p14:creationId xmlns:p14="http://schemas.microsoft.com/office/powerpoint/2010/main" val="36048360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9A7E61-F467-4DCF-93BD-5F865D4B5079}"/>
              </a:ext>
            </a:extLst>
          </p:cNvPr>
          <p:cNvSpPr>
            <a:spLocks noGrp="1"/>
          </p:cNvSpPr>
          <p:nvPr>
            <p:ph type="title"/>
          </p:nvPr>
        </p:nvSpPr>
        <p:spPr/>
        <p:txBody>
          <a:bodyPr/>
          <a:lstStyle/>
          <a:p>
            <a:r>
              <a:rPr lang="en-US" dirty="0"/>
              <a:t>When You Are in Litigation. . . (16 of 18)</a:t>
            </a:r>
          </a:p>
        </p:txBody>
      </p:sp>
      <p:sp>
        <p:nvSpPr>
          <p:cNvPr id="2" name="Content Placeholder 1">
            <a:extLst>
              <a:ext uri="{FF2B5EF4-FFF2-40B4-BE49-F238E27FC236}">
                <a16:creationId xmlns:a16="http://schemas.microsoft.com/office/drawing/2014/main" id="{B5E5B854-C394-48F0-8848-22CB0BAF08FE}"/>
              </a:ext>
            </a:extLst>
          </p:cNvPr>
          <p:cNvSpPr>
            <a:spLocks noGrp="1"/>
          </p:cNvSpPr>
          <p:nvPr>
            <p:ph idx="1"/>
          </p:nvPr>
        </p:nvSpPr>
        <p:spPr/>
        <p:txBody>
          <a:bodyPr/>
          <a:lstStyle/>
          <a:p>
            <a:r>
              <a:rPr lang="en-US" altLang="en-US" sz="2800" b="1" dirty="0"/>
              <a:t>Step</a:t>
            </a:r>
            <a:r>
              <a:rPr lang="en-US" altLang="en-US" sz="2800" dirty="0"/>
              <a:t> </a:t>
            </a:r>
            <a:r>
              <a:rPr lang="en-US" altLang="en-US" sz="2800" b="1" dirty="0"/>
              <a:t>7—</a:t>
            </a:r>
            <a:r>
              <a:rPr lang="en-US" altLang="en-US" sz="2800" dirty="0"/>
              <a:t>The Trial</a:t>
            </a:r>
          </a:p>
          <a:p>
            <a:pPr lvl="1"/>
            <a:r>
              <a:rPr lang="en-US" altLang="en-US" dirty="0"/>
              <a:t>Closing arguments</a:t>
            </a:r>
          </a:p>
          <a:p>
            <a:pPr lvl="2"/>
            <a:r>
              <a:rPr lang="en-US" altLang="en-US" sz="2000" dirty="0"/>
              <a:t>Each side summarizes the case presented</a:t>
            </a:r>
          </a:p>
          <a:p>
            <a:pPr lvl="1"/>
            <a:r>
              <a:rPr lang="en-US" altLang="en-US" dirty="0"/>
              <a:t>Jury instructions</a:t>
            </a:r>
          </a:p>
          <a:p>
            <a:pPr lvl="2"/>
            <a:r>
              <a:rPr lang="en-US" altLang="en-US" sz="2000" dirty="0"/>
              <a:t>Judge explains the law to jurors</a:t>
            </a:r>
          </a:p>
          <a:p>
            <a:pPr lvl="2"/>
            <a:r>
              <a:rPr lang="en-US" altLang="en-US" sz="2000" dirty="0"/>
              <a:t>Law is written in a form that jurors can apply</a:t>
            </a:r>
          </a:p>
          <a:p>
            <a:pPr lvl="2"/>
            <a:r>
              <a:rPr lang="en-US" altLang="en-US" sz="2000" dirty="0"/>
              <a:t>Lawyers have input on instructions</a:t>
            </a:r>
          </a:p>
          <a:p>
            <a:endParaRPr lang="en-US" dirty="0"/>
          </a:p>
        </p:txBody>
      </p:sp>
    </p:spTree>
    <p:extLst>
      <p:ext uri="{BB962C8B-B14F-4D97-AF65-F5344CB8AC3E}">
        <p14:creationId xmlns:p14="http://schemas.microsoft.com/office/powerpoint/2010/main" val="3718061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E54D47-7EC3-4A4F-B2B8-604322F33863}"/>
              </a:ext>
            </a:extLst>
          </p:cNvPr>
          <p:cNvSpPr>
            <a:spLocks noGrp="1"/>
          </p:cNvSpPr>
          <p:nvPr>
            <p:ph type="title"/>
          </p:nvPr>
        </p:nvSpPr>
        <p:spPr/>
        <p:txBody>
          <a:bodyPr/>
          <a:lstStyle/>
          <a:p>
            <a:r>
              <a:rPr lang="en-US" dirty="0"/>
              <a:t>When You Are in Litigation. . . (17 of 18)</a:t>
            </a:r>
          </a:p>
        </p:txBody>
      </p:sp>
      <p:sp>
        <p:nvSpPr>
          <p:cNvPr id="2" name="Content Placeholder 1">
            <a:extLst>
              <a:ext uri="{FF2B5EF4-FFF2-40B4-BE49-F238E27FC236}">
                <a16:creationId xmlns:a16="http://schemas.microsoft.com/office/drawing/2014/main" id="{FF37A57B-5EEB-4C27-8D4D-042861DEA2D0}"/>
              </a:ext>
            </a:extLst>
          </p:cNvPr>
          <p:cNvSpPr>
            <a:spLocks noGrp="1"/>
          </p:cNvSpPr>
          <p:nvPr>
            <p:ph idx="1"/>
          </p:nvPr>
        </p:nvSpPr>
        <p:spPr/>
        <p:txBody>
          <a:bodyPr/>
          <a:lstStyle/>
          <a:p>
            <a:r>
              <a:rPr lang="en-US" altLang="en-US" sz="2800" b="1" dirty="0"/>
              <a:t>Step 7—</a:t>
            </a:r>
            <a:r>
              <a:rPr lang="en-US" altLang="en-US" sz="2800" dirty="0"/>
              <a:t>The Trial</a:t>
            </a:r>
          </a:p>
          <a:p>
            <a:pPr lvl="1"/>
            <a:r>
              <a:rPr lang="en-US" altLang="en-US" dirty="0"/>
              <a:t>Jury deliberations</a:t>
            </a:r>
          </a:p>
          <a:p>
            <a:pPr lvl="2"/>
            <a:r>
              <a:rPr lang="en-US" altLang="en-US" sz="2000" dirty="0"/>
              <a:t>Some states do not require unanimous verdicts in civil cases—only a majority</a:t>
            </a:r>
          </a:p>
          <a:p>
            <a:pPr lvl="2"/>
            <a:r>
              <a:rPr lang="en-US" altLang="en-US" sz="2000" dirty="0"/>
              <a:t>If the jury can’t reach a verdict, a hung jury results in a mistrial</a:t>
            </a:r>
          </a:p>
          <a:p>
            <a:endParaRPr lang="en-US" dirty="0"/>
          </a:p>
        </p:txBody>
      </p:sp>
    </p:spTree>
    <p:extLst>
      <p:ext uri="{BB962C8B-B14F-4D97-AF65-F5344CB8AC3E}">
        <p14:creationId xmlns:p14="http://schemas.microsoft.com/office/powerpoint/2010/main" val="2700712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8860AD-9994-479F-A106-4BB7FA815F2A}"/>
              </a:ext>
            </a:extLst>
          </p:cNvPr>
          <p:cNvSpPr>
            <a:spLocks noGrp="1"/>
          </p:cNvSpPr>
          <p:nvPr>
            <p:ph type="title"/>
          </p:nvPr>
        </p:nvSpPr>
        <p:spPr/>
        <p:txBody>
          <a:bodyPr/>
          <a:lstStyle/>
          <a:p>
            <a:r>
              <a:rPr lang="en-US" dirty="0"/>
              <a:t>When You Are in Litigation. . . (18 of 18)</a:t>
            </a:r>
          </a:p>
        </p:txBody>
      </p:sp>
      <p:sp>
        <p:nvSpPr>
          <p:cNvPr id="2" name="Content Placeholder 1">
            <a:extLst>
              <a:ext uri="{FF2B5EF4-FFF2-40B4-BE49-F238E27FC236}">
                <a16:creationId xmlns:a16="http://schemas.microsoft.com/office/drawing/2014/main" id="{DA81440D-755C-4E53-9765-5A14EDF332D0}"/>
              </a:ext>
            </a:extLst>
          </p:cNvPr>
          <p:cNvSpPr>
            <a:spLocks noGrp="1"/>
          </p:cNvSpPr>
          <p:nvPr>
            <p:ph idx="1"/>
          </p:nvPr>
        </p:nvSpPr>
        <p:spPr>
          <a:xfrm>
            <a:off x="476843" y="1540617"/>
            <a:ext cx="11241915" cy="4351338"/>
          </a:xfrm>
        </p:spPr>
        <p:txBody>
          <a:bodyPr/>
          <a:lstStyle/>
          <a:p>
            <a:r>
              <a:rPr lang="en-US" altLang="en-US" sz="2800" b="1" dirty="0"/>
              <a:t>Step 7—</a:t>
            </a:r>
            <a:r>
              <a:rPr lang="en-US" altLang="en-US" sz="2800" dirty="0"/>
              <a:t>The Trial</a:t>
            </a:r>
          </a:p>
          <a:p>
            <a:pPr lvl="1"/>
            <a:r>
              <a:rPr lang="en-US" altLang="en-US" dirty="0"/>
              <a:t>Jury verdict</a:t>
            </a:r>
          </a:p>
          <a:p>
            <a:pPr lvl="2"/>
            <a:r>
              <a:rPr lang="en-US" altLang="en-US" sz="2000" dirty="0"/>
              <a:t>Decisions of the jury</a:t>
            </a:r>
          </a:p>
          <a:p>
            <a:pPr lvl="2"/>
            <a:r>
              <a:rPr lang="en-US" altLang="en-US" sz="2000" dirty="0"/>
              <a:t>One side can request to have the jury polled—occasionally any pressure exerted will come out then</a:t>
            </a:r>
          </a:p>
          <a:p>
            <a:pPr lvl="1"/>
            <a:r>
              <a:rPr lang="en-US" altLang="en-US" dirty="0"/>
              <a:t>Post-trial motions</a:t>
            </a:r>
          </a:p>
          <a:p>
            <a:pPr lvl="2"/>
            <a:r>
              <a:rPr lang="en-US" altLang="en-US" sz="2000" dirty="0"/>
              <a:t>Motion for a judgment NOV (</a:t>
            </a:r>
            <a:r>
              <a:rPr lang="en-US" altLang="en-US" sz="2000" i="1" dirty="0"/>
              <a:t>non obstante </a:t>
            </a:r>
            <a:r>
              <a:rPr lang="en-US" altLang="en-US" sz="2000" i="1" dirty="0" err="1"/>
              <a:t>veredicto</a:t>
            </a:r>
            <a:r>
              <a:rPr lang="en-US" altLang="en-US" sz="2000" dirty="0"/>
              <a:t>) </a:t>
            </a:r>
          </a:p>
          <a:p>
            <a:pPr lvl="2"/>
            <a:r>
              <a:rPr lang="en-US" altLang="en-US" sz="2000" dirty="0"/>
              <a:t>Notwithstanding the verdict; effect is a trial court judge reversing the jury verdict—rarely done</a:t>
            </a:r>
          </a:p>
          <a:p>
            <a:pPr lvl="2"/>
            <a:r>
              <a:rPr lang="en-US" altLang="en-US" sz="2000" dirty="0"/>
              <a:t>Motion for a new trial—judge orders case retried</a:t>
            </a:r>
          </a:p>
          <a:p>
            <a:endParaRPr lang="en-US" dirty="0"/>
          </a:p>
        </p:txBody>
      </p:sp>
    </p:spTree>
    <p:extLst>
      <p:ext uri="{BB962C8B-B14F-4D97-AF65-F5344CB8AC3E}">
        <p14:creationId xmlns:p14="http://schemas.microsoft.com/office/powerpoint/2010/main" val="25922409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7FC4DA-18A1-4C30-B75C-DD969180F01E}"/>
              </a:ext>
            </a:extLst>
          </p:cNvPr>
          <p:cNvSpPr>
            <a:spLocks noGrp="1"/>
          </p:cNvSpPr>
          <p:nvPr>
            <p:ph type="title"/>
          </p:nvPr>
        </p:nvSpPr>
        <p:spPr/>
        <p:txBody>
          <a:bodyPr/>
          <a:lstStyle/>
          <a:p>
            <a:r>
              <a:rPr lang="en-US" dirty="0"/>
              <a:t>Steps in Civil Litigation (1 of 2)</a:t>
            </a:r>
          </a:p>
        </p:txBody>
      </p:sp>
      <p:pic>
        <p:nvPicPr>
          <p:cNvPr id="9" name="Picture Placeholder 4" descr="A flowchart shows the steps involved in civil litigation in the following order: 1. Complaint or Petition, 2. Summons, 3. Answer and Counterclaim, 4. Answer to Counterclaim, 5. Motions [Judgment on Pleadings, Motion to Dismiss, Summary Judgment (If Summary Judgment is “Yes”, it moves to Judgment; If “No,” it moves to Discovery)], 6. Discovery (Interrogatories, Requests for Admission, Depositions, Requests for Production), 7. Pretrial Conference, 8. Voir Dire (For Cause, Peremptory), 9. Opening Statement.">
            <a:extLst>
              <a:ext uri="{FF2B5EF4-FFF2-40B4-BE49-F238E27FC236}">
                <a16:creationId xmlns:a16="http://schemas.microsoft.com/office/drawing/2014/main" id="{F73140B1-8CAA-4845-B3B9-F01E28F4F781}"/>
              </a:ext>
            </a:extLst>
          </p:cNvPr>
          <p:cNvPicPr>
            <a:picLocks noChangeAspect="1" noChangeArrowheads="1"/>
          </p:cNvPicPr>
          <p:nvPr/>
        </p:nvPicPr>
        <p:blipFill>
          <a:blip r:embed="rId2"/>
          <a:srcRect/>
          <a:stretch/>
        </p:blipFill>
        <p:spPr>
          <a:xfrm>
            <a:off x="476843" y="1925153"/>
            <a:ext cx="11074238" cy="3912939"/>
          </a:xfrm>
          <a:prstGeom prst="rect">
            <a:avLst/>
          </a:prstGeom>
          <a:solidFill>
            <a:srgbClr val="004A78"/>
          </a:solidFill>
        </p:spPr>
      </p:pic>
    </p:spTree>
    <p:extLst>
      <p:ext uri="{BB962C8B-B14F-4D97-AF65-F5344CB8AC3E}">
        <p14:creationId xmlns:p14="http://schemas.microsoft.com/office/powerpoint/2010/main" val="188307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4F3067-33F2-4D73-B90E-B0A1D6F3B17D}"/>
              </a:ext>
            </a:extLst>
          </p:cNvPr>
          <p:cNvSpPr>
            <a:spLocks noGrp="1"/>
          </p:cNvSpPr>
          <p:nvPr>
            <p:ph type="title"/>
          </p:nvPr>
        </p:nvSpPr>
        <p:spPr/>
        <p:txBody>
          <a:bodyPr/>
          <a:lstStyle/>
          <a:p>
            <a:r>
              <a:rPr lang="en-US" dirty="0"/>
              <a:t>Steps in Civil Litigation (2 of 2)</a:t>
            </a:r>
          </a:p>
        </p:txBody>
      </p:sp>
      <p:pic>
        <p:nvPicPr>
          <p:cNvPr id="5" name="Picture Placeholder 4" descr="A flowchart continues the steps involved in civil litigation in the following order: 10. Plaintiff’s Case, 11. Directed Verdict (If Directed Verdict is “Yes,” it moves to Judgment; If “No,” it moves to Defendant’s case), 12. Defendant’s Case, 13. Closing Argument, 14. Jury Instructions, 15. Jury Deliberations (Hung Jury, Retrial), 16. Verdict, 17. Motions (New Trial, Judgment NOV), 18. Judgment, and 19. Appeal.">
            <a:extLst>
              <a:ext uri="{FF2B5EF4-FFF2-40B4-BE49-F238E27FC236}">
                <a16:creationId xmlns:a16="http://schemas.microsoft.com/office/drawing/2014/main" id="{7A74905C-FAC0-448E-A927-9C15739CC451}"/>
              </a:ext>
            </a:extLst>
          </p:cNvPr>
          <p:cNvPicPr>
            <a:picLocks noChangeAspect="1" noChangeArrowheads="1"/>
          </p:cNvPicPr>
          <p:nvPr/>
        </p:nvPicPr>
        <p:blipFill>
          <a:blip r:embed="rId2"/>
          <a:srcRect/>
          <a:stretch/>
        </p:blipFill>
        <p:spPr>
          <a:xfrm>
            <a:off x="772211" y="2452869"/>
            <a:ext cx="10647578" cy="1952261"/>
          </a:xfrm>
          <a:prstGeom prst="rect">
            <a:avLst/>
          </a:prstGeom>
          <a:solidFill>
            <a:srgbClr val="004A78"/>
          </a:solidFill>
        </p:spPr>
      </p:pic>
    </p:spTree>
    <p:extLst>
      <p:ext uri="{BB962C8B-B14F-4D97-AF65-F5344CB8AC3E}">
        <p14:creationId xmlns:p14="http://schemas.microsoft.com/office/powerpoint/2010/main" val="11180448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FA201-CEED-459D-9DCA-6516ACCAA450}"/>
              </a:ext>
            </a:extLst>
          </p:cNvPr>
          <p:cNvSpPr>
            <a:spLocks noGrp="1"/>
          </p:cNvSpPr>
          <p:nvPr>
            <p:ph type="title"/>
          </p:nvPr>
        </p:nvSpPr>
        <p:spPr>
          <a:xfrm>
            <a:off x="475042" y="2547143"/>
            <a:ext cx="11241915" cy="1217447"/>
          </a:xfrm>
        </p:spPr>
        <p:txBody>
          <a:bodyPr/>
          <a:lstStyle/>
          <a:p>
            <a:r>
              <a:rPr lang="en-US" dirty="0"/>
              <a:t>Issues in International Litigation</a:t>
            </a:r>
          </a:p>
        </p:txBody>
      </p:sp>
    </p:spTree>
    <p:extLst>
      <p:ext uri="{BB962C8B-B14F-4D97-AF65-F5344CB8AC3E}">
        <p14:creationId xmlns:p14="http://schemas.microsoft.com/office/powerpoint/2010/main" val="29333597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13174C-29A8-4991-A8E8-1A1BD295A9B8}"/>
              </a:ext>
            </a:extLst>
          </p:cNvPr>
          <p:cNvSpPr>
            <a:spLocks noGrp="1"/>
          </p:cNvSpPr>
          <p:nvPr>
            <p:ph type="title"/>
          </p:nvPr>
        </p:nvSpPr>
        <p:spPr/>
        <p:txBody>
          <a:bodyPr/>
          <a:lstStyle/>
          <a:p>
            <a:r>
              <a:rPr lang="en-US" dirty="0"/>
              <a:t>International Litigation</a:t>
            </a:r>
          </a:p>
        </p:txBody>
      </p:sp>
      <p:sp>
        <p:nvSpPr>
          <p:cNvPr id="2" name="Content Placeholder 1">
            <a:extLst>
              <a:ext uri="{FF2B5EF4-FFF2-40B4-BE49-F238E27FC236}">
                <a16:creationId xmlns:a16="http://schemas.microsoft.com/office/drawing/2014/main" id="{41FE5014-B92C-4127-A13E-46D83AC072D3}"/>
              </a:ext>
            </a:extLst>
          </p:cNvPr>
          <p:cNvSpPr>
            <a:spLocks noGrp="1"/>
          </p:cNvSpPr>
          <p:nvPr>
            <p:ph idx="1"/>
          </p:nvPr>
        </p:nvSpPr>
        <p:spPr/>
        <p:txBody>
          <a:bodyPr/>
          <a:lstStyle/>
          <a:p>
            <a:r>
              <a:rPr lang="en-US" altLang="en-US" sz="2800" dirty="0"/>
              <a:t>Which Laws Apply?</a:t>
            </a:r>
          </a:p>
          <a:p>
            <a:pPr lvl="1"/>
            <a:r>
              <a:rPr lang="en-US" altLang="en-US" dirty="0"/>
              <a:t>Foreign citizens may not come to the United States to benefit from our traditionally liberal recovery rules and higher verdicts if there are adequate remedies in their own country</a:t>
            </a:r>
          </a:p>
          <a:p>
            <a:endParaRPr lang="en-US" dirty="0"/>
          </a:p>
        </p:txBody>
      </p:sp>
    </p:spTree>
    <p:extLst>
      <p:ext uri="{BB962C8B-B14F-4D97-AF65-F5344CB8AC3E}">
        <p14:creationId xmlns:p14="http://schemas.microsoft.com/office/powerpoint/2010/main" val="9358221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D30D3-9EBC-4FB6-B508-306FA93C2E4F}"/>
              </a:ext>
            </a:extLst>
          </p:cNvPr>
          <p:cNvSpPr>
            <a:spLocks noGrp="1"/>
          </p:cNvSpPr>
          <p:nvPr>
            <p:ph type="title"/>
          </p:nvPr>
        </p:nvSpPr>
        <p:spPr>
          <a:xfrm>
            <a:off x="476843" y="473245"/>
            <a:ext cx="11241915" cy="1217447"/>
          </a:xfrm>
        </p:spPr>
        <p:txBody>
          <a:bodyPr/>
          <a:lstStyle/>
          <a:p>
            <a:r>
              <a:rPr lang="en-US" dirty="0"/>
              <a:t>Summary</a:t>
            </a:r>
          </a:p>
        </p:txBody>
      </p:sp>
      <p:sp>
        <p:nvSpPr>
          <p:cNvPr id="3" name="Content Placeholder 2">
            <a:extLst>
              <a:ext uri="{FF2B5EF4-FFF2-40B4-BE49-F238E27FC236}">
                <a16:creationId xmlns:a16="http://schemas.microsoft.com/office/drawing/2014/main" id="{036D4A9A-B027-496B-856F-9DEACFA7D4AD}"/>
              </a:ext>
            </a:extLst>
          </p:cNvPr>
          <p:cNvSpPr>
            <a:spLocks noGrp="1"/>
          </p:cNvSpPr>
          <p:nvPr>
            <p:ph idx="1"/>
          </p:nvPr>
        </p:nvSpPr>
        <p:spPr>
          <a:xfrm>
            <a:off x="476843" y="1469365"/>
            <a:ext cx="11241915" cy="4351338"/>
          </a:xfrm>
        </p:spPr>
        <p:txBody>
          <a:bodyPr/>
          <a:lstStyle/>
          <a:p>
            <a:pPr marL="0" indent="0">
              <a:spcBef>
                <a:spcPts val="600"/>
              </a:spcBef>
              <a:spcAft>
                <a:spcPts val="0"/>
              </a:spcAft>
              <a:buNone/>
            </a:pPr>
            <a:r>
              <a:rPr lang="en-US" dirty="0"/>
              <a:t>Now that the lesson has ended, you should have learned how to:</a:t>
            </a:r>
          </a:p>
          <a:p>
            <a:pPr marL="0" indent="0">
              <a:spcBef>
                <a:spcPts val="600"/>
              </a:spcBef>
              <a:spcAft>
                <a:spcPts val="0"/>
              </a:spcAft>
              <a:buNone/>
            </a:pPr>
            <a:endParaRPr lang="en-US" dirty="0"/>
          </a:p>
          <a:p>
            <a:pPr marL="0" marR="0" indent="344488" defTabSz="1258888">
              <a:spcBef>
                <a:spcPts val="0"/>
              </a:spcBef>
              <a:spcAft>
                <a:spcPts val="0"/>
              </a:spcAft>
              <a:tabLst>
                <a:tab pos="511175" algn="l"/>
              </a:tabLst>
            </a:pPr>
            <a:r>
              <a:rPr lang="en-US" dirty="0">
                <a:effectLst/>
                <a:ea typeface="Times New Roman" panose="02020603050405020304" pitchFamily="18" charset="0"/>
                <a:cs typeface="Times New Roman" panose="02020603050405020304" pitchFamily="18" charset="0"/>
              </a:rPr>
              <a:t>Define alternative dispute resolution and give examples.</a:t>
            </a:r>
          </a:p>
          <a:p>
            <a:pPr marL="0" marR="0" indent="344488" defTabSz="1258888">
              <a:spcBef>
                <a:spcPts val="600"/>
              </a:spcBef>
              <a:spcAft>
                <a:spcPts val="0"/>
              </a:spcAft>
              <a:tabLst>
                <a:tab pos="511175" algn="l"/>
              </a:tabLst>
            </a:pPr>
            <a:r>
              <a:rPr lang="en-US" dirty="0">
                <a:effectLst/>
                <a:ea typeface="Times New Roman" panose="02020603050405020304" pitchFamily="18" charset="0"/>
                <a:cs typeface="Times New Roman" panose="02020603050405020304" pitchFamily="18" charset="0"/>
              </a:rPr>
              <a:t>List and describe the types of ADR.</a:t>
            </a:r>
          </a:p>
          <a:p>
            <a:pPr marL="0" marR="0" indent="344488" defTabSz="1258888">
              <a:spcBef>
                <a:spcPts val="600"/>
              </a:spcBef>
              <a:spcAft>
                <a:spcPts val="0"/>
              </a:spcAft>
              <a:tabLst>
                <a:tab pos="511175" algn="l"/>
              </a:tabLst>
            </a:pPr>
            <a:r>
              <a:rPr lang="en-US" dirty="0">
                <a:effectLst/>
                <a:ea typeface="Times New Roman" panose="02020603050405020304" pitchFamily="18" charset="0"/>
                <a:cs typeface="Times New Roman" panose="02020603050405020304" pitchFamily="18" charset="0"/>
              </a:rPr>
              <a:t>Explain when courts uphold, deny, or restrict ADR clauses.</a:t>
            </a:r>
          </a:p>
          <a:p>
            <a:pPr marL="0" marR="0" indent="344488" defTabSz="1258888">
              <a:spcBef>
                <a:spcPts val="600"/>
              </a:spcBef>
              <a:spcAft>
                <a:spcPts val="0"/>
              </a:spcAft>
              <a:tabLst>
                <a:tab pos="511175" algn="l"/>
              </a:tabLst>
            </a:pPr>
            <a:r>
              <a:rPr lang="en-US" dirty="0">
                <a:effectLst/>
                <a:ea typeface="Times New Roman" panose="02020603050405020304" pitchFamily="18" charset="0"/>
                <a:cs typeface="Times New Roman" panose="02020603050405020304" pitchFamily="18" charset="0"/>
              </a:rPr>
              <a:t>Describe the forums for international dispute resolution.</a:t>
            </a:r>
          </a:p>
          <a:p>
            <a:pPr marL="0" marR="0" indent="344488" defTabSz="1258888">
              <a:spcBef>
                <a:spcPts val="600"/>
              </a:spcBef>
              <a:spcAft>
                <a:spcPts val="0"/>
              </a:spcAft>
              <a:tabLst>
                <a:tab pos="511175" algn="l"/>
              </a:tabLst>
            </a:pPr>
            <a:r>
              <a:rPr lang="en-US" dirty="0">
                <a:effectLst/>
                <a:ea typeface="Times New Roman" panose="02020603050405020304" pitchFamily="18" charset="0"/>
                <a:cs typeface="Times New Roman" panose="02020603050405020304" pitchFamily="18" charset="0"/>
              </a:rPr>
              <a:t>Compare the benefits and costs of ADR versus litigation.</a:t>
            </a:r>
          </a:p>
          <a:p>
            <a:pPr marL="0" marR="0" indent="344488" defTabSz="1258888">
              <a:spcBef>
                <a:spcPts val="600"/>
              </a:spcBef>
              <a:spcAft>
                <a:spcPts val="0"/>
              </a:spcAft>
              <a:tabLst>
                <a:tab pos="511175" algn="l"/>
              </a:tabLst>
            </a:pPr>
            <a:r>
              <a:rPr lang="en-US" dirty="0">
                <a:effectLst/>
                <a:ea typeface="Times New Roman" panose="02020603050405020304" pitchFamily="18" charset="0"/>
                <a:cs typeface="Times New Roman" panose="02020603050405020304" pitchFamily="18" charset="0"/>
              </a:rPr>
              <a:t>List and explain the steps from start to finish for litigation.</a:t>
            </a:r>
          </a:p>
          <a:p>
            <a:pPr marL="0" marR="0" indent="344488" defTabSz="1258888">
              <a:spcBef>
                <a:spcPts val="600"/>
              </a:spcBef>
              <a:spcAft>
                <a:spcPts val="0"/>
              </a:spcAft>
              <a:tabLst>
                <a:tab pos="511175" algn="l"/>
              </a:tabLst>
            </a:pPr>
            <a:r>
              <a:rPr lang="en-US" dirty="0">
                <a:effectLst/>
                <a:ea typeface="Times New Roman" panose="02020603050405020304" pitchFamily="18" charset="0"/>
                <a:cs typeface="Times New Roman" panose="02020603050405020304" pitchFamily="18" charset="0"/>
              </a:rPr>
              <a:t>Explain the pros and cons of litigation.</a:t>
            </a:r>
          </a:p>
          <a:p>
            <a:pPr marL="0" marR="0" indent="344488" defTabSz="1258888">
              <a:spcBef>
                <a:spcPts val="600"/>
              </a:spcBef>
              <a:spcAft>
                <a:spcPts val="0"/>
              </a:spcAft>
              <a:tabLst>
                <a:tab pos="511175" algn="l"/>
              </a:tabLst>
            </a:pPr>
            <a:r>
              <a:rPr lang="en-US" dirty="0">
                <a:effectLst/>
                <a:ea typeface="Times New Roman" panose="02020603050405020304" pitchFamily="18" charset="0"/>
                <a:cs typeface="Times New Roman" panose="02020603050405020304" pitchFamily="18" charset="0"/>
              </a:rPr>
              <a:t>Explain how jurisdiction is determined for international civil disputes.</a:t>
            </a:r>
          </a:p>
          <a:p>
            <a:pPr marL="0" indent="0">
              <a:buNone/>
            </a:pPr>
            <a:endParaRPr lang="en-US" dirty="0"/>
          </a:p>
        </p:txBody>
      </p:sp>
      <p:pic>
        <p:nvPicPr>
          <p:cNvPr id="4" name="Picture Placeholder 14">
            <a:extLst>
              <a:ext uri="{FF2B5EF4-FFF2-40B4-BE49-F238E27FC236}">
                <a16:creationId xmlns:a16="http://schemas.microsoft.com/office/drawing/2014/main" id="{282D3309-6524-4B47-BD36-35F65CB8508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67335" y="4962011"/>
            <a:ext cx="1547822" cy="1422744"/>
          </a:xfrm>
          <a:prstGeom prst="rect">
            <a:avLst/>
          </a:prstGeom>
        </p:spPr>
      </p:pic>
    </p:spTree>
    <p:custDataLst>
      <p:tags r:id="rId1"/>
    </p:custDataLst>
    <p:extLst>
      <p:ext uri="{BB962C8B-B14F-4D97-AF65-F5344CB8AC3E}">
        <p14:creationId xmlns:p14="http://schemas.microsoft.com/office/powerpoint/2010/main" val="2929739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71AC5-53CB-4B02-BA19-1D75D778CF9D}"/>
              </a:ext>
            </a:extLst>
          </p:cNvPr>
          <p:cNvSpPr>
            <a:spLocks noGrp="1"/>
          </p:cNvSpPr>
          <p:nvPr>
            <p:ph type="title"/>
          </p:nvPr>
        </p:nvSpPr>
        <p:spPr>
          <a:xfrm>
            <a:off x="475042" y="2618395"/>
            <a:ext cx="11241915" cy="1217447"/>
          </a:xfrm>
        </p:spPr>
        <p:txBody>
          <a:bodyPr/>
          <a:lstStyle/>
          <a:p>
            <a:r>
              <a:rPr lang="en-US" dirty="0"/>
              <a:t>Types of Alternative Dispute Resolution</a:t>
            </a:r>
          </a:p>
        </p:txBody>
      </p:sp>
    </p:spTree>
    <p:extLst>
      <p:ext uri="{BB962C8B-B14F-4D97-AF65-F5344CB8AC3E}">
        <p14:creationId xmlns:p14="http://schemas.microsoft.com/office/powerpoint/2010/main" val="3714721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43C386-340C-4D3C-9842-A5700BB5C8BA}"/>
              </a:ext>
            </a:extLst>
          </p:cNvPr>
          <p:cNvSpPr>
            <a:spLocks noGrp="1"/>
          </p:cNvSpPr>
          <p:nvPr>
            <p:ph type="title"/>
          </p:nvPr>
        </p:nvSpPr>
        <p:spPr/>
        <p:txBody>
          <a:bodyPr/>
          <a:lstStyle/>
          <a:p>
            <a:r>
              <a:rPr lang="en-US" dirty="0"/>
              <a:t>Arbitration (1 of 3)</a:t>
            </a:r>
          </a:p>
        </p:txBody>
      </p:sp>
      <p:sp>
        <p:nvSpPr>
          <p:cNvPr id="2" name="Content Placeholder 1">
            <a:extLst>
              <a:ext uri="{FF2B5EF4-FFF2-40B4-BE49-F238E27FC236}">
                <a16:creationId xmlns:a16="http://schemas.microsoft.com/office/drawing/2014/main" id="{6E363ABD-12D0-40E1-880E-B9C8BE9B6D66}"/>
              </a:ext>
            </a:extLst>
          </p:cNvPr>
          <p:cNvSpPr>
            <a:spLocks noGrp="1"/>
          </p:cNvSpPr>
          <p:nvPr>
            <p:ph idx="1"/>
          </p:nvPr>
        </p:nvSpPr>
        <p:spPr/>
        <p:txBody>
          <a:bodyPr/>
          <a:lstStyle/>
          <a:p>
            <a:r>
              <a:rPr lang="en-US" altLang="en-US" sz="2800" dirty="0"/>
              <a:t>Arbitration: Oldest Form of ADR</a:t>
            </a:r>
          </a:p>
          <a:p>
            <a:pPr lvl="1"/>
            <a:r>
              <a:rPr lang="en-US" altLang="en-US" dirty="0"/>
              <a:t>Parties submit grievances and evidence to a third-party expert in an informal setting</a:t>
            </a:r>
          </a:p>
          <a:p>
            <a:pPr lvl="1"/>
            <a:r>
              <a:rPr lang="en-US" altLang="en-US" dirty="0"/>
              <a:t>American Arbitration Association provides many arbitrators and rules</a:t>
            </a:r>
          </a:p>
          <a:p>
            <a:endParaRPr lang="en-US" dirty="0"/>
          </a:p>
        </p:txBody>
      </p:sp>
    </p:spTree>
    <p:extLst>
      <p:ext uri="{BB962C8B-B14F-4D97-AF65-F5344CB8AC3E}">
        <p14:creationId xmlns:p14="http://schemas.microsoft.com/office/powerpoint/2010/main" val="4199853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CDBFE-9B8D-405B-A987-8E66BBDDC19B}"/>
              </a:ext>
            </a:extLst>
          </p:cNvPr>
          <p:cNvSpPr>
            <a:spLocks noGrp="1"/>
          </p:cNvSpPr>
          <p:nvPr>
            <p:ph type="title"/>
          </p:nvPr>
        </p:nvSpPr>
        <p:spPr/>
        <p:txBody>
          <a:bodyPr/>
          <a:lstStyle/>
          <a:p>
            <a:r>
              <a:rPr lang="en-US" dirty="0"/>
              <a:t>Arbitration (2 of 3)</a:t>
            </a:r>
          </a:p>
        </p:txBody>
      </p:sp>
      <p:sp>
        <p:nvSpPr>
          <p:cNvPr id="2" name="Content Placeholder 1">
            <a:extLst>
              <a:ext uri="{FF2B5EF4-FFF2-40B4-BE49-F238E27FC236}">
                <a16:creationId xmlns:a16="http://schemas.microsoft.com/office/drawing/2014/main" id="{3B1B9726-BC1E-4DC3-A8AB-B4D1E497D599}"/>
              </a:ext>
            </a:extLst>
          </p:cNvPr>
          <p:cNvSpPr>
            <a:spLocks noGrp="1"/>
          </p:cNvSpPr>
          <p:nvPr>
            <p:ph idx="1"/>
          </p:nvPr>
        </p:nvSpPr>
        <p:spPr/>
        <p:txBody>
          <a:bodyPr/>
          <a:lstStyle/>
          <a:p>
            <a:r>
              <a:rPr lang="en-US" altLang="en-US" sz="2800" dirty="0"/>
              <a:t>Arbitration Advantages</a:t>
            </a:r>
          </a:p>
          <a:p>
            <a:pPr lvl="1"/>
            <a:r>
              <a:rPr lang="en-US" altLang="en-US" dirty="0"/>
              <a:t>Less formality                  </a:t>
            </a:r>
          </a:p>
          <a:p>
            <a:pPr lvl="1"/>
            <a:r>
              <a:rPr lang="en-US" altLang="en-US" dirty="0"/>
              <a:t>Handled privately</a:t>
            </a:r>
          </a:p>
          <a:p>
            <a:pPr lvl="1"/>
            <a:r>
              <a:rPr lang="en-US" altLang="en-US" dirty="0"/>
              <a:t>Expert handles the cases</a:t>
            </a:r>
          </a:p>
          <a:p>
            <a:pPr lvl="1"/>
            <a:r>
              <a:rPr lang="en-US" altLang="en-US" dirty="0"/>
              <a:t>Speed was once an advantage but tends to move as slowly as court cases now</a:t>
            </a:r>
          </a:p>
          <a:p>
            <a:pPr lvl="1"/>
            <a:r>
              <a:rPr lang="en-US" altLang="en-US" dirty="0"/>
              <a:t>With 2020 COVID-19 lockdowns and unavailability of courts, arbitration (with limited parties present) has had a slight uptick in activity</a:t>
            </a:r>
          </a:p>
          <a:p>
            <a:endParaRPr lang="en-US" dirty="0"/>
          </a:p>
        </p:txBody>
      </p:sp>
    </p:spTree>
    <p:extLst>
      <p:ext uri="{BB962C8B-B14F-4D97-AF65-F5344CB8AC3E}">
        <p14:creationId xmlns:p14="http://schemas.microsoft.com/office/powerpoint/2010/main" val="361487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6D3A8C-AD24-4124-AF33-2E0393FD5B9D}"/>
              </a:ext>
            </a:extLst>
          </p:cNvPr>
          <p:cNvSpPr>
            <a:spLocks noGrp="1"/>
          </p:cNvSpPr>
          <p:nvPr>
            <p:ph type="title"/>
          </p:nvPr>
        </p:nvSpPr>
        <p:spPr/>
        <p:txBody>
          <a:bodyPr/>
          <a:lstStyle/>
          <a:p>
            <a:r>
              <a:rPr lang="en-US" dirty="0"/>
              <a:t>Arbitration (3 of 3)</a:t>
            </a:r>
          </a:p>
        </p:txBody>
      </p:sp>
      <p:sp>
        <p:nvSpPr>
          <p:cNvPr id="2" name="Content Placeholder 1">
            <a:extLst>
              <a:ext uri="{FF2B5EF4-FFF2-40B4-BE49-F238E27FC236}">
                <a16:creationId xmlns:a16="http://schemas.microsoft.com/office/drawing/2014/main" id="{06529090-3920-4E0A-84FA-B0436AF96D1D}"/>
              </a:ext>
            </a:extLst>
          </p:cNvPr>
          <p:cNvSpPr>
            <a:spLocks noGrp="1"/>
          </p:cNvSpPr>
          <p:nvPr>
            <p:ph idx="1"/>
          </p:nvPr>
        </p:nvSpPr>
        <p:spPr/>
        <p:txBody>
          <a:bodyPr/>
          <a:lstStyle/>
          <a:p>
            <a:r>
              <a:rPr lang="en-US" altLang="en-US" sz="2800" dirty="0"/>
              <a:t>Arbitration Disadvantages</a:t>
            </a:r>
          </a:p>
          <a:p>
            <a:pPr lvl="1"/>
            <a:r>
              <a:rPr lang="en-US" altLang="en-US" dirty="0"/>
              <a:t>Arbitrator may not have legal training and may not understand the significance of legal points</a:t>
            </a:r>
          </a:p>
          <a:p>
            <a:pPr lvl="1"/>
            <a:r>
              <a:rPr lang="en-US" altLang="en-US" dirty="0"/>
              <a:t>Rules of evidence do not apply</a:t>
            </a:r>
          </a:p>
          <a:p>
            <a:pPr lvl="1"/>
            <a:r>
              <a:rPr lang="en-US" altLang="en-US" dirty="0"/>
              <a:t>Expense and complexity have increased</a:t>
            </a:r>
          </a:p>
          <a:p>
            <a:pPr lvl="1"/>
            <a:r>
              <a:rPr lang="en-US" altLang="en-US" dirty="0"/>
              <a:t>Cost has increased</a:t>
            </a:r>
          </a:p>
          <a:p>
            <a:endParaRPr lang="en-US" dirty="0"/>
          </a:p>
        </p:txBody>
      </p:sp>
    </p:spTree>
    <p:extLst>
      <p:ext uri="{BB962C8B-B14F-4D97-AF65-F5344CB8AC3E}">
        <p14:creationId xmlns:p14="http://schemas.microsoft.com/office/powerpoint/2010/main" val="205697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EAAAFE-357C-49E6-8AC2-D907F0788F91}"/>
              </a:ext>
            </a:extLst>
          </p:cNvPr>
          <p:cNvSpPr>
            <a:spLocks noGrp="1"/>
          </p:cNvSpPr>
          <p:nvPr>
            <p:ph type="title"/>
          </p:nvPr>
        </p:nvSpPr>
        <p:spPr/>
        <p:txBody>
          <a:bodyPr/>
          <a:lstStyle/>
          <a:p>
            <a:r>
              <a:rPr lang="en-US" dirty="0"/>
              <a:t>Federal Arbitration Act (1 of 2)</a:t>
            </a:r>
          </a:p>
        </p:txBody>
      </p:sp>
      <p:sp>
        <p:nvSpPr>
          <p:cNvPr id="2" name="Content Placeholder 1">
            <a:extLst>
              <a:ext uri="{FF2B5EF4-FFF2-40B4-BE49-F238E27FC236}">
                <a16:creationId xmlns:a16="http://schemas.microsoft.com/office/drawing/2014/main" id="{10A88780-3CE7-4B47-A722-F3342D7691CF}"/>
              </a:ext>
            </a:extLst>
          </p:cNvPr>
          <p:cNvSpPr>
            <a:spLocks noGrp="1"/>
          </p:cNvSpPr>
          <p:nvPr>
            <p:ph idx="1"/>
          </p:nvPr>
        </p:nvSpPr>
        <p:spPr/>
        <p:txBody>
          <a:bodyPr/>
          <a:lstStyle/>
          <a:p>
            <a:r>
              <a:rPr lang="en-US" altLang="en-US" sz="2800" dirty="0"/>
              <a:t>Passed to Stop Judicial Interference with Arbitration</a:t>
            </a:r>
          </a:p>
          <a:p>
            <a:r>
              <a:rPr lang="en-US" altLang="en-US" sz="2800" dirty="0"/>
              <a:t>Courts Now Rarely Interfere with Arbitration Clauses in Consumer Contracts</a:t>
            </a:r>
          </a:p>
          <a:p>
            <a:endParaRPr lang="en-US" dirty="0"/>
          </a:p>
        </p:txBody>
      </p:sp>
    </p:spTree>
    <p:extLst>
      <p:ext uri="{BB962C8B-B14F-4D97-AF65-F5344CB8AC3E}">
        <p14:creationId xmlns:p14="http://schemas.microsoft.com/office/powerpoint/2010/main" val="29236017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FULL TEXT TEMPLATE MASTER" val="7pb33sBP"/>
  <p:tag name="ARTICULATE_DESIGN_ID_FULL TEXT TEMPLATE MASTER (CONT.)" val="V3Eg5WUK"/>
  <p:tag name="ARTICULATE_DESIGN_ID_OPTIMIZED TEMPLATE MASTER" val="rzwWCka7"/>
  <p:tag name="ARTICULATE_DESIGN_ID_OPTIMIZED TEMPLATE MASTER (CONT.)" val="klKJ3eZ5"/>
  <p:tag name="ARTICULATE_SLIDE_COUNT" val="3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ptimized Template Master">
  <a:themeElements>
    <a:clrScheme name="Cengage">
      <a:dk1>
        <a:srgbClr val="53565A"/>
      </a:dk1>
      <a:lt1>
        <a:srgbClr val="FFFFFF"/>
      </a:lt1>
      <a:dk2>
        <a:srgbClr val="003865"/>
      </a:dk2>
      <a:lt2>
        <a:srgbClr val="E7E6E6"/>
      </a:lt2>
      <a:accent1>
        <a:srgbClr val="003865"/>
      </a:accent1>
      <a:accent2>
        <a:srgbClr val="0085CA"/>
      </a:accent2>
      <a:accent3>
        <a:srgbClr val="E0004D"/>
      </a:accent3>
      <a:accent4>
        <a:srgbClr val="FC4C02"/>
      </a:accent4>
      <a:accent5>
        <a:srgbClr val="F2A900"/>
      </a:accent5>
      <a:accent6>
        <a:srgbClr val="92278F"/>
      </a:accent6>
      <a:hlink>
        <a:srgbClr val="0563C1"/>
      </a:hlink>
      <a:folHlink>
        <a:srgbClr val="9227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Slide Template 110519.pptx" id="{FB57E4F6-C376-411E-9BA4-5ED39F071A6C}" vid="{C179C5D7-DA99-4AA5-8DB0-1FA642D8FB8B}"/>
    </a:ext>
  </a:extLst>
</a:theme>
</file>

<file path=ppt/theme/theme2.xml><?xml version="1.0" encoding="utf-8"?>
<a:theme xmlns:a="http://schemas.openxmlformats.org/drawingml/2006/main" name="Optimized Template Master (cont.)">
  <a:themeElements>
    <a:clrScheme name="TSA">
      <a:dk1>
        <a:srgbClr val="53565A"/>
      </a:dk1>
      <a:lt1>
        <a:srgbClr val="FFFFFF"/>
      </a:lt1>
      <a:dk2>
        <a:srgbClr val="003865"/>
      </a:dk2>
      <a:lt2>
        <a:srgbClr val="E7E6E6"/>
      </a:lt2>
      <a:accent1>
        <a:srgbClr val="003865"/>
      </a:accent1>
      <a:accent2>
        <a:srgbClr val="A7A8AA"/>
      </a:accent2>
      <a:accent3>
        <a:srgbClr val="53565A"/>
      </a:accent3>
      <a:accent4>
        <a:srgbClr val="A6192E"/>
      </a:accent4>
      <a:accent5>
        <a:srgbClr val="006BA6"/>
      </a:accent5>
      <a:accent6>
        <a:srgbClr val="658D1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Slide Template 110519.pptx" id="{FB57E4F6-C376-411E-9BA4-5ED39F071A6C}" vid="{99058E2F-7ED2-4983-8031-712A8ADC934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b47f0fb-e24d-44b9-89a4-ff46b5ce035f">
      <UserInfo>
        <DisplayName/>
        <AccountId xsi:nil="true"/>
        <AccountType/>
      </UserInfo>
    </SharedWithUsers>
    <test1 xmlns="dbac95d4-689a-4a2b-9845-ea50641fb23b" xsi:nil="true"/>
    <Team_x0020_Members xmlns="dbac95d4-689a-4a2b-9845-ea50641fb23b">
      <UserInfo>
        <DisplayName/>
        <AccountId xsi:nil="true"/>
        <AccountType/>
      </UserInfo>
    </Team_x0020_Memb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BD9E0DAEFC3E40A59C31973342194A" ma:contentTypeVersion="" ma:contentTypeDescription="Create a new document." ma:contentTypeScope="" ma:versionID="342809d5e0ebb5b52108db5f0a65b23b">
  <xsd:schema xmlns:xsd="http://www.w3.org/2001/XMLSchema" xmlns:xs="http://www.w3.org/2001/XMLSchema" xmlns:p="http://schemas.microsoft.com/office/2006/metadata/properties" xmlns:ns2="5b47f0fb-e24d-44b9-89a4-ff46b5ce035f" xmlns:ns3="dbac95d4-689a-4a2b-9845-ea50641fb23b" targetNamespace="http://schemas.microsoft.com/office/2006/metadata/properties" ma:root="true" ma:fieldsID="7136565501243184ab69f50535de382d" ns2:_="" ns3:_="">
    <xsd:import namespace="5b47f0fb-e24d-44b9-89a4-ff46b5ce035f"/>
    <xsd:import namespace="dbac95d4-689a-4a2b-9845-ea50641fb23b"/>
    <xsd:element name="properties">
      <xsd:complexType>
        <xsd:sequence>
          <xsd:element name="documentManagement">
            <xsd:complexType>
              <xsd:all>
                <xsd:element ref="ns2:SharedWithUsers" minOccurs="0"/>
                <xsd:element ref="ns2:SharedWithDetails" minOccurs="0"/>
                <xsd:element ref="ns3:Team_x0020_Members" minOccurs="0"/>
                <xsd:element ref="ns3:test1"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7f0fb-e24d-44b9-89a4-ff46b5ce035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bac95d4-689a-4a2b-9845-ea50641fb23b" elementFormDefault="qualified">
    <xsd:import namespace="http://schemas.microsoft.com/office/2006/documentManagement/types"/>
    <xsd:import namespace="http://schemas.microsoft.com/office/infopath/2007/PartnerControls"/>
    <xsd:element name="Team_x0020_Members" ma:index="10" nillable="true" ma:displayName="Team Members" ma:SearchPeopleOnly="false" ma:SharePointGroup="0" ma:internalName="Team_x0020_Member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st1" ma:index="11" nillable="true" ma:displayName="test1" ma:internalName="test1">
      <xsd:simpleType>
        <xsd:restriction base="dms:Note">
          <xsd:maxLength value="255"/>
        </xsd:restriction>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9BA192-EF86-48DF-982C-2C526A268392}">
  <ds:schemaRefs>
    <ds:schemaRef ds:uri="http://www.w3.org/XML/1998/namespace"/>
    <ds:schemaRef ds:uri="http://schemas.microsoft.com/office/2006/documentManagement/types"/>
    <ds:schemaRef ds:uri="dbac95d4-689a-4a2b-9845-ea50641fb23b"/>
    <ds:schemaRef ds:uri="5b47f0fb-e24d-44b9-89a4-ff46b5ce035f"/>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3.xml><?xml version="1.0" encoding="utf-8"?>
<ds:datastoreItem xmlns:ds="http://schemas.openxmlformats.org/officeDocument/2006/customXml" ds:itemID="{829D1AC5-617C-4622-A576-90D9D75D72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47f0fb-e24d-44b9-89a4-ff46b5ce035f"/>
    <ds:schemaRef ds:uri="dbac95d4-689a-4a2b-9845-ea50641fb2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1562</TotalTime>
  <Words>2003</Words>
  <Application>Microsoft Office PowerPoint</Application>
  <PresentationFormat>Widescreen</PresentationFormat>
  <Paragraphs>266</Paragraphs>
  <Slides>47</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47</vt:i4>
      </vt:variant>
    </vt:vector>
  </HeadingPairs>
  <TitlesOfParts>
    <vt:vector size="57" baseType="lpstr">
      <vt:lpstr>Arial</vt:lpstr>
      <vt:lpstr>Calibri</vt:lpstr>
      <vt:lpstr>Courier New</vt:lpstr>
      <vt:lpstr>Helvetica</vt:lpstr>
      <vt:lpstr>LucidaGrande</vt:lpstr>
      <vt:lpstr>Open Sans</vt:lpstr>
      <vt:lpstr>Times New Roman</vt:lpstr>
      <vt:lpstr>Wingdings</vt:lpstr>
      <vt:lpstr>Optimized Template Master</vt:lpstr>
      <vt:lpstr>Optimized Template Master (cont.)</vt:lpstr>
      <vt:lpstr>Managing Disputes:  Alternative Dispute Resolution and Litigation Strategies</vt:lpstr>
      <vt:lpstr>Learning Objectives</vt:lpstr>
      <vt:lpstr>What Is Alternative Dispute Resolution?</vt:lpstr>
      <vt:lpstr>Alternative Dispute Resolution</vt:lpstr>
      <vt:lpstr>Types of Alternative Dispute Resolution</vt:lpstr>
      <vt:lpstr>Arbitration (1 of 3)</vt:lpstr>
      <vt:lpstr>Arbitration (2 of 3)</vt:lpstr>
      <vt:lpstr>Arbitration (3 of 3)</vt:lpstr>
      <vt:lpstr>Federal Arbitration Act (1 of 2)</vt:lpstr>
      <vt:lpstr>Federal Arbitration Act (2 of 2)</vt:lpstr>
      <vt:lpstr>Case Study</vt:lpstr>
      <vt:lpstr>Arbitration Procedures</vt:lpstr>
      <vt:lpstr>Types of ADR (1 of 4)</vt:lpstr>
      <vt:lpstr>Types of ADR (2 of 4)</vt:lpstr>
      <vt:lpstr>Types of ADR (3 of 4)</vt:lpstr>
      <vt:lpstr>Types of ADR (4 of 4)</vt:lpstr>
      <vt:lpstr>Resolution of International Disputes</vt:lpstr>
      <vt:lpstr>International ADR (1 of 2)</vt:lpstr>
      <vt:lpstr>International ADR (2 of 2)</vt:lpstr>
      <vt:lpstr>Litigation versus ADR: The Issues and Costs</vt:lpstr>
      <vt:lpstr>Litigation versus ADR (1 of 2)</vt:lpstr>
      <vt:lpstr>Litigation versus ADR (2 of 2)</vt:lpstr>
      <vt:lpstr>When You Are in Litigation</vt:lpstr>
      <vt:lpstr>Trial Process</vt:lpstr>
      <vt:lpstr>When You Are in Litigation. . . (1 of 18)</vt:lpstr>
      <vt:lpstr>When You Are in Litigation. . . (2 of 18)</vt:lpstr>
      <vt:lpstr>When You Are in Litigation. . . (3 of 18)</vt:lpstr>
      <vt:lpstr>When You Are in Litigation. . . (4 of 18)</vt:lpstr>
      <vt:lpstr>When You Are in Litigation. . . (5 of 18)</vt:lpstr>
      <vt:lpstr>When You Are in Litigation. . . (6 of 18)</vt:lpstr>
      <vt:lpstr>When You Are in Litigation. . . (7 of 18)</vt:lpstr>
      <vt:lpstr>When You Are in Litigation. . . (8 of 18)</vt:lpstr>
      <vt:lpstr>When You Are in Litigation. . . (9 of 18)</vt:lpstr>
      <vt:lpstr>When You Are in Litigation. . . (10 of 18) </vt:lpstr>
      <vt:lpstr>When You Are in Litigation. . . (11 of 18)</vt:lpstr>
      <vt:lpstr>When You Are in Litigation. . . (12 of 18)</vt:lpstr>
      <vt:lpstr>When You Are in Litigation. . . (13 of 18)</vt:lpstr>
      <vt:lpstr>When You Are in Litigation. . . (14 of 18)</vt:lpstr>
      <vt:lpstr>When You Are in Litigation. . . (15 of 18)</vt:lpstr>
      <vt:lpstr>When You Are in Litigation. . . (16 of 18)</vt:lpstr>
      <vt:lpstr>When You Are in Litigation. . . (17 of 18)</vt:lpstr>
      <vt:lpstr>When You Are in Litigation. . . (18 of 18)</vt:lpstr>
      <vt:lpstr>Steps in Civil Litigation (1 of 2)</vt:lpstr>
      <vt:lpstr>Steps in Civil Litigation (2 of 2)</vt:lpstr>
      <vt:lpstr>Issues in International Litigation</vt:lpstr>
      <vt:lpstr>International Litigation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Disputes:  Alternative Dispute Resolution and Litigation Strategies</dc:title>
  <dc:creator>Kris Tabor</dc:creator>
  <cp:lastModifiedBy>User</cp:lastModifiedBy>
  <cp:revision>95</cp:revision>
  <cp:lastPrinted>2020-07-19T19:25:58Z</cp:lastPrinted>
  <dcterms:created xsi:type="dcterms:W3CDTF">2020-07-19T00:57:24Z</dcterms:created>
  <dcterms:modified xsi:type="dcterms:W3CDTF">2025-05-21T12:44:21Z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0x010100DCBD9E0DAEFC3E40A59C31973342194A</vt:lpwstr>
  </property>
</Properties>
</file>