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1" r:id="rId1"/>
  </p:sldMasterIdLst>
  <p:notesMasterIdLst>
    <p:notesMasterId r:id="rId35"/>
  </p:notesMasterIdLst>
  <p:sldIdLst>
    <p:sldId id="256" r:id="rId2"/>
    <p:sldId id="257"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Lst>
  <p:sldSz cx="9144000" cy="6858000" type="screen4x3"/>
  <p:notesSz cx="6934200" cy="9283700"/>
  <p:defaultTextStyle>
    <a:defPPr>
      <a:defRPr lang="en-US"/>
    </a:defPPr>
    <a:lvl1pPr algn="l" rtl="0" eaLnBrk="0" fontAlgn="base" hangingPunct="0">
      <a:spcBef>
        <a:spcPct val="0"/>
      </a:spcBef>
      <a:spcAft>
        <a:spcPct val="0"/>
      </a:spcAft>
      <a:defRPr sz="10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0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10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10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1000" kern="1200">
        <a:solidFill>
          <a:schemeClr val="tx1"/>
        </a:solidFill>
        <a:latin typeface="Arial" panose="020B0604020202020204" pitchFamily="34" charset="0"/>
        <a:ea typeface="MS PGothic" panose="020B0600070205080204" pitchFamily="34" charset="-128"/>
        <a:cs typeface="+mn-cs"/>
      </a:defRPr>
    </a:lvl9pPr>
  </p:defaultTextStyle>
  <p:extLst>
    <p:ext uri="{521415D9-36F7-43E2-AB2F-B90AF26B5E84}">
      <p14:sectionLst xmlns:p14="http://schemas.microsoft.com/office/powerpoint/2010/main">
        <p14:section name="Untitled Section" id="{CC9F78F4-5D66-4D15-8CCB-E6F2BD388C7A}">
          <p14:sldIdLst>
            <p14:sldId id="256"/>
            <p14:sldId id="257"/>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B1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07" autoAdjust="0"/>
    <p:restoredTop sz="94687" autoAdjust="0"/>
  </p:normalViewPr>
  <p:slideViewPr>
    <p:cSldViewPr snapToGrid="0">
      <p:cViewPr varScale="1">
        <p:scale>
          <a:sx n="38" d="100"/>
          <a:sy n="38" d="100"/>
        </p:scale>
        <p:origin x="1192" y="32"/>
      </p:cViewPr>
      <p:guideLst>
        <p:guide orient="horz" pos="2160"/>
        <p:guide pos="2880"/>
      </p:guideLst>
    </p:cSldViewPr>
  </p:slideViewPr>
  <p:outlineViewPr>
    <p:cViewPr>
      <p:scale>
        <a:sx n="33" d="100"/>
        <a:sy n="33" d="100"/>
      </p:scale>
      <p:origin x="0" y="6750"/>
    </p:cViewPr>
  </p:outlin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27475" y="0"/>
            <a:ext cx="3005138" cy="465138"/>
          </a:xfrm>
          <a:prstGeom prst="rect">
            <a:avLst/>
          </a:prstGeom>
        </p:spPr>
        <p:txBody>
          <a:bodyPr vert="horz" lIns="91440" tIns="45720" rIns="91440" bIns="45720" rtlCol="0"/>
          <a:lstStyle>
            <a:lvl1pPr algn="r">
              <a:defRPr sz="1200"/>
            </a:lvl1pPr>
          </a:lstStyle>
          <a:p>
            <a:fld id="{D02B06C5-5992-4749-A93D-F8229DDD3200}" type="datetimeFigureOut">
              <a:rPr lang="en-US" smtClean="0"/>
              <a:t>5/21/2025</a:t>
            </a:fld>
            <a:endParaRPr lang="en-US"/>
          </a:p>
        </p:txBody>
      </p:sp>
      <p:sp>
        <p:nvSpPr>
          <p:cNvPr id="4" name="Slide Image Placeholder 3"/>
          <p:cNvSpPr>
            <a:spLocks noGrp="1" noRot="1" noChangeAspect="1"/>
          </p:cNvSpPr>
          <p:nvPr>
            <p:ph type="sldImg" idx="2"/>
          </p:nvPr>
        </p:nvSpPr>
        <p:spPr>
          <a:xfrm>
            <a:off x="1377950" y="1160463"/>
            <a:ext cx="4178300" cy="31337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3738" y="4467225"/>
            <a:ext cx="5546725" cy="365601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8563"/>
            <a:ext cx="3005138" cy="4651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27475" y="8818563"/>
            <a:ext cx="3005138" cy="465137"/>
          </a:xfrm>
          <a:prstGeom prst="rect">
            <a:avLst/>
          </a:prstGeom>
        </p:spPr>
        <p:txBody>
          <a:bodyPr vert="horz" lIns="91440" tIns="45720" rIns="91440" bIns="45720" rtlCol="0" anchor="b"/>
          <a:lstStyle>
            <a:lvl1pPr algn="r">
              <a:defRPr sz="1200"/>
            </a:lvl1pPr>
          </a:lstStyle>
          <a:p>
            <a:fld id="{7756D5E8-9E75-4427-84E9-555894FF0846}" type="slidenum">
              <a:rPr lang="en-US" smtClean="0"/>
              <a:t>‹#›</a:t>
            </a:fld>
            <a:endParaRPr lang="en-US"/>
          </a:p>
        </p:txBody>
      </p:sp>
    </p:spTree>
    <p:extLst>
      <p:ext uri="{BB962C8B-B14F-4D97-AF65-F5344CB8AC3E}">
        <p14:creationId xmlns:p14="http://schemas.microsoft.com/office/powerpoint/2010/main" val="1974761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01</a:t>
            </a:r>
            <a:endParaRPr lang="en-US" dirty="0"/>
          </a:p>
          <a:p>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3</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03</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12</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Learning</a:t>
            </a:r>
            <a:r>
              <a:rPr lang="en-US" baseline="0" dirty="0"/>
              <a:t> Objective 03</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13</a:t>
            </a:fld>
            <a:endParaRPr lang="en-US"/>
          </a:p>
        </p:txBody>
      </p:sp>
    </p:spTree>
    <p:extLst>
      <p:ext uri="{BB962C8B-B14F-4D97-AF65-F5344CB8AC3E}">
        <p14:creationId xmlns:p14="http://schemas.microsoft.com/office/powerpoint/2010/main" val="668267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03</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14</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03</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15</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03</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16</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17</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18</a:t>
            </a:fld>
            <a:endParaRPr lang="en-US"/>
          </a:p>
        </p:txBody>
      </p:sp>
    </p:spTree>
    <p:extLst>
      <p:ext uri="{BB962C8B-B14F-4D97-AF65-F5344CB8AC3E}">
        <p14:creationId xmlns:p14="http://schemas.microsoft.com/office/powerpoint/2010/main" val="16687978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19</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20</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21</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01</a:t>
            </a:r>
            <a:endParaRPr lang="en-US" dirty="0"/>
          </a:p>
          <a:p>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4</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22</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23</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24</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25</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26</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27</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28</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05</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29</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05</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30</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05</a:t>
            </a:r>
            <a:endParaRPr lang="en-US" dirty="0"/>
          </a:p>
          <a:p>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31</a:t>
            </a:fld>
            <a:endParaRPr lang="en-US"/>
          </a:p>
        </p:txBody>
      </p:sp>
    </p:spTree>
    <p:extLst>
      <p:ext uri="{BB962C8B-B14F-4D97-AF65-F5344CB8AC3E}">
        <p14:creationId xmlns:p14="http://schemas.microsoft.com/office/powerpoint/2010/main" val="731420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01</a:t>
            </a:r>
            <a:endParaRPr lang="en-US" dirty="0"/>
          </a:p>
          <a:p>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5</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06</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32</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Learning</a:t>
            </a:r>
            <a:r>
              <a:rPr lang="en-US" baseline="0"/>
              <a:t> Objective 06</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33</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01</a:t>
            </a:r>
            <a:endParaRPr lang="en-US" dirty="0"/>
          </a:p>
          <a:p>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6</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Learning</a:t>
            </a:r>
            <a:r>
              <a:rPr lang="en-US" baseline="0" dirty="0"/>
              <a:t> Objective 01</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7</a:t>
            </a:fld>
            <a:endParaRPr lang="en-US"/>
          </a:p>
        </p:txBody>
      </p:sp>
    </p:spTree>
    <p:extLst>
      <p:ext uri="{BB962C8B-B14F-4D97-AF65-F5344CB8AC3E}">
        <p14:creationId xmlns:p14="http://schemas.microsoft.com/office/powerpoint/2010/main" val="2438944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02</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8</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02</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9</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02</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10</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Learning</a:t>
            </a:r>
            <a:r>
              <a:rPr lang="en-US" baseline="0" dirty="0"/>
              <a:t> Objective 02</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11</a:t>
            </a:fld>
            <a:endParaRPr lang="en-US"/>
          </a:p>
        </p:txBody>
      </p:sp>
    </p:spTree>
    <p:extLst>
      <p:ext uri="{BB962C8B-B14F-4D97-AF65-F5344CB8AC3E}">
        <p14:creationId xmlns:p14="http://schemas.microsoft.com/office/powerpoint/2010/main" val="42574793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preserve="1" userDrawn="1">
  <p:cSld name="1_Title Slide">
    <p:bg>
      <p:bgRef idx="1001">
        <a:schemeClr val="bg1"/>
      </p:bgRef>
    </p:bg>
    <p:spTree>
      <p:nvGrpSpPr>
        <p:cNvPr id="1" name=""/>
        <p:cNvGrpSpPr/>
        <p:nvPr/>
      </p:nvGrpSpPr>
      <p:grpSpPr>
        <a:xfrm>
          <a:off x="0" y="0"/>
          <a:ext cx="0" cy="0"/>
          <a:chOff x="0" y="0"/>
          <a:chExt cx="0" cy="0"/>
        </a:xfrm>
      </p:grpSpPr>
      <p:sp>
        <p:nvSpPr>
          <p:cNvPr id="4" name="Rectangle 3"/>
          <p:cNvSpPr/>
          <p:nvPr userDrawn="1"/>
        </p:nvSpPr>
        <p:spPr bwMode="auto">
          <a:xfrm>
            <a:off x="0" y="5852160"/>
            <a:ext cx="9144000" cy="1005840"/>
          </a:xfrm>
          <a:prstGeom prst="rect">
            <a:avLst/>
          </a:prstGeom>
          <a:solidFill>
            <a:srgbClr val="CDB16E"/>
          </a:solidFill>
          <a:ln>
            <a:noFill/>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panose="020B0604020202020204" pitchFamily="34" charset="0"/>
            </a:endParaRPr>
          </a:p>
        </p:txBody>
      </p:sp>
      <p:sp>
        <p:nvSpPr>
          <p:cNvPr id="3" name="Text Box 3"/>
          <p:cNvSpPr txBox="1">
            <a:spLocks noChangeArrowheads="1"/>
          </p:cNvSpPr>
          <p:nvPr userDrawn="1"/>
        </p:nvSpPr>
        <p:spPr bwMode="auto">
          <a:xfrm>
            <a:off x="6035675" y="1782763"/>
            <a:ext cx="1187450" cy="244475"/>
          </a:xfrm>
          <a:prstGeom prst="rect">
            <a:avLst/>
          </a:prstGeom>
          <a:noFill/>
          <a:ln>
            <a:noFill/>
          </a:ln>
          <a:effectLst/>
        </p:spPr>
        <p:txBody>
          <a:bodyPr>
            <a:spAutoFit/>
          </a:bodyPr>
          <a:lstStyle>
            <a:lvl1pPr>
              <a:defRPr sz="1000">
                <a:solidFill>
                  <a:schemeClr val="tx1"/>
                </a:solidFill>
                <a:latin typeface="Arial" charset="0"/>
                <a:ea typeface="ＭＳ Ｐゴシック" charset="0"/>
              </a:defRPr>
            </a:lvl1pPr>
            <a:lvl2pPr marL="742950" indent="-285750">
              <a:defRPr sz="1000">
                <a:solidFill>
                  <a:schemeClr val="tx1"/>
                </a:solidFill>
                <a:latin typeface="Arial" charset="0"/>
                <a:ea typeface="ＭＳ Ｐゴシック" charset="0"/>
              </a:defRPr>
            </a:lvl2pPr>
            <a:lvl3pPr marL="1143000" indent="-228600">
              <a:defRPr sz="1000">
                <a:solidFill>
                  <a:schemeClr val="tx1"/>
                </a:solidFill>
                <a:latin typeface="Arial" charset="0"/>
                <a:ea typeface="ＭＳ Ｐゴシック" charset="0"/>
              </a:defRPr>
            </a:lvl3pPr>
            <a:lvl4pPr marL="1600200" indent="-228600">
              <a:defRPr sz="1000">
                <a:solidFill>
                  <a:schemeClr val="tx1"/>
                </a:solidFill>
                <a:latin typeface="Arial" charset="0"/>
                <a:ea typeface="ＭＳ Ｐゴシック" charset="0"/>
              </a:defRPr>
            </a:lvl4pPr>
            <a:lvl5pPr marL="2057400" indent="-228600">
              <a:defRPr sz="1000">
                <a:solidFill>
                  <a:schemeClr val="tx1"/>
                </a:solidFill>
                <a:latin typeface="Arial" charset="0"/>
                <a:ea typeface="ＭＳ Ｐゴシック" charset="0"/>
              </a:defRPr>
            </a:lvl5pPr>
            <a:lvl6pPr marL="2514600" indent="-228600" eaLnBrk="0" fontAlgn="base" hangingPunct="0">
              <a:spcBef>
                <a:spcPct val="0"/>
              </a:spcBef>
              <a:spcAft>
                <a:spcPct val="0"/>
              </a:spcAft>
              <a:defRPr sz="1000">
                <a:solidFill>
                  <a:schemeClr val="tx1"/>
                </a:solidFill>
                <a:latin typeface="Arial" charset="0"/>
                <a:ea typeface="ＭＳ Ｐゴシック" charset="0"/>
              </a:defRPr>
            </a:lvl6pPr>
            <a:lvl7pPr marL="2971800" indent="-228600" eaLnBrk="0" fontAlgn="base" hangingPunct="0">
              <a:spcBef>
                <a:spcPct val="0"/>
              </a:spcBef>
              <a:spcAft>
                <a:spcPct val="0"/>
              </a:spcAft>
              <a:defRPr sz="1000">
                <a:solidFill>
                  <a:schemeClr val="tx1"/>
                </a:solidFill>
                <a:latin typeface="Arial" charset="0"/>
                <a:ea typeface="ＭＳ Ｐゴシック" charset="0"/>
              </a:defRPr>
            </a:lvl7pPr>
            <a:lvl8pPr marL="3429000" indent="-228600" eaLnBrk="0" fontAlgn="base" hangingPunct="0">
              <a:spcBef>
                <a:spcPct val="0"/>
              </a:spcBef>
              <a:spcAft>
                <a:spcPct val="0"/>
              </a:spcAft>
              <a:defRPr sz="1000">
                <a:solidFill>
                  <a:schemeClr val="tx1"/>
                </a:solidFill>
                <a:latin typeface="Arial" charset="0"/>
                <a:ea typeface="ＭＳ Ｐゴシック" charset="0"/>
              </a:defRPr>
            </a:lvl8pPr>
            <a:lvl9pPr marL="3886200" indent="-228600" eaLnBrk="0" fontAlgn="base" hangingPunct="0">
              <a:spcBef>
                <a:spcPct val="0"/>
              </a:spcBef>
              <a:spcAft>
                <a:spcPct val="0"/>
              </a:spcAft>
              <a:defRPr sz="1000">
                <a:solidFill>
                  <a:schemeClr val="tx1"/>
                </a:solidFill>
                <a:latin typeface="Arial" charset="0"/>
                <a:ea typeface="ＭＳ Ｐゴシック" charset="0"/>
              </a:defRPr>
            </a:lvl9pPr>
          </a:lstStyle>
          <a:p>
            <a:pPr eaLnBrk="1" hangingPunct="1">
              <a:spcBef>
                <a:spcPct val="50000"/>
              </a:spcBef>
              <a:defRPr/>
            </a:pPr>
            <a:endParaRPr lang="en-US" dirty="0">
              <a:solidFill>
                <a:srgbClr val="000000"/>
              </a:solidFill>
            </a:endParaRPr>
          </a:p>
        </p:txBody>
      </p:sp>
      <p:pic>
        <p:nvPicPr>
          <p:cNvPr id="1026" name="Picture 2" descr="Book cover" title="Essentials of Marketing Research Seventh Editio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1152" y="594391"/>
            <a:ext cx="3885064" cy="4983452"/>
          </a:xfrm>
          <a:prstGeom prst="rect">
            <a:avLst/>
          </a:prstGeom>
          <a:noFill/>
          <a:extLst>
            <a:ext uri="{909E8E84-426E-40DD-AFC4-6F175D3DCCD1}">
              <a14:hiddenFill xmlns:a14="http://schemas.microsoft.com/office/drawing/2010/main">
                <a:solidFill>
                  <a:srgbClr val="FFFFFF"/>
                </a:solidFill>
              </a14:hiddenFill>
            </a:ext>
          </a:extLst>
        </p:spPr>
      </p:pic>
      <p:pic>
        <p:nvPicPr>
          <p:cNvPr id="167" name="Picture 166"/>
          <p:cNvPicPr>
            <a:picLocks/>
          </p:cNvPicPr>
          <p:nvPr userDrawn="1"/>
        </p:nvPicPr>
        <p:blipFill rotWithShape="1">
          <a:blip r:embed="rId3" cstate="print">
            <a:extLst>
              <a:ext uri="{BEBA8EAE-BF5A-486C-A8C5-ECC9F3942E4B}">
                <a14:imgProps xmlns:a14="http://schemas.microsoft.com/office/drawing/2010/main">
                  <a14:imgLayer r:embed="rId4">
                    <a14:imgEffect>
                      <a14:sharpenSoften amount="-12000"/>
                    </a14:imgEffect>
                    <a14:imgEffect>
                      <a14:saturation sat="148000"/>
                    </a14:imgEffect>
                  </a14:imgLayer>
                </a14:imgProps>
              </a:ext>
              <a:ext uri="{28A0092B-C50C-407E-A947-70E740481C1C}">
                <a14:useLocalDpi xmlns:a14="http://schemas.microsoft.com/office/drawing/2010/main" val="0"/>
              </a:ext>
            </a:extLst>
          </a:blip>
          <a:srcRect b="98423"/>
          <a:stretch/>
        </p:blipFill>
        <p:spPr>
          <a:xfrm>
            <a:off x="-1" y="0"/>
            <a:ext cx="9144000" cy="320040"/>
          </a:xfrm>
          <a:prstGeom prst="rect">
            <a:avLst/>
          </a:prstGeom>
        </p:spPr>
      </p:pic>
      <p:sp>
        <p:nvSpPr>
          <p:cNvPr id="2" name="Title 1"/>
          <p:cNvSpPr>
            <a:spLocks noGrp="1"/>
          </p:cNvSpPr>
          <p:nvPr>
            <p:ph type="title"/>
          </p:nvPr>
        </p:nvSpPr>
        <p:spPr>
          <a:xfrm>
            <a:off x="4453214" y="1663699"/>
            <a:ext cx="4389120" cy="2560320"/>
          </a:xfrm>
        </p:spPr>
        <p:txBody>
          <a:bodyPr/>
          <a:lstStyle>
            <a:lvl1pPr algn="ctr">
              <a:defRPr sz="3600" b="1"/>
            </a:lvl1pPr>
          </a:lstStyle>
          <a:p>
            <a:r>
              <a:rPr lang="en-US" dirty="0"/>
              <a:t>Click to edit Master title style</a:t>
            </a:r>
          </a:p>
        </p:txBody>
      </p:sp>
      <p:sp>
        <p:nvSpPr>
          <p:cNvPr id="6" name="Text Placeholder 5"/>
          <p:cNvSpPr>
            <a:spLocks noGrp="1"/>
          </p:cNvSpPr>
          <p:nvPr>
            <p:ph type="body" sz="quarter" idx="10"/>
          </p:nvPr>
        </p:nvSpPr>
        <p:spPr>
          <a:xfrm>
            <a:off x="457200" y="6464300"/>
            <a:ext cx="8229600" cy="274320"/>
          </a:xfrm>
        </p:spPr>
        <p:txBody>
          <a:bodyPr anchor="ctr"/>
          <a:lstStyle>
            <a:lvl1pPr marL="0" indent="0" algn="ctr">
              <a:buNone/>
              <a:defRPr sz="1000"/>
            </a:lvl1pPr>
          </a:lstStyle>
          <a:p>
            <a:pPr lvl="0"/>
            <a:r>
              <a:rPr lang="en-US" dirty="0"/>
              <a:t>Click to edit Master text styles</a:t>
            </a:r>
          </a:p>
        </p:txBody>
      </p:sp>
    </p:spTree>
    <p:extLst>
      <p:ext uri="{BB962C8B-B14F-4D97-AF65-F5344CB8AC3E}">
        <p14:creationId xmlns:p14="http://schemas.microsoft.com/office/powerpoint/2010/main" val="333641841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bg>
      <p:bgRef idx="1001">
        <a:schemeClr val="bg1"/>
      </p:bgRef>
    </p:bg>
    <p:spTree>
      <p:nvGrpSpPr>
        <p:cNvPr id="1" name=""/>
        <p:cNvGrpSpPr/>
        <p:nvPr/>
      </p:nvGrpSpPr>
      <p:grpSpPr>
        <a:xfrm>
          <a:off x="0" y="0"/>
          <a:ext cx="0" cy="0"/>
          <a:chOff x="0" y="0"/>
          <a:chExt cx="0" cy="0"/>
        </a:xfrm>
      </p:grpSpPr>
      <p:sp>
        <p:nvSpPr>
          <p:cNvPr id="9" name="TextBox 8" hidden="1"/>
          <p:cNvSpPr txBox="1"/>
          <p:nvPr userDrawn="1"/>
        </p:nvSpPr>
        <p:spPr>
          <a:xfrm>
            <a:off x="544513" y="189269"/>
            <a:ext cx="7955193" cy="261610"/>
          </a:xfrm>
          <a:prstGeom prst="rect">
            <a:avLst/>
          </a:prstGeom>
          <a:noFill/>
        </p:spPr>
        <p:txBody>
          <a:bodyPr wrap="square" rtlCol="0">
            <a:spAutoFit/>
          </a:bodyPr>
          <a:lstStyle/>
          <a:p>
            <a:pPr algn="ctr"/>
            <a:r>
              <a:rPr lang="en-US" sz="1100" dirty="0">
                <a:solidFill>
                  <a:schemeClr val="bg1"/>
                </a:solidFill>
              </a:rPr>
              <a:t>LEARNING OUTCOMES</a:t>
            </a:r>
          </a:p>
        </p:txBody>
      </p:sp>
      <p:sp>
        <p:nvSpPr>
          <p:cNvPr id="2" name="Title 1"/>
          <p:cNvSpPr>
            <a:spLocks noGrp="1"/>
          </p:cNvSpPr>
          <p:nvPr>
            <p:ph type="title"/>
          </p:nvPr>
        </p:nvSpPr>
        <p:spPr>
          <a:xfrm>
            <a:off x="457200" y="212782"/>
            <a:ext cx="8229600" cy="914400"/>
          </a:xfrm>
        </p:spPr>
        <p:txBody>
          <a:bodyPr anchor="ctr">
            <a:noAutofit/>
          </a:bodyPr>
          <a:lstStyle/>
          <a:p>
            <a:r>
              <a:rPr lang="en-US" dirty="0"/>
              <a:t>Click to edit Master title style</a:t>
            </a:r>
          </a:p>
        </p:txBody>
      </p:sp>
      <p:sp>
        <p:nvSpPr>
          <p:cNvPr id="7" name="Content Placeholder 6"/>
          <p:cNvSpPr>
            <a:spLocks noGrp="1"/>
          </p:cNvSpPr>
          <p:nvPr>
            <p:ph sz="quarter" idx="12"/>
          </p:nvPr>
        </p:nvSpPr>
        <p:spPr>
          <a:xfrm>
            <a:off x="457200" y="1308100"/>
            <a:ext cx="8229600" cy="5029200"/>
          </a:xfrm>
        </p:spPr>
        <p:txBody>
          <a:bodyPr/>
          <a:lstStyle>
            <a:lvl1pPr marL="222250" indent="-222250">
              <a:buFont typeface="Arial" panose="020B0604020202020204" pitchFamily="34" charset="0"/>
              <a:buChar char="•"/>
              <a:defRPr/>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457200" y="6464300"/>
            <a:ext cx="8229600" cy="274320"/>
          </a:xfrm>
          <a:prstGeom prst="rect">
            <a:avLst/>
          </a:prstGeom>
          <a:noFill/>
        </p:spPr>
        <p:txBody>
          <a:bodyPr wrap="none" rtlCol="0" anchor="ctr">
            <a:noAutofit/>
          </a:bodyPr>
          <a:lstStyle/>
          <a:p>
            <a:pPr algn="ctr">
              <a:defRPr/>
            </a:pPr>
            <a:r>
              <a:rPr lang="en-US" dirty="0"/>
              <a:t>© 2019 Cengage. All rights reserved.</a:t>
            </a:r>
          </a:p>
        </p:txBody>
      </p:sp>
      <p:sp>
        <p:nvSpPr>
          <p:cNvPr id="11" name="TextBox 10"/>
          <p:cNvSpPr txBox="1"/>
          <p:nvPr userDrawn="1"/>
        </p:nvSpPr>
        <p:spPr>
          <a:xfrm>
            <a:off x="8318500" y="6464300"/>
            <a:ext cx="640080" cy="274320"/>
          </a:xfrm>
          <a:prstGeom prst="rect">
            <a:avLst/>
          </a:prstGeom>
          <a:noFill/>
        </p:spPr>
        <p:txBody>
          <a:bodyPr wrap="none" rtlCol="0">
            <a:noAutofit/>
          </a:bodyPr>
          <a:lstStyle/>
          <a:p>
            <a:pPr algn="r"/>
            <a:r>
              <a:rPr lang="en-US" dirty="0"/>
              <a:t>1-</a:t>
            </a:r>
            <a:fld id="{FFE69775-2F7D-4B20-838D-98830AD19834}" type="slidenum">
              <a:rPr lang="en-US" smtClean="0"/>
              <a:pPr algn="r"/>
              <a:t>‹#›</a:t>
            </a:fld>
            <a:endParaRPr lang="en-US" dirty="0"/>
          </a:p>
        </p:txBody>
      </p:sp>
    </p:spTree>
    <p:extLst>
      <p:ext uri="{BB962C8B-B14F-4D97-AF65-F5344CB8AC3E}">
        <p14:creationId xmlns:p14="http://schemas.microsoft.com/office/powerpoint/2010/main" val="1898960735"/>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Title and Content">
    <p:bg>
      <p:bgRef idx="1001">
        <a:schemeClr val="bg1"/>
      </p:bgRef>
    </p:bg>
    <p:spTree>
      <p:nvGrpSpPr>
        <p:cNvPr id="1" name=""/>
        <p:cNvGrpSpPr/>
        <p:nvPr/>
      </p:nvGrpSpPr>
      <p:grpSpPr>
        <a:xfrm>
          <a:off x="0" y="0"/>
          <a:ext cx="0" cy="0"/>
          <a:chOff x="0" y="0"/>
          <a:chExt cx="0" cy="0"/>
        </a:xfrm>
      </p:grpSpPr>
      <p:sp>
        <p:nvSpPr>
          <p:cNvPr id="9" name="TextBox 8" hidden="1"/>
          <p:cNvSpPr txBox="1"/>
          <p:nvPr userDrawn="1"/>
        </p:nvSpPr>
        <p:spPr>
          <a:xfrm>
            <a:off x="544513" y="189269"/>
            <a:ext cx="7955193" cy="261610"/>
          </a:xfrm>
          <a:prstGeom prst="rect">
            <a:avLst/>
          </a:prstGeom>
          <a:noFill/>
        </p:spPr>
        <p:txBody>
          <a:bodyPr wrap="square" rtlCol="0">
            <a:spAutoFit/>
          </a:bodyPr>
          <a:lstStyle/>
          <a:p>
            <a:pPr algn="ctr"/>
            <a:r>
              <a:rPr lang="en-US" sz="1100" dirty="0">
                <a:solidFill>
                  <a:schemeClr val="bg1"/>
                </a:solidFill>
              </a:rPr>
              <a:t>LEARNING OUTCOMES</a:t>
            </a:r>
          </a:p>
        </p:txBody>
      </p:sp>
      <p:sp>
        <p:nvSpPr>
          <p:cNvPr id="2" name="Title 1"/>
          <p:cNvSpPr>
            <a:spLocks noGrp="1"/>
          </p:cNvSpPr>
          <p:nvPr>
            <p:ph type="title"/>
          </p:nvPr>
        </p:nvSpPr>
        <p:spPr>
          <a:xfrm>
            <a:off x="457200" y="212782"/>
            <a:ext cx="8229600" cy="914400"/>
          </a:xfrm>
        </p:spPr>
        <p:txBody>
          <a:bodyPr anchor="ctr">
            <a:noAutofit/>
          </a:bodyPr>
          <a:lstStyle/>
          <a:p>
            <a:r>
              <a:rPr lang="en-US" dirty="0"/>
              <a:t>Click to edit Master title style</a:t>
            </a:r>
          </a:p>
        </p:txBody>
      </p:sp>
      <p:sp>
        <p:nvSpPr>
          <p:cNvPr id="7" name="Content Placeholder 6"/>
          <p:cNvSpPr>
            <a:spLocks noGrp="1"/>
          </p:cNvSpPr>
          <p:nvPr>
            <p:ph sz="quarter" idx="12"/>
          </p:nvPr>
        </p:nvSpPr>
        <p:spPr>
          <a:xfrm>
            <a:off x="457200" y="1308100"/>
            <a:ext cx="8229600" cy="5029200"/>
          </a:xfrm>
        </p:spPr>
        <p:txBody>
          <a:bodyPr/>
          <a:lstStyle>
            <a:lvl1pPr marL="222250" indent="-222250">
              <a:buFont typeface="Arial" panose="020B0604020202020204" pitchFamily="34" charset="0"/>
              <a:buChar char="•"/>
              <a:defRPr/>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457200" y="6464300"/>
            <a:ext cx="8229600" cy="274320"/>
          </a:xfrm>
          <a:prstGeom prst="rect">
            <a:avLst/>
          </a:prstGeom>
          <a:noFill/>
        </p:spPr>
        <p:txBody>
          <a:bodyPr wrap="none" rtlCol="0" anchor="ctr">
            <a:noAutofit/>
          </a:bodyPr>
          <a:lstStyle/>
          <a:p>
            <a:pPr algn="ctr">
              <a:defRPr/>
            </a:pPr>
            <a:r>
              <a:rPr lang="en-US" dirty="0"/>
              <a:t>© 2019 Cengage. All rights reserved.</a:t>
            </a:r>
          </a:p>
        </p:txBody>
      </p:sp>
      <p:sp>
        <p:nvSpPr>
          <p:cNvPr id="11" name="TextBox 10"/>
          <p:cNvSpPr txBox="1"/>
          <p:nvPr userDrawn="1"/>
        </p:nvSpPr>
        <p:spPr>
          <a:xfrm>
            <a:off x="8318500" y="6464300"/>
            <a:ext cx="640080" cy="274320"/>
          </a:xfrm>
          <a:prstGeom prst="rect">
            <a:avLst/>
          </a:prstGeom>
          <a:noFill/>
        </p:spPr>
        <p:txBody>
          <a:bodyPr wrap="none" rtlCol="0">
            <a:noAutofit/>
          </a:bodyPr>
          <a:lstStyle/>
          <a:p>
            <a:pPr algn="r"/>
            <a:r>
              <a:rPr lang="en-US" dirty="0"/>
              <a:t>1-</a:t>
            </a:r>
            <a:fld id="{FFE69775-2F7D-4B20-838D-98830AD19834}" type="slidenum">
              <a:rPr lang="en-US" smtClean="0"/>
              <a:pPr algn="r"/>
              <a:t>‹#›</a:t>
            </a:fld>
            <a:endParaRPr lang="en-US" dirty="0"/>
          </a:p>
        </p:txBody>
      </p:sp>
      <p:sp>
        <p:nvSpPr>
          <p:cNvPr id="10" name="Content Placeholder 6"/>
          <p:cNvSpPr>
            <a:spLocks noGrp="1"/>
          </p:cNvSpPr>
          <p:nvPr>
            <p:ph sz="quarter" idx="13"/>
          </p:nvPr>
        </p:nvSpPr>
        <p:spPr>
          <a:xfrm>
            <a:off x="457200" y="6388100"/>
            <a:ext cx="2286000" cy="274320"/>
          </a:xfrm>
        </p:spPr>
        <p:txBody>
          <a:bodyPr/>
          <a:lstStyle>
            <a:lvl1pPr marL="0" indent="0">
              <a:buFont typeface="Arial" panose="020B0604020202020204" pitchFamily="34" charset="0"/>
              <a:buNone/>
              <a:defRPr sz="1200"/>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p:txBody>
      </p:sp>
    </p:spTree>
    <p:extLst>
      <p:ext uri="{BB962C8B-B14F-4D97-AF65-F5344CB8AC3E}">
        <p14:creationId xmlns:p14="http://schemas.microsoft.com/office/powerpoint/2010/main" val="198345521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Title and Content">
    <p:bg>
      <p:bgRef idx="1001">
        <a:schemeClr val="bg1"/>
      </p:bgRef>
    </p:bg>
    <p:spTree>
      <p:nvGrpSpPr>
        <p:cNvPr id="1" name=""/>
        <p:cNvGrpSpPr/>
        <p:nvPr/>
      </p:nvGrpSpPr>
      <p:grpSpPr>
        <a:xfrm>
          <a:off x="0" y="0"/>
          <a:ext cx="0" cy="0"/>
          <a:chOff x="0" y="0"/>
          <a:chExt cx="0" cy="0"/>
        </a:xfrm>
      </p:grpSpPr>
      <p:sp>
        <p:nvSpPr>
          <p:cNvPr id="9" name="TextBox 8" hidden="1"/>
          <p:cNvSpPr txBox="1"/>
          <p:nvPr userDrawn="1"/>
        </p:nvSpPr>
        <p:spPr>
          <a:xfrm>
            <a:off x="544513" y="189269"/>
            <a:ext cx="7955193" cy="261610"/>
          </a:xfrm>
          <a:prstGeom prst="rect">
            <a:avLst/>
          </a:prstGeom>
          <a:noFill/>
        </p:spPr>
        <p:txBody>
          <a:bodyPr wrap="square" rtlCol="0">
            <a:spAutoFit/>
          </a:bodyPr>
          <a:lstStyle/>
          <a:p>
            <a:pPr algn="ctr"/>
            <a:r>
              <a:rPr lang="en-US" sz="1100" dirty="0">
                <a:solidFill>
                  <a:schemeClr val="bg1"/>
                </a:solidFill>
              </a:rPr>
              <a:t>LEARNING OUTCOMES</a:t>
            </a:r>
          </a:p>
        </p:txBody>
      </p:sp>
      <p:sp>
        <p:nvSpPr>
          <p:cNvPr id="2" name="Title 1"/>
          <p:cNvSpPr>
            <a:spLocks noGrp="1"/>
          </p:cNvSpPr>
          <p:nvPr>
            <p:ph type="title"/>
          </p:nvPr>
        </p:nvSpPr>
        <p:spPr>
          <a:xfrm>
            <a:off x="457200" y="212782"/>
            <a:ext cx="8229600" cy="914400"/>
          </a:xfrm>
        </p:spPr>
        <p:txBody>
          <a:bodyPr anchor="ctr">
            <a:noAutofit/>
          </a:bodyPr>
          <a:lstStyle/>
          <a:p>
            <a:r>
              <a:rPr lang="en-US" dirty="0"/>
              <a:t>Click to edit Master title style</a:t>
            </a:r>
          </a:p>
        </p:txBody>
      </p:sp>
      <p:sp>
        <p:nvSpPr>
          <p:cNvPr id="7" name="Content Placeholder 6"/>
          <p:cNvSpPr>
            <a:spLocks noGrp="1"/>
          </p:cNvSpPr>
          <p:nvPr>
            <p:ph sz="quarter" idx="12"/>
          </p:nvPr>
        </p:nvSpPr>
        <p:spPr>
          <a:xfrm>
            <a:off x="457200" y="1308100"/>
            <a:ext cx="8229600" cy="2377440"/>
          </a:xfrm>
        </p:spPr>
        <p:txBody>
          <a:bodyPr/>
          <a:lstStyle>
            <a:lvl1pPr marL="222250" indent="-222250">
              <a:buFont typeface="Arial" panose="020B0604020202020204" pitchFamily="34" charset="0"/>
              <a:buChar char="•"/>
              <a:defRPr/>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457200" y="6464300"/>
            <a:ext cx="8229600" cy="274320"/>
          </a:xfrm>
          <a:prstGeom prst="rect">
            <a:avLst/>
          </a:prstGeom>
          <a:noFill/>
        </p:spPr>
        <p:txBody>
          <a:bodyPr wrap="none" rtlCol="0" anchor="ctr">
            <a:noAutofit/>
          </a:bodyPr>
          <a:lstStyle/>
          <a:p>
            <a:pPr algn="ctr">
              <a:defRPr/>
            </a:pPr>
            <a:r>
              <a:rPr lang="en-US" dirty="0"/>
              <a:t>© 2019 Cengage. All rights reserved.</a:t>
            </a:r>
          </a:p>
        </p:txBody>
      </p:sp>
      <p:sp>
        <p:nvSpPr>
          <p:cNvPr id="11" name="TextBox 10"/>
          <p:cNvSpPr txBox="1"/>
          <p:nvPr userDrawn="1"/>
        </p:nvSpPr>
        <p:spPr>
          <a:xfrm>
            <a:off x="8318500" y="6464300"/>
            <a:ext cx="640080" cy="274320"/>
          </a:xfrm>
          <a:prstGeom prst="rect">
            <a:avLst/>
          </a:prstGeom>
          <a:noFill/>
        </p:spPr>
        <p:txBody>
          <a:bodyPr wrap="none" rtlCol="0">
            <a:noAutofit/>
          </a:bodyPr>
          <a:lstStyle/>
          <a:p>
            <a:pPr algn="r"/>
            <a:r>
              <a:rPr lang="en-US" dirty="0"/>
              <a:t>1-</a:t>
            </a:r>
            <a:fld id="{FFE69775-2F7D-4B20-838D-98830AD19834}" type="slidenum">
              <a:rPr lang="en-US" smtClean="0"/>
              <a:pPr algn="r"/>
              <a:t>‹#›</a:t>
            </a:fld>
            <a:endParaRPr lang="en-US" dirty="0"/>
          </a:p>
        </p:txBody>
      </p:sp>
      <p:sp>
        <p:nvSpPr>
          <p:cNvPr id="10" name="Content Placeholder 6"/>
          <p:cNvSpPr>
            <a:spLocks noGrp="1"/>
          </p:cNvSpPr>
          <p:nvPr>
            <p:ph sz="quarter" idx="13"/>
          </p:nvPr>
        </p:nvSpPr>
        <p:spPr>
          <a:xfrm>
            <a:off x="457200" y="3957784"/>
            <a:ext cx="8229600" cy="2377440"/>
          </a:xfrm>
        </p:spPr>
        <p:txBody>
          <a:bodyPr/>
          <a:lstStyle>
            <a:lvl1pPr marL="222250" indent="-222250">
              <a:buFont typeface="Arial" panose="020B0604020202020204" pitchFamily="34" charset="0"/>
              <a:buChar char="•"/>
              <a:defRPr/>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21365852"/>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7_Title and Content">
    <p:bg>
      <p:bgRef idx="1001">
        <a:schemeClr val="bg1"/>
      </p:bgRef>
    </p:bg>
    <p:spTree>
      <p:nvGrpSpPr>
        <p:cNvPr id="1" name=""/>
        <p:cNvGrpSpPr/>
        <p:nvPr/>
      </p:nvGrpSpPr>
      <p:grpSpPr>
        <a:xfrm>
          <a:off x="0" y="0"/>
          <a:ext cx="0" cy="0"/>
          <a:chOff x="0" y="0"/>
          <a:chExt cx="0" cy="0"/>
        </a:xfrm>
      </p:grpSpPr>
      <p:sp>
        <p:nvSpPr>
          <p:cNvPr id="9" name="TextBox 8" hidden="1"/>
          <p:cNvSpPr txBox="1"/>
          <p:nvPr userDrawn="1"/>
        </p:nvSpPr>
        <p:spPr>
          <a:xfrm>
            <a:off x="544513" y="189269"/>
            <a:ext cx="7955193" cy="261610"/>
          </a:xfrm>
          <a:prstGeom prst="rect">
            <a:avLst/>
          </a:prstGeom>
          <a:noFill/>
        </p:spPr>
        <p:txBody>
          <a:bodyPr wrap="square" rtlCol="0">
            <a:spAutoFit/>
          </a:bodyPr>
          <a:lstStyle/>
          <a:p>
            <a:pPr algn="ctr"/>
            <a:r>
              <a:rPr lang="en-US" sz="1100" dirty="0">
                <a:solidFill>
                  <a:schemeClr val="bg1"/>
                </a:solidFill>
              </a:rPr>
              <a:t>LEARNING OUTCOMES</a:t>
            </a:r>
          </a:p>
        </p:txBody>
      </p:sp>
      <p:sp>
        <p:nvSpPr>
          <p:cNvPr id="2" name="Title 1"/>
          <p:cNvSpPr>
            <a:spLocks noGrp="1"/>
          </p:cNvSpPr>
          <p:nvPr>
            <p:ph type="title"/>
          </p:nvPr>
        </p:nvSpPr>
        <p:spPr>
          <a:xfrm>
            <a:off x="457200" y="212782"/>
            <a:ext cx="8229600" cy="914400"/>
          </a:xfrm>
        </p:spPr>
        <p:txBody>
          <a:bodyPr anchor="ctr">
            <a:noAutofit/>
          </a:bodyPr>
          <a:lstStyle/>
          <a:p>
            <a:r>
              <a:rPr lang="en-US" dirty="0"/>
              <a:t>Click to edit Master title style</a:t>
            </a:r>
          </a:p>
        </p:txBody>
      </p:sp>
      <p:sp>
        <p:nvSpPr>
          <p:cNvPr id="7" name="Content Placeholder 6"/>
          <p:cNvSpPr>
            <a:spLocks noGrp="1"/>
          </p:cNvSpPr>
          <p:nvPr>
            <p:ph sz="quarter" idx="12"/>
          </p:nvPr>
        </p:nvSpPr>
        <p:spPr>
          <a:xfrm>
            <a:off x="457200" y="1308100"/>
            <a:ext cx="8229600" cy="1097280"/>
          </a:xfrm>
        </p:spPr>
        <p:txBody>
          <a:bodyPr/>
          <a:lstStyle>
            <a:lvl1pPr marL="222250" indent="-222250">
              <a:buFont typeface="Arial" panose="020B0604020202020204" pitchFamily="34" charset="0"/>
              <a:buChar char="•"/>
              <a:defRPr/>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457200" y="6464300"/>
            <a:ext cx="8229600" cy="274320"/>
          </a:xfrm>
          <a:prstGeom prst="rect">
            <a:avLst/>
          </a:prstGeom>
          <a:noFill/>
        </p:spPr>
        <p:txBody>
          <a:bodyPr wrap="none" rtlCol="0" anchor="ctr">
            <a:noAutofit/>
          </a:bodyPr>
          <a:lstStyle/>
          <a:p>
            <a:pPr algn="ctr">
              <a:defRPr/>
            </a:pPr>
            <a:r>
              <a:rPr lang="en-US" dirty="0"/>
              <a:t>© 2019 Cengage. All rights reserved.</a:t>
            </a:r>
          </a:p>
        </p:txBody>
      </p:sp>
      <p:sp>
        <p:nvSpPr>
          <p:cNvPr id="11" name="TextBox 10"/>
          <p:cNvSpPr txBox="1"/>
          <p:nvPr userDrawn="1"/>
        </p:nvSpPr>
        <p:spPr>
          <a:xfrm>
            <a:off x="8318500" y="6464300"/>
            <a:ext cx="640080" cy="274320"/>
          </a:xfrm>
          <a:prstGeom prst="rect">
            <a:avLst/>
          </a:prstGeom>
          <a:noFill/>
        </p:spPr>
        <p:txBody>
          <a:bodyPr wrap="none" rtlCol="0">
            <a:noAutofit/>
          </a:bodyPr>
          <a:lstStyle/>
          <a:p>
            <a:pPr algn="r"/>
            <a:r>
              <a:rPr lang="en-US" dirty="0"/>
              <a:t>1-</a:t>
            </a:r>
            <a:fld id="{FFE69775-2F7D-4B20-838D-98830AD19834}" type="slidenum">
              <a:rPr lang="en-US" smtClean="0"/>
              <a:pPr algn="r"/>
              <a:t>‹#›</a:t>
            </a:fld>
            <a:endParaRPr lang="en-US" dirty="0"/>
          </a:p>
        </p:txBody>
      </p:sp>
      <p:sp>
        <p:nvSpPr>
          <p:cNvPr id="10" name="Content Placeholder 6"/>
          <p:cNvSpPr>
            <a:spLocks noGrp="1"/>
          </p:cNvSpPr>
          <p:nvPr>
            <p:ph sz="quarter" idx="13"/>
          </p:nvPr>
        </p:nvSpPr>
        <p:spPr>
          <a:xfrm>
            <a:off x="457200" y="2617351"/>
            <a:ext cx="8229600" cy="1097280"/>
          </a:xfrm>
        </p:spPr>
        <p:txBody>
          <a:bodyPr/>
          <a:lstStyle>
            <a:lvl1pPr marL="222250" indent="-222250">
              <a:buFont typeface="Arial" panose="020B0604020202020204" pitchFamily="34" charset="0"/>
              <a:buChar char="•"/>
              <a:defRPr/>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6"/>
          <p:cNvSpPr>
            <a:spLocks noGrp="1"/>
          </p:cNvSpPr>
          <p:nvPr>
            <p:ph sz="quarter" idx="14"/>
          </p:nvPr>
        </p:nvSpPr>
        <p:spPr>
          <a:xfrm>
            <a:off x="457200" y="3926602"/>
            <a:ext cx="8229600" cy="1097280"/>
          </a:xfrm>
        </p:spPr>
        <p:txBody>
          <a:bodyPr/>
          <a:lstStyle>
            <a:lvl1pPr marL="222250" indent="-222250">
              <a:buFont typeface="Arial" panose="020B0604020202020204" pitchFamily="34" charset="0"/>
              <a:buChar char="•"/>
              <a:defRPr/>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6"/>
          <p:cNvSpPr>
            <a:spLocks noGrp="1"/>
          </p:cNvSpPr>
          <p:nvPr>
            <p:ph sz="quarter" idx="15"/>
          </p:nvPr>
        </p:nvSpPr>
        <p:spPr>
          <a:xfrm>
            <a:off x="457200" y="5235854"/>
            <a:ext cx="8229600" cy="1097280"/>
          </a:xfrm>
        </p:spPr>
        <p:txBody>
          <a:bodyPr/>
          <a:lstStyle>
            <a:lvl1pPr marL="222250" indent="-222250">
              <a:buFont typeface="Arial" panose="020B0604020202020204" pitchFamily="34" charset="0"/>
              <a:buChar char="•"/>
              <a:defRPr/>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71424190"/>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and Content">
    <p:bg>
      <p:bgRef idx="1001">
        <a:schemeClr val="bg1"/>
      </p:bgRef>
    </p:bg>
    <p:spTree>
      <p:nvGrpSpPr>
        <p:cNvPr id="1" name=""/>
        <p:cNvGrpSpPr/>
        <p:nvPr/>
      </p:nvGrpSpPr>
      <p:grpSpPr>
        <a:xfrm>
          <a:off x="0" y="0"/>
          <a:ext cx="0" cy="0"/>
          <a:chOff x="0" y="0"/>
          <a:chExt cx="0" cy="0"/>
        </a:xfrm>
      </p:grpSpPr>
      <p:sp>
        <p:nvSpPr>
          <p:cNvPr id="9" name="TextBox 8" hidden="1"/>
          <p:cNvSpPr txBox="1"/>
          <p:nvPr userDrawn="1"/>
        </p:nvSpPr>
        <p:spPr>
          <a:xfrm>
            <a:off x="544513" y="189269"/>
            <a:ext cx="7955193" cy="261610"/>
          </a:xfrm>
          <a:prstGeom prst="rect">
            <a:avLst/>
          </a:prstGeom>
          <a:noFill/>
        </p:spPr>
        <p:txBody>
          <a:bodyPr wrap="square" rtlCol="0">
            <a:spAutoFit/>
          </a:bodyPr>
          <a:lstStyle/>
          <a:p>
            <a:pPr algn="ctr"/>
            <a:r>
              <a:rPr lang="en-US" sz="1100" dirty="0">
                <a:solidFill>
                  <a:schemeClr val="bg1"/>
                </a:solidFill>
              </a:rPr>
              <a:t>LEARNING OUTCOMES</a:t>
            </a:r>
          </a:p>
        </p:txBody>
      </p:sp>
      <p:sp>
        <p:nvSpPr>
          <p:cNvPr id="2" name="Title 1"/>
          <p:cNvSpPr>
            <a:spLocks noGrp="1"/>
          </p:cNvSpPr>
          <p:nvPr>
            <p:ph type="title"/>
          </p:nvPr>
        </p:nvSpPr>
        <p:spPr>
          <a:xfrm>
            <a:off x="457200" y="212782"/>
            <a:ext cx="8229600" cy="914400"/>
          </a:xfrm>
        </p:spPr>
        <p:txBody>
          <a:bodyPr anchor="ctr">
            <a:noAutofit/>
          </a:bodyPr>
          <a:lstStyle/>
          <a:p>
            <a:r>
              <a:rPr lang="en-US" dirty="0"/>
              <a:t>Click to edit Master title style</a:t>
            </a:r>
          </a:p>
        </p:txBody>
      </p:sp>
      <p:sp>
        <p:nvSpPr>
          <p:cNvPr id="7" name="Content Placeholder 6"/>
          <p:cNvSpPr>
            <a:spLocks noGrp="1"/>
          </p:cNvSpPr>
          <p:nvPr>
            <p:ph sz="quarter" idx="12"/>
          </p:nvPr>
        </p:nvSpPr>
        <p:spPr>
          <a:xfrm>
            <a:off x="457200" y="1308100"/>
            <a:ext cx="3931920" cy="5029200"/>
          </a:xfrm>
        </p:spPr>
        <p:txBody>
          <a:bodyPr/>
          <a:lstStyle>
            <a:lvl1pPr marL="222250" indent="-222250">
              <a:buFont typeface="Arial" panose="020B0604020202020204" pitchFamily="34" charset="0"/>
              <a:buChar char="•"/>
              <a:defRPr/>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457200" y="6464300"/>
            <a:ext cx="8229600" cy="274320"/>
          </a:xfrm>
          <a:prstGeom prst="rect">
            <a:avLst/>
          </a:prstGeom>
          <a:noFill/>
        </p:spPr>
        <p:txBody>
          <a:bodyPr wrap="none" rtlCol="0" anchor="ctr">
            <a:noAutofit/>
          </a:bodyPr>
          <a:lstStyle/>
          <a:p>
            <a:pPr algn="ctr">
              <a:defRPr/>
            </a:pPr>
            <a:r>
              <a:rPr lang="en-US" dirty="0"/>
              <a:t>© 2019 Cengage. All rights reserved.</a:t>
            </a:r>
          </a:p>
        </p:txBody>
      </p:sp>
      <p:sp>
        <p:nvSpPr>
          <p:cNvPr id="11" name="TextBox 10"/>
          <p:cNvSpPr txBox="1"/>
          <p:nvPr userDrawn="1"/>
        </p:nvSpPr>
        <p:spPr>
          <a:xfrm>
            <a:off x="8318500" y="6464300"/>
            <a:ext cx="640080" cy="274320"/>
          </a:xfrm>
          <a:prstGeom prst="rect">
            <a:avLst/>
          </a:prstGeom>
          <a:noFill/>
        </p:spPr>
        <p:txBody>
          <a:bodyPr wrap="none" rtlCol="0">
            <a:noAutofit/>
          </a:bodyPr>
          <a:lstStyle/>
          <a:p>
            <a:pPr algn="r"/>
            <a:r>
              <a:rPr lang="en-US" dirty="0"/>
              <a:t>1-</a:t>
            </a:r>
            <a:fld id="{FFE69775-2F7D-4B20-838D-98830AD19834}" type="slidenum">
              <a:rPr lang="en-US" smtClean="0"/>
              <a:pPr algn="r"/>
              <a:t>‹#›</a:t>
            </a:fld>
            <a:endParaRPr lang="en-US" dirty="0"/>
          </a:p>
        </p:txBody>
      </p:sp>
      <p:sp>
        <p:nvSpPr>
          <p:cNvPr id="10" name="Content Placeholder 6"/>
          <p:cNvSpPr>
            <a:spLocks noGrp="1"/>
          </p:cNvSpPr>
          <p:nvPr>
            <p:ph sz="quarter" idx="13"/>
          </p:nvPr>
        </p:nvSpPr>
        <p:spPr>
          <a:xfrm>
            <a:off x="4754880" y="1308100"/>
            <a:ext cx="3931920" cy="5029200"/>
          </a:xfrm>
        </p:spPr>
        <p:txBody>
          <a:bodyPr/>
          <a:lstStyle>
            <a:lvl1pPr marL="222250" indent="-222250">
              <a:buFont typeface="Arial" panose="020B0604020202020204" pitchFamily="34" charset="0"/>
              <a:buChar char="•"/>
              <a:defRPr/>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9102962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Exhibit Title and Content">
    <p:bg>
      <p:bgRef idx="1001">
        <a:schemeClr val="bg1"/>
      </p:bgRef>
    </p:bg>
    <p:spTree>
      <p:nvGrpSpPr>
        <p:cNvPr id="1" name=""/>
        <p:cNvGrpSpPr/>
        <p:nvPr/>
      </p:nvGrpSpPr>
      <p:grpSpPr>
        <a:xfrm>
          <a:off x="0" y="0"/>
          <a:ext cx="0" cy="0"/>
          <a:chOff x="0" y="0"/>
          <a:chExt cx="0" cy="0"/>
        </a:xfrm>
      </p:grpSpPr>
      <p:sp>
        <p:nvSpPr>
          <p:cNvPr id="9" name="TextBox 8" hidden="1"/>
          <p:cNvSpPr txBox="1"/>
          <p:nvPr userDrawn="1"/>
        </p:nvSpPr>
        <p:spPr>
          <a:xfrm>
            <a:off x="544513" y="189269"/>
            <a:ext cx="7955193" cy="261610"/>
          </a:xfrm>
          <a:prstGeom prst="rect">
            <a:avLst/>
          </a:prstGeom>
          <a:noFill/>
        </p:spPr>
        <p:txBody>
          <a:bodyPr wrap="square" rtlCol="0">
            <a:spAutoFit/>
          </a:bodyPr>
          <a:lstStyle/>
          <a:p>
            <a:pPr algn="ctr"/>
            <a:r>
              <a:rPr lang="en-US" sz="1100" dirty="0">
                <a:solidFill>
                  <a:schemeClr val="bg1"/>
                </a:solidFill>
              </a:rPr>
              <a:t>LEARNING OUTCOMES</a:t>
            </a:r>
          </a:p>
        </p:txBody>
      </p:sp>
      <p:sp>
        <p:nvSpPr>
          <p:cNvPr id="2" name="Title 1"/>
          <p:cNvSpPr>
            <a:spLocks noGrp="1"/>
          </p:cNvSpPr>
          <p:nvPr>
            <p:ph type="title"/>
          </p:nvPr>
        </p:nvSpPr>
        <p:spPr>
          <a:xfrm>
            <a:off x="457200" y="212782"/>
            <a:ext cx="8229600" cy="548640"/>
          </a:xfrm>
        </p:spPr>
        <p:txBody>
          <a:bodyPr anchor="ctr">
            <a:noAutofit/>
          </a:bodyPr>
          <a:lstStyle>
            <a:lvl1pPr>
              <a:defRPr sz="2000"/>
            </a:lvl1pPr>
          </a:lstStyle>
          <a:p>
            <a:r>
              <a:rPr lang="en-US" dirty="0"/>
              <a:t>Click to edit Master title style</a:t>
            </a:r>
          </a:p>
        </p:txBody>
      </p:sp>
      <p:sp>
        <p:nvSpPr>
          <p:cNvPr id="7" name="Content Placeholder 6"/>
          <p:cNvSpPr>
            <a:spLocks noGrp="1"/>
          </p:cNvSpPr>
          <p:nvPr>
            <p:ph sz="quarter" idx="12"/>
          </p:nvPr>
        </p:nvSpPr>
        <p:spPr>
          <a:xfrm>
            <a:off x="457200" y="913242"/>
            <a:ext cx="8229600" cy="5394960"/>
          </a:xfrm>
        </p:spPr>
        <p:txBody>
          <a:bodyPr/>
          <a:lstStyle>
            <a:lvl1pPr marL="222250" indent="-222250">
              <a:buFont typeface="Arial" panose="020B0604020202020204" pitchFamily="34" charset="0"/>
              <a:buChar char="•"/>
              <a:defRPr/>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457200" y="6464300"/>
            <a:ext cx="8229600" cy="274320"/>
          </a:xfrm>
          <a:prstGeom prst="rect">
            <a:avLst/>
          </a:prstGeom>
          <a:noFill/>
        </p:spPr>
        <p:txBody>
          <a:bodyPr wrap="none" rtlCol="0" anchor="ctr">
            <a:noAutofit/>
          </a:bodyPr>
          <a:lstStyle/>
          <a:p>
            <a:pPr algn="ctr">
              <a:defRPr/>
            </a:pPr>
            <a:r>
              <a:rPr lang="en-US" dirty="0"/>
              <a:t>© 2019 Cengage. All rights reserved.</a:t>
            </a:r>
          </a:p>
        </p:txBody>
      </p:sp>
      <p:sp>
        <p:nvSpPr>
          <p:cNvPr id="11" name="TextBox 10"/>
          <p:cNvSpPr txBox="1"/>
          <p:nvPr userDrawn="1"/>
        </p:nvSpPr>
        <p:spPr>
          <a:xfrm>
            <a:off x="8318500" y="6464300"/>
            <a:ext cx="640080" cy="274320"/>
          </a:xfrm>
          <a:prstGeom prst="rect">
            <a:avLst/>
          </a:prstGeom>
          <a:noFill/>
        </p:spPr>
        <p:txBody>
          <a:bodyPr wrap="none" rtlCol="0">
            <a:noAutofit/>
          </a:bodyPr>
          <a:lstStyle/>
          <a:p>
            <a:pPr algn="r"/>
            <a:r>
              <a:rPr lang="en-US" dirty="0"/>
              <a:t>1-</a:t>
            </a:r>
            <a:fld id="{FFE69775-2F7D-4B20-838D-98830AD19834}" type="slidenum">
              <a:rPr lang="en-US" smtClean="0"/>
              <a:pPr algn="r"/>
              <a:t>‹#›</a:t>
            </a:fld>
            <a:endParaRPr lang="en-US" dirty="0"/>
          </a:p>
        </p:txBody>
      </p:sp>
      <p:sp>
        <p:nvSpPr>
          <p:cNvPr id="10" name="Content Placeholder 6"/>
          <p:cNvSpPr>
            <a:spLocks noGrp="1"/>
          </p:cNvSpPr>
          <p:nvPr>
            <p:ph sz="quarter" idx="13"/>
          </p:nvPr>
        </p:nvSpPr>
        <p:spPr>
          <a:xfrm>
            <a:off x="457200" y="6388100"/>
            <a:ext cx="2286000" cy="274320"/>
          </a:xfrm>
        </p:spPr>
        <p:txBody>
          <a:bodyPr/>
          <a:lstStyle>
            <a:lvl1pPr marL="0" indent="0">
              <a:buFont typeface="Arial" panose="020B0604020202020204" pitchFamily="34" charset="0"/>
              <a:buNone/>
              <a:defRPr sz="1200"/>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p:txBody>
      </p:sp>
    </p:spTree>
    <p:extLst>
      <p:ext uri="{BB962C8B-B14F-4D97-AF65-F5344CB8AC3E}">
        <p14:creationId xmlns:p14="http://schemas.microsoft.com/office/powerpoint/2010/main" val="1011430572"/>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85378" name="Rectangle 2"/>
          <p:cNvSpPr>
            <a:spLocks noGrp="1" noChangeArrowheads="1"/>
          </p:cNvSpPr>
          <p:nvPr>
            <p:ph type="title"/>
          </p:nvPr>
        </p:nvSpPr>
        <p:spPr bwMode="blackWhite">
          <a:xfrm>
            <a:off x="523875" y="457200"/>
            <a:ext cx="8077200" cy="579438"/>
          </a:xfrm>
          <a:prstGeom prst="rect">
            <a:avLst/>
          </a:prstGeom>
          <a:noFill/>
          <a:ln>
            <a:noFill/>
          </a:ln>
          <a:effectLst>
            <a:outerShdw sx="1000" sy="1000" algn="ctr" rotWithShape="0">
              <a:srgbClr val="EAEAEA"/>
            </a:outerShdw>
          </a:effectLst>
          <a:extLst>
            <a:ext uri="{909E8E84-426E-40DD-AFC4-6F175D3DCCD1}">
              <a14:hiddenFill xmlns:a14="http://schemas.microsoft.com/office/drawing/2010/main">
                <a:solidFill>
                  <a:srgbClr val="CC6600"/>
                </a:solidFill>
              </a14:hiddenFill>
            </a:ext>
            <a:ext uri="{91240B29-F687-4F45-9708-019B960494DF}">
              <a14:hiddenLine xmlns:a14="http://schemas.microsoft.com/office/drawing/2010/main" w="12700">
                <a:solidFill>
                  <a:schemeClr val="tx1"/>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lvl="0"/>
            <a:r>
              <a:rPr lang="en-US" altLang="en-US" dirty="0"/>
              <a:t>Click to edit Master title style</a:t>
            </a:r>
          </a:p>
        </p:txBody>
      </p:sp>
      <p:sp>
        <p:nvSpPr>
          <p:cNvPr id="485379" name="Rectangle 3"/>
          <p:cNvSpPr>
            <a:spLocks noGrp="1" noChangeArrowheads="1"/>
          </p:cNvSpPr>
          <p:nvPr>
            <p:ph type="body" idx="1"/>
          </p:nvPr>
        </p:nvSpPr>
        <p:spPr bwMode="auto">
          <a:xfrm>
            <a:off x="514350" y="1235075"/>
            <a:ext cx="8102600" cy="493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85380" name="Rectangle 4"/>
          <p:cNvSpPr>
            <a:spLocks noGrp="1" noChangeArrowheads="1"/>
          </p:cNvSpPr>
          <p:nvPr>
            <p:ph type="ftr" sz="quarter" idx="3"/>
          </p:nvPr>
        </p:nvSpPr>
        <p:spPr bwMode="auto">
          <a:xfrm>
            <a:off x="533400" y="6355048"/>
            <a:ext cx="7421563" cy="366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lvl1pPr algn="ctr" eaLnBrk="1" hangingPunct="1">
              <a:defRPr sz="900" b="1">
                <a:solidFill>
                  <a:schemeClr val="tx1"/>
                </a:solidFill>
              </a:defRPr>
            </a:lvl1pPr>
          </a:lstStyle>
          <a:p>
            <a:pPr>
              <a:defRPr/>
            </a:pPr>
            <a:r>
              <a:rPr lang="en-US" dirty="0"/>
              <a:t>© 2019 Cengage. All rights reserved.</a:t>
            </a:r>
            <a:endParaRPr lang="en-US" altLang="en-US" dirty="0"/>
          </a:p>
          <a:p>
            <a:pPr>
              <a:defRPr/>
            </a:pPr>
            <a:endParaRPr lang="en-US" altLang="en-US" dirty="0"/>
          </a:p>
        </p:txBody>
      </p:sp>
      <p:sp>
        <p:nvSpPr>
          <p:cNvPr id="485381" name="Rectangle 5"/>
          <p:cNvSpPr>
            <a:spLocks noGrp="1" noChangeArrowheads="1"/>
          </p:cNvSpPr>
          <p:nvPr>
            <p:ph type="sldNum" sz="quarter" idx="4"/>
          </p:nvPr>
        </p:nvSpPr>
        <p:spPr bwMode="auto">
          <a:xfrm>
            <a:off x="6400800" y="6354763"/>
            <a:ext cx="2209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lvl1pPr algn="r" eaLnBrk="1" hangingPunct="1">
              <a:defRPr sz="900" b="1">
                <a:cs typeface="Times New Roman" panose="02020603050405020304" pitchFamily="18" charset="0"/>
              </a:defRPr>
            </a:lvl1pPr>
          </a:lstStyle>
          <a:p>
            <a:pPr>
              <a:defRPr/>
            </a:pPr>
            <a:r>
              <a:rPr lang="en-US" altLang="en-US" dirty="0"/>
              <a:t>1–</a:t>
            </a:r>
            <a:fld id="{D6C49FDD-8038-4201-872D-15D00067EA40}" type="slidenum">
              <a:rPr lang="en-US" altLang="en-US">
                <a:cs typeface="+mn-cs"/>
              </a:rPr>
              <a:pPr>
                <a:defRPr/>
              </a:pPr>
              <a:t>‹#›</a:t>
            </a:fld>
            <a:endParaRPr lang="en-US" altLang="en-US" dirty="0">
              <a:cs typeface="+mn-cs"/>
            </a:endParaRPr>
          </a:p>
        </p:txBody>
      </p:sp>
    </p:spTree>
    <p:extLst>
      <p:ext uri="{BB962C8B-B14F-4D97-AF65-F5344CB8AC3E}">
        <p14:creationId xmlns:p14="http://schemas.microsoft.com/office/powerpoint/2010/main" val="196486383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9" r:id="rId3"/>
    <p:sldLayoutId id="2147483741" r:id="rId4"/>
    <p:sldLayoutId id="2147483740" r:id="rId5"/>
    <p:sldLayoutId id="2147483738" r:id="rId6"/>
    <p:sldLayoutId id="2147483737" r:id="rId7"/>
  </p:sldLayoutIdLst>
  <p:hf hdr="0" dt="0"/>
  <p:txStyles>
    <p:titleStyle>
      <a:lvl1pPr algn="l" rtl="0" eaLnBrk="1" fontAlgn="base" hangingPunct="1">
        <a:spcBef>
          <a:spcPct val="0"/>
        </a:spcBef>
        <a:spcAft>
          <a:spcPct val="0"/>
        </a:spcAft>
        <a:defRPr sz="3200" kern="1200">
          <a:solidFill>
            <a:schemeClr val="tx1"/>
          </a:solidFill>
          <a:effectLst>
            <a:outerShdw sx="1000" sy="1000" algn="tl">
              <a:srgbClr val="C0C0C0"/>
            </a:outerShdw>
          </a:effectLst>
          <a:latin typeface="+mn-lt"/>
          <a:ea typeface="+mj-ea"/>
          <a:cs typeface="+mj-cs"/>
        </a:defRPr>
      </a:lvl1pPr>
      <a:lvl2pPr algn="l" rtl="0" eaLnBrk="1" fontAlgn="base" hangingPunct="1">
        <a:spcBef>
          <a:spcPct val="0"/>
        </a:spcBef>
        <a:spcAft>
          <a:spcPct val="0"/>
        </a:spcAft>
        <a:defRPr sz="3200">
          <a:solidFill>
            <a:srgbClr val="336699"/>
          </a:solidFill>
          <a:effectLst>
            <a:outerShdw blurRad="38100" dist="38100" dir="2700000" algn="tl">
              <a:srgbClr val="C0C0C0"/>
            </a:outerShdw>
          </a:effectLst>
          <a:latin typeface="Tahoma" panose="020B0604030504040204" pitchFamily="34" charset="0"/>
        </a:defRPr>
      </a:lvl2pPr>
      <a:lvl3pPr algn="l" rtl="0" eaLnBrk="1" fontAlgn="base" hangingPunct="1">
        <a:spcBef>
          <a:spcPct val="0"/>
        </a:spcBef>
        <a:spcAft>
          <a:spcPct val="0"/>
        </a:spcAft>
        <a:defRPr sz="3200">
          <a:solidFill>
            <a:srgbClr val="336699"/>
          </a:solidFill>
          <a:effectLst>
            <a:outerShdw blurRad="38100" dist="38100" dir="2700000" algn="tl">
              <a:srgbClr val="C0C0C0"/>
            </a:outerShdw>
          </a:effectLst>
          <a:latin typeface="Tahoma" panose="020B0604030504040204" pitchFamily="34" charset="0"/>
        </a:defRPr>
      </a:lvl3pPr>
      <a:lvl4pPr algn="l" rtl="0" eaLnBrk="1" fontAlgn="base" hangingPunct="1">
        <a:spcBef>
          <a:spcPct val="0"/>
        </a:spcBef>
        <a:spcAft>
          <a:spcPct val="0"/>
        </a:spcAft>
        <a:defRPr sz="3200">
          <a:solidFill>
            <a:srgbClr val="336699"/>
          </a:solidFill>
          <a:effectLst>
            <a:outerShdw blurRad="38100" dist="38100" dir="2700000" algn="tl">
              <a:srgbClr val="C0C0C0"/>
            </a:outerShdw>
          </a:effectLst>
          <a:latin typeface="Tahoma" panose="020B0604030504040204" pitchFamily="34" charset="0"/>
        </a:defRPr>
      </a:lvl4pPr>
      <a:lvl5pPr algn="l" rtl="0" eaLnBrk="1" fontAlgn="base" hangingPunct="1">
        <a:spcBef>
          <a:spcPct val="0"/>
        </a:spcBef>
        <a:spcAft>
          <a:spcPct val="0"/>
        </a:spcAft>
        <a:defRPr sz="3200">
          <a:solidFill>
            <a:srgbClr val="336699"/>
          </a:solidFill>
          <a:effectLst>
            <a:outerShdw blurRad="38100" dist="38100" dir="2700000" algn="tl">
              <a:srgbClr val="C0C0C0"/>
            </a:outerShdw>
          </a:effectLst>
          <a:latin typeface="Tahoma" panose="020B0604030504040204" pitchFamily="34" charset="0"/>
        </a:defRPr>
      </a:lvl5pPr>
      <a:lvl6pPr marL="457200" algn="l" rtl="0" eaLnBrk="1" fontAlgn="base" hangingPunct="1">
        <a:spcBef>
          <a:spcPct val="0"/>
        </a:spcBef>
        <a:spcAft>
          <a:spcPct val="0"/>
        </a:spcAft>
        <a:defRPr sz="3200">
          <a:solidFill>
            <a:srgbClr val="336699"/>
          </a:solidFill>
          <a:effectLst>
            <a:outerShdw blurRad="38100" dist="38100" dir="2700000" algn="tl">
              <a:srgbClr val="C0C0C0"/>
            </a:outerShdw>
          </a:effectLst>
          <a:latin typeface="Tahoma" panose="020B0604030504040204" pitchFamily="34" charset="0"/>
        </a:defRPr>
      </a:lvl6pPr>
      <a:lvl7pPr marL="914400" algn="l" rtl="0" eaLnBrk="1" fontAlgn="base" hangingPunct="1">
        <a:spcBef>
          <a:spcPct val="0"/>
        </a:spcBef>
        <a:spcAft>
          <a:spcPct val="0"/>
        </a:spcAft>
        <a:defRPr sz="3200">
          <a:solidFill>
            <a:srgbClr val="336699"/>
          </a:solidFill>
          <a:effectLst>
            <a:outerShdw blurRad="38100" dist="38100" dir="2700000" algn="tl">
              <a:srgbClr val="C0C0C0"/>
            </a:outerShdw>
          </a:effectLst>
          <a:latin typeface="Tahoma" panose="020B0604030504040204" pitchFamily="34" charset="0"/>
        </a:defRPr>
      </a:lvl7pPr>
      <a:lvl8pPr marL="1371600" algn="l" rtl="0" eaLnBrk="1" fontAlgn="base" hangingPunct="1">
        <a:spcBef>
          <a:spcPct val="0"/>
        </a:spcBef>
        <a:spcAft>
          <a:spcPct val="0"/>
        </a:spcAft>
        <a:defRPr sz="3200">
          <a:solidFill>
            <a:srgbClr val="336699"/>
          </a:solidFill>
          <a:effectLst>
            <a:outerShdw blurRad="38100" dist="38100" dir="2700000" algn="tl">
              <a:srgbClr val="C0C0C0"/>
            </a:outerShdw>
          </a:effectLst>
          <a:latin typeface="Tahoma" panose="020B0604030504040204" pitchFamily="34" charset="0"/>
        </a:defRPr>
      </a:lvl8pPr>
      <a:lvl9pPr marL="1828800" algn="l" rtl="0" eaLnBrk="1" fontAlgn="base" hangingPunct="1">
        <a:spcBef>
          <a:spcPct val="0"/>
        </a:spcBef>
        <a:spcAft>
          <a:spcPct val="0"/>
        </a:spcAft>
        <a:defRPr sz="3200">
          <a:solidFill>
            <a:srgbClr val="336699"/>
          </a:solidFill>
          <a:effectLst>
            <a:outerShdw blurRad="38100" dist="38100" dir="2700000" algn="tl">
              <a:srgbClr val="C0C0C0"/>
            </a:outerShdw>
          </a:effectLst>
          <a:latin typeface="Tahoma" panose="020B0604030504040204" pitchFamily="34" charset="0"/>
        </a:defRPr>
      </a:lvl9pPr>
    </p:titleStyle>
    <p:bodyStyle>
      <a:lvl1pPr marL="222250" indent="-222250" algn="l" rtl="0" eaLnBrk="1" fontAlgn="base" hangingPunct="1">
        <a:spcBef>
          <a:spcPct val="20000"/>
        </a:spcBef>
        <a:spcAft>
          <a:spcPct val="0"/>
        </a:spcAft>
        <a:buClrTx/>
        <a:buChar char="•"/>
        <a:defRPr sz="2800" kern="1200">
          <a:solidFill>
            <a:schemeClr val="tx1"/>
          </a:solidFill>
          <a:effectLst>
            <a:outerShdw dist="38100" sx="1000" sy="1000" algn="tl">
              <a:srgbClr val="C0C0C0"/>
            </a:outerShdw>
          </a:effectLst>
          <a:latin typeface="+mn-lt"/>
          <a:ea typeface="+mn-ea"/>
          <a:cs typeface="+mn-cs"/>
        </a:defRPr>
      </a:lvl1pPr>
      <a:lvl2pPr marL="625475" indent="-284163" algn="l" rtl="0" eaLnBrk="1" fontAlgn="base" hangingPunct="1">
        <a:spcBef>
          <a:spcPct val="20000"/>
        </a:spcBef>
        <a:spcAft>
          <a:spcPct val="0"/>
        </a:spcAft>
        <a:buClrTx/>
        <a:buSzPct val="90000"/>
        <a:buFont typeface="Wingdings" panose="05000000000000000000" pitchFamily="2" charset="2"/>
        <a:buChar char="Ø"/>
        <a:defRPr sz="2400" kern="1200">
          <a:solidFill>
            <a:schemeClr val="tx1"/>
          </a:solidFill>
          <a:effectLst>
            <a:outerShdw dist="38100" sx="1000" sy="1000" algn="tl">
              <a:srgbClr val="C0C0C0"/>
            </a:outerShdw>
          </a:effectLst>
          <a:latin typeface="+mn-lt"/>
          <a:ea typeface="+mn-ea"/>
          <a:cs typeface="+mn-cs"/>
        </a:defRPr>
      </a:lvl2pPr>
      <a:lvl3pPr marL="974725" indent="-234950" algn="l" rtl="0" eaLnBrk="1" fontAlgn="base" hangingPunct="1">
        <a:spcBef>
          <a:spcPct val="20000"/>
        </a:spcBef>
        <a:spcAft>
          <a:spcPct val="0"/>
        </a:spcAft>
        <a:buClrTx/>
        <a:buSzPct val="75000"/>
        <a:buFont typeface="Wingdings" panose="05000000000000000000" pitchFamily="2" charset="2"/>
        <a:buChar char="v"/>
        <a:defRPr sz="2000" kern="1200">
          <a:solidFill>
            <a:schemeClr val="tx1"/>
          </a:solidFill>
          <a:effectLst>
            <a:outerShdw dist="38100" sx="1000" sy="1000" algn="tl">
              <a:srgbClr val="C0C0C0"/>
            </a:outerShdw>
          </a:effectLst>
          <a:latin typeface="+mn-lt"/>
          <a:ea typeface="+mn-ea"/>
          <a:cs typeface="+mn-cs"/>
        </a:defRPr>
      </a:lvl3pPr>
      <a:lvl4pPr marL="1311275" indent="-222250" algn="l" rtl="0" eaLnBrk="1" fontAlgn="base" hangingPunct="1">
        <a:spcBef>
          <a:spcPct val="20000"/>
        </a:spcBef>
        <a:spcAft>
          <a:spcPct val="0"/>
        </a:spcAft>
        <a:buClrTx/>
        <a:buChar char="–"/>
        <a:defRPr kern="1200">
          <a:solidFill>
            <a:schemeClr val="tx1"/>
          </a:solidFill>
          <a:effectLst>
            <a:outerShdw dist="38100" sx="1000" sy="1000" algn="tl">
              <a:srgbClr val="C0C0C0"/>
            </a:outerShdw>
          </a:effectLst>
          <a:latin typeface="+mn-lt"/>
          <a:ea typeface="+mn-ea"/>
          <a:cs typeface="+mn-cs"/>
        </a:defRPr>
      </a:lvl4pPr>
      <a:lvl5pPr marL="1657350" indent="-173038" algn="l" rtl="0" eaLnBrk="1" fontAlgn="base" hangingPunct="1">
        <a:spcBef>
          <a:spcPct val="20000"/>
        </a:spcBef>
        <a:spcAft>
          <a:spcPct val="0"/>
        </a:spcAft>
        <a:buClrTx/>
        <a:buChar char="•"/>
        <a:defRPr sz="1600" kern="1200">
          <a:solidFill>
            <a:schemeClr val="tx1"/>
          </a:solidFill>
          <a:effectLst>
            <a:outerShdw dist="38100" sx="1000" sy="1000" algn="tl">
              <a:srgbClr val="C0C0C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microsoft.com/office/2007/relationships/hdphoto" Target="../media/hdphoto2.wdp"/></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3214" y="1663699"/>
            <a:ext cx="4389120" cy="2308324"/>
          </a:xfrm>
        </p:spPr>
        <p:txBody>
          <a:bodyPr/>
          <a:lstStyle/>
          <a:p>
            <a:r>
              <a:rPr lang="en-US" altLang="en-US" dirty="0"/>
              <a:t>Chapter 1</a:t>
            </a:r>
            <a:br>
              <a:rPr lang="en-US" altLang="en-US" dirty="0"/>
            </a:br>
            <a:r>
              <a:rPr lang="en-US" altLang="en-US" dirty="0"/>
              <a:t>The Role of Marketing Research</a:t>
            </a:r>
          </a:p>
        </p:txBody>
      </p:sp>
      <p:sp>
        <p:nvSpPr>
          <p:cNvPr id="3" name="Text Placeholder 2"/>
          <p:cNvSpPr>
            <a:spLocks noGrp="1"/>
          </p:cNvSpPr>
          <p:nvPr>
            <p:ph type="body" sz="quarter" idx="10"/>
          </p:nvPr>
        </p:nvSpPr>
        <p:spPr/>
        <p:txBody>
          <a:bodyPr/>
          <a:lstStyle/>
          <a:p>
            <a:r>
              <a:rPr lang="en-US" dirty="0"/>
              <a:t>© 2019 Cengage. All rights reserved.</a:t>
            </a:r>
          </a:p>
        </p:txBody>
      </p:sp>
    </p:spTree>
    <p:extLst>
      <p:ext uri="{BB962C8B-B14F-4D97-AF65-F5344CB8AC3E}">
        <p14:creationId xmlns:p14="http://schemas.microsoft.com/office/powerpoint/2010/main" val="2839075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Scientific Method</a:t>
            </a:r>
            <a:endParaRPr lang="en-US" dirty="0"/>
          </a:p>
        </p:txBody>
      </p:sp>
      <p:sp>
        <p:nvSpPr>
          <p:cNvPr id="3" name="Content Placeholder 2"/>
          <p:cNvSpPr>
            <a:spLocks noGrp="1"/>
          </p:cNvSpPr>
          <p:nvPr>
            <p:ph sz="quarter" idx="12"/>
          </p:nvPr>
        </p:nvSpPr>
        <p:spPr/>
        <p:txBody>
          <a:bodyPr/>
          <a:lstStyle/>
          <a:p>
            <a:r>
              <a:rPr lang="en-US" altLang="en-US" b="1" dirty="0"/>
              <a:t>The Scientific Method </a:t>
            </a:r>
            <a:r>
              <a:rPr lang="en-US" altLang="en-US" dirty="0"/>
              <a:t>is the way by which researchers go about using knowledge and evidence to reach objective conclusions about the real world</a:t>
            </a:r>
          </a:p>
          <a:p>
            <a:r>
              <a:rPr lang="en-US" altLang="en-US" dirty="0"/>
              <a:t>All marketing research, whether basic or applied, involves the scientific method</a:t>
            </a:r>
          </a:p>
          <a:p>
            <a:r>
              <a:rPr lang="en-US" altLang="en-US" dirty="0"/>
              <a:t>Marketing researchers apply the scientific method to understand marketing phenomena</a:t>
            </a:r>
          </a:p>
        </p:txBody>
      </p:sp>
      <p:sp>
        <p:nvSpPr>
          <p:cNvPr id="7" name="Content Placeholder 3"/>
          <p:cNvSpPr>
            <a:spLocks noGrp="1"/>
          </p:cNvSpPr>
          <p:nvPr>
            <p:ph sz="quarter" idx="13"/>
          </p:nvPr>
        </p:nvSpPr>
        <p:spPr/>
        <p:txBody>
          <a:bodyPr/>
          <a:lstStyle/>
          <a:p>
            <a:r>
              <a:rPr lang="en-US" dirty="0"/>
              <a:t>LO02</a:t>
            </a:r>
          </a:p>
        </p:txBody>
      </p:sp>
    </p:spTree>
    <p:extLst>
      <p:ext uri="{BB962C8B-B14F-4D97-AF65-F5344CB8AC3E}">
        <p14:creationId xmlns:p14="http://schemas.microsoft.com/office/powerpoint/2010/main" val="1237294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EXHIBIT 1.2	The Scientific Method</a:t>
            </a:r>
          </a:p>
        </p:txBody>
      </p:sp>
      <p:pic>
        <p:nvPicPr>
          <p:cNvPr id="5" name="Picture 2" descr="Prior knowledge and theory, discovery and idea generation, and research questions and hypothesis are interconnected with each other. Research question and hypothesis leads to hypothesis testing or observation and experimentation, which in turn results in conclusion or new knowledge. New knowledge leads to prior knowledge and theory. " title="Exhibit 1.2: The Scientific Method"/>
          <p:cNvPicPr>
            <a:picLocks noGrp="1" noChangeAspect="1"/>
          </p:cNvPicPr>
          <p:nvPr>
            <p:ph sz="quarter" idx="12"/>
          </p:nvPr>
        </p:nvPicPr>
        <p:blipFill>
          <a:blip r:embed="rId3"/>
          <a:stretch>
            <a:fillRect/>
          </a:stretch>
        </p:blipFill>
        <p:spPr>
          <a:xfrm>
            <a:off x="1943100" y="925440"/>
            <a:ext cx="5257800" cy="5370658"/>
          </a:xfrm>
          <a:prstGeom prst="rect">
            <a:avLst/>
          </a:prstGeom>
        </p:spPr>
      </p:pic>
      <p:sp>
        <p:nvSpPr>
          <p:cNvPr id="6" name="Content Placeholder 3"/>
          <p:cNvSpPr>
            <a:spLocks noGrp="1"/>
          </p:cNvSpPr>
          <p:nvPr>
            <p:ph sz="quarter" idx="13"/>
          </p:nvPr>
        </p:nvSpPr>
        <p:spPr/>
        <p:txBody>
          <a:bodyPr/>
          <a:lstStyle/>
          <a:p>
            <a:r>
              <a:rPr lang="en-US" dirty="0"/>
              <a:t>LO02</a:t>
            </a:r>
          </a:p>
        </p:txBody>
      </p:sp>
    </p:spTree>
    <p:extLst>
      <p:ext uri="{BB962C8B-B14F-4D97-AF65-F5344CB8AC3E}">
        <p14:creationId xmlns:p14="http://schemas.microsoft.com/office/powerpoint/2010/main" val="341385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Marketing Research and Strategic Management Orientation</a:t>
            </a:r>
            <a:endParaRPr lang="en-US" dirty="0"/>
          </a:p>
        </p:txBody>
      </p:sp>
      <p:sp>
        <p:nvSpPr>
          <p:cNvPr id="3" name="Content Placeholder 2"/>
          <p:cNvSpPr>
            <a:spLocks noGrp="1"/>
          </p:cNvSpPr>
          <p:nvPr>
            <p:ph sz="quarter" idx="12"/>
          </p:nvPr>
        </p:nvSpPr>
        <p:spPr/>
        <p:txBody>
          <a:bodyPr/>
          <a:lstStyle/>
          <a:p>
            <a:r>
              <a:rPr lang="en-US" dirty="0"/>
              <a:t>Types of strategic management orientations provide a common theme for decision-making</a:t>
            </a:r>
            <a:endParaRPr lang="en-US" altLang="en-US" dirty="0"/>
          </a:p>
          <a:p>
            <a:pPr lvl="1"/>
            <a:r>
              <a:rPr lang="en-US" altLang="en-US" dirty="0"/>
              <a:t>Product-oriented</a:t>
            </a:r>
          </a:p>
          <a:p>
            <a:pPr lvl="1"/>
            <a:r>
              <a:rPr lang="en-US" altLang="en-US" dirty="0"/>
              <a:t>Production-oriented</a:t>
            </a:r>
          </a:p>
          <a:p>
            <a:pPr lvl="1"/>
            <a:r>
              <a:rPr lang="en-US" altLang="en-US" dirty="0"/>
              <a:t>Marketing-oriented</a:t>
            </a:r>
          </a:p>
          <a:p>
            <a:pPr lvl="1"/>
            <a:r>
              <a:rPr lang="en-US" altLang="en-US" dirty="0"/>
              <a:t>Stakeholder-oriented</a:t>
            </a:r>
          </a:p>
        </p:txBody>
      </p:sp>
      <p:sp>
        <p:nvSpPr>
          <p:cNvPr id="7" name="Content Placeholder 3"/>
          <p:cNvSpPr>
            <a:spLocks noGrp="1"/>
          </p:cNvSpPr>
          <p:nvPr>
            <p:ph sz="quarter" idx="13"/>
          </p:nvPr>
        </p:nvSpPr>
        <p:spPr/>
        <p:txBody>
          <a:bodyPr/>
          <a:lstStyle/>
          <a:p>
            <a:r>
              <a:rPr lang="en-US" dirty="0"/>
              <a:t>LO03</a:t>
            </a:r>
          </a:p>
        </p:txBody>
      </p:sp>
    </p:spTree>
    <p:extLst>
      <p:ext uri="{BB962C8B-B14F-4D97-AF65-F5344CB8AC3E}">
        <p14:creationId xmlns:p14="http://schemas.microsoft.com/office/powerpoint/2010/main" val="1721366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EXHIBIT 1.3	Types of Business Orientation</a:t>
            </a:r>
          </a:p>
        </p:txBody>
      </p:sp>
      <p:graphicFrame>
        <p:nvGraphicFramePr>
          <p:cNvPr id="6" name="Table 2" descr="Table showing the types of business orientations." title="Exhibit 1.3: Types of Business Orientation "/>
          <p:cNvGraphicFramePr>
            <a:graphicFrameLocks noGrp="1"/>
          </p:cNvGraphicFramePr>
          <p:nvPr>
            <p:ph sz="quarter" idx="12"/>
            <p:extLst>
              <p:ext uri="{D42A27DB-BD31-4B8C-83A1-F6EECF244321}">
                <p14:modId xmlns:p14="http://schemas.microsoft.com/office/powerpoint/2010/main" val="3134943701"/>
              </p:ext>
            </p:extLst>
          </p:nvPr>
        </p:nvGraphicFramePr>
        <p:xfrm>
          <a:off x="457200" y="1585913"/>
          <a:ext cx="8230292" cy="4069549"/>
        </p:xfrm>
        <a:graphic>
          <a:graphicData uri="http://schemas.openxmlformats.org/drawingml/2006/table">
            <a:tbl>
              <a:tblPr firstRow="1" bandRow="1">
                <a:tableStyleId>{EB344D84-9AFB-497E-A393-DC336BA19D2E}</a:tableStyleId>
              </a:tblPr>
              <a:tblGrid>
                <a:gridCol w="1676268">
                  <a:extLst>
                    <a:ext uri="{9D8B030D-6E8A-4147-A177-3AD203B41FA5}">
                      <a16:colId xmlns:a16="http://schemas.microsoft.com/office/drawing/2014/main" val="20000"/>
                    </a:ext>
                  </a:extLst>
                </a:gridCol>
                <a:gridCol w="2038191">
                  <a:extLst>
                    <a:ext uri="{9D8B030D-6E8A-4147-A177-3AD203B41FA5}">
                      <a16:colId xmlns:a16="http://schemas.microsoft.com/office/drawing/2014/main" val="20001"/>
                    </a:ext>
                  </a:extLst>
                </a:gridCol>
                <a:gridCol w="2102895">
                  <a:extLst>
                    <a:ext uri="{9D8B030D-6E8A-4147-A177-3AD203B41FA5}">
                      <a16:colId xmlns:a16="http://schemas.microsoft.com/office/drawing/2014/main" val="20002"/>
                    </a:ext>
                  </a:extLst>
                </a:gridCol>
                <a:gridCol w="2412938">
                  <a:extLst>
                    <a:ext uri="{9D8B030D-6E8A-4147-A177-3AD203B41FA5}">
                      <a16:colId xmlns:a16="http://schemas.microsoft.com/office/drawing/2014/main" val="20003"/>
                    </a:ext>
                  </a:extLst>
                </a:gridCol>
              </a:tblGrid>
              <a:tr h="421278">
                <a:tc>
                  <a:txBody>
                    <a:bodyPr/>
                    <a:lstStyle/>
                    <a:p>
                      <a:r>
                        <a:rPr lang="en-US" sz="1600" u="none" strike="noStrike" kern="1200" baseline="0" dirty="0">
                          <a:solidFill>
                            <a:schemeClr val="tx1"/>
                          </a:solidFill>
                        </a:rPr>
                        <a:t>Product</a:t>
                      </a:r>
                    </a:p>
                    <a:p>
                      <a:r>
                        <a:rPr lang="en-US" sz="1600" u="none" strike="noStrike" kern="1200" baseline="0" dirty="0">
                          <a:solidFill>
                            <a:schemeClr val="tx1"/>
                          </a:solidFill>
                        </a:rPr>
                        <a:t>Orientation</a:t>
                      </a:r>
                      <a:endParaRPr lang="en-US" sz="1600" dirty="0">
                        <a:solidFill>
                          <a:schemeClr val="tx1"/>
                        </a:solidFill>
                      </a:endParaRPr>
                    </a:p>
                  </a:txBody>
                  <a:tcPr marL="97057" marR="97057"/>
                </a:tc>
                <a:tc>
                  <a:txBody>
                    <a:bodyPr/>
                    <a:lstStyle/>
                    <a:p>
                      <a:r>
                        <a:rPr lang="en-US" sz="1600" u="none" strike="noStrike" kern="1200" baseline="0" dirty="0">
                          <a:solidFill>
                            <a:schemeClr val="tx1"/>
                          </a:solidFill>
                        </a:rPr>
                        <a:t>Production</a:t>
                      </a:r>
                    </a:p>
                    <a:p>
                      <a:r>
                        <a:rPr lang="en-US" sz="1600" u="none" strike="noStrike" kern="1200" baseline="0" dirty="0">
                          <a:solidFill>
                            <a:schemeClr val="tx1"/>
                          </a:solidFill>
                        </a:rPr>
                        <a:t>Orientation</a:t>
                      </a:r>
                      <a:endParaRPr lang="en-US" sz="1600" dirty="0">
                        <a:solidFill>
                          <a:schemeClr val="tx1"/>
                        </a:solidFill>
                      </a:endParaRPr>
                    </a:p>
                  </a:txBody>
                  <a:tcPr marL="97057" marR="97057"/>
                </a:tc>
                <a:tc>
                  <a:txBody>
                    <a:bodyPr/>
                    <a:lstStyle/>
                    <a:p>
                      <a:r>
                        <a:rPr lang="en-US" sz="1600" u="none" strike="noStrike" kern="1200" baseline="0" dirty="0">
                          <a:solidFill>
                            <a:schemeClr val="tx1"/>
                          </a:solidFill>
                        </a:rPr>
                        <a:t>Marketing</a:t>
                      </a:r>
                    </a:p>
                    <a:p>
                      <a:r>
                        <a:rPr lang="en-US" sz="1600" u="none" strike="noStrike" kern="1200" baseline="0" dirty="0">
                          <a:solidFill>
                            <a:schemeClr val="tx1"/>
                          </a:solidFill>
                        </a:rPr>
                        <a:t>Orientation</a:t>
                      </a:r>
                      <a:endParaRPr lang="en-US" sz="1600" dirty="0">
                        <a:solidFill>
                          <a:schemeClr val="tx1"/>
                        </a:solidFill>
                      </a:endParaRPr>
                    </a:p>
                  </a:txBody>
                  <a:tcPr marL="97057" marR="97057"/>
                </a:tc>
                <a:tc>
                  <a:txBody>
                    <a:bodyPr/>
                    <a:lstStyle/>
                    <a:p>
                      <a:r>
                        <a:rPr lang="en-US" sz="1600" u="none" strike="noStrike" kern="1200" baseline="0" dirty="0">
                          <a:solidFill>
                            <a:schemeClr val="tx1"/>
                          </a:solidFill>
                        </a:rPr>
                        <a:t>Stakeholder</a:t>
                      </a:r>
                    </a:p>
                    <a:p>
                      <a:r>
                        <a:rPr lang="en-US" sz="1600" u="none" strike="noStrike" kern="1200" baseline="0" dirty="0">
                          <a:solidFill>
                            <a:schemeClr val="tx1"/>
                          </a:solidFill>
                        </a:rPr>
                        <a:t>Orientation</a:t>
                      </a:r>
                      <a:endParaRPr lang="en-US" sz="1600" dirty="0">
                        <a:solidFill>
                          <a:schemeClr val="tx1"/>
                        </a:solidFill>
                      </a:endParaRPr>
                    </a:p>
                  </a:txBody>
                  <a:tcPr marL="97057" marR="97057"/>
                </a:tc>
                <a:extLst>
                  <a:ext uri="{0D108BD9-81ED-4DB2-BD59-A6C34878D82A}">
                    <a16:rowId xmlns:a16="http://schemas.microsoft.com/office/drawing/2014/main" val="10000"/>
                  </a:ext>
                </a:extLst>
              </a:tr>
              <a:tr h="256497">
                <a:tc>
                  <a:txBody>
                    <a:bodyPr/>
                    <a:lstStyle/>
                    <a:p>
                      <a:r>
                        <a:rPr lang="en-US" sz="1600" u="none" strike="noStrike" kern="1200" baseline="0" dirty="0"/>
                        <a:t>Internal focus</a:t>
                      </a:r>
                      <a:endParaRPr lang="en-US" sz="1600" dirty="0"/>
                    </a:p>
                  </a:txBody>
                  <a:tcPr marL="97057" marR="97057"/>
                </a:tc>
                <a:tc>
                  <a:txBody>
                    <a:bodyPr/>
                    <a:lstStyle/>
                    <a:p>
                      <a:r>
                        <a:rPr lang="en-US" sz="1600" u="none" strike="noStrike" kern="1200" baseline="0" dirty="0"/>
                        <a:t>Internal focus</a:t>
                      </a:r>
                      <a:endParaRPr lang="en-US" sz="1600" dirty="0"/>
                    </a:p>
                  </a:txBody>
                  <a:tcPr marL="97057" marR="97057"/>
                </a:tc>
                <a:tc>
                  <a:txBody>
                    <a:bodyPr/>
                    <a:lstStyle/>
                    <a:p>
                      <a:r>
                        <a:rPr lang="en-US" sz="1600" u="none" strike="noStrike" kern="1200" baseline="0" dirty="0"/>
                        <a:t>External focus</a:t>
                      </a:r>
                      <a:endParaRPr lang="en-US" sz="1600" dirty="0"/>
                    </a:p>
                  </a:txBody>
                  <a:tcPr marL="97057" marR="97057"/>
                </a:tc>
                <a:tc>
                  <a:txBody>
                    <a:bodyPr/>
                    <a:lstStyle/>
                    <a:p>
                      <a:r>
                        <a:rPr lang="en-US" sz="1600" u="none" strike="noStrike" kern="1200" baseline="0" dirty="0"/>
                        <a:t>External focus</a:t>
                      </a:r>
                      <a:endParaRPr lang="en-US" sz="1600" dirty="0"/>
                    </a:p>
                  </a:txBody>
                  <a:tcPr marL="97057" marR="97057"/>
                </a:tc>
                <a:extLst>
                  <a:ext uri="{0D108BD9-81ED-4DB2-BD59-A6C34878D82A}">
                    <a16:rowId xmlns:a16="http://schemas.microsoft.com/office/drawing/2014/main" val="10001"/>
                  </a:ext>
                </a:extLst>
              </a:tr>
              <a:tr h="1143469">
                <a:tc>
                  <a:txBody>
                    <a:bodyPr/>
                    <a:lstStyle/>
                    <a:p>
                      <a:r>
                        <a:rPr lang="en-US" sz="1600" u="none" strike="noStrike" kern="1200" baseline="0" dirty="0"/>
                        <a:t>Emphasize</a:t>
                      </a:r>
                    </a:p>
                    <a:p>
                      <a:r>
                        <a:rPr lang="en-US" sz="1600" u="none" strike="noStrike" kern="1200" baseline="0" dirty="0"/>
                        <a:t>product</a:t>
                      </a:r>
                    </a:p>
                    <a:p>
                      <a:r>
                        <a:rPr lang="en-US" sz="1600" u="none" strike="noStrike" kern="1200" baseline="0" dirty="0"/>
                        <a:t>superiority</a:t>
                      </a:r>
                      <a:endParaRPr lang="en-US" sz="1600" dirty="0"/>
                    </a:p>
                  </a:txBody>
                  <a:tcPr marL="97057" marR="97057"/>
                </a:tc>
                <a:tc>
                  <a:txBody>
                    <a:bodyPr/>
                    <a:lstStyle/>
                    <a:p>
                      <a:r>
                        <a:rPr lang="en-US" sz="1600" u="none" strike="noStrike" kern="1200" baseline="0" dirty="0"/>
                        <a:t>Emphasize</a:t>
                      </a:r>
                    </a:p>
                    <a:p>
                      <a:r>
                        <a:rPr lang="en-US" sz="1600" u="none" strike="noStrike" kern="1200" baseline="0" dirty="0"/>
                        <a:t>efficiency and low</a:t>
                      </a:r>
                    </a:p>
                    <a:p>
                      <a:r>
                        <a:rPr lang="en-US" sz="1600" u="none" strike="noStrike" kern="1200" baseline="0" dirty="0"/>
                        <a:t>costs</a:t>
                      </a:r>
                      <a:endParaRPr lang="en-US" sz="1600" dirty="0"/>
                    </a:p>
                  </a:txBody>
                  <a:tcPr marL="97057" marR="97057"/>
                </a:tc>
                <a:tc>
                  <a:txBody>
                    <a:bodyPr/>
                    <a:lstStyle/>
                    <a:p>
                      <a:r>
                        <a:rPr lang="en-US" sz="1600" b="0" i="0" u="none" strike="noStrike" kern="1200" baseline="0" dirty="0">
                          <a:solidFill>
                            <a:schemeClr val="dk1"/>
                          </a:solidFill>
                          <a:latin typeface="+mn-lt"/>
                          <a:ea typeface="+mn-ea"/>
                          <a:cs typeface="+mn-cs"/>
                        </a:rPr>
                        <a:t>Emphasize customer</a:t>
                      </a:r>
                    </a:p>
                    <a:p>
                      <a:r>
                        <a:rPr lang="en-US" sz="1600" b="0" i="0" u="none" strike="noStrike" kern="1200" baseline="0" dirty="0">
                          <a:solidFill>
                            <a:schemeClr val="dk1"/>
                          </a:solidFill>
                          <a:latin typeface="+mn-lt"/>
                          <a:ea typeface="+mn-ea"/>
                          <a:cs typeface="+mn-cs"/>
                        </a:rPr>
                        <a:t>tastes and desires</a:t>
                      </a:r>
                      <a:endParaRPr lang="en-US" sz="1600" dirty="0"/>
                    </a:p>
                  </a:txBody>
                  <a:tcPr marL="97057" marR="97057"/>
                </a:tc>
                <a:tc>
                  <a:txBody>
                    <a:bodyPr/>
                    <a:lstStyle/>
                    <a:p>
                      <a:r>
                        <a:rPr lang="en-US" sz="1600" b="0" i="0" u="none" strike="noStrike" kern="1200" baseline="0" dirty="0">
                          <a:solidFill>
                            <a:schemeClr val="dk1"/>
                          </a:solidFill>
                          <a:latin typeface="+mn-lt"/>
                          <a:ea typeface="+mn-ea"/>
                          <a:cs typeface="+mn-cs"/>
                        </a:rPr>
                        <a:t>Emphasize a balance</a:t>
                      </a:r>
                    </a:p>
                    <a:p>
                      <a:r>
                        <a:rPr lang="en-US" sz="1600" b="0" i="0" u="none" strike="noStrike" kern="1200" baseline="0" dirty="0">
                          <a:solidFill>
                            <a:schemeClr val="dk1"/>
                          </a:solidFill>
                          <a:latin typeface="+mn-lt"/>
                          <a:ea typeface="+mn-ea"/>
                          <a:cs typeface="+mn-cs"/>
                        </a:rPr>
                        <a:t>in satisfying all parties</a:t>
                      </a:r>
                    </a:p>
                    <a:p>
                      <a:r>
                        <a:rPr lang="en-US" sz="1600" b="0" i="0" u="none" strike="noStrike" kern="1200" baseline="0" dirty="0">
                          <a:solidFill>
                            <a:schemeClr val="dk1"/>
                          </a:solidFill>
                          <a:latin typeface="+mn-lt"/>
                          <a:ea typeface="+mn-ea"/>
                          <a:cs typeface="+mn-cs"/>
                        </a:rPr>
                        <a:t>touched by organization</a:t>
                      </a:r>
                      <a:endParaRPr lang="en-US" sz="1600" dirty="0"/>
                    </a:p>
                  </a:txBody>
                  <a:tcPr marL="97057" marR="97057"/>
                </a:tc>
                <a:extLst>
                  <a:ext uri="{0D108BD9-81ED-4DB2-BD59-A6C34878D82A}">
                    <a16:rowId xmlns:a16="http://schemas.microsoft.com/office/drawing/2014/main" val="10002"/>
                  </a:ext>
                </a:extLst>
              </a:tr>
              <a:tr h="601826">
                <a:tc>
                  <a:txBody>
                    <a:bodyPr/>
                    <a:lstStyle/>
                    <a:p>
                      <a:r>
                        <a:rPr lang="en-US" sz="1600" u="none" strike="noStrike" kern="1200" baseline="0" dirty="0"/>
                        <a:t>Product research</a:t>
                      </a:r>
                    </a:p>
                    <a:p>
                      <a:r>
                        <a:rPr lang="en-US" sz="1600" u="none" strike="noStrike" kern="1200" baseline="0" dirty="0"/>
                        <a:t>is critical</a:t>
                      </a:r>
                      <a:endParaRPr lang="en-US" sz="1600" dirty="0"/>
                    </a:p>
                  </a:txBody>
                  <a:tcPr marL="97057" marR="97057"/>
                </a:tc>
                <a:tc>
                  <a:txBody>
                    <a:bodyPr/>
                    <a:lstStyle/>
                    <a:p>
                      <a:r>
                        <a:rPr lang="en-US" sz="1600" u="none" strike="noStrike" kern="1200" baseline="0" dirty="0"/>
                        <a:t>Process research is important</a:t>
                      </a:r>
                      <a:endParaRPr lang="en-US" sz="1600" dirty="0"/>
                    </a:p>
                  </a:txBody>
                  <a:tcPr marL="97057" marR="97057"/>
                </a:tc>
                <a:tc>
                  <a:txBody>
                    <a:bodyPr/>
                    <a:lstStyle/>
                    <a:p>
                      <a:r>
                        <a:rPr lang="en-US" sz="1600" b="0" i="0" u="none" strike="noStrike" kern="1200" baseline="0" dirty="0">
                          <a:solidFill>
                            <a:schemeClr val="dk1"/>
                          </a:solidFill>
                          <a:latin typeface="+mn-lt"/>
                          <a:ea typeface="+mn-ea"/>
                          <a:cs typeface="+mn-cs"/>
                        </a:rPr>
                        <a:t>Customer research is essential</a:t>
                      </a:r>
                      <a:endParaRPr lang="en-US" sz="1600" dirty="0"/>
                    </a:p>
                  </a:txBody>
                  <a:tcPr marL="97057" marR="97057"/>
                </a:tc>
                <a:tc>
                  <a:txBody>
                    <a:bodyPr/>
                    <a:lstStyle/>
                    <a:p>
                      <a:r>
                        <a:rPr lang="en-US" sz="1600" b="0" i="0" u="none" strike="noStrike" kern="1200" baseline="0" dirty="0">
                          <a:solidFill>
                            <a:schemeClr val="dk1"/>
                          </a:solidFill>
                          <a:latin typeface="+mn-lt"/>
                          <a:ea typeface="+mn-ea"/>
                          <a:cs typeface="+mn-cs"/>
                        </a:rPr>
                        <a:t>Consumer research is</a:t>
                      </a:r>
                    </a:p>
                    <a:p>
                      <a:r>
                        <a:rPr lang="en-US" sz="1600" b="0" i="0" u="none" strike="noStrike" kern="1200" baseline="0" dirty="0">
                          <a:solidFill>
                            <a:schemeClr val="dk1"/>
                          </a:solidFill>
                          <a:latin typeface="+mn-lt"/>
                          <a:ea typeface="+mn-ea"/>
                          <a:cs typeface="+mn-cs"/>
                        </a:rPr>
                        <a:t>important</a:t>
                      </a:r>
                      <a:endParaRPr lang="en-US" sz="1600" dirty="0"/>
                    </a:p>
                  </a:txBody>
                  <a:tcPr marL="97057" marR="97057"/>
                </a:tc>
                <a:extLst>
                  <a:ext uri="{0D108BD9-81ED-4DB2-BD59-A6C34878D82A}">
                    <a16:rowId xmlns:a16="http://schemas.microsoft.com/office/drawing/2014/main" val="10003"/>
                  </a:ext>
                </a:extLst>
              </a:tr>
              <a:tr h="1188720">
                <a:tc>
                  <a:txBody>
                    <a:bodyPr/>
                    <a:lstStyle/>
                    <a:p>
                      <a:r>
                        <a:rPr lang="en-US" sz="1600" u="none" strike="noStrike" kern="1200" baseline="0" dirty="0"/>
                        <a:t>Narrow or even</a:t>
                      </a:r>
                    </a:p>
                    <a:p>
                      <a:r>
                        <a:rPr lang="en-US" sz="1600" u="none" strike="noStrike" kern="1200" baseline="0" dirty="0"/>
                        <a:t>niche markets</a:t>
                      </a:r>
                    </a:p>
                    <a:p>
                      <a:r>
                        <a:rPr lang="en-US" sz="1600" u="none" strike="noStrike" kern="1200" baseline="0" dirty="0"/>
                        <a:t>served</a:t>
                      </a:r>
                      <a:endParaRPr lang="en-US" sz="1600" dirty="0"/>
                    </a:p>
                  </a:txBody>
                  <a:tcPr marL="97057" marR="97057"/>
                </a:tc>
                <a:tc>
                  <a:txBody>
                    <a:bodyPr/>
                    <a:lstStyle/>
                    <a:p>
                      <a:r>
                        <a:rPr lang="en-US" sz="1600" u="none" strike="noStrike" kern="1200" baseline="0" dirty="0"/>
                        <a:t>Mass markets</a:t>
                      </a:r>
                    </a:p>
                    <a:p>
                      <a:r>
                        <a:rPr lang="en-US" sz="1600" u="none" strike="noStrike" kern="1200" baseline="0" dirty="0"/>
                        <a:t>often required for</a:t>
                      </a:r>
                    </a:p>
                    <a:p>
                      <a:r>
                        <a:rPr lang="en-US" sz="1600" u="none" strike="noStrike" kern="1200" baseline="0" dirty="0"/>
                        <a:t>success</a:t>
                      </a:r>
                      <a:endParaRPr lang="en-US" sz="1600" dirty="0"/>
                    </a:p>
                  </a:txBody>
                  <a:tcPr marL="97057" marR="97057"/>
                </a:tc>
                <a:tc>
                  <a:txBody>
                    <a:bodyPr/>
                    <a:lstStyle/>
                    <a:p>
                      <a:r>
                        <a:rPr lang="en-US" sz="1600" b="0" i="0" u="none" strike="noStrike" kern="1200" baseline="0" dirty="0">
                          <a:solidFill>
                            <a:schemeClr val="dk1"/>
                          </a:solidFill>
                          <a:latin typeface="+mn-lt"/>
                          <a:ea typeface="+mn-ea"/>
                          <a:cs typeface="+mn-cs"/>
                        </a:rPr>
                        <a:t>Identifiable market</a:t>
                      </a:r>
                    </a:p>
                    <a:p>
                      <a:r>
                        <a:rPr lang="en-US" sz="1600" b="0" i="0" u="none" strike="noStrike" kern="1200" baseline="0" dirty="0">
                          <a:solidFill>
                            <a:schemeClr val="dk1"/>
                          </a:solidFill>
                          <a:latin typeface="+mn-lt"/>
                          <a:ea typeface="+mn-ea"/>
                          <a:cs typeface="+mn-cs"/>
                        </a:rPr>
                        <a:t>segments matched</a:t>
                      </a:r>
                    </a:p>
                    <a:p>
                      <a:r>
                        <a:rPr lang="en-US" sz="1600" b="0" i="0" u="none" strike="noStrike" kern="1200" baseline="0" dirty="0">
                          <a:solidFill>
                            <a:schemeClr val="dk1"/>
                          </a:solidFill>
                          <a:latin typeface="+mn-lt"/>
                          <a:ea typeface="+mn-ea"/>
                          <a:cs typeface="+mn-cs"/>
                        </a:rPr>
                        <a:t>with unique product</a:t>
                      </a:r>
                      <a:endParaRPr lang="en-US" sz="1600" dirty="0"/>
                    </a:p>
                  </a:txBody>
                  <a:tcPr marL="97057" marR="97057"/>
                </a:tc>
                <a:tc>
                  <a:txBody>
                    <a:bodyPr/>
                    <a:lstStyle/>
                    <a:p>
                      <a:r>
                        <a:rPr lang="en-US" sz="1600" b="0" i="0" u="none" strike="noStrike" kern="1200" baseline="0" dirty="0">
                          <a:solidFill>
                            <a:schemeClr val="dk1"/>
                          </a:solidFill>
                          <a:latin typeface="+mn-lt"/>
                          <a:ea typeface="+mn-ea"/>
                          <a:cs typeface="+mn-cs"/>
                        </a:rPr>
                        <a:t>Select segments served balanced with great concern for public persona</a:t>
                      </a:r>
                      <a:endParaRPr lang="en-US" sz="1600" dirty="0"/>
                    </a:p>
                  </a:txBody>
                  <a:tcPr marL="97057" marR="97057"/>
                </a:tc>
                <a:extLst>
                  <a:ext uri="{0D108BD9-81ED-4DB2-BD59-A6C34878D82A}">
                    <a16:rowId xmlns:a16="http://schemas.microsoft.com/office/drawing/2014/main" val="10004"/>
                  </a:ext>
                </a:extLst>
              </a:tr>
            </a:tbl>
          </a:graphicData>
        </a:graphic>
      </p:graphicFrame>
      <p:sp>
        <p:nvSpPr>
          <p:cNvPr id="4" name="Content Placeholder 3"/>
          <p:cNvSpPr>
            <a:spLocks noGrp="1"/>
          </p:cNvSpPr>
          <p:nvPr>
            <p:ph sz="quarter" idx="13"/>
          </p:nvPr>
        </p:nvSpPr>
        <p:spPr/>
        <p:txBody>
          <a:bodyPr/>
          <a:lstStyle/>
          <a:p>
            <a:r>
              <a:rPr lang="en-US" dirty="0"/>
              <a:t>LO03</a:t>
            </a:r>
          </a:p>
        </p:txBody>
      </p:sp>
    </p:spTree>
    <p:extLst>
      <p:ext uri="{BB962C8B-B14F-4D97-AF65-F5344CB8AC3E}">
        <p14:creationId xmlns:p14="http://schemas.microsoft.com/office/powerpoint/2010/main" val="1777330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Marketing Concept</a:t>
            </a:r>
            <a:endParaRPr lang="en-US" dirty="0"/>
          </a:p>
        </p:txBody>
      </p:sp>
      <p:sp>
        <p:nvSpPr>
          <p:cNvPr id="3" name="Content Placeholder 2"/>
          <p:cNvSpPr>
            <a:spLocks noGrp="1"/>
          </p:cNvSpPr>
          <p:nvPr>
            <p:ph sz="quarter" idx="12"/>
          </p:nvPr>
        </p:nvSpPr>
        <p:spPr/>
        <p:txBody>
          <a:bodyPr/>
          <a:lstStyle/>
          <a:p>
            <a:r>
              <a:rPr lang="en-US" altLang="en-US" dirty="0"/>
              <a:t>Focuses on how a firm provides value to customers more than on the physical product or production process</a:t>
            </a:r>
          </a:p>
          <a:p>
            <a:r>
              <a:rPr lang="en-US" altLang="en-US" dirty="0"/>
              <a:t>A marketing-oriented firm must:</a:t>
            </a:r>
          </a:p>
          <a:p>
            <a:pPr lvl="1"/>
            <a:r>
              <a:rPr lang="en-US" altLang="en-US" dirty="0"/>
              <a:t>Be customer-oriented—makes decisions with a conscious awareness of their effect on the consumer</a:t>
            </a:r>
          </a:p>
          <a:p>
            <a:pPr lvl="1"/>
            <a:r>
              <a:rPr lang="en-US" altLang="en-US" dirty="0"/>
              <a:t>Emphasize long-run profitability—ensures continuity of firm</a:t>
            </a:r>
          </a:p>
          <a:p>
            <a:pPr lvl="1"/>
            <a:r>
              <a:rPr lang="en-US" altLang="en-US" dirty="0"/>
              <a:t>Adopt a cross-functional perspective—integrate marketing across other business functions</a:t>
            </a:r>
          </a:p>
        </p:txBody>
      </p:sp>
      <p:sp>
        <p:nvSpPr>
          <p:cNvPr id="7" name="Content Placeholder 3"/>
          <p:cNvSpPr>
            <a:spLocks noGrp="1"/>
          </p:cNvSpPr>
          <p:nvPr>
            <p:ph sz="quarter" idx="13"/>
          </p:nvPr>
        </p:nvSpPr>
        <p:spPr/>
        <p:txBody>
          <a:bodyPr/>
          <a:lstStyle/>
          <a:p>
            <a:r>
              <a:rPr lang="en-US" dirty="0"/>
              <a:t>LO03</a:t>
            </a:r>
          </a:p>
        </p:txBody>
      </p:sp>
    </p:spTree>
    <p:extLst>
      <p:ext uri="{BB962C8B-B14F-4D97-AF65-F5344CB8AC3E}">
        <p14:creationId xmlns:p14="http://schemas.microsoft.com/office/powerpoint/2010/main" val="363894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Keeping Customers and Building Relationships</a:t>
            </a:r>
            <a:endParaRPr lang="en-US" dirty="0"/>
          </a:p>
        </p:txBody>
      </p:sp>
      <p:sp>
        <p:nvSpPr>
          <p:cNvPr id="3" name="Content Placeholder 2"/>
          <p:cNvSpPr>
            <a:spLocks noGrp="1"/>
          </p:cNvSpPr>
          <p:nvPr>
            <p:ph sz="quarter" idx="12"/>
          </p:nvPr>
        </p:nvSpPr>
        <p:spPr/>
        <p:txBody>
          <a:bodyPr/>
          <a:lstStyle/>
          <a:p>
            <a:r>
              <a:rPr lang="en-US" altLang="en-US" b="1" dirty="0"/>
              <a:t>Relationship marketing </a:t>
            </a:r>
            <a:r>
              <a:rPr lang="en-US" altLang="en-US" dirty="0"/>
              <a:t>is the idea that a major goal of marketing is to build long-term relationships with the customers contributing to their success</a:t>
            </a:r>
          </a:p>
          <a:p>
            <a:r>
              <a:rPr lang="en-US" altLang="en-US" dirty="0"/>
              <a:t>Views a sale not as the end of a process but as the start of the organization’s relationship with a customer—marketers want customers for life</a:t>
            </a:r>
          </a:p>
          <a:p>
            <a:pPr lvl="1"/>
            <a:r>
              <a:rPr lang="en-US" altLang="en-US" dirty="0"/>
              <a:t>Satisfied customers will return to a company that has treated them well</a:t>
            </a:r>
          </a:p>
        </p:txBody>
      </p:sp>
      <p:sp>
        <p:nvSpPr>
          <p:cNvPr id="7" name="Content Placeholder 3"/>
          <p:cNvSpPr>
            <a:spLocks noGrp="1"/>
          </p:cNvSpPr>
          <p:nvPr>
            <p:ph sz="quarter" idx="13"/>
          </p:nvPr>
        </p:nvSpPr>
        <p:spPr/>
        <p:txBody>
          <a:bodyPr/>
          <a:lstStyle/>
          <a:p>
            <a:r>
              <a:rPr lang="en-US" dirty="0"/>
              <a:t>LO03</a:t>
            </a:r>
          </a:p>
        </p:txBody>
      </p:sp>
    </p:spTree>
    <p:extLst>
      <p:ext uri="{BB962C8B-B14F-4D97-AF65-F5344CB8AC3E}">
        <p14:creationId xmlns:p14="http://schemas.microsoft.com/office/powerpoint/2010/main" val="1057348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Marketing Research: A Means For Implementing the Marketing Concept</a:t>
            </a:r>
            <a:endParaRPr lang="en-US" dirty="0"/>
          </a:p>
        </p:txBody>
      </p:sp>
      <p:sp>
        <p:nvSpPr>
          <p:cNvPr id="3" name="Content Placeholder 2"/>
          <p:cNvSpPr>
            <a:spLocks noGrp="1"/>
          </p:cNvSpPr>
          <p:nvPr>
            <p:ph sz="quarter" idx="12"/>
          </p:nvPr>
        </p:nvSpPr>
        <p:spPr/>
        <p:txBody>
          <a:bodyPr/>
          <a:lstStyle/>
          <a:p>
            <a:r>
              <a:rPr lang="en-US" altLang="en-US" dirty="0"/>
              <a:t>Tracking trends</a:t>
            </a:r>
          </a:p>
          <a:p>
            <a:r>
              <a:rPr lang="en-US" altLang="en-US" dirty="0"/>
              <a:t>Analysis of existing data</a:t>
            </a:r>
          </a:p>
          <a:p>
            <a:pPr lvl="1"/>
            <a:r>
              <a:rPr lang="en-US" altLang="en-US" dirty="0"/>
              <a:t>Use sales data to offer customers product suggestions</a:t>
            </a:r>
          </a:p>
        </p:txBody>
      </p:sp>
      <p:sp>
        <p:nvSpPr>
          <p:cNvPr id="7" name="Content Placeholder 3"/>
          <p:cNvSpPr>
            <a:spLocks noGrp="1"/>
          </p:cNvSpPr>
          <p:nvPr>
            <p:ph sz="quarter" idx="13"/>
          </p:nvPr>
        </p:nvSpPr>
        <p:spPr/>
        <p:txBody>
          <a:bodyPr/>
          <a:lstStyle/>
          <a:p>
            <a:r>
              <a:rPr lang="en-US" dirty="0"/>
              <a:t>LO03</a:t>
            </a:r>
          </a:p>
        </p:txBody>
      </p:sp>
    </p:spTree>
    <p:extLst>
      <p:ext uri="{BB962C8B-B14F-4D97-AF65-F5344CB8AC3E}">
        <p14:creationId xmlns:p14="http://schemas.microsoft.com/office/powerpoint/2010/main" val="2521672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Marketing Research and Strategic Marketing Management</a:t>
            </a:r>
            <a:endParaRPr lang="en-US" dirty="0"/>
          </a:p>
        </p:txBody>
      </p:sp>
      <p:sp>
        <p:nvSpPr>
          <p:cNvPr id="3" name="Content Placeholder 2"/>
          <p:cNvSpPr>
            <a:spLocks noGrp="1"/>
          </p:cNvSpPr>
          <p:nvPr>
            <p:ph sz="quarter" idx="12"/>
          </p:nvPr>
        </p:nvSpPr>
        <p:spPr/>
        <p:txBody>
          <a:bodyPr/>
          <a:lstStyle/>
          <a:p>
            <a:pPr marL="0" indent="0">
              <a:buNone/>
            </a:pPr>
            <a:r>
              <a:rPr lang="en-US" altLang="en-US" dirty="0"/>
              <a:t>Developing and implementing a marketing strategy involves four stages:</a:t>
            </a:r>
          </a:p>
          <a:p>
            <a:pPr marL="798512" lvl="1" indent="-457200">
              <a:buFont typeface="+mj-lt"/>
              <a:buAutoNum type="arabicPeriod"/>
            </a:pPr>
            <a:r>
              <a:rPr lang="en-US" altLang="en-US" dirty="0"/>
              <a:t>Identifying and evaluating market opportunities</a:t>
            </a:r>
          </a:p>
          <a:p>
            <a:pPr marL="798512" lvl="1" indent="-457200">
              <a:buFont typeface="+mj-lt"/>
              <a:buAutoNum type="arabicPeriod"/>
            </a:pPr>
            <a:r>
              <a:rPr lang="en-US" altLang="en-US" dirty="0"/>
              <a:t>Analyzing market segments and selecting target markets</a:t>
            </a:r>
          </a:p>
          <a:p>
            <a:pPr marL="798512" lvl="1" indent="-457200">
              <a:buFont typeface="+mj-lt"/>
              <a:buAutoNum type="arabicPeriod"/>
            </a:pPr>
            <a:r>
              <a:rPr lang="en-US" altLang="en-US" dirty="0"/>
              <a:t>Planning and implementing a marketing mix that will provide value to customers and meet organizational objectives</a:t>
            </a:r>
          </a:p>
          <a:p>
            <a:pPr marL="798512" lvl="1" indent="-457200">
              <a:buFont typeface="+mj-lt"/>
              <a:buAutoNum type="arabicPeriod"/>
            </a:pPr>
            <a:r>
              <a:rPr lang="en-US" altLang="en-US" dirty="0"/>
              <a:t>Analyzing firm performance</a:t>
            </a:r>
          </a:p>
        </p:txBody>
      </p:sp>
      <p:sp>
        <p:nvSpPr>
          <p:cNvPr id="7"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2127817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EXHIBIT 1.4	Marketing Research Cuts Decision Risk with Input That Leads to Value</a:t>
            </a:r>
          </a:p>
        </p:txBody>
      </p:sp>
      <p:pic>
        <p:nvPicPr>
          <p:cNvPr id="7" name="Picture 2" descr="Marketing research involves identifying and evaluating market opportunities, analyzing market segments, and selecting target markets. Research results in planning and implementation of marketing mix, which leads to value. Value is interconnected with firm performance." title="Exhibit 1.4: Marketing Research Cuts Decision Risk with Input That Leads to Value"/>
          <p:cNvPicPr>
            <a:picLocks noGrp="1" noChangeAspect="1" noChangeArrowheads="1"/>
          </p:cNvPicPr>
          <p:nvPr>
            <p:ph sz="quarter" idx="12"/>
          </p:nvPr>
        </p:nvPicPr>
        <p:blipFill>
          <a:blip r:embed="rId3">
            <a:extLst>
              <a:ext uri="{BEBA8EAE-BF5A-486C-A8C5-ECC9F3942E4B}">
                <a14:imgProps xmlns:a14="http://schemas.microsoft.com/office/drawing/2010/main">
                  <a14:imgLayer r:embed="rId4">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2844426" y="976313"/>
            <a:ext cx="3455148" cy="5395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3850916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Stage1: Identifying and Evaluating Opportunities</a:t>
            </a:r>
            <a:endParaRPr lang="en-US" dirty="0"/>
          </a:p>
        </p:txBody>
      </p:sp>
      <p:sp>
        <p:nvSpPr>
          <p:cNvPr id="3" name="Content Placeholder 2"/>
          <p:cNvSpPr>
            <a:spLocks noGrp="1"/>
          </p:cNvSpPr>
          <p:nvPr>
            <p:ph sz="quarter" idx="12"/>
          </p:nvPr>
        </p:nvSpPr>
        <p:spPr/>
        <p:txBody>
          <a:bodyPr/>
          <a:lstStyle/>
          <a:p>
            <a:pPr>
              <a:spcAft>
                <a:spcPts val="600"/>
              </a:spcAft>
            </a:pPr>
            <a:r>
              <a:rPr lang="en-US" altLang="en-US" dirty="0"/>
              <a:t>Monitoring the competitive environment for signals indicating a business opportunity</a:t>
            </a:r>
          </a:p>
          <a:p>
            <a:pPr lvl="1">
              <a:spcAft>
                <a:spcPts val="600"/>
              </a:spcAft>
            </a:pPr>
            <a:r>
              <a:rPr lang="en-US" altLang="en-US" dirty="0"/>
              <a:t>Helps managers recognize problems and identify opportunities for enriching marketing efforts</a:t>
            </a:r>
          </a:p>
          <a:p>
            <a:pPr lvl="1">
              <a:spcAft>
                <a:spcPts val="600"/>
              </a:spcAft>
            </a:pPr>
            <a:r>
              <a:rPr lang="en-US" altLang="en-US" dirty="0"/>
              <a:t>Motivates a firm to take action to address consumer desires in a way that is beneficial to both the customers and to the firm</a:t>
            </a:r>
          </a:p>
          <a:p>
            <a:pPr lvl="1">
              <a:spcAft>
                <a:spcPts val="600"/>
              </a:spcAft>
            </a:pPr>
            <a:r>
              <a:rPr lang="en-US" dirty="0"/>
              <a:t>Estimates of market sales potential allow managers to evaluate the profitability of various opportunities</a:t>
            </a:r>
            <a:endParaRPr lang="en-US" altLang="en-US" dirty="0"/>
          </a:p>
        </p:txBody>
      </p:sp>
      <p:sp>
        <p:nvSpPr>
          <p:cNvPr id="7"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1561960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pPr algn="ctr"/>
            <a:r>
              <a:rPr lang="en-US" dirty="0"/>
              <a:t>Learning Outcomes</a:t>
            </a:r>
          </a:p>
        </p:txBody>
      </p:sp>
      <p:sp>
        <p:nvSpPr>
          <p:cNvPr id="2" name="Content Placeholder 2"/>
          <p:cNvSpPr>
            <a:spLocks noGrp="1"/>
          </p:cNvSpPr>
          <p:nvPr>
            <p:ph sz="quarter" idx="12"/>
          </p:nvPr>
        </p:nvSpPr>
        <p:spPr/>
        <p:txBody>
          <a:bodyPr/>
          <a:lstStyle/>
          <a:p>
            <a:pPr marL="0" indent="0">
              <a:buNone/>
            </a:pPr>
            <a:r>
              <a:rPr lang="en-US" altLang="en-US" i="1" dirty="0"/>
              <a:t>After studying this chapter, you should</a:t>
            </a:r>
          </a:p>
          <a:p>
            <a:pPr marL="457200" indent="-457200">
              <a:buFont typeface="+mj-lt"/>
              <a:buAutoNum type="arabicPeriod"/>
            </a:pPr>
            <a:r>
              <a:rPr lang="en-US" altLang="en-US" sz="2200" dirty="0"/>
              <a:t>Know what marketing research is and what it does for business</a:t>
            </a:r>
          </a:p>
          <a:p>
            <a:pPr marL="457200" indent="-457200">
              <a:buFont typeface="+mj-lt"/>
              <a:buAutoNum type="arabicPeriod"/>
            </a:pPr>
            <a:r>
              <a:rPr lang="en-US" altLang="en-US" sz="2200" dirty="0"/>
              <a:t>Understand the difference between basic and applied marketing research</a:t>
            </a:r>
          </a:p>
          <a:p>
            <a:pPr marL="457200" indent="-457200">
              <a:buFont typeface="+mj-lt"/>
              <a:buAutoNum type="arabicPeriod"/>
            </a:pPr>
            <a:r>
              <a:rPr lang="en-US" altLang="en-US" sz="2200" dirty="0"/>
              <a:t>Understand how the role of marketing research changes with the orientation of the firm</a:t>
            </a:r>
          </a:p>
          <a:p>
            <a:pPr marL="457200" indent="-457200">
              <a:buFont typeface="+mj-lt"/>
              <a:buAutoNum type="arabicPeriod"/>
            </a:pPr>
            <a:r>
              <a:rPr lang="en-US" altLang="en-US" sz="2200" dirty="0"/>
              <a:t>Be able to integrate marketing research results into the strategic planning process</a:t>
            </a:r>
          </a:p>
          <a:p>
            <a:pPr marL="457200" indent="-457200">
              <a:buFont typeface="+mj-lt"/>
              <a:buAutoNum type="arabicPeriod"/>
            </a:pPr>
            <a:r>
              <a:rPr lang="en-US" altLang="en-US" sz="2200" dirty="0"/>
              <a:t>Know when marketing research should and should not be conducted</a:t>
            </a:r>
          </a:p>
          <a:p>
            <a:pPr marL="457200" indent="-457200">
              <a:buFont typeface="+mj-lt"/>
              <a:buAutoNum type="arabicPeriod"/>
            </a:pPr>
            <a:r>
              <a:rPr lang="en-US" altLang="en-US" sz="2200" dirty="0"/>
              <a:t>Appreciate the way technology and internationalization are changing marketing research</a:t>
            </a:r>
          </a:p>
        </p:txBody>
      </p:sp>
    </p:spTree>
    <p:extLst>
      <p:ext uri="{BB962C8B-B14F-4D97-AF65-F5344CB8AC3E}">
        <p14:creationId xmlns:p14="http://schemas.microsoft.com/office/powerpoint/2010/main" val="3666849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Stage 2: </a:t>
            </a:r>
            <a:r>
              <a:rPr lang="en-US" altLang="en-US" dirty="0"/>
              <a:t>Analyzing and Selecting Target Markets</a:t>
            </a:r>
            <a:endParaRPr lang="en-US" dirty="0"/>
          </a:p>
        </p:txBody>
      </p:sp>
      <p:sp>
        <p:nvSpPr>
          <p:cNvPr id="3" name="Content Placeholder 2"/>
          <p:cNvSpPr>
            <a:spLocks noGrp="1"/>
          </p:cNvSpPr>
          <p:nvPr>
            <p:ph sz="quarter" idx="12"/>
          </p:nvPr>
        </p:nvSpPr>
        <p:spPr/>
        <p:txBody>
          <a:bodyPr/>
          <a:lstStyle/>
          <a:p>
            <a:r>
              <a:rPr lang="en-US" altLang="en-US" b="1" dirty="0"/>
              <a:t>Geo-demographics</a:t>
            </a:r>
            <a:r>
              <a:rPr lang="en-US" altLang="en-US" dirty="0"/>
              <a:t> is information describing the demographic profile of consumers in a particular geographic region</a:t>
            </a:r>
          </a:p>
          <a:p>
            <a:r>
              <a:rPr lang="en-US" altLang="en-US" dirty="0"/>
              <a:t>Once the company knows the geo-demographics of a market segment, it can effectively communicate with those customers by choosing media that reach that particular profile</a:t>
            </a:r>
          </a:p>
          <a:p>
            <a:pPr lvl="1"/>
            <a:r>
              <a:rPr lang="en-US" altLang="en-US" dirty="0"/>
              <a:t>Example: </a:t>
            </a:r>
            <a:r>
              <a:rPr lang="en-US" altLang="en-US" i="1" dirty="0"/>
              <a:t>Architectural Digest</a:t>
            </a:r>
            <a:r>
              <a:rPr lang="en-US" altLang="en-US" dirty="0"/>
              <a:t> magazine</a:t>
            </a:r>
          </a:p>
        </p:txBody>
      </p:sp>
      <p:sp>
        <p:nvSpPr>
          <p:cNvPr id="7"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813599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Stage 3: </a:t>
            </a:r>
            <a:r>
              <a:rPr lang="en-US" altLang="en-US" dirty="0"/>
              <a:t>Planning and Implementing a Marketing Mix</a:t>
            </a:r>
            <a:endParaRPr lang="en-US" dirty="0"/>
          </a:p>
        </p:txBody>
      </p:sp>
      <p:sp>
        <p:nvSpPr>
          <p:cNvPr id="3" name="Content Placeholder 2"/>
          <p:cNvSpPr>
            <a:spLocks noGrp="1"/>
          </p:cNvSpPr>
          <p:nvPr>
            <p:ph sz="quarter" idx="12"/>
          </p:nvPr>
        </p:nvSpPr>
        <p:spPr/>
        <p:txBody>
          <a:bodyPr/>
          <a:lstStyle/>
          <a:p>
            <a:r>
              <a:rPr lang="en-US" altLang="en-US" dirty="0"/>
              <a:t>Marketing research can be used to support specific decisions about aspects of the marketing mix</a:t>
            </a:r>
          </a:p>
          <a:p>
            <a:r>
              <a:rPr lang="en-US" altLang="en-US" dirty="0"/>
              <a:t>It is essential that an overall research plan involves all elements of marketing strategy</a:t>
            </a:r>
            <a:endParaRPr lang="en-US" dirty="0"/>
          </a:p>
        </p:txBody>
      </p:sp>
      <p:sp>
        <p:nvSpPr>
          <p:cNvPr id="7"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3071803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Types of Marketing Mix Research: Product Research</a:t>
            </a:r>
            <a:endParaRPr lang="en-US" dirty="0"/>
          </a:p>
        </p:txBody>
      </p:sp>
      <p:sp>
        <p:nvSpPr>
          <p:cNvPr id="3" name="Content Placeholder 2"/>
          <p:cNvSpPr>
            <a:spLocks noGrp="1"/>
          </p:cNvSpPr>
          <p:nvPr>
            <p:ph sz="quarter" idx="12"/>
          </p:nvPr>
        </p:nvSpPr>
        <p:spPr/>
        <p:txBody>
          <a:bodyPr/>
          <a:lstStyle/>
          <a:p>
            <a:r>
              <a:rPr lang="en-US" altLang="en-US" dirty="0"/>
              <a:t>Designed to evaluate and develop new products and to learn how to adapt existing product lines</a:t>
            </a:r>
          </a:p>
          <a:p>
            <a:pPr lvl="1"/>
            <a:r>
              <a:rPr lang="en-US" altLang="en-US" dirty="0"/>
              <a:t>Concept testing</a:t>
            </a:r>
          </a:p>
          <a:p>
            <a:pPr lvl="1"/>
            <a:r>
              <a:rPr lang="en-US" altLang="en-US" dirty="0"/>
              <a:t>Product testing</a:t>
            </a:r>
          </a:p>
          <a:p>
            <a:pPr lvl="1"/>
            <a:r>
              <a:rPr lang="en-US" altLang="en-US" dirty="0"/>
              <a:t>Brand-name evaluation</a:t>
            </a:r>
          </a:p>
          <a:p>
            <a:pPr lvl="1"/>
            <a:r>
              <a:rPr lang="en-US" altLang="en-US" dirty="0"/>
              <a:t>Package testing</a:t>
            </a:r>
            <a:endParaRPr lang="en-US" dirty="0"/>
          </a:p>
        </p:txBody>
      </p:sp>
      <p:sp>
        <p:nvSpPr>
          <p:cNvPr id="7"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19267934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Types of Marketing Mix Research: Pricing Research</a:t>
            </a:r>
            <a:endParaRPr lang="en-US" dirty="0"/>
          </a:p>
        </p:txBody>
      </p:sp>
      <p:sp>
        <p:nvSpPr>
          <p:cNvPr id="3" name="Content Placeholder 2"/>
          <p:cNvSpPr>
            <a:spLocks noGrp="1"/>
          </p:cNvSpPr>
          <p:nvPr>
            <p:ph sz="quarter" idx="12"/>
          </p:nvPr>
        </p:nvSpPr>
        <p:spPr/>
        <p:txBody>
          <a:bodyPr/>
          <a:lstStyle/>
          <a:p>
            <a:r>
              <a:rPr lang="en-US" altLang="en-US" dirty="0"/>
              <a:t>Pricing research represents typical marketing research</a:t>
            </a:r>
          </a:p>
          <a:p>
            <a:r>
              <a:rPr lang="en-US" altLang="en-US" dirty="0"/>
              <a:t>Pricing Strategy involves finding the amount of monetary sacrifice that best represents the value customers perceive in a product after considering various market constraints</a:t>
            </a:r>
          </a:p>
          <a:p>
            <a:r>
              <a:rPr lang="en-US" dirty="0"/>
              <a:t>Pricing research by its nature also involves consumer quality perceptions</a:t>
            </a:r>
            <a:endParaRPr lang="en-US" altLang="en-US" dirty="0"/>
          </a:p>
        </p:txBody>
      </p:sp>
      <p:sp>
        <p:nvSpPr>
          <p:cNvPr id="7"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17295249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Types of Marketing Mix Research: Distribution Research</a:t>
            </a:r>
            <a:endParaRPr lang="en-US" dirty="0"/>
          </a:p>
        </p:txBody>
      </p:sp>
      <p:sp>
        <p:nvSpPr>
          <p:cNvPr id="3" name="Content Placeholder 2"/>
          <p:cNvSpPr>
            <a:spLocks noGrp="1"/>
          </p:cNvSpPr>
          <p:nvPr>
            <p:ph sz="quarter" idx="12"/>
          </p:nvPr>
        </p:nvSpPr>
        <p:spPr/>
        <p:txBody>
          <a:bodyPr/>
          <a:lstStyle/>
          <a:p>
            <a:r>
              <a:rPr lang="en-US" altLang="en-US" dirty="0"/>
              <a:t>Studies aimed at selecting retail sites or warehouse locations that will physically distribute products.</a:t>
            </a:r>
          </a:p>
          <a:p>
            <a:r>
              <a:rPr lang="en-US" dirty="0"/>
              <a:t>Needed to gain knowledge about retailers’ and wholesalers’ operations and to learn their reactions</a:t>
            </a:r>
          </a:p>
          <a:p>
            <a:r>
              <a:rPr lang="en-US" dirty="0"/>
              <a:t>Used to examine the effect of just-in-time ordering systems or exclusive distribution on product quality</a:t>
            </a:r>
            <a:endParaRPr lang="en-US" altLang="en-US" dirty="0"/>
          </a:p>
        </p:txBody>
      </p:sp>
      <p:sp>
        <p:nvSpPr>
          <p:cNvPr id="7"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14487204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Types of Marketing Mix Research: Promotion Research</a:t>
            </a:r>
            <a:endParaRPr lang="en-US" dirty="0"/>
          </a:p>
        </p:txBody>
      </p:sp>
      <p:sp>
        <p:nvSpPr>
          <p:cNvPr id="3" name="Content Placeholder 2"/>
          <p:cNvSpPr>
            <a:spLocks noGrp="1"/>
          </p:cNvSpPr>
          <p:nvPr>
            <p:ph sz="quarter" idx="12"/>
          </p:nvPr>
        </p:nvSpPr>
        <p:spPr/>
        <p:txBody>
          <a:bodyPr/>
          <a:lstStyle/>
          <a:p>
            <a:r>
              <a:rPr lang="en-US" altLang="en-US" b="1" dirty="0"/>
              <a:t>Promotion</a:t>
            </a:r>
            <a:r>
              <a:rPr lang="en-US" altLang="en-US" dirty="0"/>
              <a:t> is the communication function of the firm responsible for informing and persuading buyers</a:t>
            </a:r>
          </a:p>
          <a:p>
            <a:r>
              <a:rPr lang="en-US" altLang="en-US" b="1" dirty="0"/>
              <a:t>Promotion Research </a:t>
            </a:r>
            <a:r>
              <a:rPr lang="en-US" altLang="en-US" dirty="0"/>
              <a:t>investigates the effectiveness of advertising, premiums, coupons, sampling, discounts, public relations, and other sales promotions</a:t>
            </a:r>
          </a:p>
          <a:p>
            <a:r>
              <a:rPr lang="en-US" dirty="0"/>
              <a:t>Firms spend more time, money, and effort on advertising research</a:t>
            </a:r>
            <a:endParaRPr lang="en-US" altLang="en-US" dirty="0"/>
          </a:p>
        </p:txBody>
      </p:sp>
      <p:sp>
        <p:nvSpPr>
          <p:cNvPr id="7"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30573358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Integrated Marketing Mix</a:t>
            </a:r>
            <a:endParaRPr lang="en-US" dirty="0"/>
          </a:p>
        </p:txBody>
      </p:sp>
      <p:sp>
        <p:nvSpPr>
          <p:cNvPr id="3" name="Content Placeholder 2"/>
          <p:cNvSpPr>
            <a:spLocks noGrp="1"/>
          </p:cNvSpPr>
          <p:nvPr>
            <p:ph sz="quarter" idx="12"/>
          </p:nvPr>
        </p:nvSpPr>
        <p:spPr/>
        <p:txBody>
          <a:bodyPr/>
          <a:lstStyle/>
          <a:p>
            <a:r>
              <a:rPr lang="en-US" altLang="en-US" b="1" dirty="0"/>
              <a:t>Integrated marketing communication </a:t>
            </a:r>
            <a:r>
              <a:rPr lang="en-US" altLang="en-US" dirty="0"/>
              <a:t>is all promotional efforts (advertising, public relations, personal selling, event marketing, and so forth) are coordinated to communicate a consistent image</a:t>
            </a:r>
          </a:p>
          <a:p>
            <a:r>
              <a:rPr lang="en-US" dirty="0"/>
              <a:t>Research suggests firms with a consumer orientation are particularly oriented toward integrating all aspects of their marketing into a single message</a:t>
            </a:r>
          </a:p>
          <a:p>
            <a:r>
              <a:rPr lang="en-US" dirty="0"/>
              <a:t>Integration means sending a consistent message</a:t>
            </a:r>
            <a:endParaRPr lang="en-US" altLang="en-US" dirty="0"/>
          </a:p>
        </p:txBody>
      </p:sp>
      <p:sp>
        <p:nvSpPr>
          <p:cNvPr id="7"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29408808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Stage 4: </a:t>
            </a:r>
            <a:r>
              <a:rPr lang="en-US" altLang="en-US" dirty="0"/>
              <a:t>Analyzing Marketing Performance (1 of 2)</a:t>
            </a:r>
            <a:endParaRPr lang="en-US" dirty="0"/>
          </a:p>
        </p:txBody>
      </p:sp>
      <p:sp>
        <p:nvSpPr>
          <p:cNvPr id="3" name="Content Placeholder 2"/>
          <p:cNvSpPr>
            <a:spLocks noGrp="1"/>
          </p:cNvSpPr>
          <p:nvPr>
            <p:ph sz="quarter" idx="12"/>
          </p:nvPr>
        </p:nvSpPr>
        <p:spPr/>
        <p:txBody>
          <a:bodyPr/>
          <a:lstStyle/>
          <a:p>
            <a:r>
              <a:rPr lang="en-US" altLang="en-US" b="1" dirty="0"/>
              <a:t>Total value management </a:t>
            </a:r>
            <a:r>
              <a:rPr lang="en-US" altLang="en-US" dirty="0"/>
              <a:t>is trying to manage and monitor the entire process by which consumers receive benefits from a company</a:t>
            </a:r>
          </a:p>
          <a:p>
            <a:r>
              <a:rPr lang="en-US" altLang="en-US" b="1" dirty="0"/>
              <a:t>Performance-monitoring research </a:t>
            </a:r>
            <a:r>
              <a:rPr lang="en-US" altLang="en-US" dirty="0"/>
              <a:t>refers to research that regularly, sometimes routinely, provides feedback for evaluation and control of marketing activity</a:t>
            </a:r>
          </a:p>
          <a:p>
            <a:pPr lvl="1"/>
            <a:r>
              <a:rPr lang="en-US" altLang="en-US" dirty="0"/>
              <a:t>Most common forms: market-share analysis and sales analysis</a:t>
            </a:r>
          </a:p>
        </p:txBody>
      </p:sp>
      <p:sp>
        <p:nvSpPr>
          <p:cNvPr id="7"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15487144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Stage 4: </a:t>
            </a:r>
            <a:r>
              <a:rPr lang="en-US" altLang="en-US" dirty="0"/>
              <a:t>Analyzing Marketing Performance (2 of 2)</a:t>
            </a:r>
            <a:endParaRPr lang="en-US" dirty="0"/>
          </a:p>
        </p:txBody>
      </p:sp>
      <p:sp>
        <p:nvSpPr>
          <p:cNvPr id="3" name="Content Placeholder 2"/>
          <p:cNvSpPr>
            <a:spLocks noGrp="1"/>
          </p:cNvSpPr>
          <p:nvPr>
            <p:ph sz="quarter" idx="12"/>
          </p:nvPr>
        </p:nvSpPr>
        <p:spPr/>
        <p:txBody>
          <a:bodyPr/>
          <a:lstStyle/>
          <a:p>
            <a:r>
              <a:rPr lang="en-US" altLang="en-US" b="1" dirty="0"/>
              <a:t>Marketing metrics </a:t>
            </a:r>
            <a:r>
              <a:rPr lang="en-US" altLang="en-US" dirty="0"/>
              <a:t>refer to quantitative ways of monitoring and measuring marketing performance</a:t>
            </a:r>
          </a:p>
          <a:p>
            <a:pPr lvl="1"/>
            <a:r>
              <a:rPr lang="en-US" altLang="en-US" dirty="0"/>
              <a:t>Allows the firm to assess the return on investment (ROI) associated with marketing activities</a:t>
            </a:r>
          </a:p>
        </p:txBody>
      </p:sp>
      <p:sp>
        <p:nvSpPr>
          <p:cNvPr id="7"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36688148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When is Marketing Research Needed?</a:t>
            </a:r>
            <a:br>
              <a:rPr lang="en-US" altLang="en-US" dirty="0"/>
            </a:br>
            <a:r>
              <a:rPr lang="en-US" altLang="en-US" dirty="0"/>
              <a:t>(1 of 2)</a:t>
            </a:r>
            <a:endParaRPr lang="en-US" dirty="0"/>
          </a:p>
        </p:txBody>
      </p:sp>
      <p:sp>
        <p:nvSpPr>
          <p:cNvPr id="3" name="Content Placeholder 2"/>
          <p:cNvSpPr>
            <a:spLocks noGrp="1"/>
          </p:cNvSpPr>
          <p:nvPr>
            <p:ph sz="quarter" idx="12"/>
          </p:nvPr>
        </p:nvSpPr>
        <p:spPr/>
        <p:txBody>
          <a:bodyPr/>
          <a:lstStyle/>
          <a:p>
            <a:pPr marL="0" indent="0">
              <a:buNone/>
            </a:pPr>
            <a:r>
              <a:rPr lang="en-US" altLang="en-US" dirty="0"/>
              <a:t>The determination of the need for marketing research centers on:</a:t>
            </a:r>
          </a:p>
          <a:p>
            <a:pPr lvl="1"/>
            <a:r>
              <a:rPr lang="en-US" altLang="en-US" dirty="0"/>
              <a:t>Time constraints</a:t>
            </a:r>
          </a:p>
          <a:p>
            <a:pPr lvl="2"/>
            <a:r>
              <a:rPr lang="en-US" dirty="0"/>
              <a:t>Systematic research takes time</a:t>
            </a:r>
            <a:endParaRPr lang="en-US" altLang="en-US" dirty="0"/>
          </a:p>
          <a:p>
            <a:pPr lvl="1"/>
            <a:r>
              <a:rPr lang="en-US" altLang="en-US" dirty="0"/>
              <a:t>The availability of data</a:t>
            </a:r>
          </a:p>
          <a:p>
            <a:pPr lvl="2"/>
            <a:r>
              <a:rPr lang="en-US" altLang="en-US" dirty="0"/>
              <a:t>If the data cannot be obtained or obtained in a timely fashion, the research project should not be conducted</a:t>
            </a:r>
          </a:p>
          <a:p>
            <a:pPr lvl="1"/>
            <a:r>
              <a:rPr lang="en-US" altLang="en-US" dirty="0"/>
              <a:t>The nature of the decision</a:t>
            </a:r>
          </a:p>
          <a:p>
            <a:pPr lvl="2"/>
            <a:r>
              <a:rPr lang="en-US" altLang="en-US" dirty="0"/>
              <a:t>The more strategically or tactically important the decision, the more likely it is that research will be conducted</a:t>
            </a:r>
          </a:p>
          <a:p>
            <a:pPr lvl="1"/>
            <a:r>
              <a:rPr lang="en-US" altLang="en-US" dirty="0"/>
              <a:t>Benefits versus costs</a:t>
            </a:r>
            <a:r>
              <a:rPr lang="en-US" dirty="0"/>
              <a:t>—</a:t>
            </a:r>
            <a:r>
              <a:rPr lang="en-US" altLang="en-US" dirty="0"/>
              <a:t>the value of the research information in relation to costs</a:t>
            </a:r>
          </a:p>
        </p:txBody>
      </p:sp>
      <p:sp>
        <p:nvSpPr>
          <p:cNvPr id="7" name="Content Placeholder 3"/>
          <p:cNvSpPr>
            <a:spLocks noGrp="1"/>
          </p:cNvSpPr>
          <p:nvPr>
            <p:ph sz="quarter" idx="13"/>
          </p:nvPr>
        </p:nvSpPr>
        <p:spPr/>
        <p:txBody>
          <a:bodyPr/>
          <a:lstStyle/>
          <a:p>
            <a:r>
              <a:rPr lang="en-US" dirty="0"/>
              <a:t>LO05</a:t>
            </a:r>
          </a:p>
        </p:txBody>
      </p:sp>
    </p:spTree>
    <p:extLst>
      <p:ext uri="{BB962C8B-B14F-4D97-AF65-F5344CB8AC3E}">
        <p14:creationId xmlns:p14="http://schemas.microsoft.com/office/powerpoint/2010/main" val="548569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What Is Marketing Research?</a:t>
            </a:r>
            <a:endParaRPr lang="en-US" dirty="0"/>
          </a:p>
        </p:txBody>
      </p:sp>
      <p:sp>
        <p:nvSpPr>
          <p:cNvPr id="3" name="Content Placeholder 2"/>
          <p:cNvSpPr>
            <a:spLocks noGrp="1"/>
          </p:cNvSpPr>
          <p:nvPr>
            <p:ph sz="quarter" idx="12"/>
          </p:nvPr>
        </p:nvSpPr>
        <p:spPr/>
        <p:txBody>
          <a:bodyPr/>
          <a:lstStyle/>
          <a:p>
            <a:pPr marL="0" indent="0">
              <a:buNone/>
            </a:pPr>
            <a:r>
              <a:rPr lang="en-US" altLang="en-US" dirty="0"/>
              <a:t>Key questions in business and marketing research</a:t>
            </a:r>
          </a:p>
          <a:p>
            <a:pPr lvl="1"/>
            <a:r>
              <a:rPr lang="en-US" altLang="en-US" dirty="0"/>
              <a:t>What do we sell?</a:t>
            </a:r>
          </a:p>
          <a:p>
            <a:pPr lvl="1"/>
            <a:r>
              <a:rPr lang="en-US" altLang="en-US" dirty="0"/>
              <a:t>How do consumers view our company?</a:t>
            </a:r>
          </a:p>
          <a:p>
            <a:pPr lvl="1"/>
            <a:r>
              <a:rPr lang="en-US" altLang="en-US" dirty="0"/>
              <a:t>What does our company/product mean?</a:t>
            </a:r>
          </a:p>
          <a:p>
            <a:pPr lvl="1"/>
            <a:r>
              <a:rPr lang="en-US" altLang="en-US" dirty="0"/>
              <a:t>What do consumers desire?</a:t>
            </a:r>
          </a:p>
          <a:p>
            <a:pPr lvl="1"/>
            <a:r>
              <a:rPr lang="en-US" altLang="en-US" dirty="0"/>
              <a:t>How does our brand touch consumers?</a:t>
            </a:r>
          </a:p>
        </p:txBody>
      </p:sp>
      <p:sp>
        <p:nvSpPr>
          <p:cNvPr id="7" name="Content Placeholder 3"/>
          <p:cNvSpPr>
            <a:spLocks noGrp="1"/>
          </p:cNvSpPr>
          <p:nvPr>
            <p:ph sz="quarter" idx="13"/>
          </p:nvPr>
        </p:nvSpPr>
        <p:spPr/>
        <p:txBody>
          <a:bodyPr/>
          <a:lstStyle/>
          <a:p>
            <a:r>
              <a:rPr lang="en-US" dirty="0"/>
              <a:t>LO01</a:t>
            </a:r>
          </a:p>
        </p:txBody>
      </p:sp>
    </p:spTree>
    <p:extLst>
      <p:ext uri="{BB962C8B-B14F-4D97-AF65-F5344CB8AC3E}">
        <p14:creationId xmlns:p14="http://schemas.microsoft.com/office/powerpoint/2010/main" val="8758558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When is Marketing Research Needed?</a:t>
            </a:r>
            <a:br>
              <a:rPr lang="en-US" altLang="en-US" dirty="0"/>
            </a:br>
            <a:r>
              <a:rPr lang="en-US" altLang="en-US" dirty="0"/>
              <a:t>(2 of 2)</a:t>
            </a:r>
            <a:endParaRPr lang="en-US" dirty="0"/>
          </a:p>
        </p:txBody>
      </p:sp>
      <p:sp>
        <p:nvSpPr>
          <p:cNvPr id="3" name="Content Placeholder 2"/>
          <p:cNvSpPr>
            <a:spLocks noGrp="1"/>
          </p:cNvSpPr>
          <p:nvPr>
            <p:ph sz="quarter" idx="12"/>
          </p:nvPr>
        </p:nvSpPr>
        <p:spPr/>
        <p:txBody>
          <a:bodyPr/>
          <a:lstStyle/>
          <a:p>
            <a:pPr marL="0" indent="0">
              <a:buNone/>
            </a:pPr>
            <a:r>
              <a:rPr lang="en-US" altLang="en-US" dirty="0"/>
              <a:t>Questions to consider when </a:t>
            </a:r>
            <a:r>
              <a:rPr lang="en-US" dirty="0"/>
              <a:t>deciding whether to make a decision without research or to postpone the decision in order to conduct research</a:t>
            </a:r>
            <a:endParaRPr lang="en-US" altLang="en-US" dirty="0"/>
          </a:p>
          <a:p>
            <a:pPr lvl="1"/>
            <a:r>
              <a:rPr lang="en-US" dirty="0"/>
              <a:t>Is the potential payoff worth the investment?</a:t>
            </a:r>
          </a:p>
          <a:p>
            <a:pPr lvl="1"/>
            <a:r>
              <a:rPr lang="en-US" altLang="en-US" dirty="0"/>
              <a:t>Will the information gained by marketing research improve the quality of the marketing decision </a:t>
            </a:r>
            <a:r>
              <a:rPr lang="en-US" dirty="0"/>
              <a:t>enough to warrant the expenditure?</a:t>
            </a:r>
            <a:endParaRPr lang="en-US" altLang="en-US" dirty="0"/>
          </a:p>
          <a:p>
            <a:pPr lvl="1"/>
            <a:r>
              <a:rPr lang="en-US" altLang="en-US" dirty="0"/>
              <a:t>Is the proposed research expenditure the best use of the available funds?</a:t>
            </a:r>
          </a:p>
        </p:txBody>
      </p:sp>
      <p:sp>
        <p:nvSpPr>
          <p:cNvPr id="7" name="Content Placeholder 3"/>
          <p:cNvSpPr>
            <a:spLocks noGrp="1"/>
          </p:cNvSpPr>
          <p:nvPr>
            <p:ph sz="quarter" idx="13"/>
          </p:nvPr>
        </p:nvSpPr>
        <p:spPr/>
        <p:txBody>
          <a:bodyPr/>
          <a:lstStyle/>
          <a:p>
            <a:r>
              <a:rPr lang="en-US" dirty="0"/>
              <a:t>LO05</a:t>
            </a:r>
          </a:p>
        </p:txBody>
      </p:sp>
    </p:spTree>
    <p:extLst>
      <p:ext uri="{BB962C8B-B14F-4D97-AF65-F5344CB8AC3E}">
        <p14:creationId xmlns:p14="http://schemas.microsoft.com/office/powerpoint/2010/main" val="1423179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EXHIBIT 1.5	Should We Conduct Marketing Research?</a:t>
            </a:r>
          </a:p>
        </p:txBody>
      </p:sp>
      <p:graphicFrame>
        <p:nvGraphicFramePr>
          <p:cNvPr id="8" name="Table 2" descr="Table indicating if marketing research should be done." title="Exhibit 1.5: Should We Conduct Marketing Research?"/>
          <p:cNvGraphicFramePr>
            <a:graphicFrameLocks noGrp="1"/>
          </p:cNvGraphicFramePr>
          <p:nvPr>
            <p:ph sz="quarter" idx="12"/>
            <p:extLst>
              <p:ext uri="{D42A27DB-BD31-4B8C-83A1-F6EECF244321}">
                <p14:modId xmlns:p14="http://schemas.microsoft.com/office/powerpoint/2010/main" val="1443904470"/>
              </p:ext>
            </p:extLst>
          </p:nvPr>
        </p:nvGraphicFramePr>
        <p:xfrm>
          <a:off x="457200" y="1420813"/>
          <a:ext cx="8229600" cy="4334120"/>
        </p:xfrm>
        <a:graphic>
          <a:graphicData uri="http://schemas.openxmlformats.org/drawingml/2006/table">
            <a:tbl>
              <a:tblPr firstRow="1" bandRow="1">
                <a:tableStyleId>{EB344D84-9AFB-497E-A393-DC336BA19D2E}</a:tableStyleId>
              </a:tblPr>
              <a:tblGrid>
                <a:gridCol w="1687765">
                  <a:extLst>
                    <a:ext uri="{9D8B030D-6E8A-4147-A177-3AD203B41FA5}">
                      <a16:colId xmlns:a16="http://schemas.microsoft.com/office/drawing/2014/main" val="20000"/>
                    </a:ext>
                  </a:extLst>
                </a:gridCol>
                <a:gridCol w="2901283">
                  <a:extLst>
                    <a:ext uri="{9D8B030D-6E8A-4147-A177-3AD203B41FA5}">
                      <a16:colId xmlns:a16="http://schemas.microsoft.com/office/drawing/2014/main" val="20001"/>
                    </a:ext>
                  </a:extLst>
                </a:gridCol>
                <a:gridCol w="3640552">
                  <a:extLst>
                    <a:ext uri="{9D8B030D-6E8A-4147-A177-3AD203B41FA5}">
                      <a16:colId xmlns:a16="http://schemas.microsoft.com/office/drawing/2014/main" val="20002"/>
                    </a:ext>
                  </a:extLst>
                </a:gridCol>
              </a:tblGrid>
              <a:tr h="517198">
                <a:tc>
                  <a:txBody>
                    <a:bodyPr/>
                    <a:lstStyle/>
                    <a:p>
                      <a:r>
                        <a:rPr lang="en-US" sz="1600" b="1" i="0" u="none" strike="noStrike" kern="1200" baseline="0" dirty="0">
                          <a:solidFill>
                            <a:schemeClr val="tx1"/>
                          </a:solidFill>
                          <a:latin typeface="+mn-lt"/>
                          <a:ea typeface="+mn-ea"/>
                          <a:cs typeface="+mn-cs"/>
                        </a:rPr>
                        <a:t>Factor</a:t>
                      </a:r>
                      <a:endParaRPr lang="en-US" sz="1600" dirty="0">
                        <a:solidFill>
                          <a:schemeClr val="tx1"/>
                        </a:solidFill>
                      </a:endParaRPr>
                    </a:p>
                  </a:txBody>
                  <a:tcPr/>
                </a:tc>
                <a:tc>
                  <a:txBody>
                    <a:bodyPr/>
                    <a:lstStyle/>
                    <a:p>
                      <a:r>
                        <a:rPr lang="en-US" sz="1600" b="1" i="0" u="none" strike="noStrike" kern="1200" baseline="0" dirty="0">
                          <a:solidFill>
                            <a:schemeClr val="tx1"/>
                          </a:solidFill>
                          <a:latin typeface="+mn-lt"/>
                          <a:ea typeface="+mn-ea"/>
                          <a:cs typeface="+mn-cs"/>
                        </a:rPr>
                        <a:t>Conduct Market Research</a:t>
                      </a:r>
                      <a:endParaRPr lang="en-US" sz="1600" dirty="0">
                        <a:solidFill>
                          <a:schemeClr val="tx1"/>
                        </a:solidFill>
                      </a:endParaRPr>
                    </a:p>
                  </a:txBody>
                  <a:tcPr/>
                </a:tc>
                <a:tc>
                  <a:txBody>
                    <a:bodyPr/>
                    <a:lstStyle/>
                    <a:p>
                      <a:r>
                        <a:rPr lang="en-US" sz="1600" b="1" i="0" u="none" strike="noStrike" kern="1200" baseline="0" dirty="0">
                          <a:solidFill>
                            <a:schemeClr val="tx1"/>
                          </a:solidFill>
                          <a:latin typeface="+mn-lt"/>
                          <a:ea typeface="+mn-ea"/>
                          <a:cs typeface="+mn-cs"/>
                        </a:rPr>
                        <a:t>Do Not Conduct Market Research</a:t>
                      </a:r>
                      <a:endParaRPr lang="en-US" sz="1600" dirty="0">
                        <a:solidFill>
                          <a:schemeClr val="tx1"/>
                        </a:solidFill>
                      </a:endParaRPr>
                    </a:p>
                  </a:txBody>
                  <a:tcPr/>
                </a:tc>
                <a:extLst>
                  <a:ext uri="{0D108BD9-81ED-4DB2-BD59-A6C34878D82A}">
                    <a16:rowId xmlns:a16="http://schemas.microsoft.com/office/drawing/2014/main" val="10000"/>
                  </a:ext>
                </a:extLst>
              </a:tr>
              <a:tr h="914400">
                <a:tc>
                  <a:txBody>
                    <a:bodyPr/>
                    <a:lstStyle/>
                    <a:p>
                      <a:r>
                        <a:rPr lang="en-US" sz="1600" b="0" i="0" u="none" strike="noStrike" kern="1200" baseline="0" dirty="0">
                          <a:solidFill>
                            <a:schemeClr val="dk1"/>
                          </a:solidFill>
                          <a:latin typeface="+mn-lt"/>
                          <a:ea typeface="+mn-ea"/>
                          <a:cs typeface="+mn-cs"/>
                        </a:rPr>
                        <a:t>Time</a:t>
                      </a:r>
                      <a:endParaRPr lang="en-US" sz="1600" dirty="0"/>
                    </a:p>
                  </a:txBody>
                  <a:tcPr/>
                </a:tc>
                <a:tc>
                  <a:txBody>
                    <a:bodyPr/>
                    <a:lstStyle/>
                    <a:p>
                      <a:r>
                        <a:rPr lang="en-US" sz="1600" b="0" i="0" u="none" strike="noStrike" kern="1200" baseline="0" dirty="0">
                          <a:solidFill>
                            <a:schemeClr val="dk1"/>
                          </a:solidFill>
                          <a:latin typeface="+mn-lt"/>
                          <a:ea typeface="+mn-ea"/>
                          <a:cs typeface="+mn-cs"/>
                        </a:rPr>
                        <a:t>Sufficient time is available before</a:t>
                      </a:r>
                    </a:p>
                    <a:p>
                      <a:r>
                        <a:rPr lang="en-US" sz="1600" b="0" i="0" u="none" strike="noStrike" kern="1200" baseline="0" dirty="0">
                          <a:solidFill>
                            <a:schemeClr val="dk1"/>
                          </a:solidFill>
                          <a:latin typeface="+mn-lt"/>
                          <a:ea typeface="+mn-ea"/>
                          <a:cs typeface="+mn-cs"/>
                        </a:rPr>
                        <a:t>decision will be made.</a:t>
                      </a:r>
                      <a:endParaRPr lang="en-US" sz="1600" dirty="0"/>
                    </a:p>
                  </a:txBody>
                  <a:tcPr/>
                </a:tc>
                <a:tc>
                  <a:txBody>
                    <a:bodyPr/>
                    <a:lstStyle/>
                    <a:p>
                      <a:r>
                        <a:rPr lang="en-US" sz="1600" b="0" i="0" u="none" strike="noStrike" kern="1200" baseline="0" dirty="0">
                          <a:solidFill>
                            <a:schemeClr val="dk1"/>
                          </a:solidFill>
                          <a:latin typeface="+mn-lt"/>
                          <a:ea typeface="+mn-ea"/>
                          <a:cs typeface="+mn-cs"/>
                        </a:rPr>
                        <a:t>Time pressure requires a decision</a:t>
                      </a:r>
                    </a:p>
                    <a:p>
                      <a:r>
                        <a:rPr lang="en-US" sz="1600" b="0" i="0" u="none" strike="noStrike" kern="1200" baseline="0" dirty="0">
                          <a:solidFill>
                            <a:schemeClr val="dk1"/>
                          </a:solidFill>
                          <a:latin typeface="+mn-lt"/>
                          <a:ea typeface="+mn-ea"/>
                          <a:cs typeface="+mn-cs"/>
                        </a:rPr>
                        <a:t>before adequate research can be</a:t>
                      </a:r>
                    </a:p>
                    <a:p>
                      <a:r>
                        <a:rPr lang="en-US" sz="1600" b="0" i="0" u="none" strike="noStrike" kern="1200" baseline="0" dirty="0">
                          <a:solidFill>
                            <a:schemeClr val="dk1"/>
                          </a:solidFill>
                          <a:latin typeface="+mn-lt"/>
                          <a:ea typeface="+mn-ea"/>
                          <a:cs typeface="+mn-cs"/>
                        </a:rPr>
                        <a:t>completed.</a:t>
                      </a:r>
                      <a:endParaRPr lang="en-US" sz="1600" dirty="0"/>
                    </a:p>
                  </a:txBody>
                  <a:tcPr/>
                </a:tc>
                <a:extLst>
                  <a:ext uri="{0D108BD9-81ED-4DB2-BD59-A6C34878D82A}">
                    <a16:rowId xmlns:a16="http://schemas.microsoft.com/office/drawing/2014/main" val="10001"/>
                  </a:ext>
                </a:extLst>
              </a:tr>
              <a:tr h="863818">
                <a:tc>
                  <a:txBody>
                    <a:bodyPr/>
                    <a:lstStyle/>
                    <a:p>
                      <a:r>
                        <a:rPr lang="en-US" sz="1600" b="0" i="0" u="none" strike="noStrike" kern="1200" baseline="0" dirty="0">
                          <a:solidFill>
                            <a:schemeClr val="dk1"/>
                          </a:solidFill>
                          <a:latin typeface="+mn-lt"/>
                          <a:ea typeface="+mn-ea"/>
                          <a:cs typeface="+mn-cs"/>
                        </a:rPr>
                        <a:t>Data</a:t>
                      </a:r>
                    </a:p>
                    <a:p>
                      <a:r>
                        <a:rPr lang="en-US" sz="1600" b="0" i="0" u="none" strike="noStrike" kern="1200" baseline="0" dirty="0">
                          <a:solidFill>
                            <a:schemeClr val="dk1"/>
                          </a:solidFill>
                          <a:latin typeface="+mn-lt"/>
                          <a:ea typeface="+mn-ea"/>
                          <a:cs typeface="+mn-cs"/>
                        </a:rPr>
                        <a:t>Availability</a:t>
                      </a:r>
                      <a:endParaRPr lang="en-US" sz="1600" dirty="0"/>
                    </a:p>
                  </a:txBody>
                  <a:tcPr/>
                </a:tc>
                <a:tc>
                  <a:txBody>
                    <a:bodyPr/>
                    <a:lstStyle/>
                    <a:p>
                      <a:r>
                        <a:rPr lang="en-US" sz="1600" b="0" i="0" u="none" strike="noStrike" kern="1200" baseline="0" dirty="0">
                          <a:solidFill>
                            <a:schemeClr val="dk1"/>
                          </a:solidFill>
                          <a:latin typeface="+mn-lt"/>
                          <a:ea typeface="+mn-ea"/>
                          <a:cs typeface="+mn-cs"/>
                        </a:rPr>
                        <a:t>Firm does not have access to data but data can be obtained.</a:t>
                      </a:r>
                      <a:endParaRPr lang="en-US" sz="1600" dirty="0"/>
                    </a:p>
                  </a:txBody>
                  <a:tcPr/>
                </a:tc>
                <a:tc>
                  <a:txBody>
                    <a:bodyPr/>
                    <a:lstStyle/>
                    <a:p>
                      <a:r>
                        <a:rPr lang="en-US" sz="1600" b="0" i="0" u="none" strike="noStrike" kern="1200" baseline="0" dirty="0">
                          <a:solidFill>
                            <a:schemeClr val="dk1"/>
                          </a:solidFill>
                          <a:latin typeface="+mn-lt"/>
                          <a:ea typeface="+mn-ea"/>
                          <a:cs typeface="+mn-cs"/>
                        </a:rPr>
                        <a:t>Firm already has relevant data or data cannot be obtained.</a:t>
                      </a:r>
                      <a:endParaRPr lang="en-US" sz="1600" dirty="0"/>
                    </a:p>
                  </a:txBody>
                  <a:tcPr/>
                </a:tc>
                <a:extLst>
                  <a:ext uri="{0D108BD9-81ED-4DB2-BD59-A6C34878D82A}">
                    <a16:rowId xmlns:a16="http://schemas.microsoft.com/office/drawing/2014/main" val="10002"/>
                  </a:ext>
                </a:extLst>
              </a:tr>
              <a:tr h="863818">
                <a:tc>
                  <a:txBody>
                    <a:bodyPr/>
                    <a:lstStyle/>
                    <a:p>
                      <a:r>
                        <a:rPr lang="en-US" sz="1600" b="0" i="0" u="none" strike="noStrike" kern="1200" baseline="0" dirty="0">
                          <a:solidFill>
                            <a:schemeClr val="dk1"/>
                          </a:solidFill>
                          <a:latin typeface="+mn-lt"/>
                          <a:ea typeface="+mn-ea"/>
                          <a:cs typeface="+mn-cs"/>
                        </a:rPr>
                        <a:t>Nature of</a:t>
                      </a:r>
                    </a:p>
                    <a:p>
                      <a:r>
                        <a:rPr lang="en-US" sz="1600" b="0" i="0" u="none" strike="noStrike" kern="1200" baseline="0" dirty="0">
                          <a:solidFill>
                            <a:schemeClr val="dk1"/>
                          </a:solidFill>
                          <a:latin typeface="+mn-lt"/>
                          <a:ea typeface="+mn-ea"/>
                          <a:cs typeface="+mn-cs"/>
                        </a:rPr>
                        <a:t>Decision</a:t>
                      </a:r>
                      <a:endParaRPr lang="en-US" sz="1600" dirty="0"/>
                    </a:p>
                  </a:txBody>
                  <a:tcPr/>
                </a:tc>
                <a:tc>
                  <a:txBody>
                    <a:bodyPr/>
                    <a:lstStyle/>
                    <a:p>
                      <a:r>
                        <a:rPr lang="en-US" sz="1600" b="0" i="0" u="none" strike="noStrike" kern="1200" baseline="0" dirty="0">
                          <a:solidFill>
                            <a:schemeClr val="dk1"/>
                          </a:solidFill>
                          <a:latin typeface="+mn-lt"/>
                          <a:ea typeface="+mn-ea"/>
                          <a:cs typeface="+mn-cs"/>
                        </a:rPr>
                        <a:t>Decision is of considerable strategic or tactical importance.</a:t>
                      </a:r>
                      <a:endParaRPr lang="en-US" sz="1600" dirty="0"/>
                    </a:p>
                  </a:txBody>
                  <a:tcPr/>
                </a:tc>
                <a:tc>
                  <a:txBody>
                    <a:bodyPr/>
                    <a:lstStyle/>
                    <a:p>
                      <a:r>
                        <a:rPr lang="en-US" sz="1600" b="0" i="0" u="none" strike="noStrike" kern="1200" baseline="0" dirty="0">
                          <a:solidFill>
                            <a:schemeClr val="dk1"/>
                          </a:solidFill>
                          <a:latin typeface="+mn-lt"/>
                          <a:ea typeface="+mn-ea"/>
                          <a:cs typeface="+mn-cs"/>
                        </a:rPr>
                        <a:t>Decision is NOT of considerable</a:t>
                      </a:r>
                    </a:p>
                    <a:p>
                      <a:r>
                        <a:rPr lang="en-US" sz="1600" b="0" i="0" u="none" strike="noStrike" kern="1200" baseline="0" dirty="0">
                          <a:solidFill>
                            <a:schemeClr val="dk1"/>
                          </a:solidFill>
                          <a:latin typeface="+mn-lt"/>
                          <a:ea typeface="+mn-ea"/>
                          <a:cs typeface="+mn-cs"/>
                        </a:rPr>
                        <a:t>strategic or tactical importance.</a:t>
                      </a:r>
                      <a:endParaRPr lang="en-US" sz="1600" dirty="0"/>
                    </a:p>
                  </a:txBody>
                  <a:tcPr/>
                </a:tc>
                <a:extLst>
                  <a:ext uri="{0D108BD9-81ED-4DB2-BD59-A6C34878D82A}">
                    <a16:rowId xmlns:a16="http://schemas.microsoft.com/office/drawing/2014/main" val="10003"/>
                  </a:ext>
                </a:extLst>
              </a:tr>
              <a:tr h="822960">
                <a:tc>
                  <a:txBody>
                    <a:bodyPr/>
                    <a:lstStyle/>
                    <a:p>
                      <a:r>
                        <a:rPr lang="en-US" sz="1600" b="0" i="0" u="none" strike="noStrike" kern="1200" baseline="0" dirty="0">
                          <a:solidFill>
                            <a:schemeClr val="dk1"/>
                          </a:solidFill>
                          <a:latin typeface="+mn-lt"/>
                          <a:ea typeface="+mn-ea"/>
                          <a:cs typeface="+mn-cs"/>
                        </a:rPr>
                        <a:t>Benefits versus</a:t>
                      </a:r>
                    </a:p>
                    <a:p>
                      <a:r>
                        <a:rPr lang="en-US" sz="1600" b="0" i="0" u="none" strike="noStrike" kern="1200" baseline="0" dirty="0">
                          <a:solidFill>
                            <a:schemeClr val="dk1"/>
                          </a:solidFill>
                          <a:latin typeface="+mn-lt"/>
                          <a:ea typeface="+mn-ea"/>
                          <a:cs typeface="+mn-cs"/>
                        </a:rPr>
                        <a:t>Costs</a:t>
                      </a:r>
                      <a:endParaRPr lang="en-US" sz="1600" dirty="0"/>
                    </a:p>
                  </a:txBody>
                  <a:tcPr/>
                </a:tc>
                <a:tc>
                  <a:txBody>
                    <a:bodyPr/>
                    <a:lstStyle/>
                    <a:p>
                      <a:r>
                        <a:rPr lang="en-US" sz="1600" b="0" i="0" u="none" strike="noStrike" kern="1200" baseline="0" dirty="0">
                          <a:solidFill>
                            <a:schemeClr val="dk1"/>
                          </a:solidFill>
                          <a:latin typeface="+mn-lt"/>
                          <a:ea typeface="+mn-ea"/>
                          <a:cs typeface="+mn-cs"/>
                        </a:rPr>
                        <a:t>Potential value of research</a:t>
                      </a:r>
                    </a:p>
                    <a:p>
                      <a:r>
                        <a:rPr lang="en-US" sz="1600" b="0" i="0" u="none" strike="noStrike" kern="1200" baseline="0" dirty="0">
                          <a:solidFill>
                            <a:schemeClr val="dk1"/>
                          </a:solidFill>
                          <a:latin typeface="+mn-lt"/>
                          <a:ea typeface="+mn-ea"/>
                          <a:cs typeface="+mn-cs"/>
                        </a:rPr>
                        <a:t>exceeds costs of conducting</a:t>
                      </a:r>
                    </a:p>
                    <a:p>
                      <a:r>
                        <a:rPr lang="en-US" sz="1600" b="0" i="0" u="none" strike="noStrike" kern="1200" baseline="0" dirty="0">
                          <a:solidFill>
                            <a:schemeClr val="dk1"/>
                          </a:solidFill>
                          <a:latin typeface="+mn-lt"/>
                          <a:ea typeface="+mn-ea"/>
                          <a:cs typeface="+mn-cs"/>
                        </a:rPr>
                        <a:t>research.</a:t>
                      </a:r>
                      <a:endParaRPr lang="en-US" sz="1600" dirty="0"/>
                    </a:p>
                  </a:txBody>
                  <a:tcPr/>
                </a:tc>
                <a:tc>
                  <a:txBody>
                    <a:bodyPr/>
                    <a:lstStyle/>
                    <a:p>
                      <a:r>
                        <a:rPr lang="en-US" sz="1600" b="0" i="0" u="none" strike="noStrike" kern="1200" baseline="0" dirty="0">
                          <a:solidFill>
                            <a:schemeClr val="dk1"/>
                          </a:solidFill>
                          <a:latin typeface="+mn-lt"/>
                          <a:ea typeface="+mn-ea"/>
                          <a:cs typeface="+mn-cs"/>
                        </a:rPr>
                        <a:t>Costs of research exceed potential</a:t>
                      </a:r>
                    </a:p>
                    <a:p>
                      <a:r>
                        <a:rPr lang="en-US" sz="1600" b="0" i="0" u="none" strike="noStrike" kern="1200" baseline="0" dirty="0">
                          <a:solidFill>
                            <a:schemeClr val="dk1"/>
                          </a:solidFill>
                          <a:latin typeface="+mn-lt"/>
                          <a:ea typeface="+mn-ea"/>
                          <a:cs typeface="+mn-cs"/>
                        </a:rPr>
                        <a:t>value of project.</a:t>
                      </a:r>
                      <a:endParaRPr lang="en-US" sz="1600" dirty="0"/>
                    </a:p>
                  </a:txBody>
                  <a:tcPr/>
                </a:tc>
                <a:extLst>
                  <a:ext uri="{0D108BD9-81ED-4DB2-BD59-A6C34878D82A}">
                    <a16:rowId xmlns:a16="http://schemas.microsoft.com/office/drawing/2014/main" val="10004"/>
                  </a:ext>
                </a:extLst>
              </a:tr>
              <a:tr h="351926">
                <a:tc>
                  <a:txBody>
                    <a:bodyPr/>
                    <a:lstStyle/>
                    <a:p>
                      <a:endParaRPr lang="en-US" sz="1600"/>
                    </a:p>
                  </a:txBody>
                  <a:tcPr/>
                </a:tc>
                <a:tc>
                  <a:txBody>
                    <a:bodyPr/>
                    <a:lstStyle/>
                    <a:p>
                      <a:r>
                        <a:rPr lang="en-US" sz="1600" dirty="0"/>
                        <a:t>GO!</a:t>
                      </a:r>
                    </a:p>
                  </a:txBody>
                  <a:tcPr/>
                </a:tc>
                <a:tc>
                  <a:txBody>
                    <a:bodyPr/>
                    <a:lstStyle/>
                    <a:p>
                      <a:r>
                        <a:rPr lang="en-US" sz="1600" dirty="0"/>
                        <a:t>STOP!</a:t>
                      </a:r>
                    </a:p>
                  </a:txBody>
                  <a:tcPr/>
                </a:tc>
                <a:extLst>
                  <a:ext uri="{0D108BD9-81ED-4DB2-BD59-A6C34878D82A}">
                    <a16:rowId xmlns:a16="http://schemas.microsoft.com/office/drawing/2014/main" val="10005"/>
                  </a:ext>
                </a:extLst>
              </a:tr>
            </a:tbl>
          </a:graphicData>
        </a:graphic>
      </p:graphicFrame>
      <p:sp>
        <p:nvSpPr>
          <p:cNvPr id="6" name="Content Placeholder 3"/>
          <p:cNvSpPr>
            <a:spLocks noGrp="1"/>
          </p:cNvSpPr>
          <p:nvPr>
            <p:ph sz="quarter" idx="13"/>
          </p:nvPr>
        </p:nvSpPr>
        <p:spPr/>
        <p:txBody>
          <a:bodyPr/>
          <a:lstStyle/>
          <a:p>
            <a:r>
              <a:rPr lang="en-US" dirty="0"/>
              <a:t>LO05</a:t>
            </a:r>
          </a:p>
        </p:txBody>
      </p:sp>
    </p:spTree>
    <p:extLst>
      <p:ext uri="{BB962C8B-B14F-4D97-AF65-F5344CB8AC3E}">
        <p14:creationId xmlns:p14="http://schemas.microsoft.com/office/powerpoint/2010/main" val="23576324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Marketing Research in the Twenty-First Century (1 of 2)</a:t>
            </a:r>
            <a:endParaRPr lang="en-US" dirty="0"/>
          </a:p>
        </p:txBody>
      </p:sp>
      <p:sp>
        <p:nvSpPr>
          <p:cNvPr id="3" name="Content Placeholder 2"/>
          <p:cNvSpPr>
            <a:spLocks noGrp="1"/>
          </p:cNvSpPr>
          <p:nvPr>
            <p:ph sz="quarter" idx="12"/>
          </p:nvPr>
        </p:nvSpPr>
        <p:spPr/>
        <p:txBody>
          <a:bodyPr/>
          <a:lstStyle/>
          <a:p>
            <a:r>
              <a:rPr lang="en-US" altLang="en-US" dirty="0"/>
              <a:t>Communication technologies</a:t>
            </a:r>
          </a:p>
          <a:p>
            <a:pPr lvl="1"/>
            <a:r>
              <a:rPr lang="en-US" dirty="0"/>
              <a:t>Virtually everyone is “connected” today</a:t>
            </a:r>
          </a:p>
          <a:p>
            <a:pPr lvl="1"/>
            <a:r>
              <a:rPr lang="en-US" dirty="0"/>
              <a:t>The speed with which people exchange information continues to increase</a:t>
            </a:r>
          </a:p>
          <a:p>
            <a:pPr lvl="1"/>
            <a:r>
              <a:rPr lang="en-US" altLang="en-US" dirty="0"/>
              <a:t>Today, even the most basic laptop computers can solve complicated statistical problems</a:t>
            </a:r>
          </a:p>
          <a:p>
            <a:pPr lvl="1"/>
            <a:r>
              <a:rPr lang="en-US" altLang="en-US" dirty="0"/>
              <a:t>Small, inexpensive appliances like a smartphone access software and data existing on a cloud (large servers that supply information and software to large numbers of Internet users), reducing the need for specialized software</a:t>
            </a:r>
            <a:endParaRPr lang="en-US" dirty="0"/>
          </a:p>
        </p:txBody>
      </p:sp>
      <p:sp>
        <p:nvSpPr>
          <p:cNvPr id="7" name="Content Placeholder 3"/>
          <p:cNvSpPr>
            <a:spLocks noGrp="1"/>
          </p:cNvSpPr>
          <p:nvPr>
            <p:ph sz="quarter" idx="13"/>
          </p:nvPr>
        </p:nvSpPr>
        <p:spPr/>
        <p:txBody>
          <a:bodyPr/>
          <a:lstStyle/>
          <a:p>
            <a:r>
              <a:rPr lang="en-US" dirty="0"/>
              <a:t>LO06</a:t>
            </a:r>
          </a:p>
        </p:txBody>
      </p:sp>
    </p:spTree>
    <p:extLst>
      <p:ext uri="{BB962C8B-B14F-4D97-AF65-F5344CB8AC3E}">
        <p14:creationId xmlns:p14="http://schemas.microsoft.com/office/powerpoint/2010/main" val="15042622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Marketing Research in the Twenty-First Century (2 of 2)</a:t>
            </a:r>
            <a:endParaRPr lang="en-US" dirty="0"/>
          </a:p>
        </p:txBody>
      </p:sp>
      <p:sp>
        <p:nvSpPr>
          <p:cNvPr id="3" name="Content Placeholder 2"/>
          <p:cNvSpPr>
            <a:spLocks noGrp="1"/>
          </p:cNvSpPr>
          <p:nvPr>
            <p:ph sz="quarter" idx="12"/>
          </p:nvPr>
        </p:nvSpPr>
        <p:spPr/>
        <p:txBody>
          <a:bodyPr/>
          <a:lstStyle/>
          <a:p>
            <a:r>
              <a:rPr lang="en-US" altLang="en-US" dirty="0"/>
              <a:t>Global marketing research</a:t>
            </a:r>
          </a:p>
          <a:p>
            <a:pPr lvl="1"/>
            <a:r>
              <a:rPr lang="en-US" altLang="en-US" dirty="0"/>
              <a:t>Business research is increasingly global</a:t>
            </a:r>
          </a:p>
          <a:p>
            <a:pPr lvl="1"/>
            <a:r>
              <a:rPr lang="en-US" altLang="en-US" dirty="0"/>
              <a:t>Companies that conduct business globally must understand the nature of those particular markets and judge whether they require customized marketing strategies</a:t>
            </a:r>
          </a:p>
          <a:p>
            <a:pPr lvl="1"/>
            <a:r>
              <a:rPr lang="en-US" altLang="en-US" dirty="0"/>
              <a:t>Increased need to </a:t>
            </a:r>
            <a:r>
              <a:rPr lang="en-US" altLang="en-US" b="1" dirty="0"/>
              <a:t>culturally cross-validate, </a:t>
            </a:r>
            <a:r>
              <a:rPr lang="en-US" altLang="en-US" dirty="0"/>
              <a:t>verify that the empirical findings from one culture also exist and behave similarly in another culture.</a:t>
            </a:r>
          </a:p>
        </p:txBody>
      </p:sp>
      <p:sp>
        <p:nvSpPr>
          <p:cNvPr id="7" name="Content Placeholder 3"/>
          <p:cNvSpPr>
            <a:spLocks noGrp="1"/>
          </p:cNvSpPr>
          <p:nvPr>
            <p:ph sz="quarter" idx="13"/>
          </p:nvPr>
        </p:nvSpPr>
        <p:spPr/>
        <p:txBody>
          <a:bodyPr/>
          <a:lstStyle/>
          <a:p>
            <a:r>
              <a:rPr lang="en-US" dirty="0"/>
              <a:t>LO06</a:t>
            </a:r>
          </a:p>
        </p:txBody>
      </p:sp>
    </p:spTree>
    <p:extLst>
      <p:ext uri="{BB962C8B-B14F-4D97-AF65-F5344CB8AC3E}">
        <p14:creationId xmlns:p14="http://schemas.microsoft.com/office/powerpoint/2010/main" val="3787584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Marketing Research Defined (1 of 2)</a:t>
            </a:r>
            <a:endParaRPr lang="en-US" dirty="0"/>
          </a:p>
        </p:txBody>
      </p:sp>
      <p:sp>
        <p:nvSpPr>
          <p:cNvPr id="3" name="Content Placeholder 2"/>
          <p:cNvSpPr>
            <a:spLocks noGrp="1"/>
          </p:cNvSpPr>
          <p:nvPr>
            <p:ph sz="quarter" idx="12"/>
          </p:nvPr>
        </p:nvSpPr>
        <p:spPr/>
        <p:txBody>
          <a:bodyPr/>
          <a:lstStyle/>
          <a:p>
            <a:r>
              <a:rPr lang="en-US" altLang="en-US" b="1" dirty="0"/>
              <a:t>Marketing Research </a:t>
            </a:r>
            <a:r>
              <a:rPr lang="en-US" altLang="en-US" dirty="0"/>
              <a:t>is the application of the scientific method in searching for the truth about marketing phenomena</a:t>
            </a:r>
          </a:p>
          <a:p>
            <a:r>
              <a:rPr lang="en-US" altLang="en-US" dirty="0"/>
              <a:t>The process includes:</a:t>
            </a:r>
          </a:p>
          <a:p>
            <a:pPr lvl="1"/>
            <a:r>
              <a:rPr lang="en-US" altLang="en-US" dirty="0"/>
              <a:t>Idea and theory development</a:t>
            </a:r>
          </a:p>
          <a:p>
            <a:pPr lvl="1"/>
            <a:r>
              <a:rPr lang="en-US" altLang="en-US" dirty="0"/>
              <a:t>Problem definition</a:t>
            </a:r>
          </a:p>
          <a:p>
            <a:pPr lvl="1"/>
            <a:r>
              <a:rPr lang="en-US" altLang="en-US" dirty="0"/>
              <a:t>Information gathering</a:t>
            </a:r>
          </a:p>
          <a:p>
            <a:pPr lvl="1"/>
            <a:r>
              <a:rPr lang="en-US" altLang="en-US" dirty="0"/>
              <a:t>Analyzing data</a:t>
            </a:r>
          </a:p>
          <a:p>
            <a:pPr lvl="1"/>
            <a:r>
              <a:rPr lang="en-US" altLang="en-US" dirty="0"/>
              <a:t>Model building</a:t>
            </a:r>
          </a:p>
          <a:p>
            <a:pPr lvl="1"/>
            <a:r>
              <a:rPr lang="en-US" altLang="en-US" dirty="0"/>
              <a:t>Communicating the findings and their implications</a:t>
            </a:r>
          </a:p>
        </p:txBody>
      </p:sp>
      <p:sp>
        <p:nvSpPr>
          <p:cNvPr id="7" name="Content Placeholder 3"/>
          <p:cNvSpPr>
            <a:spLocks noGrp="1"/>
          </p:cNvSpPr>
          <p:nvPr>
            <p:ph sz="quarter" idx="13"/>
          </p:nvPr>
        </p:nvSpPr>
        <p:spPr/>
        <p:txBody>
          <a:bodyPr/>
          <a:lstStyle/>
          <a:p>
            <a:r>
              <a:rPr lang="en-US" dirty="0"/>
              <a:t>LO01</a:t>
            </a:r>
          </a:p>
        </p:txBody>
      </p:sp>
    </p:spTree>
    <p:extLst>
      <p:ext uri="{BB962C8B-B14F-4D97-AF65-F5344CB8AC3E}">
        <p14:creationId xmlns:p14="http://schemas.microsoft.com/office/powerpoint/2010/main" val="3689030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Marketing Research Defined (2 of 2)</a:t>
            </a:r>
            <a:endParaRPr lang="en-US" dirty="0"/>
          </a:p>
        </p:txBody>
      </p:sp>
      <p:sp>
        <p:nvSpPr>
          <p:cNvPr id="3" name="Content Placeholder 2"/>
          <p:cNvSpPr>
            <a:spLocks noGrp="1"/>
          </p:cNvSpPr>
          <p:nvPr>
            <p:ph sz="quarter" idx="12"/>
          </p:nvPr>
        </p:nvSpPr>
        <p:spPr/>
        <p:txBody>
          <a:bodyPr/>
          <a:lstStyle/>
          <a:p>
            <a:r>
              <a:rPr lang="en-US" altLang="en-US" dirty="0"/>
              <a:t>This definition suggests that marketing research information is:</a:t>
            </a:r>
          </a:p>
          <a:p>
            <a:pPr lvl="1"/>
            <a:r>
              <a:rPr lang="en-US" altLang="en-US" dirty="0"/>
              <a:t>Not accidental or haphazardly gathered</a:t>
            </a:r>
          </a:p>
          <a:p>
            <a:pPr lvl="1"/>
            <a:r>
              <a:rPr lang="en-US" altLang="en-US" dirty="0"/>
              <a:t>Accurate and objective</a:t>
            </a:r>
          </a:p>
          <a:p>
            <a:pPr lvl="1"/>
            <a:r>
              <a:rPr lang="en-US" altLang="en-US" dirty="0"/>
              <a:t>Relevant to all aspects of the marketing mix</a:t>
            </a:r>
          </a:p>
          <a:p>
            <a:pPr lvl="1"/>
            <a:r>
              <a:rPr lang="en-US" altLang="en-US" dirty="0"/>
              <a:t>Limited by one’s definition of marketing</a:t>
            </a:r>
          </a:p>
          <a:p>
            <a:r>
              <a:rPr lang="en-US" altLang="en-US" dirty="0"/>
              <a:t>We explore marketing research as it applies to all organizations and institutions engaging in some form of marketing activity</a:t>
            </a:r>
          </a:p>
        </p:txBody>
      </p:sp>
      <p:sp>
        <p:nvSpPr>
          <p:cNvPr id="7" name="Content Placeholder 3"/>
          <p:cNvSpPr>
            <a:spLocks noGrp="1"/>
          </p:cNvSpPr>
          <p:nvPr>
            <p:ph sz="quarter" idx="13"/>
          </p:nvPr>
        </p:nvSpPr>
        <p:spPr/>
        <p:txBody>
          <a:bodyPr/>
          <a:lstStyle/>
          <a:p>
            <a:r>
              <a:rPr lang="en-US" dirty="0"/>
              <a:t>LO01</a:t>
            </a:r>
          </a:p>
        </p:txBody>
      </p:sp>
    </p:spTree>
    <p:extLst>
      <p:ext uri="{BB962C8B-B14F-4D97-AF65-F5344CB8AC3E}">
        <p14:creationId xmlns:p14="http://schemas.microsoft.com/office/powerpoint/2010/main" val="4142733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Digital Marketing</a:t>
            </a:r>
          </a:p>
        </p:txBody>
      </p:sp>
      <p:sp>
        <p:nvSpPr>
          <p:cNvPr id="3" name="Content Placeholder 2"/>
          <p:cNvSpPr>
            <a:spLocks noGrp="1"/>
          </p:cNvSpPr>
          <p:nvPr>
            <p:ph sz="quarter" idx="12"/>
          </p:nvPr>
        </p:nvSpPr>
        <p:spPr/>
        <p:txBody>
          <a:bodyPr/>
          <a:lstStyle/>
          <a:p>
            <a:r>
              <a:rPr lang="en-US" b="1" dirty="0"/>
              <a:t>Digital Marketing </a:t>
            </a:r>
            <a:r>
              <a:rPr lang="en-US" dirty="0"/>
              <a:t>is a term used to capture all of the various communicative technologies through which marketing enterprises (suppliers, manufacturers, retailers, etc.) work together with customers toward enhancing value from interaction, including exchange and relationships</a:t>
            </a:r>
          </a:p>
        </p:txBody>
      </p:sp>
      <p:sp>
        <p:nvSpPr>
          <p:cNvPr id="7" name="Content Placeholder 3"/>
          <p:cNvSpPr>
            <a:spLocks noGrp="1"/>
          </p:cNvSpPr>
          <p:nvPr>
            <p:ph sz="quarter" idx="13"/>
          </p:nvPr>
        </p:nvSpPr>
        <p:spPr/>
        <p:txBody>
          <a:bodyPr/>
          <a:lstStyle/>
          <a:p>
            <a:r>
              <a:rPr lang="en-US" dirty="0"/>
              <a:t>LO01</a:t>
            </a:r>
          </a:p>
        </p:txBody>
      </p:sp>
    </p:spTree>
    <p:extLst>
      <p:ext uri="{BB962C8B-B14F-4D97-AF65-F5344CB8AC3E}">
        <p14:creationId xmlns:p14="http://schemas.microsoft.com/office/powerpoint/2010/main" val="250330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EXHIBIT 1.1	Marketing Research and Digital Technologies</a:t>
            </a:r>
          </a:p>
        </p:txBody>
      </p:sp>
      <p:pic>
        <p:nvPicPr>
          <p:cNvPr id="4" name="Picture 2" descr="Marketing research is interconnected with marketing strategy, consumer behaviors, digital technologies, and consumption and other values. Digital technologies is interconnected with marketing strategy and consumer behaviors. Marketing strategy influences consumer behaviors, which in turn influence values. Marketing strategy includes brand management and a mix of product, price, place, and promotion. Consumer behaviors include media usage, searching, shopping, buying, experiencing, and engaging. Consumption values are utilitarian solutions and hedonic experiences, while other values include owners, employees, and community. " title="Exhibit 1.1 Marketing Reserach and Digital Technologies"/>
          <p:cNvPicPr>
            <a:picLocks noGrp="1" noChangeAspect="1"/>
          </p:cNvPicPr>
          <p:nvPr>
            <p:ph sz="quarter" idx="12"/>
          </p:nvPr>
        </p:nvPicPr>
        <p:blipFill rotWithShape="1">
          <a:blip r:embed="rId3"/>
          <a:srcRect r="31281"/>
          <a:stretch/>
        </p:blipFill>
        <p:spPr>
          <a:xfrm>
            <a:off x="596507" y="1217270"/>
            <a:ext cx="7950986" cy="4786998"/>
          </a:xfrm>
          <a:prstGeom prst="rect">
            <a:avLst/>
          </a:prstGeom>
        </p:spPr>
      </p:pic>
      <p:sp>
        <p:nvSpPr>
          <p:cNvPr id="5" name="Content Placeholder 3"/>
          <p:cNvSpPr>
            <a:spLocks noGrp="1"/>
          </p:cNvSpPr>
          <p:nvPr>
            <p:ph sz="quarter" idx="13"/>
          </p:nvPr>
        </p:nvSpPr>
        <p:spPr/>
        <p:txBody>
          <a:bodyPr/>
          <a:lstStyle/>
          <a:p>
            <a:r>
              <a:rPr lang="en-US" dirty="0"/>
              <a:t>LO01</a:t>
            </a:r>
          </a:p>
        </p:txBody>
      </p:sp>
    </p:spTree>
    <p:extLst>
      <p:ext uri="{BB962C8B-B14F-4D97-AF65-F5344CB8AC3E}">
        <p14:creationId xmlns:p14="http://schemas.microsoft.com/office/powerpoint/2010/main" val="2364560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Applied Marketing Research</a:t>
            </a:r>
            <a:endParaRPr lang="en-US" dirty="0"/>
          </a:p>
        </p:txBody>
      </p:sp>
      <p:sp>
        <p:nvSpPr>
          <p:cNvPr id="3" name="Content Placeholder 2"/>
          <p:cNvSpPr>
            <a:spLocks noGrp="1"/>
          </p:cNvSpPr>
          <p:nvPr>
            <p:ph sz="quarter" idx="12"/>
          </p:nvPr>
        </p:nvSpPr>
        <p:spPr/>
        <p:txBody>
          <a:bodyPr/>
          <a:lstStyle/>
          <a:p>
            <a:r>
              <a:rPr lang="en-US" altLang="en-US" b="1" dirty="0"/>
              <a:t>Applied Marketing Research </a:t>
            </a:r>
            <a:r>
              <a:rPr lang="en-US" altLang="en-US" dirty="0"/>
              <a:t>is conducted to address a specific marketing decision for a specific firm or organization</a:t>
            </a:r>
          </a:p>
          <a:p>
            <a:r>
              <a:rPr lang="en-US" altLang="en-US" dirty="0"/>
              <a:t>Example: </a:t>
            </a:r>
          </a:p>
          <a:p>
            <a:pPr lvl="1"/>
            <a:r>
              <a:rPr lang="en-US" altLang="en-US" dirty="0"/>
              <a:t>Should Green Mountain Coffee add cola to its array of pod-based beverages?</a:t>
            </a:r>
          </a:p>
        </p:txBody>
      </p:sp>
      <p:sp>
        <p:nvSpPr>
          <p:cNvPr id="7" name="Content Placeholder 3"/>
          <p:cNvSpPr>
            <a:spLocks noGrp="1"/>
          </p:cNvSpPr>
          <p:nvPr>
            <p:ph sz="quarter" idx="13"/>
          </p:nvPr>
        </p:nvSpPr>
        <p:spPr/>
        <p:txBody>
          <a:bodyPr/>
          <a:lstStyle/>
          <a:p>
            <a:r>
              <a:rPr lang="en-US" dirty="0"/>
              <a:t>LO02</a:t>
            </a:r>
          </a:p>
        </p:txBody>
      </p:sp>
    </p:spTree>
    <p:extLst>
      <p:ext uri="{BB962C8B-B14F-4D97-AF65-F5344CB8AC3E}">
        <p14:creationId xmlns:p14="http://schemas.microsoft.com/office/powerpoint/2010/main" val="4260641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Basic Marketing Research</a:t>
            </a:r>
            <a:endParaRPr lang="en-US" dirty="0"/>
          </a:p>
        </p:txBody>
      </p:sp>
      <p:sp>
        <p:nvSpPr>
          <p:cNvPr id="3" name="Content Placeholder 2"/>
          <p:cNvSpPr>
            <a:spLocks noGrp="1"/>
          </p:cNvSpPr>
          <p:nvPr>
            <p:ph sz="quarter" idx="12"/>
          </p:nvPr>
        </p:nvSpPr>
        <p:spPr/>
        <p:txBody>
          <a:bodyPr/>
          <a:lstStyle/>
          <a:p>
            <a:r>
              <a:rPr lang="en-US" altLang="en-US" b="1" dirty="0"/>
              <a:t>Basic Marketing Research </a:t>
            </a:r>
            <a:r>
              <a:rPr lang="en-US" altLang="en-US" dirty="0"/>
              <a:t>is conducted without a specific decision in mind and usually does not address the needs of a specific organization</a:t>
            </a:r>
          </a:p>
          <a:p>
            <a:pPr lvl="1"/>
            <a:r>
              <a:rPr lang="en-US" altLang="en-US" dirty="0"/>
              <a:t>Attempts to expand the limits of marketing knowledge in general</a:t>
            </a:r>
          </a:p>
          <a:p>
            <a:pPr lvl="1"/>
            <a:r>
              <a:rPr lang="en-US" altLang="en-US" dirty="0"/>
              <a:t>Not aimed at solving a pragmatic problem</a:t>
            </a:r>
          </a:p>
          <a:p>
            <a:r>
              <a:rPr lang="en-US" altLang="en-US" dirty="0"/>
              <a:t>Can test the validity of a general marketing theory (one that applies to all of marketing) or can be used to learn more about some market phenomenon, e.g., social networking</a:t>
            </a:r>
          </a:p>
        </p:txBody>
      </p:sp>
      <p:sp>
        <p:nvSpPr>
          <p:cNvPr id="7" name="Content Placeholder 3"/>
          <p:cNvSpPr>
            <a:spLocks noGrp="1"/>
          </p:cNvSpPr>
          <p:nvPr>
            <p:ph sz="quarter" idx="13"/>
          </p:nvPr>
        </p:nvSpPr>
        <p:spPr/>
        <p:txBody>
          <a:bodyPr/>
          <a:lstStyle/>
          <a:p>
            <a:r>
              <a:rPr lang="en-US" dirty="0"/>
              <a:t>LO02</a:t>
            </a:r>
          </a:p>
        </p:txBody>
      </p:sp>
    </p:spTree>
    <p:extLst>
      <p:ext uri="{BB962C8B-B14F-4D97-AF65-F5344CB8AC3E}">
        <p14:creationId xmlns:p14="http://schemas.microsoft.com/office/powerpoint/2010/main" val="2216544639"/>
      </p:ext>
    </p:extLst>
  </p:cSld>
  <p:clrMapOvr>
    <a:masterClrMapping/>
  </p:clrMapOvr>
</p:sld>
</file>

<file path=ppt/theme/theme1.xml><?xml version="1.0" encoding="utf-8"?>
<a:theme xmlns:a="http://schemas.openxmlformats.org/drawingml/2006/main" name="Babin_New Theme">
  <a:themeElements>
    <a:clrScheme name="1_Exploring Marketing Research 9e. 2">
      <a:dk1>
        <a:srgbClr val="000000"/>
      </a:dk1>
      <a:lt1>
        <a:srgbClr val="FFFFFF"/>
      </a:lt1>
      <a:dk2>
        <a:srgbClr val="003300"/>
      </a:dk2>
      <a:lt2>
        <a:srgbClr val="5F5F5F"/>
      </a:lt2>
      <a:accent1>
        <a:srgbClr val="009900"/>
      </a:accent1>
      <a:accent2>
        <a:srgbClr val="CC9900"/>
      </a:accent2>
      <a:accent3>
        <a:srgbClr val="FFFFFF"/>
      </a:accent3>
      <a:accent4>
        <a:srgbClr val="000000"/>
      </a:accent4>
      <a:accent5>
        <a:srgbClr val="AACAAA"/>
      </a:accent5>
      <a:accent6>
        <a:srgbClr val="B98A00"/>
      </a:accent6>
      <a:hlink>
        <a:srgbClr val="FF3300"/>
      </a:hlink>
      <a:folHlink>
        <a:srgbClr val="6633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1_Exploring Marketing Research 9e. 1">
        <a:dk1>
          <a:srgbClr val="000000"/>
        </a:dk1>
        <a:lt1>
          <a:srgbClr val="FFFFFF"/>
        </a:lt1>
        <a:dk2>
          <a:srgbClr val="396F39"/>
        </a:dk2>
        <a:lt2>
          <a:srgbClr val="FFCC00"/>
        </a:lt2>
        <a:accent1>
          <a:srgbClr val="009900"/>
        </a:accent1>
        <a:accent2>
          <a:srgbClr val="CC9900"/>
        </a:accent2>
        <a:accent3>
          <a:srgbClr val="AEBBAE"/>
        </a:accent3>
        <a:accent4>
          <a:srgbClr val="DADADA"/>
        </a:accent4>
        <a:accent5>
          <a:srgbClr val="AACAAA"/>
        </a:accent5>
        <a:accent6>
          <a:srgbClr val="B98A00"/>
        </a:accent6>
        <a:hlink>
          <a:srgbClr val="FF3300"/>
        </a:hlink>
        <a:folHlink>
          <a:srgbClr val="663300"/>
        </a:folHlink>
      </a:clrScheme>
      <a:clrMap bg1="dk2" tx1="lt1" bg2="dk1" tx2="lt2" accent1="accent1" accent2="accent2" accent3="accent3" accent4="accent4" accent5="accent5" accent6="accent6" hlink="hlink" folHlink="folHlink"/>
    </a:extraClrScheme>
    <a:extraClrScheme>
      <a:clrScheme name="1_Exploring Marketing Research 9e. 2">
        <a:dk1>
          <a:srgbClr val="000000"/>
        </a:dk1>
        <a:lt1>
          <a:srgbClr val="FFFFFF"/>
        </a:lt1>
        <a:dk2>
          <a:srgbClr val="003300"/>
        </a:dk2>
        <a:lt2>
          <a:srgbClr val="5F5F5F"/>
        </a:lt2>
        <a:accent1>
          <a:srgbClr val="009900"/>
        </a:accent1>
        <a:accent2>
          <a:srgbClr val="CC9900"/>
        </a:accent2>
        <a:accent3>
          <a:srgbClr val="FFFFFF"/>
        </a:accent3>
        <a:accent4>
          <a:srgbClr val="000000"/>
        </a:accent4>
        <a:accent5>
          <a:srgbClr val="AACAAA"/>
        </a:accent5>
        <a:accent6>
          <a:srgbClr val="B98A00"/>
        </a:accent6>
        <a:hlink>
          <a:srgbClr val="FF3300"/>
        </a:hlink>
        <a:folHlink>
          <a:srgbClr val="663300"/>
        </a:folHlink>
      </a:clrScheme>
      <a:clrMap bg1="lt1" tx1="dk1" bg2="lt2" tx2="dk2" accent1="accent1" accent2="accent2" accent3="accent3" accent4="accent4" accent5="accent5" accent6="accent6" hlink="hlink" folHlink="folHlink"/>
    </a:extraClrScheme>
    <a:extraClrScheme>
      <a:clrScheme name="1_Exploring Marketing Research 9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1_Exploring Marketing Research 9e. 4">
        <a:dk1>
          <a:srgbClr val="000000"/>
        </a:dk1>
        <a:lt1>
          <a:srgbClr val="FFFFFF"/>
        </a:lt1>
        <a:dk2>
          <a:srgbClr val="FF0000"/>
        </a:dk2>
        <a:lt2>
          <a:srgbClr val="800000"/>
        </a:lt2>
        <a:accent1>
          <a:srgbClr val="008000"/>
        </a:accent1>
        <a:accent2>
          <a:srgbClr val="FF9900"/>
        </a:accent2>
        <a:accent3>
          <a:srgbClr val="FFFFFF"/>
        </a:accent3>
        <a:accent4>
          <a:srgbClr val="000000"/>
        </a:accent4>
        <a:accent5>
          <a:srgbClr val="AAC0AA"/>
        </a:accent5>
        <a:accent6>
          <a:srgbClr val="E78A00"/>
        </a:accent6>
        <a:hlink>
          <a:srgbClr val="CC3300"/>
        </a:hlink>
        <a:folHlink>
          <a:srgbClr val="6633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Babin_New Theme</Template>
  <TotalTime>551</TotalTime>
  <Words>1868</Words>
  <Application>Microsoft Office PowerPoint</Application>
  <PresentationFormat>On-screen Show (4:3)</PresentationFormat>
  <Paragraphs>304</Paragraphs>
  <Slides>33</Slides>
  <Notes>31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MS PGothic</vt:lpstr>
      <vt:lpstr>MS PGothic</vt:lpstr>
      <vt:lpstr>Arial</vt:lpstr>
      <vt:lpstr>Calibri</vt:lpstr>
      <vt:lpstr>Tahoma</vt:lpstr>
      <vt:lpstr>Times New Roman</vt:lpstr>
      <vt:lpstr>Wingdings</vt:lpstr>
      <vt:lpstr>Babin_New Theme</vt:lpstr>
      <vt:lpstr>Chapter 1 The Role of Marketing Research</vt:lpstr>
      <vt:lpstr>Learning Outcomes</vt:lpstr>
      <vt:lpstr>What Is Marketing Research?</vt:lpstr>
      <vt:lpstr>Marketing Research Defined (1 of 2)</vt:lpstr>
      <vt:lpstr>Marketing Research Defined (2 of 2)</vt:lpstr>
      <vt:lpstr>Digital Marketing</vt:lpstr>
      <vt:lpstr>EXHIBIT 1.1 Marketing Research and Digital Technologies</vt:lpstr>
      <vt:lpstr>Applied Marketing Research</vt:lpstr>
      <vt:lpstr>Basic Marketing Research</vt:lpstr>
      <vt:lpstr>The Scientific Method</vt:lpstr>
      <vt:lpstr>EXHIBIT 1.2 The Scientific Method</vt:lpstr>
      <vt:lpstr>Marketing Research and Strategic Management Orientation</vt:lpstr>
      <vt:lpstr>EXHIBIT 1.3 Types of Business Orientation</vt:lpstr>
      <vt:lpstr>The Marketing Concept</vt:lpstr>
      <vt:lpstr>Keeping Customers and Building Relationships</vt:lpstr>
      <vt:lpstr>Marketing Research: A Means For Implementing the Marketing Concept</vt:lpstr>
      <vt:lpstr>Marketing Research and Strategic Marketing Management</vt:lpstr>
      <vt:lpstr>EXHIBIT 1.4 Marketing Research Cuts Decision Risk with Input That Leads to Value</vt:lpstr>
      <vt:lpstr>Stage1: Identifying and Evaluating Opportunities</vt:lpstr>
      <vt:lpstr>Stage 2: Analyzing and Selecting Target Markets</vt:lpstr>
      <vt:lpstr>Stage 3: Planning and Implementing a Marketing Mix</vt:lpstr>
      <vt:lpstr>Types of Marketing Mix Research: Product Research</vt:lpstr>
      <vt:lpstr>Types of Marketing Mix Research: Pricing Research</vt:lpstr>
      <vt:lpstr>Types of Marketing Mix Research: Distribution Research</vt:lpstr>
      <vt:lpstr>Types of Marketing Mix Research: Promotion Research</vt:lpstr>
      <vt:lpstr>The Integrated Marketing Mix</vt:lpstr>
      <vt:lpstr>Stage 4: Analyzing Marketing Performance (1 of 2)</vt:lpstr>
      <vt:lpstr>Stage 4: Analyzing Marketing Performance (2 of 2)</vt:lpstr>
      <vt:lpstr>When is Marketing Research Needed? (1 of 2)</vt:lpstr>
      <vt:lpstr>When is Marketing Research Needed? (2 of 2)</vt:lpstr>
      <vt:lpstr>EXHIBIT 1.5 Should We Conduct Marketing Research?</vt:lpstr>
      <vt:lpstr>Marketing Research in the Twenty-First Century (1 of 2)</vt:lpstr>
      <vt:lpstr>Marketing Research in the Twenty-First Century (2 of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User</cp:lastModifiedBy>
  <cp:revision>69</cp:revision>
  <dcterms:created xsi:type="dcterms:W3CDTF">2018-07-25T18:38:41Z</dcterms:created>
  <dcterms:modified xsi:type="dcterms:W3CDTF">2025-05-21T05:19:42Z</dcterms:modified>
</cp:coreProperties>
</file>