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38"/>
  </p:notesMasterIdLst>
  <p:handoutMasterIdLst>
    <p:handoutMasterId r:id="rId39"/>
  </p:handoutMasterIdLst>
  <p:sldIdLst>
    <p:sldId id="331" r:id="rId5"/>
    <p:sldId id="345" r:id="rId6"/>
    <p:sldId id="336" r:id="rId7"/>
    <p:sldId id="337" r:id="rId8"/>
    <p:sldId id="338" r:id="rId9"/>
    <p:sldId id="339" r:id="rId10"/>
    <p:sldId id="340" r:id="rId11"/>
    <p:sldId id="341" r:id="rId12"/>
    <p:sldId id="342" r:id="rId13"/>
    <p:sldId id="344" r:id="rId14"/>
    <p:sldId id="343" r:id="rId15"/>
    <p:sldId id="346" r:id="rId16"/>
    <p:sldId id="347" r:id="rId17"/>
    <p:sldId id="348" r:id="rId18"/>
    <p:sldId id="349" r:id="rId19"/>
    <p:sldId id="350" r:id="rId20"/>
    <p:sldId id="351" r:id="rId21"/>
    <p:sldId id="352" r:id="rId22"/>
    <p:sldId id="353" r:id="rId23"/>
    <p:sldId id="356" r:id="rId24"/>
    <p:sldId id="355" r:id="rId25"/>
    <p:sldId id="354" r:id="rId26"/>
    <p:sldId id="359" r:id="rId27"/>
    <p:sldId id="358" r:id="rId28"/>
    <p:sldId id="357" r:id="rId29"/>
    <p:sldId id="360" r:id="rId30"/>
    <p:sldId id="361" r:id="rId31"/>
    <p:sldId id="362" r:id="rId32"/>
    <p:sldId id="363" r:id="rId33"/>
    <p:sldId id="364" r:id="rId34"/>
    <p:sldId id="365" r:id="rId35"/>
    <p:sldId id="294" r:id="rId36"/>
    <p:sldId id="366" r:id="rId37"/>
  </p:sldIdLst>
  <p:sldSz cx="12192000" cy="6858000"/>
  <p:notesSz cx="6858000" cy="9144000"/>
  <p:custDataLst>
    <p:tags r:id="rId40"/>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N Williams" initials="NW" lastIdx="1" clrIdx="1">
    <p:extLst>
      <p:ext uri="{19B8F6BF-5375-455C-9EA6-DF929625EA0E}">
        <p15:presenceInfo xmlns:p15="http://schemas.microsoft.com/office/powerpoint/2012/main" userId="N Williams" providerId="None"/>
      </p:ext>
    </p:extLst>
  </p:cmAuthor>
  <p:cmAuthor id="3" name="cwilms" initials="CW" lastIdx="2" clrIdx="2">
    <p:extLst>
      <p:ext uri="{19B8F6BF-5375-455C-9EA6-DF929625EA0E}">
        <p15:presenceInfo xmlns:p15="http://schemas.microsoft.com/office/powerpoint/2012/main" userId="cwilms" providerId="None"/>
      </p:ext>
    </p:extLst>
  </p:cmAuthor>
  <p:cmAuthor id="4" name="Anne Sheroff" initials="AS" lastIdx="3" clrIdx="3">
    <p:extLst>
      <p:ext uri="{19B8F6BF-5375-455C-9EA6-DF929625EA0E}">
        <p15:presenceInfo xmlns:p15="http://schemas.microsoft.com/office/powerpoint/2012/main" userId="be58f577d9745a44" providerId="Windows Live"/>
      </p:ext>
    </p:extLst>
  </p:cmAuthor>
  <p:cmAuthor id="5" name="Tim Jones" initials="TJ" lastIdx="4" clrIdx="4">
    <p:extLst>
      <p:ext uri="{19B8F6BF-5375-455C-9EA6-DF929625EA0E}">
        <p15:presenceInfo xmlns:p15="http://schemas.microsoft.com/office/powerpoint/2012/main" userId="b0f870bf7aaaae8c" providerId="Windows Live"/>
      </p:ext>
    </p:extLst>
  </p:cmAuthor>
  <p:cmAuthor id="6" name="Deivendiran, Dinesh" initials="DD" lastIdx="4" clrIdx="5">
    <p:extLst>
      <p:ext uri="{19B8F6BF-5375-455C-9EA6-DF929625EA0E}">
        <p15:presenceInfo xmlns:p15="http://schemas.microsoft.com/office/powerpoint/2012/main" userId="S::dinesh.deivendiran@cengage.com::e97ede87-1d38-457b-8b56-aada03018f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92F7C"/>
    <a:srgbClr val="F2F2F2"/>
    <a:srgbClr val="0098D4"/>
    <a:srgbClr val="003865"/>
    <a:srgbClr val="004A78"/>
    <a:srgbClr val="006298"/>
    <a:srgbClr val="FF6300"/>
    <a:srgbClr val="E9255F"/>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46479-1129-48CE-A44F-2B937F67F586}" v="90" dt="2024-06-02T20:19:53.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2" autoAdjust="0"/>
    <p:restoredTop sz="85887" autoAdjust="0"/>
  </p:normalViewPr>
  <p:slideViewPr>
    <p:cSldViewPr snapToGrid="0" snapToObjects="1">
      <p:cViewPr varScale="1">
        <p:scale>
          <a:sx n="36" d="100"/>
          <a:sy n="36" d="100"/>
        </p:scale>
        <p:origin x="1032"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0" d="100"/>
          <a:sy n="80" d="100"/>
        </p:scale>
        <p:origin x="4002" y="30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75504" y="8685213"/>
            <a:ext cx="646682" cy="458787"/>
          </a:xfrm>
          <a:prstGeom prst="rect">
            <a:avLst/>
          </a:prstGeom>
        </p:spPr>
        <p:txBody>
          <a:bodyPr vert="horz" lIns="91440" tIns="45720" rIns="91440" bIns="45720" rtlCol="0" anchor="b"/>
          <a:lstStyle>
            <a:lvl1pPr algn="r">
              <a:defRPr sz="1200"/>
            </a:lvl1pPr>
          </a:lstStyle>
          <a:p>
            <a:fld id="{6767803E-66EE-42CE-8DFB-98553954E472}" type="slidenum">
              <a:rPr lang="en-US" sz="1000" smtClean="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630237"/>
            <a:ext cx="3778647" cy="2125489"/>
          </a:xfrm>
          <a:prstGeom prst="rect">
            <a:avLst/>
          </a:prstGeom>
          <a:noFill/>
          <a:ln w="12700">
            <a:solidFill>
              <a:schemeClr val="bg1">
                <a:lumMod val="65000"/>
              </a:schemeClr>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2993721"/>
            <a:ext cx="5486400" cy="5520042"/>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063017" y="8685213"/>
            <a:ext cx="684212" cy="458787"/>
          </a:xfrm>
          <a:prstGeom prst="rect">
            <a:avLst/>
          </a:prstGeom>
        </p:spPr>
        <p:txBody>
          <a:bodyPr vert="horz" lIns="91440" tIns="45720" rIns="91440" bIns="45720"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4311" y="155512"/>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35896" y="8922557"/>
            <a:ext cx="6262949"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©2024</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78250" cy="2125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32</a:t>
            </a:fld>
            <a:endParaRPr lang="en-US" dirty="0"/>
          </a:p>
        </p:txBody>
      </p:sp>
    </p:spTree>
    <p:extLst>
      <p:ext uri="{BB962C8B-B14F-4D97-AF65-F5344CB8AC3E}">
        <p14:creationId xmlns:p14="http://schemas.microsoft.com/office/powerpoint/2010/main" val="2074523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irst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D23111E-2710-4C1A-A7DB-CE3FE7C0333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14068"/>
            <a:ext cx="12192000" cy="6858000"/>
          </a:xfrm>
          <a:prstGeom prst="rect">
            <a:avLst/>
          </a:prstGeom>
        </p:spPr>
      </p:pic>
      <p:sp>
        <p:nvSpPr>
          <p:cNvPr id="2" name="Title"/>
          <p:cNvSpPr>
            <a:spLocks noGrp="1"/>
          </p:cNvSpPr>
          <p:nvPr>
            <p:ph type="ctrTitle" hasCustomPrompt="1"/>
          </p:nvPr>
        </p:nvSpPr>
        <p:spPr>
          <a:xfrm>
            <a:off x="5646420" y="1168663"/>
            <a:ext cx="6104302" cy="2387600"/>
          </a:xfrm>
        </p:spPr>
        <p:txBody>
          <a:bodyPr anchor="b"/>
          <a:lstStyle>
            <a:lvl1pPr algn="l">
              <a:defRPr sz="4800" baseline="0">
                <a:solidFill>
                  <a:schemeClr val="bg1"/>
                </a:solidFill>
              </a:defRPr>
            </a:lvl1pPr>
          </a:lstStyle>
          <a:p>
            <a:r>
              <a:rPr lang="en-US" dirty="0"/>
              <a:t>Title, #e</a:t>
            </a:r>
          </a:p>
        </p:txBody>
      </p:sp>
      <p:sp>
        <p:nvSpPr>
          <p:cNvPr id="3" name="Subtitle 2"/>
          <p:cNvSpPr>
            <a:spLocks noGrp="1"/>
          </p:cNvSpPr>
          <p:nvPr>
            <p:ph type="subTitle" idx="1" hasCustomPrompt="1"/>
          </p:nvPr>
        </p:nvSpPr>
        <p:spPr>
          <a:xfrm>
            <a:off x="5646420" y="3809720"/>
            <a:ext cx="6104302" cy="1424930"/>
          </a:xfrm>
          <a:noFill/>
        </p:spPr>
        <p:txBody>
          <a:bodyPr anchor="t"/>
          <a:lstStyle>
            <a:lvl1pPr marL="0" indent="0" algn="l">
              <a:lnSpc>
                <a:spcPct val="100000"/>
              </a:lnSpc>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 Chapter Title</a:t>
            </a:r>
          </a:p>
        </p:txBody>
      </p:sp>
      <p:sp>
        <p:nvSpPr>
          <p:cNvPr id="12" name="Picture Placeholder 11">
            <a:extLst>
              <a:ext uri="{FF2B5EF4-FFF2-40B4-BE49-F238E27FC236}">
                <a16:creationId xmlns:a16="http://schemas.microsoft.com/office/drawing/2014/main" id="{7BF6BBBC-452C-48FA-A1E1-E851567E5383}"/>
              </a:ext>
            </a:extLst>
          </p:cNvPr>
          <p:cNvSpPr>
            <a:spLocks noGrp="1"/>
          </p:cNvSpPr>
          <p:nvPr>
            <p:ph type="pic" sz="quarter" idx="11" hasCustomPrompt="1"/>
          </p:nvPr>
        </p:nvSpPr>
        <p:spPr>
          <a:xfrm>
            <a:off x="475250" y="808037"/>
            <a:ext cx="4713288" cy="5241925"/>
          </a:xfrm>
        </p:spPr>
        <p:txBody>
          <a:bodyPr/>
          <a:lstStyle>
            <a:lvl1pPr marL="0" indent="0">
              <a:buNone/>
              <a:defRPr b="0">
                <a:solidFill>
                  <a:schemeClr val="bg1"/>
                </a:solidFill>
              </a:defRPr>
            </a:lvl1pPr>
          </a:lstStyle>
          <a:p>
            <a:r>
              <a:rPr lang="en-US" dirty="0"/>
              <a:t>Add Image Here</a:t>
            </a:r>
          </a:p>
        </p:txBody>
      </p:sp>
      <p:sp>
        <p:nvSpPr>
          <p:cNvPr id="9" name="Slide Number Placeholder 5">
            <a:extLst>
              <a:ext uri="{FF2B5EF4-FFF2-40B4-BE49-F238E27FC236}">
                <a16:creationId xmlns:a16="http://schemas.microsoft.com/office/drawing/2014/main" id="{6B326DFF-C872-4426-8563-39BC58624663}"/>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pic>
        <p:nvPicPr>
          <p:cNvPr id="21" name="Picture 20">
            <a:extLst>
              <a:ext uri="{FF2B5EF4-FFF2-40B4-BE49-F238E27FC236}">
                <a16:creationId xmlns:a16="http://schemas.microsoft.com/office/drawing/2014/main" id="{FDE6C580-026E-426D-A0EE-BDE15B891A0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83087" y="6223885"/>
            <a:ext cx="1820281" cy="610675"/>
          </a:xfrm>
          <a:prstGeom prst="rect">
            <a:avLst/>
          </a:prstGeom>
        </p:spPr>
      </p:pic>
    </p:spTree>
    <p:custDataLst>
      <p:tags r:id="rId1"/>
    </p:custDataLst>
    <p:extLst>
      <p:ext uri="{BB962C8B-B14F-4D97-AF65-F5344CB8AC3E}">
        <p14:creationId xmlns:p14="http://schemas.microsoft.com/office/powerpoint/2010/main" val="217082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nd Caption">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346213" y="1331569"/>
            <a:ext cx="3323725" cy="1642130"/>
          </a:xfrm>
        </p:spPr>
        <p:txBody>
          <a:bodyPr/>
          <a:lstStyle/>
          <a:p>
            <a:r>
              <a:rPr lang="en-US" dirty="0"/>
              <a:t>Click icon to add picture</a:t>
            </a:r>
          </a:p>
        </p:txBody>
      </p:sp>
      <p:sp>
        <p:nvSpPr>
          <p:cNvPr id="9" name="Text Placeholder 5"/>
          <p:cNvSpPr>
            <a:spLocks noGrp="1"/>
          </p:cNvSpPr>
          <p:nvPr>
            <p:ph type="body" sz="quarter" idx="15"/>
          </p:nvPr>
        </p:nvSpPr>
        <p:spPr>
          <a:xfrm>
            <a:off x="743577" y="1289683"/>
            <a:ext cx="5439510" cy="4240259"/>
          </a:xfrm>
        </p:spPr>
        <p:txBody>
          <a:bodyPr>
            <a:noAutofit/>
          </a:bodyPr>
          <a:lstStyle>
            <a:lvl1pPr marL="342900" indent="-342900" algn="l">
              <a:lnSpc>
                <a:spcPct val="100000"/>
              </a:lnSpc>
              <a:spcBef>
                <a:spcPts val="624"/>
              </a:spcBef>
              <a:buClr>
                <a:srgbClr val="004A78"/>
              </a:buClr>
              <a:buFont typeface="Arial" pitchFamily="34" charset="0"/>
              <a:buChar char="•"/>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endParaRPr lang="en-US" dirty="0"/>
          </a:p>
        </p:txBody>
      </p:sp>
      <p:sp>
        <p:nvSpPr>
          <p:cNvPr id="4" name="Table Placeholder 3"/>
          <p:cNvSpPr>
            <a:spLocks noGrp="1"/>
          </p:cNvSpPr>
          <p:nvPr>
            <p:ph type="tbl" sz="quarter" idx="16"/>
          </p:nvPr>
        </p:nvSpPr>
        <p:spPr>
          <a:xfrm>
            <a:off x="7546975" y="3222625"/>
            <a:ext cx="3265488" cy="1189038"/>
          </a:xfrm>
        </p:spPr>
        <p:txBody>
          <a:bodyPr/>
          <a:lstStyle/>
          <a:p>
            <a:endParaRPr lang="ba-RU"/>
          </a:p>
        </p:txBody>
      </p:sp>
      <p:sp>
        <p:nvSpPr>
          <p:cNvPr id="11" name="Picture Placeholder 10"/>
          <p:cNvSpPr>
            <a:spLocks noGrp="1"/>
          </p:cNvSpPr>
          <p:nvPr>
            <p:ph type="pic" sz="quarter" idx="17"/>
          </p:nvPr>
        </p:nvSpPr>
        <p:spPr>
          <a:xfrm>
            <a:off x="7794625" y="4716463"/>
            <a:ext cx="3440113" cy="973137"/>
          </a:xfrm>
        </p:spPr>
        <p:txBody>
          <a:bodyPr/>
          <a:lstStyle/>
          <a:p>
            <a:endParaRPr lang="ba-RU"/>
          </a:p>
        </p:txBody>
      </p:sp>
      <p:sp>
        <p:nvSpPr>
          <p:cNvPr id="12" name="Title 1"/>
          <p:cNvSpPr>
            <a:spLocks noGrp="1"/>
          </p:cNvSpPr>
          <p:nvPr>
            <p:ph type="title"/>
          </p:nvPr>
        </p:nvSpPr>
        <p:spPr>
          <a:xfrm>
            <a:off x="838200" y="365125"/>
            <a:ext cx="10515600" cy="672105"/>
          </a:xfrm>
        </p:spPr>
        <p:txBody>
          <a:bodyPr anchor="ctr"/>
          <a:lstStyle>
            <a:lvl1pPr>
              <a:defRPr sz="3600"/>
            </a:lvl1pPr>
          </a:lstStyle>
          <a:p>
            <a:r>
              <a:rPr lang="en-US" dirty="0"/>
              <a:t>Click to edit Master title style</a:t>
            </a:r>
          </a:p>
        </p:txBody>
      </p:sp>
      <p:sp>
        <p:nvSpPr>
          <p:cNvPr id="14" name="Content Placeholder 13"/>
          <p:cNvSpPr>
            <a:spLocks noGrp="1"/>
          </p:cNvSpPr>
          <p:nvPr>
            <p:ph sz="quarter" idx="18"/>
          </p:nvPr>
        </p:nvSpPr>
        <p:spPr>
          <a:xfrm>
            <a:off x="742950" y="5689600"/>
            <a:ext cx="4830763" cy="581025"/>
          </a:xfrm>
          <a:noFill/>
          <a:ln>
            <a:noFill/>
          </a:ln>
        </p:spPr>
        <p:txBody>
          <a:bodyPr vert="horz" wrap="square" lIns="0" tIns="0" rIns="0" bIns="0" numCol="1" anchor="t" anchorCtr="0" compatLnSpc="1">
            <a:prstTxWarp prst="textNoShape">
              <a:avLst/>
            </a:prstTxWarp>
            <a:noAutofit/>
          </a:bodyPr>
          <a:lstStyle>
            <a:lvl1pPr marL="342900" indent="-342900">
              <a:buClr>
                <a:srgbClr val="004A78"/>
              </a:buClr>
              <a:buFont typeface="Arial" pitchFamily="34" charset="0"/>
              <a:buChar char="•"/>
              <a:defRPr lang="en-US" sz="2400" b="0" i="0" smtClean="0">
                <a:solidFill>
                  <a:srgbClr val="000000"/>
                </a:solidFill>
              </a:defRPr>
            </a:lvl1pPr>
            <a:lvl2pPr marL="685800" indent="-228600">
              <a:buClr>
                <a:srgbClr val="004A78"/>
              </a:buClr>
              <a:buFont typeface="Arial" pitchFamily="34" charset="0"/>
              <a:buChar char="–"/>
              <a:defRPr lang="en-US" smtClean="0">
                <a:solidFill>
                  <a:srgbClr val="000000"/>
                </a:solidFill>
                <a:latin typeface="Summer Font" charset="0"/>
                <a:ea typeface="Summer Font" charset="0"/>
                <a:cs typeface="Summer Font" charset="0"/>
              </a:defRPr>
            </a:lvl2pPr>
            <a:lvl3pPr>
              <a:buClr>
                <a:srgbClr val="004A78"/>
              </a:buClr>
              <a:defRPr lang="en-US" smtClean="0">
                <a:solidFill>
                  <a:srgbClr val="000000"/>
                </a:solidFill>
                <a:latin typeface="Summer Font" charset="0"/>
                <a:ea typeface="Summer Font" charset="0"/>
                <a:cs typeface="Summer Font" charset="0"/>
              </a:defRPr>
            </a:lvl3pPr>
            <a:lvl4pPr>
              <a:buClr>
                <a:srgbClr val="004A78"/>
              </a:buClr>
              <a:defRPr lang="en-US" smtClean="0">
                <a:solidFill>
                  <a:srgbClr val="000000"/>
                </a:solidFill>
                <a:latin typeface="Summer Font" charset="0"/>
                <a:ea typeface="Summer Font" charset="0"/>
                <a:cs typeface="Summer Font" charset="0"/>
              </a:defRPr>
            </a:lvl4pPr>
            <a:lvl5pPr>
              <a:buClr>
                <a:srgbClr val="004A78"/>
              </a:buClr>
              <a:defRPr lang="ba-RU">
                <a:solidFill>
                  <a:srgbClr val="000000"/>
                </a:solidFill>
                <a:latin typeface="Summer Font" charset="0"/>
                <a:ea typeface="Summer Font" charset="0"/>
                <a:cs typeface="Summer Font" charset="0"/>
              </a:defRPr>
            </a:lvl5pPr>
          </a:lstStyle>
          <a:p>
            <a:pPr lvl="0">
              <a:lnSpc>
                <a:spcPct val="100000"/>
              </a:lnSpc>
              <a:spcBef>
                <a:spcPts val="624"/>
              </a:spcBef>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ba-RU" dirty="0"/>
          </a:p>
        </p:txBody>
      </p:sp>
      <p:sp>
        <p:nvSpPr>
          <p:cNvPr id="3" name="Content Placeholder 2"/>
          <p:cNvSpPr>
            <a:spLocks noGrp="1"/>
          </p:cNvSpPr>
          <p:nvPr>
            <p:ph sz="quarter" idx="19"/>
          </p:nvPr>
        </p:nvSpPr>
        <p:spPr>
          <a:xfrm>
            <a:off x="7897813" y="5899150"/>
            <a:ext cx="2914650" cy="371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val="352705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44969-1137-4EAF-AB8A-FDA4F62A617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0"/>
            <a:ext cx="12192000" cy="6858000"/>
          </a:xfrm>
          <a:prstGeom prst="rect">
            <a:avLst/>
          </a:prstGeom>
        </p:spPr>
      </p:pic>
      <p:sp>
        <p:nvSpPr>
          <p:cNvPr id="2" name="Title"/>
          <p:cNvSpPr>
            <a:spLocks noGrp="1"/>
          </p:cNvSpPr>
          <p:nvPr>
            <p:ph type="ctrTitle" hasCustomPrompt="1"/>
          </p:nvPr>
        </p:nvSpPr>
        <p:spPr>
          <a:xfrm>
            <a:off x="914400" y="1153123"/>
            <a:ext cx="10424160" cy="2387600"/>
          </a:xfrm>
        </p:spPr>
        <p:txBody>
          <a:bodyPr anchor="b"/>
          <a:lstStyle>
            <a:lvl1pPr algn="ctr">
              <a:defRPr sz="5400" baseline="0">
                <a:solidFill>
                  <a:schemeClr val="bg1"/>
                </a:solidFill>
              </a:defRPr>
            </a:lvl1pPr>
          </a:lstStyle>
          <a:p>
            <a:r>
              <a:rPr lang="en-US" dirty="0"/>
              <a:t>Unit XX</a:t>
            </a:r>
          </a:p>
        </p:txBody>
      </p:sp>
      <p:sp>
        <p:nvSpPr>
          <p:cNvPr id="3" name="Subtitle 2"/>
          <p:cNvSpPr>
            <a:spLocks noGrp="1"/>
          </p:cNvSpPr>
          <p:nvPr>
            <p:ph type="subTitle" idx="1" hasCustomPrompt="1"/>
          </p:nvPr>
        </p:nvSpPr>
        <p:spPr>
          <a:xfrm>
            <a:off x="914400" y="3809720"/>
            <a:ext cx="10424160" cy="1424930"/>
          </a:xfrm>
          <a:noFill/>
        </p:spPr>
        <p:txBody>
          <a:bodyPr anchor="t"/>
          <a:lstStyle>
            <a:lvl1pPr marL="0" indent="0" algn="ctr">
              <a:lnSpc>
                <a:spcPct val="100000"/>
              </a:lnSpc>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Unit’s Title Here</a:t>
            </a:r>
          </a:p>
        </p:txBody>
      </p:sp>
      <p:pic>
        <p:nvPicPr>
          <p:cNvPr id="17" name="Picture 16">
            <a:extLst>
              <a:ext uri="{FF2B5EF4-FFF2-40B4-BE49-F238E27FC236}">
                <a16:creationId xmlns:a16="http://schemas.microsoft.com/office/drawing/2014/main" id="{EAF0C6CA-9F2E-439D-8A9B-5B8BD35A936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83087" y="6223885"/>
            <a:ext cx="1820281" cy="610675"/>
          </a:xfrm>
          <a:prstGeom prst="rect">
            <a:avLst/>
          </a:prstGeom>
        </p:spPr>
      </p:pic>
      <p:sp>
        <p:nvSpPr>
          <p:cNvPr id="15" name="Slide Number Placeholder 5">
            <a:extLst>
              <a:ext uri="{FF2B5EF4-FFF2-40B4-BE49-F238E27FC236}">
                <a16:creationId xmlns:a16="http://schemas.microsoft.com/office/drawing/2014/main" id="{8D6FEA2F-362B-4EAB-BFA4-233A863C0DE7}"/>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
        <p:nvSpPr>
          <p:cNvPr id="11" name="Copyright">
            <a:extLst>
              <a:ext uri="{FF2B5EF4-FFF2-40B4-BE49-F238E27FC236}">
                <a16:creationId xmlns:a16="http://schemas.microsoft.com/office/drawing/2014/main" id="{09216FC3-84E9-4B73-9DA8-CF771043770B}"/>
              </a:ext>
              <a:ext uri="{C183D7F6-B498-43B3-948B-1728B52AA6E4}">
                <adec:decorative xmlns:adec="http://schemas.microsoft.com/office/drawing/2017/decorative" val="0"/>
              </a:ext>
            </a:extLst>
          </p:cNvPr>
          <p:cNvSpPr txBox="1"/>
          <p:nvPr userDrawn="1"/>
        </p:nvSpPr>
        <p:spPr>
          <a:xfrm>
            <a:off x="2103120" y="6314136"/>
            <a:ext cx="8961120" cy="430887"/>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Griffin/Phillips</a:t>
            </a:r>
            <a:r>
              <a:rPr lang="en-US" sz="1100" kern="1200" dirty="0">
                <a:solidFill>
                  <a:schemeClr val="bg1"/>
                </a:solidFill>
                <a:latin typeface="Arial" panose="020B0604020202020204" pitchFamily="34" charset="0"/>
                <a:ea typeface="+mn-ea"/>
                <a:cs typeface="Arial" panose="020B0604020202020204" pitchFamily="34" charset="0"/>
              </a:rPr>
              <a:t>, Organizational Behavior, 14th Edition. © 2024 Cengage Learning, Inc. All Rights Reserved. May not be scanned, copied or duplicated, or posted to a publicly accessible website, in whole or in part.</a:t>
            </a:r>
          </a:p>
        </p:txBody>
      </p:sp>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Bef>
                <a:spcPts val="0"/>
              </a:spcBef>
              <a:spcAft>
                <a:spcPts val="800"/>
              </a:spcAft>
              <a:defRPr sz="2600"/>
            </a:lvl1pPr>
            <a:lvl2pPr>
              <a:spcBef>
                <a:spcPts val="0"/>
              </a:spcBef>
              <a:spcAft>
                <a:spcPts val="800"/>
              </a:spcAft>
              <a:defRPr sz="2600" b="0"/>
            </a:lvl2pPr>
            <a:lvl3pPr>
              <a:spcBef>
                <a:spcPts val="0"/>
              </a:spcBef>
              <a:spcAft>
                <a:spcPts val="800"/>
              </a:spcAft>
              <a:defRPr sz="2400" b="0"/>
            </a:lvl3pPr>
            <a:lvl4pPr marL="1371600" marR="0" indent="0" algn="l" defTabSz="914400" rtl="0" eaLnBrk="1" fontAlgn="auto" latinLnBrk="0" hangingPunct="1">
              <a:lnSpc>
                <a:spcPct val="90000"/>
              </a:lnSpc>
              <a:spcBef>
                <a:spcPts val="0"/>
              </a:spcBef>
              <a:spcAft>
                <a:spcPts val="80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p:txBody>
      </p:sp>
      <p:sp>
        <p:nvSpPr>
          <p:cNvPr id="4" name="Content Placeholder Right">
            <a:extLst>
              <a:ext uri="{C183D7F6-B498-43B3-948B-1728B52AA6E4}">
                <adec:decorative xmlns:adec="http://schemas.microsoft.com/office/drawing/2017/decorative" val="1"/>
              </a:ext>
            </a:extLst>
          </p:cNvPr>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3"/>
            <a:endParaRPr lang="en-US" dirty="0"/>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3"/>
            <a:endParaRPr lang="en-US" dirty="0"/>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vl4pPr marL="1714500" marR="0"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lvl4pPr>
          </a:lstStyle>
          <a:p>
            <a:pPr lvl="0"/>
            <a:r>
              <a:rPr lang="en-US" dirty="0"/>
              <a:t>First Level</a:t>
            </a:r>
          </a:p>
          <a:p>
            <a:pPr lvl="1"/>
            <a:r>
              <a:rPr lang="en-US" dirty="0"/>
              <a:t>Second level</a:t>
            </a:r>
          </a:p>
          <a:p>
            <a:pPr lvl="2"/>
            <a:endParaRPr lang="en-US" dirty="0"/>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
        <p:nvSpPr>
          <p:cNvPr id="10" name="Content Placeholder Bottom"/>
          <p:cNvSpPr>
            <a:spLocks noGrp="1"/>
          </p:cNvSpPr>
          <p:nvPr>
            <p:ph type="body" sz="quarter" idx="13"/>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endParaRPr lang="en-US" dirty="0"/>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475488"/>
            <a:ext cx="11241915" cy="1071533"/>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600" b="0"/>
            </a:lvl1pPr>
            <a:lvl2pPr>
              <a:spcAft>
                <a:spcPts val="800"/>
              </a:spcAft>
              <a:defRPr sz="2600" b="0"/>
            </a:lvl2pPr>
            <a:lvl3pPr>
              <a:spcAft>
                <a:spcPts val="800"/>
              </a:spcAft>
              <a:defRPr sz="2400" b="0"/>
            </a:lvl3pPr>
            <a:lvl4pPr marL="1371600" marR="0" indent="0" algn="l" defTabSz="914400" rtl="0" eaLnBrk="1" fontAlgn="auto" latinLnBrk="0" hangingPunct="1">
              <a:lnSpc>
                <a:spcPct val="90000"/>
              </a:lnSpc>
              <a:spcBef>
                <a:spcPts val="500"/>
              </a:spcBef>
              <a:spcAft>
                <a:spcPts val="0"/>
              </a:spcAft>
              <a:buClrTx/>
              <a:buSzPct val="100000"/>
              <a:buFont typeface="Arial" panose="020B0604020202020204" pitchFamily="34" charset="0"/>
              <a:buNone/>
              <a:tabLst/>
              <a:defRPr/>
            </a:lvl4pPr>
          </a:lstStyle>
          <a:p>
            <a:pPr lvl="0"/>
            <a:r>
              <a:rPr lang="en-US" dirty="0"/>
              <a:t>First Level</a:t>
            </a:r>
          </a:p>
          <a:p>
            <a:pPr lvl="1"/>
            <a:r>
              <a:rPr lang="en-US" dirty="0"/>
              <a:t>Second level</a:t>
            </a:r>
          </a:p>
          <a:p>
            <a:pPr lvl="2"/>
            <a:r>
              <a:rPr lang="en-US" dirty="0"/>
              <a:t>Third level</a:t>
            </a:r>
          </a:p>
          <a:p>
            <a:pPr marL="1714500" marR="0" lvl="3" indent="-342900" algn="l" defTabSz="914400" rtl="0" eaLnBrk="1" fontAlgn="auto" latinLnBrk="0" hangingPunct="1">
              <a:lnSpc>
                <a:spcPct val="90000"/>
              </a:lnSpc>
              <a:spcBef>
                <a:spcPts val="500"/>
              </a:spcBef>
              <a:spcAft>
                <a:spcPts val="0"/>
              </a:spcAft>
              <a:buClrTx/>
              <a:buSzPct val="100000"/>
              <a:buFont typeface="Arial" panose="020B0604020202020204" pitchFamily="34" charset="0"/>
              <a:buChar char="•"/>
              <a:tabLst/>
              <a:defRPr/>
            </a:pPr>
            <a:r>
              <a:rPr lang="en-US" dirty="0"/>
              <a:t>Fourth Level</a:t>
            </a:r>
          </a:p>
          <a:p>
            <a:pPr lvl="3"/>
            <a:endParaRPr lang="en-US" dirty="0"/>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4EF16C-F8E9-4C74-8268-011BE18366AF}"/>
              </a:ext>
              <a:ext uri="{C183D7F6-B498-43B3-948B-1728B52AA6E4}">
                <adec:decorative xmlns:adec="http://schemas.microsoft.com/office/drawing/2017/decorative" val="1"/>
              </a:ext>
            </a:extLst>
          </p:cNvPr>
          <p:cNvSpPr/>
          <p:nvPr userDrawn="1"/>
        </p:nvSpPr>
        <p:spPr>
          <a:xfrm>
            <a:off x="0" y="6176963"/>
            <a:ext cx="12192000" cy="681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2103120" y="6314136"/>
            <a:ext cx="8961120" cy="430887"/>
          </a:xfrm>
          <a:prstGeom prst="rect">
            <a:avLst/>
          </a:prstGeom>
          <a:noFill/>
        </p:spPr>
        <p:txBody>
          <a:bodyPr wrap="square" rtlCol="0">
            <a:spAutoFit/>
          </a:bodyPr>
          <a:lstStyle/>
          <a:p>
            <a:r>
              <a:rPr lang="en-US" sz="1100" dirty="0">
                <a:solidFill>
                  <a:schemeClr val="bg1"/>
                </a:solidFill>
                <a:latin typeface="Arial" panose="020B0604020202020204" pitchFamily="34" charset="0"/>
                <a:cs typeface="Arial" panose="020B0604020202020204" pitchFamily="34" charset="0"/>
              </a:rPr>
              <a:t>Griffin/Phillips</a:t>
            </a:r>
            <a:r>
              <a:rPr lang="en-US" sz="1100" kern="1200" dirty="0">
                <a:solidFill>
                  <a:schemeClr val="bg1"/>
                </a:solidFill>
                <a:latin typeface="Arial" panose="020B0604020202020204" pitchFamily="34" charset="0"/>
                <a:ea typeface="+mn-ea"/>
                <a:cs typeface="Arial" panose="020B0604020202020204" pitchFamily="34" charset="0"/>
              </a:rPr>
              <a:t>, Organizational Behavior, 14th Edition. © 2024 Cengage Learning, Inc. All Rights Reserved. May not be scanned, copied or duplicated, or posted to a publicly accessible website, in whole or in part.</a:t>
            </a:r>
          </a:p>
        </p:txBody>
      </p:sp>
      <p:pic>
        <p:nvPicPr>
          <p:cNvPr id="14" name="Picture 13">
            <a:extLst>
              <a:ext uri="{FF2B5EF4-FFF2-40B4-BE49-F238E27FC236}">
                <a16:creationId xmlns:a16="http://schemas.microsoft.com/office/drawing/2014/main" id="{E7C5765A-7DA4-4F63-BBF6-FDB000C6FC14}"/>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183087" y="6223885"/>
            <a:ext cx="1820281" cy="610675"/>
          </a:xfrm>
          <a:prstGeom prst="rect">
            <a:avLst/>
          </a:prstGeom>
        </p:spPr>
      </p:pic>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100" smtClean="0">
                <a:solidFill>
                  <a:schemeClr val="bg1"/>
                </a:solidFill>
                <a:latin typeface="+mn-lt"/>
              </a:rPr>
              <a:pPr/>
              <a:t>‹#›</a:t>
            </a:fld>
            <a:endParaRPr lang="en-US" sz="1100" dirty="0">
              <a:solidFill>
                <a:schemeClr val="bg1"/>
              </a:solidFill>
              <a:latin typeface="+mn-lt"/>
            </a:endParaRPr>
          </a:p>
        </p:txBody>
      </p:sp>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5" r:id="rId1"/>
    <p:sldLayoutId id="2147483763" r:id="rId2"/>
    <p:sldLayoutId id="2147483753" r:id="rId3"/>
    <p:sldLayoutId id="2147483728" r:id="rId4"/>
    <p:sldLayoutId id="2147483736" r:id="rId5"/>
    <p:sldLayoutId id="2147483729" r:id="rId6"/>
    <p:sldLayoutId id="2147483760" r:id="rId7"/>
    <p:sldLayoutId id="2147483730" r:id="rId8"/>
    <p:sldLayoutId id="2147483732" r:id="rId9"/>
    <p:sldLayoutId id="2147483761" r:id="rId10"/>
    <p:sldLayoutId id="2147483737" r:id="rId11"/>
    <p:sldLayoutId id="2147483762" r:id="rId12"/>
    <p:sldLayoutId id="2147483769" r:id="rId13"/>
  </p:sldLayoutIdLst>
  <p:hf hdr="0" ftr="0" dt="0"/>
  <p:txStyles>
    <p:title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Clr>
          <a:schemeClr val="tx1"/>
        </a:buClr>
        <a:buSzPct val="80000"/>
        <a:buFont typeface="Wingdings" panose="05000000000000000000" pitchFamily="2" charset="2"/>
        <a:buChar char="§"/>
        <a:defRPr sz="2400" b="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0"/>
        </a:spcBef>
        <a:spcAft>
          <a:spcPts val="800"/>
        </a:spcAft>
        <a:buClr>
          <a:schemeClr val="tx1"/>
        </a:buClr>
        <a:buSzPct val="100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red background with a tower&#10;&#10;Description automatically generated">
            <a:extLst>
              <a:ext uri="{FF2B5EF4-FFF2-40B4-BE49-F238E27FC236}">
                <a16:creationId xmlns:a16="http://schemas.microsoft.com/office/drawing/2014/main" id="{ED8B24AA-71EC-7905-FB6B-EAE80C85572A}"/>
              </a:ext>
            </a:extLst>
          </p:cNvPr>
          <p:cNvPicPr>
            <a:picLocks noChangeAspect="1"/>
          </p:cNvPicPr>
          <p:nvPr/>
        </p:nvPicPr>
        <p:blipFill rotWithShape="1">
          <a:blip r:embed="rId2"/>
          <a:srcRect t="18"/>
          <a:stretch/>
        </p:blipFill>
        <p:spPr>
          <a:xfrm>
            <a:off x="0" y="1281"/>
            <a:ext cx="12191973" cy="6856719"/>
          </a:xfrm>
          <a:prstGeom prst="rect">
            <a:avLst/>
          </a:prstGeom>
        </p:spPr>
      </p:pic>
      <p:sp>
        <p:nvSpPr>
          <p:cNvPr id="2" name="Title 2">
            <a:extLst>
              <a:ext uri="{FF2B5EF4-FFF2-40B4-BE49-F238E27FC236}">
                <a16:creationId xmlns:a16="http://schemas.microsoft.com/office/drawing/2014/main" id="{ED7A345A-D2E1-6000-87A4-9AE1D6C8CC88}"/>
              </a:ext>
            </a:extLst>
          </p:cNvPr>
          <p:cNvSpPr txBox="1">
            <a:spLocks/>
          </p:cNvSpPr>
          <p:nvPr/>
        </p:nvSpPr>
        <p:spPr>
          <a:xfrm>
            <a:off x="5646420" y="1168663"/>
            <a:ext cx="6104302" cy="23876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dirty="0">
                <a:solidFill>
                  <a:schemeClr val="bg1"/>
                </a:solidFill>
              </a:rPr>
              <a:t>Organizational Behavior, 14e</a:t>
            </a:r>
          </a:p>
        </p:txBody>
      </p:sp>
      <p:sp>
        <p:nvSpPr>
          <p:cNvPr id="3" name="Title 2">
            <a:extLst>
              <a:ext uri="{FF2B5EF4-FFF2-40B4-BE49-F238E27FC236}">
                <a16:creationId xmlns:a16="http://schemas.microsoft.com/office/drawing/2014/main" id="{58917EE0-8D4D-3D54-0169-5C2F1B01C82B}"/>
              </a:ext>
            </a:extLst>
          </p:cNvPr>
          <p:cNvSpPr txBox="1">
            <a:spLocks/>
          </p:cNvSpPr>
          <p:nvPr/>
        </p:nvSpPr>
        <p:spPr>
          <a:xfrm>
            <a:off x="5798820" y="1321063"/>
            <a:ext cx="6104302" cy="127328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US" dirty="0"/>
          </a:p>
        </p:txBody>
      </p:sp>
      <p:pic>
        <p:nvPicPr>
          <p:cNvPr id="4" name="Picture Placeholder 1">
            <a:extLst>
              <a:ext uri="{FF2B5EF4-FFF2-40B4-BE49-F238E27FC236}">
                <a16:creationId xmlns:a16="http://schemas.microsoft.com/office/drawing/2014/main" id="{8EE6CF89-4929-11C5-F743-2B1D11168052}"/>
              </a:ext>
              <a:ext uri="{C183D7F6-B498-43B3-948B-1728B52AA6E4}">
                <adec:decorative xmlns:adec="http://schemas.microsoft.com/office/drawing/2017/decorative" val="1"/>
              </a:ext>
            </a:extLst>
          </p:cNvPr>
          <p:cNvPicPr>
            <a:picLocks noChangeAspect="1"/>
          </p:cNvPicPr>
          <p:nvPr/>
        </p:nvPicPr>
        <p:blipFill>
          <a:blip r:embed="rId3"/>
          <a:srcRect t="129" b="129"/>
          <a:stretch>
            <a:fillRect/>
          </a:stretch>
        </p:blipFill>
        <p:spPr>
          <a:xfrm>
            <a:off x="474663" y="373063"/>
            <a:ext cx="4492625" cy="5676900"/>
          </a:xfrm>
          <a:prstGeom prst="rect">
            <a:avLst/>
          </a:prstGeom>
        </p:spPr>
      </p:pic>
      <p:sp>
        <p:nvSpPr>
          <p:cNvPr id="5" name="TextBox 4">
            <a:extLst>
              <a:ext uri="{FF2B5EF4-FFF2-40B4-BE49-F238E27FC236}">
                <a16:creationId xmlns:a16="http://schemas.microsoft.com/office/drawing/2014/main" id="{DB2F6FA4-7D50-2C04-13D3-9D80E31E5958}"/>
              </a:ext>
            </a:extLst>
          </p:cNvPr>
          <p:cNvSpPr txBox="1"/>
          <p:nvPr/>
        </p:nvSpPr>
        <p:spPr>
          <a:xfrm>
            <a:off x="7134447" y="3179135"/>
            <a:ext cx="3965944" cy="1508105"/>
          </a:xfrm>
          <a:prstGeom prst="rect">
            <a:avLst/>
          </a:prstGeom>
          <a:noFill/>
        </p:spPr>
        <p:txBody>
          <a:bodyPr wrap="square" rtlCol="0">
            <a:spAutoFit/>
          </a:bodyPr>
          <a:lstStyle/>
          <a:p>
            <a:pPr algn="ctr">
              <a:spcBef>
                <a:spcPts val="0"/>
              </a:spcBef>
              <a:spcAft>
                <a:spcPts val="600"/>
              </a:spcAft>
            </a:pPr>
            <a:r>
              <a:rPr lang="en-US" sz="3200" b="1" dirty="0">
                <a:solidFill>
                  <a:schemeClr val="bg1"/>
                </a:solidFill>
              </a:rPr>
              <a:t>Chapter 5</a:t>
            </a:r>
          </a:p>
          <a:p>
            <a:pPr algn="ctr">
              <a:spcBef>
                <a:spcPts val="0"/>
              </a:spcBef>
              <a:spcAft>
                <a:spcPts val="600"/>
              </a:spcAft>
            </a:pPr>
            <a:r>
              <a:rPr lang="en-US" sz="3200" b="1" dirty="0">
                <a:solidFill>
                  <a:schemeClr val="bg1"/>
                </a:solidFill>
              </a:rPr>
              <a:t>Motivating Behavior</a:t>
            </a:r>
          </a:p>
          <a:p>
            <a:endParaRPr lang="en-US" dirty="0"/>
          </a:p>
        </p:txBody>
      </p:sp>
    </p:spTree>
    <p:extLst>
      <p:ext uri="{BB962C8B-B14F-4D97-AF65-F5344CB8AC3E}">
        <p14:creationId xmlns:p14="http://schemas.microsoft.com/office/powerpoint/2010/main" val="104281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3">
            <a:extLst>
              <a:ext uri="{FF2B5EF4-FFF2-40B4-BE49-F238E27FC236}">
                <a16:creationId xmlns:a16="http://schemas.microsoft.com/office/drawing/2014/main" id="{4ED9C1C1-7433-C2FE-FA1F-2020B1680A4C}"/>
              </a:ext>
            </a:extLst>
          </p:cNvPr>
          <p:cNvSpPr>
            <a:spLocks noGrp="1"/>
          </p:cNvSpPr>
          <p:nvPr>
            <p:ph type="title"/>
          </p:nvPr>
        </p:nvSpPr>
        <p:spPr>
          <a:xfrm>
            <a:off x="476843" y="473245"/>
            <a:ext cx="11241915" cy="638103"/>
          </a:xfrm>
        </p:spPr>
        <p:txBody>
          <a:bodyPr/>
          <a:lstStyle/>
          <a:p>
            <a:r>
              <a:rPr lang="en-US" sz="3600" dirty="0"/>
              <a:t>Figure 5.2 The Hierarchy of Needs</a:t>
            </a:r>
            <a:endParaRPr lang="ru-RU" sz="3600" dirty="0"/>
          </a:p>
        </p:txBody>
      </p:sp>
      <p:sp>
        <p:nvSpPr>
          <p:cNvPr id="4" name="Content Placeholder 1">
            <a:extLst>
              <a:ext uri="{FF2B5EF4-FFF2-40B4-BE49-F238E27FC236}">
                <a16:creationId xmlns:a16="http://schemas.microsoft.com/office/drawing/2014/main" id="{FBAA3922-FD50-6EA1-5F29-2738F93E5C70}"/>
              </a:ext>
            </a:extLst>
          </p:cNvPr>
          <p:cNvSpPr>
            <a:spLocks noGrp="1"/>
          </p:cNvSpPr>
          <p:nvPr>
            <p:ph sz="half" idx="1"/>
          </p:nvPr>
        </p:nvSpPr>
        <p:spPr>
          <a:xfrm>
            <a:off x="476843" y="1253331"/>
            <a:ext cx="3982614" cy="4351338"/>
          </a:xfrm>
        </p:spPr>
        <p:txBody>
          <a:bodyPr/>
          <a:lstStyle/>
          <a:p>
            <a:pPr marL="0" indent="0">
              <a:buNone/>
            </a:pPr>
            <a:r>
              <a:rPr lang="en-US" dirty="0"/>
              <a:t>Maslow’s hierarchy of needs consists of five basic categories of needs. This figure illustrates both general and organizational examples of each type of need. Of course, each individual has a wide variety of specific needs within each category.</a:t>
            </a:r>
          </a:p>
          <a:p>
            <a:pPr marL="0" indent="0">
              <a:buNone/>
            </a:pPr>
            <a:endParaRPr lang="en-US" dirty="0"/>
          </a:p>
        </p:txBody>
      </p:sp>
      <p:pic>
        <p:nvPicPr>
          <p:cNvPr id="5" name="Content Placeholder 4" descr="A hierarchical pyramid shows five basic categories of needs labeled from bottom to top as: Physiological Needs; Security Needs; Belongingness Needs; Esteem Needs; and Self-Actualization Needs. The left side of the pyramid shows General Examples of each type of needs. The General Examples labeled at each level from bottom to top are: Sustenance for Physiological Needs, Stability for Security Needs, Friendship for Belongingness Needs; Status for Esteem Needs; and Achievement for Self-Actualization Needs. The right side of the pyramid shows Organizational Examples of each type of needs. The Organizational Examples labeled at each level from bottom to top are: Base Salary for Physiological Needs; Pension Plan for Security Needs; Friends in Work Group for Belongingness Needs; Job Title for Esteem Needs; and Challenging Job for Self-Actualization Needs.">
            <a:extLst>
              <a:ext uri="{FF2B5EF4-FFF2-40B4-BE49-F238E27FC236}">
                <a16:creationId xmlns:a16="http://schemas.microsoft.com/office/drawing/2014/main" id="{F4A6C2F0-F65E-416A-0BCE-BB7EACCF9FB0}"/>
              </a:ext>
            </a:extLst>
          </p:cNvPr>
          <p:cNvPicPr>
            <a:picLocks noChangeAspect="1"/>
          </p:cNvPicPr>
          <p:nvPr/>
        </p:nvPicPr>
        <p:blipFill>
          <a:blip r:embed="rId3"/>
          <a:stretch>
            <a:fillRect/>
          </a:stretch>
        </p:blipFill>
        <p:spPr>
          <a:xfrm>
            <a:off x="4682433" y="1350269"/>
            <a:ext cx="7202133" cy="3970263"/>
          </a:xfrm>
          <a:prstGeom prst="rect">
            <a:avLst/>
          </a:prstGeom>
        </p:spPr>
      </p:pic>
    </p:spTree>
    <p:extLst>
      <p:ext uri="{BB962C8B-B14F-4D97-AF65-F5344CB8AC3E}">
        <p14:creationId xmlns:p14="http://schemas.microsoft.com/office/powerpoint/2010/main" val="301543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4">
            <a:extLst>
              <a:ext uri="{FF2B5EF4-FFF2-40B4-BE49-F238E27FC236}">
                <a16:creationId xmlns:a16="http://schemas.microsoft.com/office/drawing/2014/main" id="{4A2F196E-75B4-51FE-44AD-CAD3421C4A14}"/>
              </a:ext>
            </a:extLst>
          </p:cNvPr>
          <p:cNvSpPr>
            <a:spLocks noGrp="1"/>
          </p:cNvSpPr>
          <p:nvPr>
            <p:ph type="title"/>
          </p:nvPr>
        </p:nvSpPr>
        <p:spPr>
          <a:xfrm>
            <a:off x="476843" y="473245"/>
            <a:ext cx="11241915" cy="1217447"/>
          </a:xfrm>
        </p:spPr>
        <p:txBody>
          <a:bodyPr/>
          <a:lstStyle/>
          <a:p>
            <a:r>
              <a:rPr lang="en-US" dirty="0"/>
              <a:t>Discussion Activity</a:t>
            </a:r>
          </a:p>
        </p:txBody>
      </p:sp>
      <p:sp>
        <p:nvSpPr>
          <p:cNvPr id="4" name="Content Placeholder 5">
            <a:extLst>
              <a:ext uri="{FF2B5EF4-FFF2-40B4-BE49-F238E27FC236}">
                <a16:creationId xmlns:a16="http://schemas.microsoft.com/office/drawing/2014/main" id="{F0E15E0C-8688-0A03-36E5-93DD6C0ECF0B}"/>
              </a:ext>
            </a:extLst>
          </p:cNvPr>
          <p:cNvSpPr>
            <a:spLocks noGrp="1"/>
          </p:cNvSpPr>
          <p:nvPr>
            <p:ph idx="1"/>
          </p:nvPr>
        </p:nvSpPr>
        <p:spPr>
          <a:xfrm>
            <a:off x="476843" y="1825625"/>
            <a:ext cx="11241915" cy="4351338"/>
          </a:xfrm>
        </p:spPr>
        <p:txBody>
          <a:bodyPr/>
          <a:lstStyle/>
          <a:p>
            <a:pPr marL="0" indent="0">
              <a:buNone/>
            </a:pPr>
            <a:r>
              <a:rPr lang="en-US" dirty="0"/>
              <a:t>Maslow’s hierarchy of needs provides a good general framework for categorizing human needs. Refer to Figure 5.2 as needed as you consider these questions:</a:t>
            </a:r>
          </a:p>
          <a:p>
            <a:pPr marL="514350" indent="-514350">
              <a:buFont typeface="+mj-lt"/>
              <a:buAutoNum type="alphaLcPeriod"/>
            </a:pPr>
            <a:r>
              <a:rPr lang="en-US" dirty="0"/>
              <a:t>What are the meanings of the labels </a:t>
            </a:r>
            <a:r>
              <a:rPr lang="en-US" i="1" dirty="0"/>
              <a:t>deficiency needs </a:t>
            </a:r>
            <a:r>
              <a:rPr lang="en-US" dirty="0"/>
              <a:t>and </a:t>
            </a:r>
            <a:r>
              <a:rPr lang="en-US" i="1" dirty="0"/>
              <a:t>growth needs</a:t>
            </a:r>
            <a:r>
              <a:rPr lang="en-US" dirty="0"/>
              <a:t>, and why do the needs of the hierarchy fall under one of these labels? </a:t>
            </a:r>
          </a:p>
          <a:p>
            <a:pPr marL="514350" indent="-514350">
              <a:buFont typeface="+mj-lt"/>
              <a:buAutoNum type="alphaLcPeriod"/>
            </a:pPr>
            <a:r>
              <a:rPr lang="en-US" dirty="0"/>
              <a:t>Does a manager need to pay more attention to employees’ deficiency needs or growth needs? Why?</a:t>
            </a:r>
          </a:p>
          <a:p>
            <a:pPr marL="514350" indent="-514350">
              <a:buFont typeface="+mj-lt"/>
              <a:buAutoNum type="alphaLcPeriod"/>
            </a:pPr>
            <a:r>
              <a:rPr lang="en-US" dirty="0"/>
              <a:t>What deficiencies do you see in Maslow’s model?</a:t>
            </a:r>
          </a:p>
        </p:txBody>
      </p:sp>
    </p:spTree>
    <p:extLst>
      <p:ext uri="{BB962C8B-B14F-4D97-AF65-F5344CB8AC3E}">
        <p14:creationId xmlns:p14="http://schemas.microsoft.com/office/powerpoint/2010/main" val="156308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4">
            <a:extLst>
              <a:ext uri="{FF2B5EF4-FFF2-40B4-BE49-F238E27FC236}">
                <a16:creationId xmlns:a16="http://schemas.microsoft.com/office/drawing/2014/main" id="{164357AA-6865-E845-D534-2E719DAAF366}"/>
              </a:ext>
            </a:extLst>
          </p:cNvPr>
          <p:cNvSpPr>
            <a:spLocks noGrp="1"/>
          </p:cNvSpPr>
          <p:nvPr>
            <p:ph type="title"/>
          </p:nvPr>
        </p:nvSpPr>
        <p:spPr>
          <a:xfrm>
            <a:off x="476843" y="402906"/>
            <a:ext cx="11241915" cy="666238"/>
          </a:xfrm>
        </p:spPr>
        <p:txBody>
          <a:bodyPr/>
          <a:lstStyle/>
          <a:p>
            <a:r>
              <a:rPr lang="en-US" dirty="0"/>
              <a:t>Discussion Activity Debrief</a:t>
            </a:r>
          </a:p>
        </p:txBody>
      </p:sp>
      <p:sp>
        <p:nvSpPr>
          <p:cNvPr id="4" name="Content Placeholder 5">
            <a:extLst>
              <a:ext uri="{FF2B5EF4-FFF2-40B4-BE49-F238E27FC236}">
                <a16:creationId xmlns:a16="http://schemas.microsoft.com/office/drawing/2014/main" id="{59908609-B45C-3A8F-F310-5CB25C678AAA}"/>
              </a:ext>
            </a:extLst>
          </p:cNvPr>
          <p:cNvSpPr>
            <a:spLocks noGrp="1"/>
          </p:cNvSpPr>
          <p:nvPr>
            <p:ph idx="1"/>
          </p:nvPr>
        </p:nvSpPr>
        <p:spPr>
          <a:xfrm>
            <a:off x="400614" y="989561"/>
            <a:ext cx="11241915" cy="4878878"/>
          </a:xfrm>
        </p:spPr>
        <p:txBody>
          <a:bodyPr/>
          <a:lstStyle/>
          <a:p>
            <a:pPr marL="514350" indent="-514350">
              <a:lnSpc>
                <a:spcPct val="96000"/>
              </a:lnSpc>
              <a:spcAft>
                <a:spcPts val="200"/>
              </a:spcAft>
              <a:buFont typeface="+mj-lt"/>
              <a:buAutoNum type="alphaLcPeriod"/>
            </a:pPr>
            <a:r>
              <a:rPr lang="en-US" sz="2200" dirty="0"/>
              <a:t>What are the meanings</a:t>
            </a:r>
            <a:r>
              <a:rPr lang="en-US" sz="2200" dirty="0">
                <a:solidFill>
                  <a:srgbClr val="FF0000"/>
                </a:solidFill>
              </a:rPr>
              <a:t> </a:t>
            </a:r>
            <a:r>
              <a:rPr lang="en-US" sz="2200" dirty="0"/>
              <a:t>of the labels </a:t>
            </a:r>
            <a:r>
              <a:rPr lang="en-US" sz="2200" i="1" dirty="0"/>
              <a:t>deficiency needs </a:t>
            </a:r>
            <a:r>
              <a:rPr lang="en-US" sz="2200" dirty="0"/>
              <a:t>and </a:t>
            </a:r>
            <a:r>
              <a:rPr lang="en-US" sz="2200" i="1" dirty="0"/>
              <a:t>growth needs</a:t>
            </a:r>
            <a:r>
              <a:rPr lang="en-US" sz="2200" dirty="0"/>
              <a:t>, and why do the needs of the hierarchy fall under one of these labels? </a:t>
            </a:r>
          </a:p>
          <a:p>
            <a:pPr lvl="1">
              <a:lnSpc>
                <a:spcPct val="96000"/>
              </a:lnSpc>
              <a:spcAft>
                <a:spcPts val="600"/>
              </a:spcAft>
            </a:pPr>
            <a:r>
              <a:rPr lang="en-US" sz="2000" i="1" dirty="0"/>
              <a:t>The three sets of needs at the bottom of the hierarchy are called deficiency needs because they must be satisfied for the individual to survive and be fundamentally comfortable. Growth needs focus on personal growth and development.</a:t>
            </a:r>
            <a:r>
              <a:rPr lang="en-US" sz="2000" i="0" dirty="0">
                <a:solidFill>
                  <a:srgbClr val="231F20"/>
                </a:solidFill>
                <a:effectLst/>
              </a:rPr>
              <a:t> </a:t>
            </a:r>
            <a:endParaRPr lang="en-US" sz="2000" dirty="0"/>
          </a:p>
          <a:p>
            <a:pPr marL="514350" indent="-514350">
              <a:lnSpc>
                <a:spcPct val="96000"/>
              </a:lnSpc>
              <a:spcAft>
                <a:spcPts val="200"/>
              </a:spcAft>
              <a:buFont typeface="+mj-lt"/>
              <a:buAutoNum type="alphaLcPeriod"/>
            </a:pPr>
            <a:r>
              <a:rPr lang="en-US" sz="2200" dirty="0"/>
              <a:t>Does a manager need to pay more attention to employees’ deficiency needs or growth needs? Why?</a:t>
            </a:r>
          </a:p>
          <a:p>
            <a:pPr lvl="1">
              <a:lnSpc>
                <a:spcPct val="96000"/>
              </a:lnSpc>
              <a:spcAft>
                <a:spcPts val="600"/>
              </a:spcAft>
            </a:pPr>
            <a:r>
              <a:rPr lang="en-US" sz="2000" i="1" dirty="0"/>
              <a:t>The answer here is often situational. Workers who cannot meet deficiency needs cannot survive, so meeting those needs is primary for any employer. Growth needs can then be attended to, which will help the employees be more productive.</a:t>
            </a:r>
          </a:p>
          <a:p>
            <a:pPr marL="514350" indent="-514350">
              <a:lnSpc>
                <a:spcPct val="96000"/>
              </a:lnSpc>
              <a:spcAft>
                <a:spcPts val="200"/>
              </a:spcAft>
              <a:buFont typeface="+mj-lt"/>
              <a:buAutoNum type="alphaLcPeriod"/>
            </a:pPr>
            <a:r>
              <a:rPr lang="en-US" sz="2200" dirty="0"/>
              <a:t>What deficiencies do you see in Maslow’s model?</a:t>
            </a:r>
          </a:p>
          <a:p>
            <a:pPr lvl="1">
              <a:lnSpc>
                <a:spcPct val="96000"/>
              </a:lnSpc>
              <a:spcAft>
                <a:spcPts val="600"/>
              </a:spcAft>
            </a:pPr>
            <a:r>
              <a:rPr lang="en-US" sz="2000" i="1" dirty="0"/>
              <a:t>Research shows that the needs hierarchy does not generalize well to other countries. Levels of needs are not always present, and the actual hierarchy of needs does not always conform to Maslow’s model. Sometimes, managers are overly clumsy or superficial in their attempts to use a theory such as this one.</a:t>
            </a:r>
          </a:p>
        </p:txBody>
      </p:sp>
    </p:spTree>
    <p:extLst>
      <p:ext uri="{BB962C8B-B14F-4D97-AF65-F5344CB8AC3E}">
        <p14:creationId xmlns:p14="http://schemas.microsoft.com/office/powerpoint/2010/main" val="3916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0" y="1282"/>
            <a:ext cx="12191973" cy="6856719"/>
          </a:xfrm>
          <a:prstGeom prst="rect">
            <a:avLst/>
          </a:prstGeom>
        </p:spPr>
      </p:pic>
      <p:sp>
        <p:nvSpPr>
          <p:cNvPr id="2" name="Title 8">
            <a:extLst>
              <a:ext uri="{FF2B5EF4-FFF2-40B4-BE49-F238E27FC236}">
                <a16:creationId xmlns:a16="http://schemas.microsoft.com/office/drawing/2014/main" id="{FA7BF45D-60D4-6F30-EC9B-71950B0A70D1}"/>
              </a:ext>
            </a:extLst>
          </p:cNvPr>
          <p:cNvSpPr>
            <a:spLocks noGrp="1"/>
          </p:cNvSpPr>
          <p:nvPr>
            <p:ph type="title"/>
          </p:nvPr>
        </p:nvSpPr>
        <p:spPr>
          <a:xfrm>
            <a:off x="476843" y="473245"/>
            <a:ext cx="11241915" cy="1217447"/>
          </a:xfrm>
        </p:spPr>
        <p:txBody>
          <a:bodyPr/>
          <a:lstStyle/>
          <a:p>
            <a:r>
              <a:rPr lang="en-US" dirty="0"/>
              <a:t>The ERG and Two-Factor Theories</a:t>
            </a:r>
            <a:endParaRPr lang="ru-RU" b="0" dirty="0"/>
          </a:p>
        </p:txBody>
      </p:sp>
      <p:sp>
        <p:nvSpPr>
          <p:cNvPr id="4" name="Text Placeholder 9">
            <a:extLst>
              <a:ext uri="{FF2B5EF4-FFF2-40B4-BE49-F238E27FC236}">
                <a16:creationId xmlns:a16="http://schemas.microsoft.com/office/drawing/2014/main" id="{C2BEBF14-B334-C32F-1D5F-4F4E58C3826F}"/>
              </a:ext>
            </a:extLst>
          </p:cNvPr>
          <p:cNvSpPr>
            <a:spLocks noGrp="1"/>
          </p:cNvSpPr>
          <p:nvPr>
            <p:ph idx="1"/>
          </p:nvPr>
        </p:nvSpPr>
        <p:spPr>
          <a:xfrm>
            <a:off x="475028" y="1357793"/>
            <a:ext cx="11241915" cy="4351338"/>
          </a:xfrm>
        </p:spPr>
        <p:txBody>
          <a:bodyPr>
            <a:normAutofit lnSpcReduction="10000"/>
          </a:bodyPr>
          <a:lstStyle/>
          <a:p>
            <a:pPr>
              <a:spcBef>
                <a:spcPts val="600"/>
              </a:spcBef>
            </a:pPr>
            <a:r>
              <a:rPr lang="en-US" b="1" dirty="0"/>
              <a:t>ERG theory </a:t>
            </a:r>
            <a:r>
              <a:rPr lang="en-US" dirty="0"/>
              <a:t>– describes existence, relatedness, and growth needs</a:t>
            </a:r>
          </a:p>
          <a:p>
            <a:pPr lvl="1">
              <a:spcBef>
                <a:spcPts val="600"/>
              </a:spcBef>
            </a:pPr>
            <a:r>
              <a:rPr lang="en-US" dirty="0"/>
              <a:t>More than one need may motivate a person at the same time.</a:t>
            </a:r>
          </a:p>
          <a:p>
            <a:pPr lvl="1">
              <a:spcBef>
                <a:spcPts val="600"/>
              </a:spcBef>
            </a:pPr>
            <a:r>
              <a:rPr lang="en-US" dirty="0"/>
              <a:t>Satisfaction-progression and frustration-regression components</a:t>
            </a:r>
          </a:p>
          <a:p>
            <a:pPr>
              <a:spcBef>
                <a:spcPts val="600"/>
              </a:spcBef>
            </a:pPr>
            <a:r>
              <a:rPr lang="en-US" b="1" dirty="0"/>
              <a:t>Two-factor theory – </a:t>
            </a:r>
            <a:r>
              <a:rPr lang="en-US" dirty="0"/>
              <a:t>identifies motivation factors, which affect satisfaction, and hygiene factors, which determine dissatisfaction</a:t>
            </a:r>
          </a:p>
          <a:p>
            <a:pPr lvl="1">
              <a:spcBef>
                <a:spcPts val="600"/>
              </a:spcBef>
            </a:pPr>
            <a:r>
              <a:rPr lang="en-US" b="1" dirty="0"/>
              <a:t>Motivation factors </a:t>
            </a:r>
            <a:r>
              <a:rPr lang="en-US" dirty="0"/>
              <a:t>– Are intrinsic to the work itself and include factors such as achievement and recognition</a:t>
            </a:r>
          </a:p>
          <a:p>
            <a:pPr lvl="1">
              <a:spcBef>
                <a:spcPts val="600"/>
              </a:spcBef>
            </a:pPr>
            <a:r>
              <a:rPr lang="en-US" b="1" dirty="0"/>
              <a:t>Hygiene factors </a:t>
            </a:r>
            <a:r>
              <a:rPr lang="en-US" dirty="0"/>
              <a:t>– Are extrinsic to the work itself and include factors such as pay and job security</a:t>
            </a:r>
          </a:p>
        </p:txBody>
      </p:sp>
    </p:spTree>
    <p:extLst>
      <p:ext uri="{BB962C8B-B14F-4D97-AF65-F5344CB8AC3E}">
        <p14:creationId xmlns:p14="http://schemas.microsoft.com/office/powerpoint/2010/main" val="328626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3">
            <a:extLst>
              <a:ext uri="{FF2B5EF4-FFF2-40B4-BE49-F238E27FC236}">
                <a16:creationId xmlns:a16="http://schemas.microsoft.com/office/drawing/2014/main" id="{0A6970D8-A3F2-6E16-A1AB-D1B674771892}"/>
              </a:ext>
            </a:extLst>
          </p:cNvPr>
          <p:cNvSpPr>
            <a:spLocks noGrp="1"/>
          </p:cNvSpPr>
          <p:nvPr>
            <p:ph type="title"/>
          </p:nvPr>
        </p:nvSpPr>
        <p:spPr>
          <a:xfrm>
            <a:off x="350232" y="388837"/>
            <a:ext cx="5403452" cy="1566570"/>
          </a:xfrm>
        </p:spPr>
        <p:txBody>
          <a:bodyPr/>
          <a:lstStyle/>
          <a:p>
            <a:r>
              <a:rPr lang="en-US" sz="3600" dirty="0"/>
              <a:t>Figure 5.3 </a:t>
            </a:r>
            <a:br>
              <a:rPr lang="en-US" sz="3600" dirty="0"/>
            </a:br>
            <a:r>
              <a:rPr lang="en-US" sz="3600" dirty="0"/>
              <a:t>The Two-Factor </a:t>
            </a:r>
            <a:br>
              <a:rPr lang="en-US" sz="3600" dirty="0"/>
            </a:br>
            <a:r>
              <a:rPr lang="en-US" sz="3600" dirty="0"/>
              <a:t>Theory of Motivation</a:t>
            </a:r>
            <a:endParaRPr lang="ru-RU" sz="3600" dirty="0"/>
          </a:p>
        </p:txBody>
      </p:sp>
      <p:sp>
        <p:nvSpPr>
          <p:cNvPr id="4" name="Content Placeholder 1">
            <a:extLst>
              <a:ext uri="{FF2B5EF4-FFF2-40B4-BE49-F238E27FC236}">
                <a16:creationId xmlns:a16="http://schemas.microsoft.com/office/drawing/2014/main" id="{87B5E6F9-1B84-6A26-9A80-69A1EAFCF8AA}"/>
              </a:ext>
            </a:extLst>
          </p:cNvPr>
          <p:cNvSpPr>
            <a:spLocks noGrp="1"/>
          </p:cNvSpPr>
          <p:nvPr>
            <p:ph sz="half" idx="1"/>
          </p:nvPr>
        </p:nvSpPr>
        <p:spPr>
          <a:xfrm>
            <a:off x="603455" y="2053882"/>
            <a:ext cx="5290911" cy="4080877"/>
          </a:xfrm>
        </p:spPr>
        <p:txBody>
          <a:bodyPr/>
          <a:lstStyle/>
          <a:p>
            <a:pPr marL="0" indent="0">
              <a:buNone/>
            </a:pPr>
            <a:r>
              <a:rPr lang="en-US" sz="2000" dirty="0"/>
              <a:t>The traditional view of satisfaction suggested that satisfaction and dissatisfaction were opposite ends of a single dimension. Herzberg’s two-factor theory found evidence of a more complex view. In this theory, motivation factors affect one dimension, ranging from satisfaction to no satisfaction. Other workplace characteristics, called “hygiene factors,” are assumed to affect another dimension, ranging from dissatisfaction to no dissatisfaction.</a:t>
            </a:r>
          </a:p>
          <a:p>
            <a:endParaRPr lang="en-US" sz="2000" dirty="0"/>
          </a:p>
        </p:txBody>
      </p:sp>
      <p:pic>
        <p:nvPicPr>
          <p:cNvPr id="5" name="Content Placeholder 4" descr="An illustration shows a comparison between the Traditional and Herzberg Views of job satisfaction. The Traditional View is represented by a single dimension ranging from Satisfaction on the left end to Dissatisfaction on the right end. Meanwhile, the Herzberg view consists of two dimensions, with the first dimension influenced by Motivational factors listed as: Achievement; Recognition; The Work Itself, Responsibility and Advancement of growth. This dimension ranges from Satisfaction on the left end to No Satisfaction on the right end. The second dimension is influenced by Hygiene factors listed as: Supervision; Working conditions; Interpersonal Relationships; Pay and Job Security; and Company Policies. It ranges from Dissatisfaction on the left end to No Dissatisfaction on the right end.">
            <a:extLst>
              <a:ext uri="{FF2B5EF4-FFF2-40B4-BE49-F238E27FC236}">
                <a16:creationId xmlns:a16="http://schemas.microsoft.com/office/drawing/2014/main" id="{9C4F5F9D-423C-6B11-15C3-58285AFBFABE}"/>
              </a:ext>
            </a:extLst>
          </p:cNvPr>
          <p:cNvPicPr>
            <a:picLocks noChangeAspect="1"/>
          </p:cNvPicPr>
          <p:nvPr/>
        </p:nvPicPr>
        <p:blipFill>
          <a:blip r:embed="rId3"/>
          <a:stretch>
            <a:fillRect/>
          </a:stretch>
        </p:blipFill>
        <p:spPr>
          <a:xfrm>
            <a:off x="6236790" y="346633"/>
            <a:ext cx="4938029" cy="5032991"/>
          </a:xfrm>
          <a:prstGeom prst="rect">
            <a:avLst/>
          </a:prstGeom>
        </p:spPr>
      </p:pic>
    </p:spTree>
    <p:extLst>
      <p:ext uri="{BB962C8B-B14F-4D97-AF65-F5344CB8AC3E}">
        <p14:creationId xmlns:p14="http://schemas.microsoft.com/office/powerpoint/2010/main" val="318632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8">
            <a:extLst>
              <a:ext uri="{FF2B5EF4-FFF2-40B4-BE49-F238E27FC236}">
                <a16:creationId xmlns:a16="http://schemas.microsoft.com/office/drawing/2014/main" id="{E6DDF766-AD85-48D0-B611-393242305478}"/>
              </a:ext>
            </a:extLst>
          </p:cNvPr>
          <p:cNvSpPr>
            <a:spLocks noGrp="1"/>
          </p:cNvSpPr>
          <p:nvPr>
            <p:ph type="title"/>
          </p:nvPr>
        </p:nvSpPr>
        <p:spPr>
          <a:xfrm>
            <a:off x="476843" y="473245"/>
            <a:ext cx="11241915" cy="1217447"/>
          </a:xfrm>
        </p:spPr>
        <p:txBody>
          <a:bodyPr/>
          <a:lstStyle/>
          <a:p>
            <a:r>
              <a:rPr lang="en-US" dirty="0"/>
              <a:t>The Acquired Needs Framework</a:t>
            </a:r>
            <a:endParaRPr lang="ru-RU" dirty="0"/>
          </a:p>
        </p:txBody>
      </p:sp>
      <p:sp>
        <p:nvSpPr>
          <p:cNvPr id="4" name="Text Placeholder 9">
            <a:extLst>
              <a:ext uri="{FF2B5EF4-FFF2-40B4-BE49-F238E27FC236}">
                <a16:creationId xmlns:a16="http://schemas.microsoft.com/office/drawing/2014/main" id="{2B1DE631-A5D4-4D79-C802-D18C5731AFBD}"/>
              </a:ext>
            </a:extLst>
          </p:cNvPr>
          <p:cNvSpPr>
            <a:spLocks noGrp="1"/>
          </p:cNvSpPr>
          <p:nvPr>
            <p:ph idx="1"/>
          </p:nvPr>
        </p:nvSpPr>
        <p:spPr>
          <a:xfrm>
            <a:off x="476843" y="1825625"/>
            <a:ext cx="11241915" cy="4351338"/>
          </a:xfrm>
        </p:spPr>
        <p:txBody>
          <a:bodyPr/>
          <a:lstStyle/>
          <a:p>
            <a:pPr>
              <a:spcBef>
                <a:spcPts val="600"/>
              </a:spcBef>
            </a:pPr>
            <a:r>
              <a:rPr lang="en-US" b="1" dirty="0"/>
              <a:t>Acquired needs framework </a:t>
            </a:r>
            <a:r>
              <a:rPr lang="en-US" dirty="0"/>
              <a:t>– centers on the needs for achievement, affiliation, and power</a:t>
            </a:r>
          </a:p>
          <a:p>
            <a:pPr lvl="1">
              <a:spcBef>
                <a:spcPts val="600"/>
              </a:spcBef>
            </a:pPr>
            <a:r>
              <a:rPr lang="en-US" b="1" dirty="0"/>
              <a:t>Need for achievement</a:t>
            </a:r>
            <a:r>
              <a:rPr lang="en-US" dirty="0"/>
              <a:t> – the desire to accomplish a task or goal more effectively than was done in the past</a:t>
            </a:r>
          </a:p>
          <a:p>
            <a:pPr lvl="1">
              <a:spcBef>
                <a:spcPts val="600"/>
              </a:spcBef>
            </a:pPr>
            <a:r>
              <a:rPr lang="en-US" b="1" dirty="0"/>
              <a:t>Need for affiliation </a:t>
            </a:r>
            <a:r>
              <a:rPr lang="en-US" dirty="0"/>
              <a:t>– the need for human companionship</a:t>
            </a:r>
          </a:p>
          <a:p>
            <a:pPr lvl="1">
              <a:spcBef>
                <a:spcPts val="600"/>
              </a:spcBef>
            </a:pPr>
            <a:r>
              <a:rPr lang="en-US" b="1" dirty="0"/>
              <a:t>Need for power </a:t>
            </a:r>
            <a:r>
              <a:rPr lang="en-US" dirty="0"/>
              <a:t>– the desire to control the resources in one’s environment</a:t>
            </a:r>
          </a:p>
        </p:txBody>
      </p:sp>
    </p:spTree>
    <p:extLst>
      <p:ext uri="{BB962C8B-B14F-4D97-AF65-F5344CB8AC3E}">
        <p14:creationId xmlns:p14="http://schemas.microsoft.com/office/powerpoint/2010/main" val="129816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0"/>
            <a:ext cx="12191973" cy="6856719"/>
          </a:xfrm>
          <a:prstGeom prst="rect">
            <a:avLst/>
          </a:prstGeom>
        </p:spPr>
      </p:pic>
      <p:sp>
        <p:nvSpPr>
          <p:cNvPr id="2" name="Title 1">
            <a:extLst>
              <a:ext uri="{FF2B5EF4-FFF2-40B4-BE49-F238E27FC236}">
                <a16:creationId xmlns:a16="http://schemas.microsoft.com/office/drawing/2014/main" id="{4878AB36-A7D5-B82C-57CF-18DEF92A7D01}"/>
              </a:ext>
            </a:extLst>
          </p:cNvPr>
          <p:cNvSpPr>
            <a:spLocks noGrp="1"/>
          </p:cNvSpPr>
          <p:nvPr>
            <p:ph type="title"/>
          </p:nvPr>
        </p:nvSpPr>
        <p:spPr>
          <a:xfrm>
            <a:off x="476843" y="473245"/>
            <a:ext cx="11241915" cy="624035"/>
          </a:xfrm>
        </p:spPr>
        <p:txBody>
          <a:bodyPr/>
          <a:lstStyle/>
          <a:p>
            <a:r>
              <a:rPr lang="en-US" dirty="0"/>
              <a:t>The Equity Theory of Motivation</a:t>
            </a:r>
            <a:endParaRPr lang="ru-RU" dirty="0"/>
          </a:p>
        </p:txBody>
      </p:sp>
      <p:sp>
        <p:nvSpPr>
          <p:cNvPr id="4" name="Text Placeholder 2">
            <a:extLst>
              <a:ext uri="{FF2B5EF4-FFF2-40B4-BE49-F238E27FC236}">
                <a16:creationId xmlns:a16="http://schemas.microsoft.com/office/drawing/2014/main" id="{62FAEF11-44A1-848D-4145-5A91CE671DE2}"/>
              </a:ext>
            </a:extLst>
          </p:cNvPr>
          <p:cNvSpPr>
            <a:spLocks noGrp="1"/>
          </p:cNvSpPr>
          <p:nvPr>
            <p:ph sz="half" idx="1"/>
          </p:nvPr>
        </p:nvSpPr>
        <p:spPr>
          <a:xfrm>
            <a:off x="480445" y="1233825"/>
            <a:ext cx="11238313" cy="3534166"/>
          </a:xfrm>
        </p:spPr>
        <p:txBody>
          <a:bodyPr/>
          <a:lstStyle/>
          <a:p>
            <a:r>
              <a:rPr lang="en-US" sz="2600" b="1" dirty="0"/>
              <a:t>Process-based perspective </a:t>
            </a:r>
            <a:r>
              <a:rPr lang="en-US" sz="2600" dirty="0"/>
              <a:t>– focuses on how people behave in their efforts to satisfy their needs</a:t>
            </a:r>
          </a:p>
          <a:p>
            <a:r>
              <a:rPr lang="en-US" sz="2600" b="1" dirty="0"/>
              <a:t>Equity theory </a:t>
            </a:r>
            <a:r>
              <a:rPr lang="en-US" sz="2600" dirty="0"/>
              <a:t>– focuses on people’s desire to be treated with what they perceive as equity and to avoid perceived inequity</a:t>
            </a:r>
          </a:p>
          <a:p>
            <a:pPr lvl="1"/>
            <a:r>
              <a:rPr lang="en-US" sz="2600" b="1" dirty="0"/>
              <a:t>Equity</a:t>
            </a:r>
            <a:r>
              <a:rPr lang="en-US" sz="2600" dirty="0"/>
              <a:t> – the belief that we are being treated fairly in relation to others; inequity is the belief that we are being treated unfairly in relation to others</a:t>
            </a:r>
          </a:p>
          <a:p>
            <a:pPr lvl="1"/>
            <a:r>
              <a:rPr lang="en-US" sz="2600" dirty="0"/>
              <a:t>Equity comparison process in terms of an input-to-outcome ratio:</a:t>
            </a:r>
            <a:br>
              <a:rPr lang="en-US" sz="2600" dirty="0"/>
            </a:br>
            <a:br>
              <a:rPr lang="en-US" sz="1800" i="0" dirty="0">
                <a:solidFill>
                  <a:srgbClr val="231F20"/>
                </a:solidFill>
                <a:effectLst/>
                <a:latin typeface="NewCenturySchlbkLTStd-Roman"/>
              </a:rPr>
            </a:br>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5" name="Content Placeholder 6" descr="Outcomes (Self) over Inputs (Self) compared with Outcomes (other) over Inputs (other)">
                <a:extLst>
                  <a:ext uri="{FF2B5EF4-FFF2-40B4-BE49-F238E27FC236}">
                    <a16:creationId xmlns:a16="http://schemas.microsoft.com/office/drawing/2014/main" id="{EBCCB96D-CB24-911F-EBD2-A16B509E16AE}"/>
                  </a:ext>
                </a:extLst>
              </p:cNvPr>
              <p:cNvSpPr txBox="1">
                <a:spLocks/>
              </p:cNvSpPr>
              <p:nvPr/>
            </p:nvSpPr>
            <p:spPr bwMode="auto">
              <a:xfrm>
                <a:off x="2235312" y="4796172"/>
                <a:ext cx="7423689" cy="909788"/>
              </a:xfrm>
              <a:prstGeom prst="rect">
                <a:avLst/>
              </a:prstGeom>
              <a:solidFill>
                <a:schemeClr val="accent4"/>
              </a:solidFill>
              <a:ln>
                <a:noFill/>
              </a:ln>
            </p:spPr>
            <p:txBody>
              <a:bodyPr>
                <a:normAutofit fontScale="77500" lnSpcReduction="20000"/>
              </a:bodyPr>
              <a:lstStyle>
                <a:lvl1pPr marL="228600" indent="-22860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Clr>
                    <a:schemeClr val="tx1"/>
                  </a:buClr>
                  <a:buSzPct val="80000"/>
                  <a:buFont typeface="Wingdings" panose="05000000000000000000" pitchFamily="2" charset="2"/>
                  <a:buChar char="§"/>
                  <a:defRPr sz="2400" b="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0"/>
                  </a:spcBef>
                  <a:spcAft>
                    <a:spcPts val="800"/>
                  </a:spcAft>
                  <a:buClr>
                    <a:schemeClr val="tx1"/>
                  </a:buClr>
                  <a:buSzPct val="100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buFont typeface="Arial" panose="020B0604020202020204" pitchFamily="34" charset="0"/>
                  <a:buNone/>
                </a:pPr>
                <a14:m>
                  <m:oMathPara xmlns:m="http://schemas.openxmlformats.org/officeDocument/2006/math">
                    <m:oMathParaPr>
                      <m:jc m:val="left"/>
                    </m:oMathParaPr>
                    <m:oMath xmlns:m="http://schemas.openxmlformats.org/officeDocument/2006/math">
                      <m:m>
                        <m:mPr>
                          <m:plcHide m:val="on"/>
                          <m:mcs>
                            <m:mc>
                              <m:mcPr>
                                <m:count m:val="3"/>
                                <m:mcJc m:val="center"/>
                              </m:mcPr>
                            </m:mc>
                          </m:mcs>
                          <m:ctrlPr>
                            <a:rPr lang="en-US" sz="2900" i="1" smtClean="0">
                              <a:latin typeface="Cambria Math" panose="02040503050406030204" pitchFamily="18" charset="0"/>
                            </a:rPr>
                          </m:ctrlPr>
                        </m:mPr>
                        <m:mr>
                          <m:e>
                            <m:f>
                              <m:fPr>
                                <m:ctrlPr>
                                  <a:rPr lang="en-US" sz="2900" i="1">
                                    <a:latin typeface="Cambria Math" panose="02040503050406030204" pitchFamily="18" charset="0"/>
                                  </a:rPr>
                                </m:ctrlPr>
                              </m:fPr>
                              <m:num>
                                <m:r>
                                  <m:rPr>
                                    <m:sty m:val="p"/>
                                  </m:rPr>
                                  <a:rPr lang="en-US" sz="2900" i="1">
                                    <a:latin typeface="Cambria Math" panose="02040503050406030204" pitchFamily="18" charset="0"/>
                                  </a:rPr>
                                  <m:t>Outcomes</m:t>
                                </m:r>
                                <m:r>
                                  <a:rPr lang="en-US" sz="2900" i="1" smtClean="0">
                                    <a:latin typeface="Cambria Math" panose="02040503050406030204" pitchFamily="18" charset="0"/>
                                  </a:rPr>
                                  <m:t> </m:t>
                                </m:r>
                                <m:d>
                                  <m:dPr>
                                    <m:ctrlPr>
                                      <a:rPr lang="en-US" sz="2900" i="1">
                                        <a:latin typeface="Cambria Math" panose="02040503050406030204" pitchFamily="18" charset="0"/>
                                      </a:rPr>
                                    </m:ctrlPr>
                                  </m:dPr>
                                  <m:e>
                                    <m:r>
                                      <m:rPr>
                                        <m:sty m:val="p"/>
                                      </m:rPr>
                                      <a:rPr lang="en-US" sz="2900" smtClean="0">
                                        <a:latin typeface="Cambria Math" panose="02040503050406030204" pitchFamily="18" charset="0"/>
                                      </a:rPr>
                                      <m:t>s</m:t>
                                    </m:r>
                                    <m:r>
                                      <m:rPr>
                                        <m:sty m:val="p"/>
                                      </m:rPr>
                                      <a:rPr lang="en-US" sz="2900" i="1">
                                        <a:latin typeface="Cambria Math" panose="02040503050406030204" pitchFamily="18" charset="0"/>
                                      </a:rPr>
                                      <m:t>elf</m:t>
                                    </m:r>
                                  </m:e>
                                </m:d>
                              </m:num>
                              <m:den>
                                <m:r>
                                  <m:rPr>
                                    <m:sty m:val="p"/>
                                  </m:rPr>
                                  <a:rPr lang="en-US" sz="2900" i="1">
                                    <a:latin typeface="Cambria Math" panose="02040503050406030204" pitchFamily="18" charset="0"/>
                                  </a:rPr>
                                  <m:t>Inputs</m:t>
                                </m:r>
                                <m:r>
                                  <a:rPr lang="en-US" sz="2900" i="1" smtClean="0">
                                    <a:latin typeface="Cambria Math" panose="02040503050406030204" pitchFamily="18" charset="0"/>
                                  </a:rPr>
                                  <m:t> </m:t>
                                </m:r>
                                <m:d>
                                  <m:dPr>
                                    <m:ctrlPr>
                                      <a:rPr lang="en-US" sz="2900" i="1">
                                        <a:latin typeface="Cambria Math" panose="02040503050406030204" pitchFamily="18" charset="0"/>
                                      </a:rPr>
                                    </m:ctrlPr>
                                  </m:dPr>
                                  <m:e>
                                    <m:r>
                                      <m:rPr>
                                        <m:sty m:val="p"/>
                                      </m:rPr>
                                      <a:rPr lang="en-US" sz="2900" i="1">
                                        <a:latin typeface="Cambria Math" panose="02040503050406030204" pitchFamily="18" charset="0"/>
                                      </a:rPr>
                                      <m:t>self</m:t>
                                    </m:r>
                                  </m:e>
                                </m:d>
                              </m:den>
                            </m:f>
                          </m:e>
                          <m:e>
                            <m:r>
                              <m:rPr>
                                <m:sty m:val="p"/>
                              </m:rPr>
                              <a:rPr lang="en-US" sz="2900" i="1">
                                <a:latin typeface="Cambria Math" panose="02040503050406030204" pitchFamily="18" charset="0"/>
                              </a:rPr>
                              <m:t>compared</m:t>
                            </m:r>
                            <m:r>
                              <a:rPr lang="en-US" sz="2900" i="1" smtClean="0">
                                <a:latin typeface="Cambria Math" panose="02040503050406030204" pitchFamily="18" charset="0"/>
                              </a:rPr>
                              <m:t> </m:t>
                            </m:r>
                            <m:r>
                              <m:rPr>
                                <m:sty m:val="p"/>
                              </m:rPr>
                              <a:rPr lang="en-US" sz="2900" i="1">
                                <a:latin typeface="Cambria Math" panose="02040503050406030204" pitchFamily="18" charset="0"/>
                              </a:rPr>
                              <m:t>with</m:t>
                            </m:r>
                          </m:e>
                          <m:e>
                            <m:f>
                              <m:fPr>
                                <m:ctrlPr>
                                  <a:rPr lang="en-US" sz="2900" i="1">
                                    <a:latin typeface="Cambria Math" panose="02040503050406030204" pitchFamily="18" charset="0"/>
                                  </a:rPr>
                                </m:ctrlPr>
                              </m:fPr>
                              <m:num>
                                <m:r>
                                  <m:rPr>
                                    <m:sty m:val="p"/>
                                  </m:rPr>
                                  <a:rPr lang="en-US" sz="2900" i="1">
                                    <a:latin typeface="Cambria Math" panose="02040503050406030204" pitchFamily="18" charset="0"/>
                                  </a:rPr>
                                  <m:t>Outcomes</m:t>
                                </m:r>
                                <m:r>
                                  <a:rPr lang="en-US" sz="2900" i="1" smtClean="0">
                                    <a:latin typeface="Cambria Math" panose="02040503050406030204" pitchFamily="18" charset="0"/>
                                  </a:rPr>
                                  <m:t> </m:t>
                                </m:r>
                                <m:d>
                                  <m:dPr>
                                    <m:ctrlPr>
                                      <a:rPr lang="en-US" sz="2900" i="1">
                                        <a:latin typeface="Cambria Math" panose="02040503050406030204" pitchFamily="18" charset="0"/>
                                      </a:rPr>
                                    </m:ctrlPr>
                                  </m:dPr>
                                  <m:e>
                                    <m:r>
                                      <m:rPr>
                                        <m:sty m:val="p"/>
                                      </m:rPr>
                                      <a:rPr lang="en-US" sz="2900" i="1">
                                        <a:latin typeface="Cambria Math" panose="02040503050406030204" pitchFamily="18" charset="0"/>
                                      </a:rPr>
                                      <m:t>other</m:t>
                                    </m:r>
                                  </m:e>
                                </m:d>
                              </m:num>
                              <m:den>
                                <m:r>
                                  <m:rPr>
                                    <m:sty m:val="p"/>
                                  </m:rPr>
                                  <a:rPr lang="en-US" sz="2900" i="1">
                                    <a:latin typeface="Cambria Math" panose="02040503050406030204" pitchFamily="18" charset="0"/>
                                  </a:rPr>
                                  <m:t>Inputs</m:t>
                                </m:r>
                                <m:r>
                                  <a:rPr lang="en-US" sz="2900" i="1" smtClean="0">
                                    <a:latin typeface="Cambria Math" panose="02040503050406030204" pitchFamily="18" charset="0"/>
                                  </a:rPr>
                                  <m:t> </m:t>
                                </m:r>
                                <m:d>
                                  <m:dPr>
                                    <m:ctrlPr>
                                      <a:rPr lang="en-US" sz="2900" i="1">
                                        <a:latin typeface="Cambria Math" panose="02040503050406030204" pitchFamily="18" charset="0"/>
                                      </a:rPr>
                                    </m:ctrlPr>
                                  </m:dPr>
                                  <m:e>
                                    <m:r>
                                      <m:rPr>
                                        <m:sty m:val="p"/>
                                      </m:rPr>
                                      <a:rPr lang="en-US" sz="2900" i="1">
                                        <a:latin typeface="Cambria Math" panose="02040503050406030204" pitchFamily="18" charset="0"/>
                                      </a:rPr>
                                      <m:t>other</m:t>
                                    </m:r>
                                  </m:e>
                                </m:d>
                              </m:den>
                            </m:f>
                          </m:e>
                        </m:mr>
                      </m:m>
                    </m:oMath>
                  </m:oMathPara>
                </a14:m>
                <a:endParaRPr lang="en-US" dirty="0">
                  <a:latin typeface="Candara" panose="020E0502030303020204" pitchFamily="34" charset="0"/>
                </a:endParaRPr>
              </a:p>
            </p:txBody>
          </p:sp>
        </mc:Choice>
        <mc:Fallback xmlns="">
          <p:sp>
            <p:nvSpPr>
              <p:cNvPr id="5" name="Content Placeholder 6" descr="Outcomes (Self) over Inputs (Self) compared with Outcomes (other) over Inputs (other)">
                <a:extLst>
                  <a:ext uri="{FF2B5EF4-FFF2-40B4-BE49-F238E27FC236}">
                    <a16:creationId xmlns:a16="http://schemas.microsoft.com/office/drawing/2014/main" id="{EBCCB96D-CB24-911F-EBD2-A16B509E16AE}"/>
                  </a:ext>
                </a:extLst>
              </p:cNvPr>
              <p:cNvSpPr txBox="1">
                <a:spLocks noRot="1" noChangeAspect="1" noMove="1" noResize="1" noEditPoints="1" noAdjustHandles="1" noChangeArrowheads="1" noChangeShapeType="1" noTextEdit="1"/>
              </p:cNvSpPr>
              <p:nvPr/>
            </p:nvSpPr>
            <p:spPr bwMode="auto">
              <a:xfrm>
                <a:off x="2235312" y="4796172"/>
                <a:ext cx="7423689" cy="909788"/>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0728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3">
            <a:extLst>
              <a:ext uri="{FF2B5EF4-FFF2-40B4-BE49-F238E27FC236}">
                <a16:creationId xmlns:a16="http://schemas.microsoft.com/office/drawing/2014/main" id="{86E8AB20-67FB-AD37-5E25-FE07EA0D1A7B}"/>
              </a:ext>
            </a:extLst>
          </p:cNvPr>
          <p:cNvSpPr>
            <a:spLocks noGrp="1"/>
          </p:cNvSpPr>
          <p:nvPr>
            <p:ph type="title"/>
          </p:nvPr>
        </p:nvSpPr>
        <p:spPr>
          <a:xfrm>
            <a:off x="476843" y="473245"/>
            <a:ext cx="11241915" cy="1217447"/>
          </a:xfrm>
        </p:spPr>
        <p:txBody>
          <a:bodyPr/>
          <a:lstStyle/>
          <a:p>
            <a:r>
              <a:rPr lang="en-US" sz="3600" dirty="0"/>
              <a:t>Figure 5.4 Responses to Perceptions </a:t>
            </a:r>
            <a:br>
              <a:rPr lang="en-US" sz="3600" dirty="0"/>
            </a:br>
            <a:r>
              <a:rPr lang="en-US" sz="3600" dirty="0"/>
              <a:t>of Equity and Inequity</a:t>
            </a:r>
            <a:endParaRPr lang="ru-RU" sz="3600" dirty="0"/>
          </a:p>
        </p:txBody>
      </p:sp>
      <p:sp>
        <p:nvSpPr>
          <p:cNvPr id="4" name="Content Placeholder 1">
            <a:extLst>
              <a:ext uri="{FF2B5EF4-FFF2-40B4-BE49-F238E27FC236}">
                <a16:creationId xmlns:a16="http://schemas.microsoft.com/office/drawing/2014/main" id="{43A394E9-E23E-7EF7-1E47-87304572E351}"/>
              </a:ext>
            </a:extLst>
          </p:cNvPr>
          <p:cNvSpPr>
            <a:spLocks noGrp="1"/>
          </p:cNvSpPr>
          <p:nvPr>
            <p:ph sz="half" idx="1"/>
          </p:nvPr>
        </p:nvSpPr>
        <p:spPr>
          <a:xfrm>
            <a:off x="476843" y="1825625"/>
            <a:ext cx="4531255" cy="4351338"/>
          </a:xfrm>
        </p:spPr>
        <p:txBody>
          <a:bodyPr/>
          <a:lstStyle/>
          <a:p>
            <a:pPr marL="0" indent="0">
              <a:buNone/>
            </a:pPr>
            <a:r>
              <a:rPr lang="en-US" sz="2400" dirty="0"/>
              <a:t>People form equity perceptions by comparing their situation with that of someone else. If they perceive equity, they are motivated to maintain the current situation. If they perceive inequity, they are motivated to use one or more of the strategies shown here to reduce the inequity.</a:t>
            </a:r>
          </a:p>
          <a:p>
            <a:endParaRPr lang="en-US" dirty="0"/>
          </a:p>
        </p:txBody>
      </p:sp>
      <p:pic>
        <p:nvPicPr>
          <p:cNvPr id="5" name="Content Placeholder 4" descr="A flowchart shows how people can perceive either equity or inequity when comparing their own situation with others. When they perceive Equity, they are Motivated to Maintain Current Situation. Whereas, if they perceive Inequity, they are Motivated to Reduce Inequity by using strategies listed as: Change inputs; Change Outcomes; Alter perceptions of self; Alter perception of other; Change comparisons; and Leave situation.">
            <a:extLst>
              <a:ext uri="{FF2B5EF4-FFF2-40B4-BE49-F238E27FC236}">
                <a16:creationId xmlns:a16="http://schemas.microsoft.com/office/drawing/2014/main" id="{43B41D1F-679F-6B17-2A2E-2ED880DECF83}"/>
              </a:ext>
            </a:extLst>
          </p:cNvPr>
          <p:cNvPicPr>
            <a:picLocks noChangeAspect="1"/>
          </p:cNvPicPr>
          <p:nvPr/>
        </p:nvPicPr>
        <p:blipFill>
          <a:blip r:embed="rId3"/>
          <a:stretch>
            <a:fillRect/>
          </a:stretch>
        </p:blipFill>
        <p:spPr>
          <a:xfrm>
            <a:off x="5476588" y="1552974"/>
            <a:ext cx="6365771" cy="4148693"/>
          </a:xfrm>
          <a:prstGeom prst="rect">
            <a:avLst/>
          </a:prstGeom>
        </p:spPr>
      </p:pic>
    </p:spTree>
    <p:extLst>
      <p:ext uri="{BB962C8B-B14F-4D97-AF65-F5344CB8AC3E}">
        <p14:creationId xmlns:p14="http://schemas.microsoft.com/office/powerpoint/2010/main" val="229599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5">
            <a:extLst>
              <a:ext uri="{FF2B5EF4-FFF2-40B4-BE49-F238E27FC236}">
                <a16:creationId xmlns:a16="http://schemas.microsoft.com/office/drawing/2014/main" id="{F645032C-3E19-1280-0AF3-CA0150054888}"/>
              </a:ext>
            </a:extLst>
          </p:cNvPr>
          <p:cNvSpPr>
            <a:spLocks noGrp="1"/>
          </p:cNvSpPr>
          <p:nvPr>
            <p:ph type="title"/>
          </p:nvPr>
        </p:nvSpPr>
        <p:spPr>
          <a:xfrm>
            <a:off x="476843" y="473245"/>
            <a:ext cx="11241915" cy="1217447"/>
          </a:xfrm>
        </p:spPr>
        <p:txBody>
          <a:bodyPr/>
          <a:lstStyle/>
          <a:p>
            <a:pPr marL="461963" indent="-461963"/>
            <a:r>
              <a:rPr lang="en-US" sz="4000" dirty="0"/>
              <a:t>The Expectancy Theory of Motivation </a:t>
            </a:r>
          </a:p>
        </p:txBody>
      </p:sp>
      <p:sp>
        <p:nvSpPr>
          <p:cNvPr id="4" name="Text Placeholder 2">
            <a:extLst>
              <a:ext uri="{FF2B5EF4-FFF2-40B4-BE49-F238E27FC236}">
                <a16:creationId xmlns:a16="http://schemas.microsoft.com/office/drawing/2014/main" id="{ACB86080-81B2-3C9A-3CDF-F3FC12591174}"/>
              </a:ext>
            </a:extLst>
          </p:cNvPr>
          <p:cNvSpPr>
            <a:spLocks noGrp="1"/>
          </p:cNvSpPr>
          <p:nvPr>
            <p:ph sz="half" idx="1"/>
          </p:nvPr>
        </p:nvSpPr>
        <p:spPr>
          <a:xfrm>
            <a:off x="476843" y="1184889"/>
            <a:ext cx="11492126" cy="1339606"/>
          </a:xfrm>
        </p:spPr>
        <p:txBody>
          <a:bodyPr/>
          <a:lstStyle/>
          <a:p>
            <a:pPr marL="461963" indent="-461963"/>
            <a:r>
              <a:rPr lang="en-US" sz="2600" b="1" dirty="0"/>
              <a:t>Expectancy theory </a:t>
            </a:r>
            <a:r>
              <a:rPr lang="en-US" sz="2600" dirty="0"/>
              <a:t>– suggests that people are motivated by how much they want something and the likelihood they perceive of getting it</a:t>
            </a:r>
          </a:p>
          <a:p>
            <a:pPr marL="461963" indent="-461963"/>
            <a:r>
              <a:rPr lang="en-US" sz="2600" dirty="0"/>
              <a:t>Basic expectancy model components:</a:t>
            </a:r>
          </a:p>
        </p:txBody>
      </p:sp>
      <p:graphicFrame>
        <p:nvGraphicFramePr>
          <p:cNvPr id="5" name="Table 4">
            <a:extLst>
              <a:ext uri="{FF2B5EF4-FFF2-40B4-BE49-F238E27FC236}">
                <a16:creationId xmlns:a16="http://schemas.microsoft.com/office/drawing/2014/main" id="{DD6EFD19-58AD-3FEA-538D-3E26509EAD82}"/>
              </a:ext>
            </a:extLst>
          </p:cNvPr>
          <p:cNvGraphicFramePr>
            <a:graphicFrameLocks/>
          </p:cNvGraphicFramePr>
          <p:nvPr>
            <p:extLst>
              <p:ext uri="{D42A27DB-BD31-4B8C-83A1-F6EECF244321}">
                <p14:modId xmlns:p14="http://schemas.microsoft.com/office/powerpoint/2010/main" val="1858657056"/>
              </p:ext>
            </p:extLst>
          </p:nvPr>
        </p:nvGraphicFramePr>
        <p:xfrm>
          <a:off x="1023333" y="2645930"/>
          <a:ext cx="10409721" cy="2819400"/>
        </p:xfrm>
        <a:graphic>
          <a:graphicData uri="http://schemas.openxmlformats.org/drawingml/2006/table">
            <a:tbl>
              <a:tblPr firstRow="1"/>
              <a:tblGrid>
                <a:gridCol w="3373520">
                  <a:extLst>
                    <a:ext uri="{9D8B030D-6E8A-4147-A177-3AD203B41FA5}">
                      <a16:colId xmlns:a16="http://schemas.microsoft.com/office/drawing/2014/main" val="20000"/>
                    </a:ext>
                  </a:extLst>
                </a:gridCol>
                <a:gridCol w="7036201">
                  <a:extLst>
                    <a:ext uri="{9D8B030D-6E8A-4147-A177-3AD203B41FA5}">
                      <a16:colId xmlns:a16="http://schemas.microsoft.com/office/drawing/2014/main" val="20001"/>
                    </a:ext>
                  </a:extLst>
                </a:gridCol>
              </a:tblGrid>
              <a:tr h="5636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a:ln>
                            <a:noFill/>
                          </a:ln>
                          <a:solidFill>
                            <a:schemeClr val="tx1"/>
                          </a:solidFill>
                          <a:effectLst/>
                          <a:latin typeface="Arial" pitchFamily="34" charset="0"/>
                          <a:cs typeface="Arial" pitchFamily="34" charset="0"/>
                        </a:rPr>
                        <a:t>Effort-to-performance expectancy</a:t>
                      </a:r>
                      <a:endParaRPr kumimoji="0" lang="en-US" sz="23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solidFill>
                            <a:schemeClr val="tx1"/>
                          </a:solidFill>
                          <a:effectLst/>
                          <a:latin typeface="Arial" pitchFamily="34" charset="0"/>
                          <a:cs typeface="Arial" pitchFamily="34" charset="0"/>
                        </a:rPr>
                        <a:t>The perceived probability that effort will lead to performance</a:t>
                      </a:r>
                      <a:endParaRPr kumimoji="0" lang="en-US" sz="23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5636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a:ln>
                            <a:noFill/>
                          </a:ln>
                          <a:solidFill>
                            <a:schemeClr val="tx1"/>
                          </a:solidFill>
                          <a:effectLst/>
                          <a:latin typeface="Arial" pitchFamily="34" charset="0"/>
                          <a:cs typeface="Arial" pitchFamily="34" charset="0"/>
                        </a:rPr>
                        <a:t>Performance-to-outcome expectancy</a:t>
                      </a:r>
                      <a:endParaRPr kumimoji="0" lang="en-US" sz="23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solidFill>
                            <a:schemeClr val="tx1"/>
                          </a:solidFill>
                          <a:effectLst/>
                          <a:latin typeface="Arial" pitchFamily="34" charset="0"/>
                          <a:cs typeface="Arial" pitchFamily="34" charset="0"/>
                        </a:rPr>
                        <a:t>The perceived probability that performance will lead to certain outcomes</a:t>
                      </a:r>
                      <a:endParaRPr kumimoji="0" lang="en-US" sz="23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3522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a:ln>
                            <a:noFill/>
                          </a:ln>
                          <a:solidFill>
                            <a:schemeClr val="tx1"/>
                          </a:solidFill>
                          <a:effectLst/>
                          <a:latin typeface="Arial" pitchFamily="34" charset="0"/>
                          <a:cs typeface="Arial" pitchFamily="34" charset="0"/>
                        </a:rPr>
                        <a:t>Outcome</a:t>
                      </a:r>
                      <a:endParaRPr kumimoji="0" lang="en-US" sz="23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solidFill>
                            <a:schemeClr val="tx1"/>
                          </a:solidFill>
                          <a:effectLst/>
                          <a:latin typeface="Arial" pitchFamily="34" charset="0"/>
                          <a:cs typeface="Arial" pitchFamily="34" charset="0"/>
                        </a:rPr>
                        <a:t>Anything that results from performing a behavior</a:t>
                      </a:r>
                      <a:endParaRPr kumimoji="0" lang="en-US" sz="23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5636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u="none" strike="noStrike" cap="none" normalizeH="0" baseline="0" dirty="0">
                          <a:ln>
                            <a:noFill/>
                          </a:ln>
                          <a:solidFill>
                            <a:schemeClr val="tx1"/>
                          </a:solidFill>
                          <a:effectLst/>
                          <a:latin typeface="Arial" pitchFamily="34" charset="0"/>
                          <a:cs typeface="Arial" pitchFamily="34" charset="0"/>
                        </a:rPr>
                        <a:t>Valence</a:t>
                      </a:r>
                      <a:endParaRPr kumimoji="0" lang="en-US" sz="2300" b="1" i="0" u="none" strike="noStrike" cap="none" normalizeH="0" baseline="0" dirty="0">
                        <a:ln>
                          <a:noFill/>
                        </a:ln>
                        <a:solidFill>
                          <a:schemeClr val="tx1"/>
                        </a:solidFill>
                        <a:effectLst/>
                        <a:latin typeface="Arial" pitchFamily="34" charset="0"/>
                        <a:cs typeface="Arial" pitchFamily="34" charset="0"/>
                      </a:endParaRPr>
                    </a:p>
                  </a:txBody>
                  <a:tcP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u="none" strike="noStrike" cap="none" normalizeH="0" baseline="0" dirty="0">
                          <a:ln>
                            <a:noFill/>
                          </a:ln>
                          <a:solidFill>
                            <a:schemeClr val="tx1"/>
                          </a:solidFill>
                          <a:effectLst/>
                          <a:latin typeface="Arial" pitchFamily="34" charset="0"/>
                          <a:cs typeface="Arial" pitchFamily="34" charset="0"/>
                        </a:rPr>
                        <a:t>The degree of attractiveness or unattractiveness (value) that a particular outcome has for a person</a:t>
                      </a:r>
                      <a:endParaRPr kumimoji="0" lang="en-US" sz="23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945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5">
            <a:extLst>
              <a:ext uri="{FF2B5EF4-FFF2-40B4-BE49-F238E27FC236}">
                <a16:creationId xmlns:a16="http://schemas.microsoft.com/office/drawing/2014/main" id="{D33F6549-075D-79AE-563B-71C540E804B6}"/>
              </a:ext>
            </a:extLst>
          </p:cNvPr>
          <p:cNvSpPr>
            <a:spLocks noGrp="1"/>
          </p:cNvSpPr>
          <p:nvPr>
            <p:ph type="title"/>
          </p:nvPr>
        </p:nvSpPr>
        <p:spPr>
          <a:xfrm>
            <a:off x="476843" y="473246"/>
            <a:ext cx="11241915" cy="919620"/>
          </a:xfrm>
        </p:spPr>
        <p:txBody>
          <a:bodyPr/>
          <a:lstStyle/>
          <a:p>
            <a:r>
              <a:rPr lang="en-US" sz="3600" dirty="0"/>
              <a:t>Figure 5.5 The Expectancy Theory of Motivation</a:t>
            </a:r>
            <a:endParaRPr lang="ru-RU" sz="3600" dirty="0"/>
          </a:p>
        </p:txBody>
      </p:sp>
      <p:sp>
        <p:nvSpPr>
          <p:cNvPr id="4" name="Content Placeholder 1">
            <a:extLst>
              <a:ext uri="{FF2B5EF4-FFF2-40B4-BE49-F238E27FC236}">
                <a16:creationId xmlns:a16="http://schemas.microsoft.com/office/drawing/2014/main" id="{2A64937E-DB71-D1A8-F94A-248AB4CDFAAA}"/>
              </a:ext>
            </a:extLst>
          </p:cNvPr>
          <p:cNvSpPr>
            <a:spLocks noGrp="1"/>
          </p:cNvSpPr>
          <p:nvPr>
            <p:ph sz="half" idx="1"/>
          </p:nvPr>
        </p:nvSpPr>
        <p:spPr>
          <a:xfrm>
            <a:off x="369719" y="1304005"/>
            <a:ext cx="11573751" cy="1837979"/>
          </a:xfrm>
        </p:spPr>
        <p:txBody>
          <a:bodyPr/>
          <a:lstStyle/>
          <a:p>
            <a:pPr marL="0" indent="0">
              <a:buNone/>
            </a:pPr>
            <a:r>
              <a:rPr lang="en-US" sz="2200" dirty="0"/>
              <a:t>The expectancy theory is the most complex model of employee motivation in organizations. As shown here, the key components of expectancy theory are effort-to-performance expectancy, performance-to-outcome instrumentality, and outcomes, each of which has an associated valence. These components interact with effort, environment, and ability to determine an individual’s performance.</a:t>
            </a:r>
          </a:p>
          <a:p>
            <a:endParaRPr lang="en-US" dirty="0"/>
          </a:p>
        </p:txBody>
      </p:sp>
      <p:pic>
        <p:nvPicPr>
          <p:cNvPr id="5" name="Content Placeholder 4" descr="A flowchart shows the model of the Expectancy Theory of Motivation in an organizational setting, which begins with the key component of Effort to Performance expectancy, accompanied by associated valence, Effort, and leads to the key component of Performance to Outcome instrumentality, with associated valence with Environment, Performance, and Ability. Ultimately, this results in three outcomes with associated valence.">
            <a:extLst>
              <a:ext uri="{FF2B5EF4-FFF2-40B4-BE49-F238E27FC236}">
                <a16:creationId xmlns:a16="http://schemas.microsoft.com/office/drawing/2014/main" id="{16B6A0AE-7FF2-365B-B89C-1219F7CE9C30}"/>
              </a:ext>
            </a:extLst>
          </p:cNvPr>
          <p:cNvPicPr>
            <a:picLocks noChangeAspect="1"/>
          </p:cNvPicPr>
          <p:nvPr/>
        </p:nvPicPr>
        <p:blipFill>
          <a:blip r:embed="rId3"/>
          <a:stretch>
            <a:fillRect/>
          </a:stretch>
        </p:blipFill>
        <p:spPr>
          <a:xfrm>
            <a:off x="1754465" y="3104669"/>
            <a:ext cx="7846736" cy="2701335"/>
          </a:xfrm>
          <a:prstGeom prst="rect">
            <a:avLst/>
          </a:prstGeom>
        </p:spPr>
      </p:pic>
    </p:spTree>
    <p:extLst>
      <p:ext uri="{BB962C8B-B14F-4D97-AF65-F5344CB8AC3E}">
        <p14:creationId xmlns:p14="http://schemas.microsoft.com/office/powerpoint/2010/main" val="59937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1">
            <a:extLst>
              <a:ext uri="{FF2B5EF4-FFF2-40B4-BE49-F238E27FC236}">
                <a16:creationId xmlns:a16="http://schemas.microsoft.com/office/drawing/2014/main" id="{F4782AFA-2155-A12D-E5C8-DE3D5E1A5B87}"/>
              </a:ext>
            </a:extLst>
          </p:cNvPr>
          <p:cNvSpPr>
            <a:spLocks noGrp="1"/>
          </p:cNvSpPr>
          <p:nvPr>
            <p:ph type="title"/>
          </p:nvPr>
        </p:nvSpPr>
        <p:spPr>
          <a:xfrm>
            <a:off x="476843" y="473245"/>
            <a:ext cx="11241915" cy="1217447"/>
          </a:xfrm>
        </p:spPr>
        <p:txBody>
          <a:bodyPr/>
          <a:lstStyle/>
          <a:p>
            <a:r>
              <a:rPr lang="en-US" dirty="0"/>
              <a:t>Learning Outcomes</a:t>
            </a:r>
          </a:p>
        </p:txBody>
      </p:sp>
      <p:sp>
        <p:nvSpPr>
          <p:cNvPr id="4" name="Content Placeholder 2">
            <a:extLst>
              <a:ext uri="{FF2B5EF4-FFF2-40B4-BE49-F238E27FC236}">
                <a16:creationId xmlns:a16="http://schemas.microsoft.com/office/drawing/2014/main" id="{EAD760C2-3824-45CC-E9FC-3AFBA22F1E2C}"/>
              </a:ext>
            </a:extLst>
          </p:cNvPr>
          <p:cNvSpPr>
            <a:spLocks noGrp="1"/>
          </p:cNvSpPr>
          <p:nvPr>
            <p:ph idx="1"/>
          </p:nvPr>
        </p:nvSpPr>
        <p:spPr>
          <a:xfrm>
            <a:off x="476843" y="1825625"/>
            <a:ext cx="11241915" cy="4351338"/>
          </a:xfrm>
        </p:spPr>
        <p:txBody>
          <a:bodyPr/>
          <a:lstStyle/>
          <a:p>
            <a:pPr marL="0" marR="0" indent="0">
              <a:lnSpc>
                <a:spcPct val="115000"/>
              </a:lnSpc>
              <a:spcBef>
                <a:spcPts val="0"/>
              </a:spcBef>
              <a:spcAft>
                <a:spcPts val="1000"/>
              </a:spcAft>
              <a:buNone/>
            </a:pPr>
            <a:r>
              <a:rPr lang="en-US" dirty="0"/>
              <a:t>After studying this chapter, you should be able to: </a:t>
            </a:r>
          </a:p>
          <a:p>
            <a:pPr marL="342900" marR="0" indent="-342900">
              <a:spcBef>
                <a:spcPts val="600"/>
              </a:spcBef>
              <a:spcAft>
                <a:spcPts val="600"/>
              </a:spcAft>
              <a:buFont typeface="+mj-lt"/>
              <a:buAutoNum type="arabicPeriod"/>
            </a:pPr>
            <a:r>
              <a:rPr lang="en-US" dirty="0">
                <a:cs typeface="Times New Roman" panose="02020603050405020304" pitchFamily="18" charset="0"/>
              </a:rPr>
              <a:t>Characterize the nature of motivation, including its importance and basic historical perspectives.</a:t>
            </a:r>
          </a:p>
          <a:p>
            <a:pPr marL="342900" marR="0" indent="-342900">
              <a:spcBef>
                <a:spcPts val="600"/>
              </a:spcBef>
              <a:spcAft>
                <a:spcPts val="600"/>
              </a:spcAft>
              <a:buFont typeface="+mj-lt"/>
              <a:buAutoNum type="arabicPeriod"/>
            </a:pPr>
            <a:r>
              <a:rPr lang="en-US" dirty="0">
                <a:cs typeface="Times New Roman" panose="02020603050405020304" pitchFamily="18" charset="0"/>
              </a:rPr>
              <a:t>Describe the need-based perspectives on motivation.</a:t>
            </a:r>
          </a:p>
          <a:p>
            <a:pPr marL="342900" marR="0" indent="-342900">
              <a:spcBef>
                <a:spcPts val="600"/>
              </a:spcBef>
              <a:spcAft>
                <a:spcPts val="600"/>
              </a:spcAft>
              <a:buFont typeface="+mj-lt"/>
              <a:buAutoNum type="arabicPeriod"/>
            </a:pPr>
            <a:r>
              <a:rPr lang="en-US" dirty="0">
                <a:cs typeface="Times New Roman" panose="02020603050405020304" pitchFamily="18" charset="0"/>
              </a:rPr>
              <a:t>Describe the major process-based perspectives on motivation.</a:t>
            </a:r>
          </a:p>
          <a:p>
            <a:pPr marL="342900" marR="0" indent="-342900">
              <a:spcBef>
                <a:spcPts val="600"/>
              </a:spcBef>
              <a:spcAft>
                <a:spcPts val="600"/>
              </a:spcAft>
              <a:buFont typeface="+mj-lt"/>
              <a:buAutoNum type="arabicPeriod"/>
            </a:pPr>
            <a:r>
              <a:rPr lang="en-US" dirty="0">
                <a:cs typeface="Times New Roman" panose="02020603050405020304" pitchFamily="18" charset="0"/>
              </a:rPr>
              <a:t>Describe learning-based perspectives on motivation.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8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1">
            <a:extLst>
              <a:ext uri="{FF2B5EF4-FFF2-40B4-BE49-F238E27FC236}">
                <a16:creationId xmlns:a16="http://schemas.microsoft.com/office/drawing/2014/main" id="{26A9206A-C8AC-D1C9-F7B1-7037EE5AA132}"/>
              </a:ext>
            </a:extLst>
          </p:cNvPr>
          <p:cNvSpPr>
            <a:spLocks noGrp="1"/>
          </p:cNvSpPr>
          <p:nvPr>
            <p:ph type="title"/>
          </p:nvPr>
        </p:nvSpPr>
        <p:spPr>
          <a:xfrm>
            <a:off x="476843" y="473245"/>
            <a:ext cx="11241915" cy="638103"/>
          </a:xfrm>
        </p:spPr>
        <p:txBody>
          <a:bodyPr/>
          <a:lstStyle/>
          <a:p>
            <a:r>
              <a:rPr lang="en-US" sz="3600" dirty="0"/>
              <a:t>Figure 5.6 The Porter-Lawler Model</a:t>
            </a:r>
            <a:endParaRPr lang="ru-RU" sz="3600" dirty="0"/>
          </a:p>
        </p:txBody>
      </p:sp>
      <p:sp>
        <p:nvSpPr>
          <p:cNvPr id="4" name="Text Placeholder 4">
            <a:extLst>
              <a:ext uri="{FF2B5EF4-FFF2-40B4-BE49-F238E27FC236}">
                <a16:creationId xmlns:a16="http://schemas.microsoft.com/office/drawing/2014/main" id="{721F6892-962C-64ED-93A0-CFFC69AAB98C}"/>
              </a:ext>
            </a:extLst>
          </p:cNvPr>
          <p:cNvSpPr>
            <a:spLocks noGrp="1"/>
          </p:cNvSpPr>
          <p:nvPr>
            <p:ph sz="half" idx="1"/>
          </p:nvPr>
        </p:nvSpPr>
        <p:spPr>
          <a:xfrm>
            <a:off x="476843" y="1120930"/>
            <a:ext cx="4967354" cy="4351338"/>
          </a:xfrm>
        </p:spPr>
        <p:txBody>
          <a:bodyPr/>
          <a:lstStyle/>
          <a:p>
            <a:pPr marL="0" indent="0">
              <a:buNone/>
            </a:pPr>
            <a:r>
              <a:rPr lang="en-US" sz="2200" dirty="0"/>
              <a:t>The Porter and Lawler expectancy model provides interesting insights into the relationships between satisfaction and performance. As illustrated here, this model predicts that satisfaction is determined by the perceived equity of intrinsic and extrinsic rewards for performance. That is, rather than satisfaction causing performance, which many people might predict, this model argues that it is actually performance that eventually leads to satisfaction.</a:t>
            </a:r>
          </a:p>
        </p:txBody>
      </p:sp>
      <p:pic>
        <p:nvPicPr>
          <p:cNvPr id="5" name="Content Placeholder 11" descr="A flowchart shows the Porter-Lawler expectancy model, which starts with the Values of Reward and Perceived Effort Reward Probability, merging into the key components of Abilities and Traits, and Role Perceptions, along with associated valence, Effort. This leads to Performance, which further divides into Intrinsic and Extrinsic rewards, and ultimately contributes to Satisfaction with the key component of Perceived Equity of Rewards. The link between Performance and Perceived Equity of Rewards is on one end, while the link between Perceived Effort Reward Probability and Perceived Equity of Rewards is on the other end.">
            <a:extLst>
              <a:ext uri="{FF2B5EF4-FFF2-40B4-BE49-F238E27FC236}">
                <a16:creationId xmlns:a16="http://schemas.microsoft.com/office/drawing/2014/main" id="{DA8A3D44-D37C-E67A-8A78-47BFB70C06BB}"/>
              </a:ext>
            </a:extLst>
          </p:cNvPr>
          <p:cNvPicPr>
            <a:picLocks noChangeAspect="1"/>
          </p:cNvPicPr>
          <p:nvPr/>
        </p:nvPicPr>
        <p:blipFill>
          <a:blip r:embed="rId3"/>
          <a:stretch>
            <a:fillRect/>
          </a:stretch>
        </p:blipFill>
        <p:spPr>
          <a:xfrm>
            <a:off x="5271332" y="1385732"/>
            <a:ext cx="6612249" cy="3747060"/>
          </a:xfrm>
          <a:prstGeom prst="rect">
            <a:avLst/>
          </a:prstGeom>
        </p:spPr>
      </p:pic>
    </p:spTree>
    <p:extLst>
      <p:ext uri="{BB962C8B-B14F-4D97-AF65-F5344CB8AC3E}">
        <p14:creationId xmlns:p14="http://schemas.microsoft.com/office/powerpoint/2010/main" val="129346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8">
            <a:extLst>
              <a:ext uri="{FF2B5EF4-FFF2-40B4-BE49-F238E27FC236}">
                <a16:creationId xmlns:a16="http://schemas.microsoft.com/office/drawing/2014/main" id="{CD917C4A-9DC3-7A0F-3ACB-CE9C811D22E7}"/>
              </a:ext>
            </a:extLst>
          </p:cNvPr>
          <p:cNvSpPr>
            <a:spLocks noGrp="1"/>
          </p:cNvSpPr>
          <p:nvPr>
            <p:ph type="title"/>
          </p:nvPr>
        </p:nvSpPr>
        <p:spPr>
          <a:xfrm>
            <a:off x="476843" y="473245"/>
            <a:ext cx="11241915" cy="1217447"/>
          </a:xfrm>
        </p:spPr>
        <p:txBody>
          <a:bodyPr/>
          <a:lstStyle/>
          <a:p>
            <a:r>
              <a:rPr lang="en-US" dirty="0"/>
              <a:t>Evaluations of Expectancy Theory</a:t>
            </a:r>
            <a:endParaRPr lang="ru-RU" dirty="0"/>
          </a:p>
        </p:txBody>
      </p:sp>
      <p:sp>
        <p:nvSpPr>
          <p:cNvPr id="4" name="Text Placeholder 9">
            <a:extLst>
              <a:ext uri="{FF2B5EF4-FFF2-40B4-BE49-F238E27FC236}">
                <a16:creationId xmlns:a16="http://schemas.microsoft.com/office/drawing/2014/main" id="{8DD51C66-4D7F-70F7-62A7-EEBB78417F5B}"/>
              </a:ext>
            </a:extLst>
          </p:cNvPr>
          <p:cNvSpPr>
            <a:spLocks noGrp="1"/>
          </p:cNvSpPr>
          <p:nvPr>
            <p:ph idx="1"/>
          </p:nvPr>
        </p:nvSpPr>
        <p:spPr>
          <a:xfrm>
            <a:off x="476843" y="1825625"/>
            <a:ext cx="11241915" cy="4351338"/>
          </a:xfrm>
        </p:spPr>
        <p:txBody>
          <a:bodyPr>
            <a:normAutofit/>
          </a:bodyPr>
          <a:lstStyle/>
          <a:p>
            <a:pPr>
              <a:spcBef>
                <a:spcPts val="600"/>
              </a:spcBef>
            </a:pPr>
            <a:r>
              <a:rPr lang="en-US" dirty="0"/>
              <a:t>Expectancy theory has been tested by many different researchers in a variety of settings and using a variety of methods.</a:t>
            </a:r>
          </a:p>
          <a:p>
            <a:pPr lvl="1">
              <a:spcBef>
                <a:spcPts val="600"/>
              </a:spcBef>
            </a:pPr>
            <a:r>
              <a:rPr lang="en-US" dirty="0"/>
              <a:t>Its complexity makes it difficult to test.</a:t>
            </a:r>
          </a:p>
          <a:p>
            <a:pPr>
              <a:spcBef>
                <a:spcPts val="600"/>
              </a:spcBef>
            </a:pPr>
            <a:r>
              <a:rPr lang="en-US" dirty="0"/>
              <a:t>People will engage in motivated behavior if they:</a:t>
            </a:r>
          </a:p>
          <a:p>
            <a:pPr lvl="1">
              <a:spcBef>
                <a:spcPts val="600"/>
              </a:spcBef>
            </a:pPr>
            <a:r>
              <a:rPr lang="en-US" dirty="0"/>
              <a:t>Value the expected rewards</a:t>
            </a:r>
          </a:p>
          <a:p>
            <a:pPr lvl="1">
              <a:spcBef>
                <a:spcPts val="600"/>
              </a:spcBef>
            </a:pPr>
            <a:r>
              <a:rPr lang="en-US" dirty="0"/>
              <a:t>Believe their efforts will lead to performance</a:t>
            </a:r>
          </a:p>
          <a:p>
            <a:pPr lvl="1">
              <a:spcBef>
                <a:spcPts val="600"/>
              </a:spcBef>
            </a:pPr>
            <a:r>
              <a:rPr lang="en-US" dirty="0"/>
              <a:t>Believe their performance will result in the desired rewards</a:t>
            </a:r>
          </a:p>
        </p:txBody>
      </p:sp>
    </p:spTree>
    <p:extLst>
      <p:ext uri="{BB962C8B-B14F-4D97-AF65-F5344CB8AC3E}">
        <p14:creationId xmlns:p14="http://schemas.microsoft.com/office/powerpoint/2010/main" val="2918084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8">
            <a:extLst>
              <a:ext uri="{FF2B5EF4-FFF2-40B4-BE49-F238E27FC236}">
                <a16:creationId xmlns:a16="http://schemas.microsoft.com/office/drawing/2014/main" id="{09CB92F9-DE8D-283D-A593-DFD4AA8A0158}"/>
              </a:ext>
            </a:extLst>
          </p:cNvPr>
          <p:cNvSpPr>
            <a:spLocks noGrp="1"/>
          </p:cNvSpPr>
          <p:nvPr>
            <p:ph type="title"/>
          </p:nvPr>
        </p:nvSpPr>
        <p:spPr>
          <a:xfrm>
            <a:off x="476843" y="473245"/>
            <a:ext cx="11241915" cy="1217447"/>
          </a:xfrm>
        </p:spPr>
        <p:txBody>
          <a:bodyPr/>
          <a:lstStyle/>
          <a:p>
            <a:r>
              <a:rPr lang="en-US" dirty="0"/>
              <a:t>How Learning Occurs</a:t>
            </a:r>
            <a:endParaRPr lang="ru-RU" dirty="0"/>
          </a:p>
        </p:txBody>
      </p:sp>
      <p:sp>
        <p:nvSpPr>
          <p:cNvPr id="4" name="Text Placeholder 9">
            <a:extLst>
              <a:ext uri="{FF2B5EF4-FFF2-40B4-BE49-F238E27FC236}">
                <a16:creationId xmlns:a16="http://schemas.microsoft.com/office/drawing/2014/main" id="{FE1ACC39-13C3-DFE8-D950-AB7BE8DE68E7}"/>
              </a:ext>
            </a:extLst>
          </p:cNvPr>
          <p:cNvSpPr>
            <a:spLocks noGrp="1"/>
          </p:cNvSpPr>
          <p:nvPr>
            <p:ph idx="1"/>
          </p:nvPr>
        </p:nvSpPr>
        <p:spPr>
          <a:xfrm>
            <a:off x="476843" y="1825625"/>
            <a:ext cx="11241915" cy="4351338"/>
          </a:xfrm>
        </p:spPr>
        <p:txBody>
          <a:bodyPr/>
          <a:lstStyle/>
          <a:p>
            <a:r>
              <a:rPr lang="en-US" b="1" dirty="0"/>
              <a:t>Learning</a:t>
            </a:r>
            <a:r>
              <a:rPr lang="en-US" dirty="0"/>
              <a:t> – a relatively permanent change in behavior or behavioral potential resulting from direct or indirect experience</a:t>
            </a:r>
          </a:p>
          <a:p>
            <a:r>
              <a:rPr lang="en-US" dirty="0"/>
              <a:t>How learning occurs:</a:t>
            </a:r>
          </a:p>
          <a:p>
            <a:pPr lvl="1"/>
            <a:r>
              <a:rPr lang="en-US" dirty="0"/>
              <a:t>Traditional view </a:t>
            </a:r>
          </a:p>
          <a:p>
            <a:pPr lvl="2"/>
            <a:r>
              <a:rPr lang="en-US" b="1" dirty="0"/>
              <a:t>Classical conditioning </a:t>
            </a:r>
            <a:r>
              <a:rPr lang="en-US" dirty="0"/>
              <a:t>– a simple form of learning that links a conditioned response with an unconditioned stimulus</a:t>
            </a:r>
          </a:p>
          <a:p>
            <a:pPr lvl="1"/>
            <a:r>
              <a:rPr lang="en-US" dirty="0"/>
              <a:t>Contemporary view </a:t>
            </a:r>
          </a:p>
          <a:p>
            <a:pPr lvl="2"/>
            <a:r>
              <a:rPr lang="en-US" dirty="0"/>
              <a:t>Learning as a cognitive process, which assumes people are conscious, active participants in how they learn</a:t>
            </a:r>
          </a:p>
        </p:txBody>
      </p:sp>
    </p:spTree>
    <p:extLst>
      <p:ext uri="{BB962C8B-B14F-4D97-AF65-F5344CB8AC3E}">
        <p14:creationId xmlns:p14="http://schemas.microsoft.com/office/powerpoint/2010/main" val="15277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3">
            <a:extLst>
              <a:ext uri="{FF2B5EF4-FFF2-40B4-BE49-F238E27FC236}">
                <a16:creationId xmlns:a16="http://schemas.microsoft.com/office/drawing/2014/main" id="{F1025AE6-60EB-8664-B6F9-20944983B0C2}"/>
              </a:ext>
            </a:extLst>
          </p:cNvPr>
          <p:cNvSpPr>
            <a:spLocks noGrp="1"/>
          </p:cNvSpPr>
          <p:nvPr>
            <p:ph type="title"/>
          </p:nvPr>
        </p:nvSpPr>
        <p:spPr>
          <a:xfrm>
            <a:off x="476843" y="473246"/>
            <a:ext cx="11241915" cy="750644"/>
          </a:xfrm>
        </p:spPr>
        <p:txBody>
          <a:bodyPr/>
          <a:lstStyle/>
          <a:p>
            <a:pPr marL="461963" indent="-461963"/>
            <a:r>
              <a:rPr lang="en-US" sz="4000" dirty="0"/>
              <a:t>Reinforcement Theory and Social Learning</a:t>
            </a:r>
          </a:p>
        </p:txBody>
      </p:sp>
      <p:sp>
        <p:nvSpPr>
          <p:cNvPr id="4" name="Text Placeholder 5">
            <a:extLst>
              <a:ext uri="{FF2B5EF4-FFF2-40B4-BE49-F238E27FC236}">
                <a16:creationId xmlns:a16="http://schemas.microsoft.com/office/drawing/2014/main" id="{2EF28252-99FD-D973-AC10-BC15FF0107ED}"/>
              </a:ext>
            </a:extLst>
          </p:cNvPr>
          <p:cNvSpPr>
            <a:spLocks noGrp="1"/>
          </p:cNvSpPr>
          <p:nvPr>
            <p:ph idx="1"/>
          </p:nvPr>
        </p:nvSpPr>
        <p:spPr>
          <a:xfrm>
            <a:off x="476843" y="1183615"/>
            <a:ext cx="11241915" cy="4490769"/>
          </a:xfrm>
        </p:spPr>
        <p:txBody>
          <a:bodyPr/>
          <a:lstStyle/>
          <a:p>
            <a:pPr>
              <a:buClr>
                <a:srgbClr val="004A78"/>
              </a:buClr>
            </a:pPr>
            <a:r>
              <a:rPr lang="en-US" b="1" dirty="0">
                <a:latin typeface="Arial" pitchFamily="34" charset="0"/>
                <a:cs typeface="Arial" pitchFamily="34" charset="0"/>
              </a:rPr>
              <a:t>Reinforcement theory </a:t>
            </a:r>
            <a:r>
              <a:rPr lang="en-US" dirty="0">
                <a:latin typeface="Arial" pitchFamily="34" charset="0"/>
                <a:cs typeface="Arial" pitchFamily="34" charset="0"/>
              </a:rPr>
              <a:t>– based on the idea that behavior is a function of its consequences</a:t>
            </a:r>
          </a:p>
          <a:p>
            <a:pPr lvl="1">
              <a:buClr>
                <a:srgbClr val="004A78"/>
              </a:buClr>
            </a:pPr>
            <a:r>
              <a:rPr lang="en-US" sz="2400" dirty="0"/>
              <a:t>Also called o</a:t>
            </a:r>
            <a:r>
              <a:rPr lang="en-US" sz="2400" dirty="0">
                <a:latin typeface="Arial" pitchFamily="34" charset="0"/>
                <a:cs typeface="Arial" pitchFamily="34" charset="0"/>
              </a:rPr>
              <a:t>perant conditioning (Skinner)</a:t>
            </a:r>
          </a:p>
          <a:p>
            <a:pPr lvl="1">
              <a:buClr>
                <a:srgbClr val="004A78"/>
              </a:buClr>
            </a:pPr>
            <a:r>
              <a:rPr lang="en-US" sz="2400" dirty="0"/>
              <a:t>People consciously explore different behaviors and systematically</a:t>
            </a:r>
            <a:br>
              <a:rPr lang="en-US" sz="2400" dirty="0"/>
            </a:br>
            <a:r>
              <a:rPr lang="en-US" sz="2400" dirty="0"/>
              <a:t>choose those that result in the most desirable outcomes.</a:t>
            </a:r>
          </a:p>
          <a:p>
            <a:pPr>
              <a:buClr>
                <a:srgbClr val="004A78"/>
              </a:buClr>
            </a:pPr>
            <a:r>
              <a:rPr lang="en-US" b="1" dirty="0">
                <a:latin typeface="Arial" charset="0"/>
                <a:ea typeface="Arial" charset="0"/>
                <a:cs typeface="Arial" charset="0"/>
              </a:rPr>
              <a:t>Social learning </a:t>
            </a:r>
            <a:r>
              <a:rPr lang="en-US" dirty="0">
                <a:latin typeface="Arial" charset="0"/>
                <a:ea typeface="Arial" charset="0"/>
                <a:cs typeface="Arial" charset="0"/>
              </a:rPr>
              <a:t>– when people observe the behaviors of others, recognize the consequences, and alter their own behavior as a result</a:t>
            </a:r>
          </a:p>
          <a:p>
            <a:pPr lvl="1">
              <a:buClr>
                <a:srgbClr val="004A78"/>
              </a:buClr>
            </a:pPr>
            <a:r>
              <a:rPr lang="en-US" sz="2400" dirty="0"/>
              <a:t>Behavior being observed and imitated must be relatively simple.</a:t>
            </a:r>
          </a:p>
          <a:p>
            <a:pPr lvl="1">
              <a:buClr>
                <a:srgbClr val="004A78"/>
              </a:buClr>
            </a:pPr>
            <a:r>
              <a:rPr lang="en-US" sz="2400" dirty="0"/>
              <a:t>Observed and imitated behavior must be concrete, not intellectual.</a:t>
            </a:r>
          </a:p>
          <a:p>
            <a:pPr lvl="1">
              <a:buClr>
                <a:srgbClr val="004A78"/>
              </a:buClr>
            </a:pPr>
            <a:r>
              <a:rPr lang="en-US" sz="2400" dirty="0"/>
              <a:t>Learner must have the physical ability to imitate the observed behavior.</a:t>
            </a:r>
          </a:p>
        </p:txBody>
      </p:sp>
    </p:spTree>
    <p:extLst>
      <p:ext uri="{BB962C8B-B14F-4D97-AF65-F5344CB8AC3E}">
        <p14:creationId xmlns:p14="http://schemas.microsoft.com/office/powerpoint/2010/main" val="255753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0" y="1282"/>
            <a:ext cx="12191973" cy="6856719"/>
          </a:xfrm>
          <a:prstGeom prst="rect">
            <a:avLst/>
          </a:prstGeom>
        </p:spPr>
      </p:pic>
      <p:sp>
        <p:nvSpPr>
          <p:cNvPr id="2" name="Title 8">
            <a:extLst>
              <a:ext uri="{FF2B5EF4-FFF2-40B4-BE49-F238E27FC236}">
                <a16:creationId xmlns:a16="http://schemas.microsoft.com/office/drawing/2014/main" id="{FF4CD61F-A2A9-2C0F-773D-C528208CC147}"/>
              </a:ext>
            </a:extLst>
          </p:cNvPr>
          <p:cNvSpPr>
            <a:spLocks noGrp="1"/>
          </p:cNvSpPr>
          <p:nvPr>
            <p:ph type="title"/>
          </p:nvPr>
        </p:nvSpPr>
        <p:spPr>
          <a:xfrm>
            <a:off x="476843" y="473246"/>
            <a:ext cx="11241915" cy="764712"/>
          </a:xfrm>
        </p:spPr>
        <p:txBody>
          <a:bodyPr/>
          <a:lstStyle/>
          <a:p>
            <a:pPr lvl="1" algn="ctr"/>
            <a:r>
              <a:rPr lang="en-US" sz="4000" b="1" kern="1200" dirty="0">
                <a:solidFill>
                  <a:schemeClr val="tx1"/>
                </a:solidFill>
                <a:latin typeface="Arial" panose="020B0604020202020204" pitchFamily="34" charset="0"/>
                <a:ea typeface="+mj-ea"/>
                <a:cs typeface="Arial" panose="020B0604020202020204" pitchFamily="34" charset="0"/>
              </a:rPr>
              <a:t>Behavior Modification</a:t>
            </a:r>
          </a:p>
        </p:txBody>
      </p:sp>
      <p:sp>
        <p:nvSpPr>
          <p:cNvPr id="4" name="Text Placeholder 9">
            <a:extLst>
              <a:ext uri="{FF2B5EF4-FFF2-40B4-BE49-F238E27FC236}">
                <a16:creationId xmlns:a16="http://schemas.microsoft.com/office/drawing/2014/main" id="{7C5BA6F6-8D7F-0628-DB23-C0EAAF50C6A9}"/>
              </a:ext>
            </a:extLst>
          </p:cNvPr>
          <p:cNvSpPr>
            <a:spLocks noGrp="1"/>
          </p:cNvSpPr>
          <p:nvPr>
            <p:ph idx="1"/>
          </p:nvPr>
        </p:nvSpPr>
        <p:spPr>
          <a:xfrm>
            <a:off x="475042" y="1092175"/>
            <a:ext cx="11241915" cy="4673649"/>
          </a:xfrm>
        </p:spPr>
        <p:txBody>
          <a:bodyPr>
            <a:normAutofit fontScale="55000" lnSpcReduction="20000"/>
          </a:bodyPr>
          <a:lstStyle/>
          <a:p>
            <a:pPr>
              <a:lnSpc>
                <a:spcPct val="120000"/>
              </a:lnSpc>
              <a:spcBef>
                <a:spcPts val="600"/>
              </a:spcBef>
            </a:pPr>
            <a:r>
              <a:rPr lang="en-US" sz="4400" b="1" dirty="0"/>
              <a:t>Behavior modification </a:t>
            </a:r>
            <a:r>
              <a:rPr lang="en-US" sz="4400" dirty="0"/>
              <a:t>– the application of reinforcement theory to influence the behaviors of people in organizational settings</a:t>
            </a:r>
          </a:p>
          <a:p>
            <a:pPr lvl="1">
              <a:lnSpc>
                <a:spcPct val="120000"/>
              </a:lnSpc>
              <a:spcBef>
                <a:spcPts val="600"/>
              </a:spcBef>
            </a:pPr>
            <a:r>
              <a:rPr lang="en-US" sz="4400" i="1" dirty="0"/>
              <a:t>Positive reinforcement </a:t>
            </a:r>
            <a:r>
              <a:rPr lang="en-US" sz="4400" dirty="0">
                <a:latin typeface="Arial" pitchFamily="34" charset="0"/>
                <a:cs typeface="Arial" pitchFamily="34" charset="0"/>
              </a:rPr>
              <a:t>uses</a:t>
            </a:r>
            <a:r>
              <a:rPr lang="en-US" sz="4400" dirty="0"/>
              <a:t> rewards or other desirable consequences that a person receives after exhibiting behavior.</a:t>
            </a:r>
          </a:p>
          <a:p>
            <a:pPr lvl="1">
              <a:lnSpc>
                <a:spcPct val="120000"/>
              </a:lnSpc>
              <a:spcBef>
                <a:spcPts val="600"/>
              </a:spcBef>
            </a:pPr>
            <a:r>
              <a:rPr lang="en-US" sz="4400" i="1" dirty="0"/>
              <a:t>Negative reinforcement </a:t>
            </a:r>
            <a:r>
              <a:rPr lang="en-US" sz="4400" dirty="0"/>
              <a:t>(avoidance) </a:t>
            </a:r>
            <a:r>
              <a:rPr lang="en-US" sz="4400" dirty="0">
                <a:latin typeface="Arial" pitchFamily="34" charset="0"/>
                <a:cs typeface="Arial" pitchFamily="34" charset="0"/>
              </a:rPr>
              <a:t>involves </a:t>
            </a:r>
            <a:r>
              <a:rPr lang="en-US" sz="4400" dirty="0"/>
              <a:t>opportunity to avoid or escape from an unpleasant circumstance after exhibiting behavior.</a:t>
            </a:r>
          </a:p>
          <a:p>
            <a:pPr lvl="1">
              <a:lnSpc>
                <a:spcPct val="120000"/>
              </a:lnSpc>
              <a:spcBef>
                <a:spcPts val="600"/>
              </a:spcBef>
            </a:pPr>
            <a:r>
              <a:rPr lang="en-US" sz="4400" i="1" dirty="0"/>
              <a:t>Punishment</a:t>
            </a:r>
            <a:r>
              <a:rPr lang="en-US" sz="4400" dirty="0"/>
              <a:t> </a:t>
            </a:r>
            <a:r>
              <a:rPr lang="en-US" sz="4400" dirty="0">
                <a:latin typeface="Arial" pitchFamily="34" charset="0"/>
                <a:cs typeface="Arial" pitchFamily="34" charset="0"/>
              </a:rPr>
              <a:t>is the application of </a:t>
            </a:r>
            <a:r>
              <a:rPr lang="en-US" sz="4400" dirty="0"/>
              <a:t>unpleasant or aversive consequences to decrease the likelihood of a behavior.</a:t>
            </a:r>
          </a:p>
          <a:p>
            <a:pPr lvl="1">
              <a:lnSpc>
                <a:spcPct val="120000"/>
              </a:lnSpc>
              <a:spcBef>
                <a:spcPts val="600"/>
              </a:spcBef>
            </a:pPr>
            <a:r>
              <a:rPr lang="en-US" sz="4400" i="1" dirty="0"/>
              <a:t>Extinction</a:t>
            </a:r>
            <a:r>
              <a:rPr lang="en-US" sz="4400" dirty="0"/>
              <a:t> </a:t>
            </a:r>
            <a:r>
              <a:rPr lang="en-US" sz="4400" dirty="0">
                <a:latin typeface="Arial" pitchFamily="34" charset="0"/>
                <a:cs typeface="Arial" pitchFamily="34" charset="0"/>
              </a:rPr>
              <a:t>d</a:t>
            </a:r>
            <a:r>
              <a:rPr lang="en-US" sz="4400" dirty="0"/>
              <a:t>ecreases the frequency of behavior by eliminating a reward or desirable consequence that follows a behavior.</a:t>
            </a:r>
            <a:endParaRPr lang="en-US" dirty="0"/>
          </a:p>
        </p:txBody>
      </p:sp>
    </p:spTree>
    <p:extLst>
      <p:ext uri="{BB962C8B-B14F-4D97-AF65-F5344CB8AC3E}">
        <p14:creationId xmlns:p14="http://schemas.microsoft.com/office/powerpoint/2010/main" val="466982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8">
            <a:extLst>
              <a:ext uri="{FF2B5EF4-FFF2-40B4-BE49-F238E27FC236}">
                <a16:creationId xmlns:a16="http://schemas.microsoft.com/office/drawing/2014/main" id="{DE386D7A-5596-C8CB-5691-2FA665E0B63F}"/>
              </a:ext>
            </a:extLst>
          </p:cNvPr>
          <p:cNvSpPr>
            <a:spLocks noGrp="1"/>
          </p:cNvSpPr>
          <p:nvPr>
            <p:ph type="title"/>
          </p:nvPr>
        </p:nvSpPr>
        <p:spPr>
          <a:xfrm>
            <a:off x="476843" y="473246"/>
            <a:ext cx="11241915" cy="764712"/>
          </a:xfrm>
        </p:spPr>
        <p:txBody>
          <a:bodyPr/>
          <a:lstStyle/>
          <a:p>
            <a:pPr lvl="1" algn="ctr"/>
            <a:r>
              <a:rPr lang="en-US" sz="4000" b="1" kern="1200" dirty="0">
                <a:solidFill>
                  <a:schemeClr val="tx1"/>
                </a:solidFill>
                <a:latin typeface="Arial" panose="020B0604020202020204" pitchFamily="34" charset="0"/>
                <a:ea typeface="+mj-ea"/>
                <a:cs typeface="Arial" panose="020B0604020202020204" pitchFamily="34" charset="0"/>
              </a:rPr>
              <a:t>Behavior Modification</a:t>
            </a:r>
          </a:p>
        </p:txBody>
      </p:sp>
      <p:sp>
        <p:nvSpPr>
          <p:cNvPr id="4" name="Text Placeholder 9">
            <a:extLst>
              <a:ext uri="{FF2B5EF4-FFF2-40B4-BE49-F238E27FC236}">
                <a16:creationId xmlns:a16="http://schemas.microsoft.com/office/drawing/2014/main" id="{82FFBF3C-6EB7-67BF-9DBA-E59F1430EFFA}"/>
              </a:ext>
            </a:extLst>
          </p:cNvPr>
          <p:cNvSpPr>
            <a:spLocks noGrp="1"/>
          </p:cNvSpPr>
          <p:nvPr>
            <p:ph idx="1"/>
          </p:nvPr>
        </p:nvSpPr>
        <p:spPr>
          <a:xfrm>
            <a:off x="476843" y="1283692"/>
            <a:ext cx="11241915" cy="4673649"/>
          </a:xfrm>
        </p:spPr>
        <p:txBody>
          <a:bodyPr>
            <a:normAutofit fontScale="55000" lnSpcReduction="20000"/>
          </a:bodyPr>
          <a:lstStyle/>
          <a:p>
            <a:pPr>
              <a:lnSpc>
                <a:spcPct val="120000"/>
              </a:lnSpc>
              <a:spcBef>
                <a:spcPts val="600"/>
              </a:spcBef>
            </a:pPr>
            <a:r>
              <a:rPr lang="en-US" sz="4400" b="1" dirty="0"/>
              <a:t>Behavior modification </a:t>
            </a:r>
            <a:r>
              <a:rPr lang="en-US" sz="4400" dirty="0"/>
              <a:t>– the application of reinforcement theory to influence the behaviors of people in organizational settings</a:t>
            </a:r>
          </a:p>
          <a:p>
            <a:pPr lvl="1">
              <a:lnSpc>
                <a:spcPct val="120000"/>
              </a:lnSpc>
              <a:spcBef>
                <a:spcPts val="600"/>
              </a:spcBef>
            </a:pPr>
            <a:r>
              <a:rPr lang="en-US" sz="4400" i="1" dirty="0"/>
              <a:t>Positive reinforcement </a:t>
            </a:r>
            <a:r>
              <a:rPr lang="en-US" sz="4400" dirty="0">
                <a:latin typeface="Arial" pitchFamily="34" charset="0"/>
                <a:cs typeface="Arial" pitchFamily="34" charset="0"/>
              </a:rPr>
              <a:t>uses</a:t>
            </a:r>
            <a:r>
              <a:rPr lang="en-US" sz="4400" dirty="0"/>
              <a:t> rewards or other desirable consequences that a person receives after exhibiting behavior.</a:t>
            </a:r>
          </a:p>
          <a:p>
            <a:pPr lvl="1">
              <a:lnSpc>
                <a:spcPct val="120000"/>
              </a:lnSpc>
              <a:spcBef>
                <a:spcPts val="600"/>
              </a:spcBef>
            </a:pPr>
            <a:r>
              <a:rPr lang="en-US" sz="4400" i="1" dirty="0"/>
              <a:t>Negative reinforcement </a:t>
            </a:r>
            <a:r>
              <a:rPr lang="en-US" sz="4400" dirty="0"/>
              <a:t>(avoidance) </a:t>
            </a:r>
            <a:r>
              <a:rPr lang="en-US" sz="4400" dirty="0">
                <a:latin typeface="Arial" pitchFamily="34" charset="0"/>
                <a:cs typeface="Arial" pitchFamily="34" charset="0"/>
              </a:rPr>
              <a:t>involves </a:t>
            </a:r>
            <a:r>
              <a:rPr lang="en-US" sz="4400" dirty="0"/>
              <a:t>opportunity to avoid or escape from an unpleasant circumstance after exhibiting behavior.</a:t>
            </a:r>
          </a:p>
          <a:p>
            <a:pPr lvl="1">
              <a:lnSpc>
                <a:spcPct val="120000"/>
              </a:lnSpc>
              <a:spcBef>
                <a:spcPts val="600"/>
              </a:spcBef>
            </a:pPr>
            <a:r>
              <a:rPr lang="en-US" sz="4400" i="1" dirty="0"/>
              <a:t>Punishment</a:t>
            </a:r>
            <a:r>
              <a:rPr lang="en-US" sz="4400" dirty="0"/>
              <a:t> </a:t>
            </a:r>
            <a:r>
              <a:rPr lang="en-US" sz="4400" dirty="0">
                <a:latin typeface="Arial" pitchFamily="34" charset="0"/>
                <a:cs typeface="Arial" pitchFamily="34" charset="0"/>
              </a:rPr>
              <a:t>is the application of </a:t>
            </a:r>
            <a:r>
              <a:rPr lang="en-US" sz="4400" dirty="0"/>
              <a:t>unpleasant or aversive consequences to decrease the likelihood of a behavior.</a:t>
            </a:r>
          </a:p>
          <a:p>
            <a:pPr lvl="1">
              <a:lnSpc>
                <a:spcPct val="120000"/>
              </a:lnSpc>
              <a:spcBef>
                <a:spcPts val="600"/>
              </a:spcBef>
            </a:pPr>
            <a:r>
              <a:rPr lang="en-US" sz="4400" i="1" dirty="0"/>
              <a:t>Extinction</a:t>
            </a:r>
            <a:r>
              <a:rPr lang="en-US" sz="4400" dirty="0"/>
              <a:t> </a:t>
            </a:r>
            <a:r>
              <a:rPr lang="en-US" sz="4400" dirty="0">
                <a:latin typeface="Arial" pitchFamily="34" charset="0"/>
                <a:cs typeface="Arial" pitchFamily="34" charset="0"/>
              </a:rPr>
              <a:t>d</a:t>
            </a:r>
            <a:r>
              <a:rPr lang="en-US" sz="4400" dirty="0"/>
              <a:t>ecreases the frequency of behavior by eliminating a reward or desirable consequence that follows a behavior.</a:t>
            </a:r>
            <a:endParaRPr lang="en-US" dirty="0"/>
          </a:p>
        </p:txBody>
      </p:sp>
    </p:spTree>
    <p:extLst>
      <p:ext uri="{BB962C8B-B14F-4D97-AF65-F5344CB8AC3E}">
        <p14:creationId xmlns:p14="http://schemas.microsoft.com/office/powerpoint/2010/main" val="1564003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3">
            <a:extLst>
              <a:ext uri="{FF2B5EF4-FFF2-40B4-BE49-F238E27FC236}">
                <a16:creationId xmlns:a16="http://schemas.microsoft.com/office/drawing/2014/main" id="{741ADE77-1B58-77F7-FF19-CAE18D75AE66}"/>
              </a:ext>
            </a:extLst>
          </p:cNvPr>
          <p:cNvSpPr>
            <a:spLocks noGrp="1"/>
          </p:cNvSpPr>
          <p:nvPr>
            <p:ph type="title"/>
          </p:nvPr>
        </p:nvSpPr>
        <p:spPr>
          <a:xfrm>
            <a:off x="476843" y="473245"/>
            <a:ext cx="11241915" cy="609967"/>
          </a:xfrm>
        </p:spPr>
        <p:txBody>
          <a:bodyPr/>
          <a:lstStyle/>
          <a:p>
            <a:r>
              <a:rPr lang="en-US" sz="3600" dirty="0"/>
              <a:t>Figure 5.7 Types of Reinforcers</a:t>
            </a:r>
            <a:endParaRPr lang="ru-RU" sz="3600" dirty="0"/>
          </a:p>
        </p:txBody>
      </p:sp>
      <p:sp>
        <p:nvSpPr>
          <p:cNvPr id="4" name="Text Placeholder 5">
            <a:extLst>
              <a:ext uri="{FF2B5EF4-FFF2-40B4-BE49-F238E27FC236}">
                <a16:creationId xmlns:a16="http://schemas.microsoft.com/office/drawing/2014/main" id="{4BBB795A-9BBC-9423-3FE7-CA6ACCFE1F40}"/>
              </a:ext>
            </a:extLst>
          </p:cNvPr>
          <p:cNvSpPr txBox="1">
            <a:spLocks/>
          </p:cNvSpPr>
          <p:nvPr/>
        </p:nvSpPr>
        <p:spPr>
          <a:xfrm>
            <a:off x="526808" y="1465311"/>
            <a:ext cx="11138381" cy="1355195"/>
          </a:xfrm>
          <a:prstGeom prst="rect">
            <a:avLst/>
          </a:prstGeom>
        </p:spPr>
        <p:txBody>
          <a:bodyPr/>
          <a:lstStyle>
            <a:lvl1pPr marL="228600" indent="-22860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Clr>
                <a:schemeClr val="tx1"/>
              </a:buClr>
              <a:buSzPct val="80000"/>
              <a:buFont typeface="Wingdings" panose="05000000000000000000" pitchFamily="2" charset="2"/>
              <a:buChar char="§"/>
              <a:defRPr sz="2400" b="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0"/>
              </a:spcBef>
              <a:spcAft>
                <a:spcPts val="800"/>
              </a:spcAft>
              <a:buClr>
                <a:schemeClr val="tx1"/>
              </a:buClr>
              <a:buSzPct val="100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Font typeface="Arial" panose="020B0604020202020204" pitchFamily="34" charset="0"/>
              <a:buNone/>
            </a:pPr>
            <a:r>
              <a:rPr lang="en-US"/>
              <a:t>Individual behavior can be affected when stimulus is either presented or removed after a particular behavior. This is also dependent on whether the stimulus is positive or negative.</a:t>
            </a:r>
            <a:endParaRPr lang="en-US" dirty="0"/>
          </a:p>
        </p:txBody>
      </p:sp>
      <p:pic>
        <p:nvPicPr>
          <p:cNvPr id="5" name="Content Placeholder 4" descr="A table shows the Action and the Nature of stimulus. The columns of the table are titled from left to right as Positive and Negative. The rows of the table are titled from top to bottom as Present the Stimulus and Remove the Stimulus. The data in the table are as follows: &#10;Row 1 Column 1: Positive reinforcement; Increase the behavior.&#10;Row 1 Column 2: Punishment; decreases the behavior.&#10;Row 2 Column 1: Extinction; decreases the behavior.&#10;Row 2 Column 2: Negative reinforcement; increases the behavior.&#10;">
            <a:extLst>
              <a:ext uri="{FF2B5EF4-FFF2-40B4-BE49-F238E27FC236}">
                <a16:creationId xmlns:a16="http://schemas.microsoft.com/office/drawing/2014/main" id="{AB136DF4-8B98-8A65-B257-7CF524A0765A}"/>
              </a:ext>
            </a:extLst>
          </p:cNvPr>
          <p:cNvPicPr>
            <a:picLocks noGrp="1" noChangeAspect="1"/>
          </p:cNvPicPr>
          <p:nvPr>
            <p:ph sz="half" idx="1"/>
          </p:nvPr>
        </p:nvPicPr>
        <p:blipFill>
          <a:blip r:embed="rId3"/>
          <a:stretch>
            <a:fillRect/>
          </a:stretch>
        </p:blipFill>
        <p:spPr>
          <a:xfrm>
            <a:off x="875858" y="2752504"/>
            <a:ext cx="10440279" cy="2919186"/>
          </a:xfrm>
        </p:spPr>
      </p:pic>
    </p:spTree>
    <p:extLst>
      <p:ext uri="{BB962C8B-B14F-4D97-AF65-F5344CB8AC3E}">
        <p14:creationId xmlns:p14="http://schemas.microsoft.com/office/powerpoint/2010/main" val="129933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1">
            <a:extLst>
              <a:ext uri="{FF2B5EF4-FFF2-40B4-BE49-F238E27FC236}">
                <a16:creationId xmlns:a16="http://schemas.microsoft.com/office/drawing/2014/main" id="{A0EBB552-A05B-7A8A-1765-B5FAB4272F1E}"/>
              </a:ext>
            </a:extLst>
          </p:cNvPr>
          <p:cNvSpPr>
            <a:spLocks noGrp="1"/>
          </p:cNvSpPr>
          <p:nvPr>
            <p:ph type="title"/>
          </p:nvPr>
        </p:nvSpPr>
        <p:spPr>
          <a:xfrm>
            <a:off x="476843" y="473245"/>
            <a:ext cx="11241915" cy="806915"/>
          </a:xfrm>
        </p:spPr>
        <p:txBody>
          <a:bodyPr/>
          <a:lstStyle/>
          <a:p>
            <a:r>
              <a:rPr lang="en-US" dirty="0"/>
              <a:t>The Timing of Reinforcement</a:t>
            </a:r>
          </a:p>
        </p:txBody>
      </p:sp>
      <p:graphicFrame>
        <p:nvGraphicFramePr>
          <p:cNvPr id="4" name="Table Placeholder 9">
            <a:extLst>
              <a:ext uri="{FF2B5EF4-FFF2-40B4-BE49-F238E27FC236}">
                <a16:creationId xmlns:a16="http://schemas.microsoft.com/office/drawing/2014/main" id="{E56A858A-D9FD-BF35-BE06-F54FBF0ADDDD}"/>
              </a:ext>
            </a:extLst>
          </p:cNvPr>
          <p:cNvGraphicFramePr>
            <a:graphicFrameLocks noGrp="1"/>
          </p:cNvGraphicFramePr>
          <p:nvPr>
            <p:ph idx="1"/>
            <p:extLst>
              <p:ext uri="{D42A27DB-BD31-4B8C-83A1-F6EECF244321}">
                <p14:modId xmlns:p14="http://schemas.microsoft.com/office/powerpoint/2010/main" val="280362686"/>
              </p:ext>
            </p:extLst>
          </p:nvPr>
        </p:nvGraphicFramePr>
        <p:xfrm>
          <a:off x="472483" y="1120671"/>
          <a:ext cx="11242674" cy="4846320"/>
        </p:xfrm>
        <a:graphic>
          <a:graphicData uri="http://schemas.openxmlformats.org/drawingml/2006/table">
            <a:tbl>
              <a:tblPr firstRow="1" bandRow="1"/>
              <a:tblGrid>
                <a:gridCol w="2618049">
                  <a:extLst>
                    <a:ext uri="{9D8B030D-6E8A-4147-A177-3AD203B41FA5}">
                      <a16:colId xmlns:a16="http://schemas.microsoft.com/office/drawing/2014/main" val="20000"/>
                    </a:ext>
                  </a:extLst>
                </a:gridCol>
                <a:gridCol w="8624625">
                  <a:extLst>
                    <a:ext uri="{9D8B030D-6E8A-4147-A177-3AD203B41FA5}">
                      <a16:colId xmlns:a16="http://schemas.microsoft.com/office/drawing/2014/main" val="20001"/>
                    </a:ext>
                  </a:extLst>
                </a:gridCol>
              </a:tblGrid>
              <a:tr h="692492">
                <a:tc>
                  <a:txBody>
                    <a:bodyPr/>
                    <a:lstStyle/>
                    <a:p>
                      <a:pPr algn="ctr"/>
                      <a:r>
                        <a:rPr lang="en-US" sz="2400" b="1" dirty="0">
                          <a:solidFill>
                            <a:schemeClr val="bg1"/>
                          </a:solidFill>
                          <a:effectLst/>
                          <a:latin typeface="Arial" pitchFamily="34" charset="0"/>
                          <a:cs typeface="Arial" pitchFamily="34" charset="0"/>
                        </a:rPr>
                        <a:t>Timing of</a:t>
                      </a:r>
                      <a:r>
                        <a:rPr lang="en-US" sz="2400" b="1" baseline="0" dirty="0">
                          <a:solidFill>
                            <a:schemeClr val="bg1"/>
                          </a:solidFill>
                          <a:effectLst/>
                          <a:latin typeface="Arial" pitchFamily="34" charset="0"/>
                          <a:cs typeface="Arial" pitchFamily="34" charset="0"/>
                        </a:rPr>
                        <a:t> </a:t>
                      </a:r>
                      <a:r>
                        <a:rPr lang="en-US" sz="2400" b="1" dirty="0">
                          <a:solidFill>
                            <a:schemeClr val="bg1"/>
                          </a:solidFill>
                          <a:effectLst/>
                          <a:latin typeface="Arial" pitchFamily="34" charset="0"/>
                          <a:cs typeface="Arial" pitchFamily="34" charset="0"/>
                        </a:rPr>
                        <a:t>Reinforcement</a:t>
                      </a:r>
                    </a:p>
                  </a:txBody>
                  <a:tcPr anchor="ctr">
                    <a:solidFill>
                      <a:schemeClr val="tx2">
                        <a:lumMod val="75000"/>
                      </a:schemeClr>
                    </a:solidFill>
                  </a:tcPr>
                </a:tc>
                <a:tc>
                  <a:txBody>
                    <a:bodyPr/>
                    <a:lstStyle/>
                    <a:p>
                      <a:pPr marL="0" algn="ctr" defTabSz="914400" rtl="0" eaLnBrk="1" latinLnBrk="0" hangingPunct="1"/>
                      <a:r>
                        <a:rPr lang="en-US" sz="2400" b="1" kern="1200" dirty="0">
                          <a:solidFill>
                            <a:schemeClr val="bg1"/>
                          </a:solidFill>
                          <a:effectLst/>
                          <a:latin typeface="Arial" pitchFamily="34" charset="0"/>
                          <a:ea typeface="+mn-ea"/>
                          <a:cs typeface="Arial" pitchFamily="34" charset="0"/>
                        </a:rPr>
                        <a:t>Nature of Reinforcement</a:t>
                      </a:r>
                    </a:p>
                  </a:txBody>
                  <a:tcPr anchor="ctr">
                    <a:solidFill>
                      <a:schemeClr val="tx2">
                        <a:lumMod val="75000"/>
                      </a:schemeClr>
                    </a:solidFill>
                  </a:tcPr>
                </a:tc>
                <a:extLst>
                  <a:ext uri="{0D108BD9-81ED-4DB2-BD59-A6C34878D82A}">
                    <a16:rowId xmlns:a16="http://schemas.microsoft.com/office/drawing/2014/main" val="10000"/>
                  </a:ext>
                </a:extLst>
              </a:tr>
              <a:tr h="345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lumMod val="75000"/>
                            </a:schemeClr>
                          </a:solidFill>
                          <a:latin typeface="Arial" pitchFamily="34" charset="0"/>
                          <a:cs typeface="Arial" pitchFamily="34" charset="0"/>
                        </a:rPr>
                        <a:t>Fixed-ratio</a:t>
                      </a:r>
                    </a:p>
                    <a:p>
                      <a:endParaRPr lang="en-US" sz="2400" dirty="0">
                        <a:solidFill>
                          <a:schemeClr val="tx2">
                            <a:lumMod val="75000"/>
                          </a:schemeClr>
                        </a:solidFill>
                        <a:latin typeface="Arial" pitchFamily="34" charset="0"/>
                        <a:cs typeface="Arial" pitchFamily="34" charset="0"/>
                      </a:endParaRPr>
                    </a:p>
                  </a:txBody>
                  <a:tcPr>
                    <a:solidFill>
                      <a:schemeClr val="accent4"/>
                    </a:solidFill>
                  </a:tcPr>
                </a:tc>
                <a:tc>
                  <a:txBody>
                    <a:bodyPr/>
                    <a:lstStyle/>
                    <a:p>
                      <a:r>
                        <a:rPr lang="en-US" sz="2400" dirty="0">
                          <a:solidFill>
                            <a:schemeClr val="tx2">
                              <a:lumMod val="75000"/>
                            </a:schemeClr>
                          </a:solidFill>
                          <a:latin typeface="Arial" pitchFamily="34" charset="0"/>
                          <a:cs typeface="Arial" pitchFamily="34" charset="0"/>
                        </a:rPr>
                        <a:t>Behavior is reinforced according to the number of behaviors exhibited, with the number of behaviors needed to gain reinforcement held constant</a:t>
                      </a:r>
                      <a:r>
                        <a:rPr lang="en-US" sz="2400" dirty="0">
                          <a:solidFill>
                            <a:schemeClr val="tx1"/>
                          </a:solidFill>
                          <a:latin typeface="Arial" pitchFamily="34" charset="0"/>
                          <a:cs typeface="Arial" pitchFamily="34" charset="0"/>
                        </a:rPr>
                        <a:t>.</a:t>
                      </a:r>
                    </a:p>
                  </a:txBody>
                  <a:tcPr>
                    <a:solidFill>
                      <a:schemeClr val="accent4"/>
                    </a:solidFill>
                  </a:tcPr>
                </a:tc>
                <a:extLst>
                  <a:ext uri="{0D108BD9-81ED-4DB2-BD59-A6C34878D82A}">
                    <a16:rowId xmlns:a16="http://schemas.microsoft.com/office/drawing/2014/main" val="10001"/>
                  </a:ext>
                </a:extLst>
              </a:tr>
              <a:tr h="603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lumMod val="75000"/>
                            </a:schemeClr>
                          </a:solidFill>
                          <a:latin typeface="Arial" pitchFamily="34" charset="0"/>
                          <a:cs typeface="Arial" pitchFamily="34" charset="0"/>
                        </a:rPr>
                        <a:t>Fixed-interval</a:t>
                      </a:r>
                    </a:p>
                    <a:p>
                      <a:endParaRPr lang="en-US" sz="2400" dirty="0">
                        <a:solidFill>
                          <a:schemeClr val="tx2">
                            <a:lumMod val="75000"/>
                          </a:schemeClr>
                        </a:solidFill>
                        <a:latin typeface="Arial" pitchFamily="34" charset="0"/>
                        <a:cs typeface="Arial" pitchFamily="34" charset="0"/>
                      </a:endParaRP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lumMod val="75000"/>
                            </a:schemeClr>
                          </a:solidFill>
                          <a:latin typeface="Arial" pitchFamily="34" charset="0"/>
                          <a:cs typeface="Arial" pitchFamily="34" charset="0"/>
                        </a:rPr>
                        <a:t>Behavior is reinforced according to some predetermined, constant schedule based on time</a:t>
                      </a:r>
                      <a:r>
                        <a:rPr lang="en-US" sz="2400" dirty="0">
                          <a:solidFill>
                            <a:schemeClr val="tx1"/>
                          </a:solidFill>
                          <a:latin typeface="Arial" pitchFamily="34" charset="0"/>
                          <a:cs typeface="Arial" pitchFamily="34" charset="0"/>
                        </a:rPr>
                        <a:t>.</a:t>
                      </a:r>
                    </a:p>
                  </a:txBody>
                  <a:tcPr>
                    <a:solidFill>
                      <a:schemeClr val="accent6">
                        <a:lumMod val="20000"/>
                        <a:lumOff val="80000"/>
                      </a:schemeClr>
                    </a:solidFill>
                  </a:tcPr>
                </a:tc>
                <a:extLst>
                  <a:ext uri="{0D108BD9-81ED-4DB2-BD59-A6C34878D82A}">
                    <a16:rowId xmlns:a16="http://schemas.microsoft.com/office/drawing/2014/main" val="10002"/>
                  </a:ext>
                </a:extLst>
              </a:tr>
              <a:tr h="603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lumMod val="75000"/>
                            </a:schemeClr>
                          </a:solidFill>
                          <a:latin typeface="Arial" pitchFamily="34" charset="0"/>
                          <a:cs typeface="Arial" pitchFamily="34" charset="0"/>
                        </a:rPr>
                        <a:t>Variable-ratio</a:t>
                      </a:r>
                    </a:p>
                    <a:p>
                      <a:endParaRPr lang="en-US" sz="2400" dirty="0">
                        <a:solidFill>
                          <a:schemeClr val="tx2">
                            <a:lumMod val="75000"/>
                          </a:schemeClr>
                        </a:solidFill>
                        <a:latin typeface="Arial" pitchFamily="34" charset="0"/>
                        <a:cs typeface="Arial" pitchFamily="34" charset="0"/>
                      </a:endParaRPr>
                    </a:p>
                  </a:txBody>
                  <a:tcPr>
                    <a:solidFill>
                      <a:schemeClr val="accent4"/>
                    </a:solidFill>
                  </a:tcPr>
                </a:tc>
                <a:tc>
                  <a:txBody>
                    <a:bodyPr/>
                    <a:lstStyle/>
                    <a:p>
                      <a:r>
                        <a:rPr lang="en-US" sz="2400" dirty="0">
                          <a:solidFill>
                            <a:schemeClr val="tx2">
                              <a:lumMod val="75000"/>
                            </a:schemeClr>
                          </a:solidFill>
                          <a:latin typeface="Arial" pitchFamily="34" charset="0"/>
                          <a:cs typeface="Arial" pitchFamily="34" charset="0"/>
                        </a:rPr>
                        <a:t>Behavior is reinforced according to the number of behaviors exhibited, but the number of behaviors needed to gain reinforcement varies from one time to</a:t>
                      </a:r>
                      <a:r>
                        <a:rPr lang="en-US" sz="2400" baseline="0" dirty="0">
                          <a:solidFill>
                            <a:schemeClr val="tx2">
                              <a:lumMod val="75000"/>
                            </a:schemeClr>
                          </a:solidFill>
                          <a:latin typeface="Arial" pitchFamily="34" charset="0"/>
                          <a:cs typeface="Arial" pitchFamily="34" charset="0"/>
                        </a:rPr>
                        <a:t> </a:t>
                      </a:r>
                      <a:r>
                        <a:rPr lang="en-US" sz="2400" dirty="0">
                          <a:solidFill>
                            <a:schemeClr val="tx2">
                              <a:lumMod val="75000"/>
                            </a:schemeClr>
                          </a:solidFill>
                          <a:latin typeface="Arial" pitchFamily="34" charset="0"/>
                          <a:cs typeface="Arial" pitchFamily="34" charset="0"/>
                        </a:rPr>
                        <a:t>the next</a:t>
                      </a:r>
                      <a:r>
                        <a:rPr lang="en-US" sz="2400" dirty="0">
                          <a:solidFill>
                            <a:schemeClr val="tx1"/>
                          </a:solidFill>
                          <a:latin typeface="Arial" pitchFamily="34" charset="0"/>
                          <a:cs typeface="Arial" pitchFamily="34" charset="0"/>
                        </a:rPr>
                        <a:t>.</a:t>
                      </a:r>
                    </a:p>
                  </a:txBody>
                  <a:tcPr>
                    <a:solidFill>
                      <a:schemeClr val="accent4"/>
                    </a:solidFill>
                  </a:tcPr>
                </a:tc>
                <a:extLst>
                  <a:ext uri="{0D108BD9-81ED-4DB2-BD59-A6C34878D82A}">
                    <a16:rowId xmlns:a16="http://schemas.microsoft.com/office/drawing/2014/main" val="10003"/>
                  </a:ext>
                </a:extLst>
              </a:tr>
              <a:tr h="654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lumMod val="75000"/>
                            </a:schemeClr>
                          </a:solidFill>
                          <a:latin typeface="Arial" pitchFamily="34" charset="0"/>
                          <a:cs typeface="Arial" pitchFamily="34" charset="0"/>
                        </a:rPr>
                        <a:t>Variable-interval</a:t>
                      </a:r>
                    </a:p>
                    <a:p>
                      <a:endParaRPr lang="en-US" sz="2400" dirty="0">
                        <a:solidFill>
                          <a:schemeClr val="tx2">
                            <a:lumMod val="75000"/>
                          </a:schemeClr>
                        </a:solidFill>
                        <a:latin typeface="Arial" pitchFamily="34" charset="0"/>
                        <a:cs typeface="Arial" pitchFamily="34" charset="0"/>
                      </a:endParaRPr>
                    </a:p>
                  </a:txBody>
                  <a:tcPr>
                    <a:solidFill>
                      <a:schemeClr val="accent6">
                        <a:lumMod val="20000"/>
                        <a:lumOff val="80000"/>
                      </a:schemeClr>
                    </a:solidFill>
                  </a:tcPr>
                </a:tc>
                <a:tc>
                  <a:txBody>
                    <a:bodyPr/>
                    <a:lstStyle/>
                    <a:p>
                      <a:r>
                        <a:rPr lang="en-US" sz="2400" dirty="0">
                          <a:solidFill>
                            <a:schemeClr val="tx2">
                              <a:lumMod val="75000"/>
                            </a:schemeClr>
                          </a:solidFill>
                          <a:latin typeface="Arial" pitchFamily="34" charset="0"/>
                          <a:cs typeface="Arial" pitchFamily="34" charset="0"/>
                        </a:rPr>
                        <a:t>Behavior is reinforced after periods of time, but the time span varies from one time to the next</a:t>
                      </a:r>
                      <a:r>
                        <a:rPr lang="en-US" sz="2400" dirty="0">
                          <a:solidFill>
                            <a:schemeClr val="tx1"/>
                          </a:solidFill>
                          <a:latin typeface="Arial" pitchFamily="34" charset="0"/>
                          <a:cs typeface="Arial" pitchFamily="34" charset="0"/>
                        </a:rPr>
                        <a:t>.</a:t>
                      </a:r>
                    </a:p>
                  </a:txBody>
                  <a:tcP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4110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8">
            <a:extLst>
              <a:ext uri="{FF2B5EF4-FFF2-40B4-BE49-F238E27FC236}">
                <a16:creationId xmlns:a16="http://schemas.microsoft.com/office/drawing/2014/main" id="{7DFAA440-EEB5-4A52-94C6-4B18BA8C0DD2}"/>
              </a:ext>
            </a:extLst>
          </p:cNvPr>
          <p:cNvSpPr>
            <a:spLocks noGrp="1"/>
          </p:cNvSpPr>
          <p:nvPr>
            <p:ph type="title"/>
          </p:nvPr>
        </p:nvSpPr>
        <p:spPr>
          <a:xfrm>
            <a:off x="476843" y="473245"/>
            <a:ext cx="11241915" cy="722509"/>
          </a:xfrm>
        </p:spPr>
        <p:txBody>
          <a:bodyPr/>
          <a:lstStyle/>
          <a:p>
            <a:r>
              <a:rPr lang="en-US" dirty="0"/>
              <a:t>Motivating the Right Behavior</a:t>
            </a:r>
          </a:p>
        </p:txBody>
      </p:sp>
      <p:sp>
        <p:nvSpPr>
          <p:cNvPr id="4" name="Text Placeholder 9">
            <a:extLst>
              <a:ext uri="{FF2B5EF4-FFF2-40B4-BE49-F238E27FC236}">
                <a16:creationId xmlns:a16="http://schemas.microsoft.com/office/drawing/2014/main" id="{03C83AC1-314B-121F-C1AA-DE3FB6A1DAD1}"/>
              </a:ext>
            </a:extLst>
          </p:cNvPr>
          <p:cNvSpPr>
            <a:spLocks noGrp="1"/>
          </p:cNvSpPr>
          <p:nvPr>
            <p:ph idx="1"/>
          </p:nvPr>
        </p:nvSpPr>
        <p:spPr>
          <a:xfrm>
            <a:off x="476843" y="1825625"/>
            <a:ext cx="11241915" cy="4351338"/>
          </a:xfrm>
        </p:spPr>
        <p:txBody>
          <a:bodyPr/>
          <a:lstStyle/>
          <a:p>
            <a:pPr marL="971550" lvl="1" indent="-514350">
              <a:spcBef>
                <a:spcPts val="600"/>
              </a:spcBef>
              <a:spcAft>
                <a:spcPts val="1200"/>
              </a:spcAft>
              <a:buFont typeface="+mj-lt"/>
              <a:buAutoNum type="arabicPeriod"/>
            </a:pPr>
            <a:r>
              <a:rPr lang="en-US" dirty="0"/>
              <a:t>Define the problem—what is it that could be improved?</a:t>
            </a:r>
          </a:p>
          <a:p>
            <a:pPr marL="971550" lvl="1" indent="-514350">
              <a:spcBef>
                <a:spcPts val="600"/>
              </a:spcBef>
              <a:spcAft>
                <a:spcPts val="1200"/>
              </a:spcAft>
              <a:buFont typeface="+mj-lt"/>
              <a:buAutoNum type="arabicPeriod"/>
            </a:pPr>
            <a:r>
              <a:rPr lang="en-US" dirty="0"/>
              <a:t>Identify and define the specific behavior(s) you wish to change.</a:t>
            </a:r>
          </a:p>
          <a:p>
            <a:pPr marL="971550" lvl="1" indent="-514350">
              <a:spcBef>
                <a:spcPts val="600"/>
              </a:spcBef>
              <a:spcAft>
                <a:spcPts val="1200"/>
              </a:spcAft>
              <a:buFont typeface="+mj-lt"/>
              <a:buAutoNum type="arabicPeriod"/>
            </a:pPr>
            <a:r>
              <a:rPr lang="en-US" dirty="0"/>
              <a:t>Record and track the occurrence of the target behavior.</a:t>
            </a:r>
          </a:p>
          <a:p>
            <a:pPr marL="971550" lvl="1" indent="-514350">
              <a:spcBef>
                <a:spcPts val="600"/>
              </a:spcBef>
              <a:spcAft>
                <a:spcPts val="1200"/>
              </a:spcAft>
              <a:buFont typeface="+mj-lt"/>
              <a:buAutoNum type="arabicPeriod"/>
            </a:pPr>
            <a:r>
              <a:rPr lang="en-US" dirty="0"/>
              <a:t>Analyze the current negative consequences of the undesired behavior and arrange for more positive consequences to follow the desired behavior.</a:t>
            </a:r>
          </a:p>
          <a:p>
            <a:pPr marL="971550" lvl="1" indent="-514350">
              <a:spcBef>
                <a:spcPts val="600"/>
              </a:spcBef>
              <a:spcAft>
                <a:spcPts val="1200"/>
              </a:spcAft>
              <a:buFont typeface="+mj-lt"/>
              <a:buAutoNum type="arabicPeriod"/>
            </a:pPr>
            <a:r>
              <a:rPr lang="en-US" dirty="0"/>
              <a:t>Evaluate whether the behavior has improved and by how much.</a:t>
            </a:r>
          </a:p>
        </p:txBody>
      </p:sp>
    </p:spTree>
    <p:extLst>
      <p:ext uri="{BB962C8B-B14F-4D97-AF65-F5344CB8AC3E}">
        <p14:creationId xmlns:p14="http://schemas.microsoft.com/office/powerpoint/2010/main" val="1471715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3">
            <a:extLst>
              <a:ext uri="{FF2B5EF4-FFF2-40B4-BE49-F238E27FC236}">
                <a16:creationId xmlns:a16="http://schemas.microsoft.com/office/drawing/2014/main" id="{2EC52DD1-B578-2915-7ECC-EE7025611FF3}"/>
              </a:ext>
            </a:extLst>
          </p:cNvPr>
          <p:cNvSpPr>
            <a:spLocks noGrp="1"/>
          </p:cNvSpPr>
          <p:nvPr>
            <p:ph type="title"/>
          </p:nvPr>
        </p:nvSpPr>
        <p:spPr>
          <a:xfrm>
            <a:off x="475042" y="318501"/>
            <a:ext cx="11241915" cy="933524"/>
          </a:xfrm>
        </p:spPr>
        <p:txBody>
          <a:bodyPr/>
          <a:lstStyle/>
          <a:p>
            <a:r>
              <a:rPr lang="en-US" sz="3200" dirty="0"/>
              <a:t>Table 5.1 Applying Motivation Theories to Various Managerial Challenges to Enhance Motivation</a:t>
            </a:r>
            <a:endParaRPr lang="ru-RU" sz="3200" dirty="0"/>
          </a:p>
        </p:txBody>
      </p:sp>
      <p:graphicFrame>
        <p:nvGraphicFramePr>
          <p:cNvPr id="4" name="Table Placeholder 10">
            <a:extLst>
              <a:ext uri="{FF2B5EF4-FFF2-40B4-BE49-F238E27FC236}">
                <a16:creationId xmlns:a16="http://schemas.microsoft.com/office/drawing/2014/main" id="{A7A158A3-D6B6-E414-8A4F-86E498B1E2F8}"/>
              </a:ext>
            </a:extLst>
          </p:cNvPr>
          <p:cNvGraphicFramePr>
            <a:graphicFrameLocks noGrp="1"/>
          </p:cNvGraphicFramePr>
          <p:nvPr>
            <p:ph idx="1"/>
            <p:extLst>
              <p:ext uri="{D42A27DB-BD31-4B8C-83A1-F6EECF244321}">
                <p14:modId xmlns:p14="http://schemas.microsoft.com/office/powerpoint/2010/main" val="1789226839"/>
              </p:ext>
            </p:extLst>
          </p:nvPr>
        </p:nvGraphicFramePr>
        <p:xfrm>
          <a:off x="476250" y="1519311"/>
          <a:ext cx="11242672" cy="4541520"/>
        </p:xfrm>
        <a:graphic>
          <a:graphicData uri="http://schemas.openxmlformats.org/drawingml/2006/table">
            <a:tbl>
              <a:tblPr firstRow="1" bandRow="1"/>
              <a:tblGrid>
                <a:gridCol w="4109818">
                  <a:extLst>
                    <a:ext uri="{9D8B030D-6E8A-4147-A177-3AD203B41FA5}">
                      <a16:colId xmlns:a16="http://schemas.microsoft.com/office/drawing/2014/main" val="20000"/>
                    </a:ext>
                  </a:extLst>
                </a:gridCol>
                <a:gridCol w="1041009">
                  <a:extLst>
                    <a:ext uri="{9D8B030D-6E8A-4147-A177-3AD203B41FA5}">
                      <a16:colId xmlns:a16="http://schemas.microsoft.com/office/drawing/2014/main" val="20001"/>
                    </a:ext>
                  </a:extLst>
                </a:gridCol>
                <a:gridCol w="1012874">
                  <a:extLst>
                    <a:ext uri="{9D8B030D-6E8A-4147-A177-3AD203B41FA5}">
                      <a16:colId xmlns:a16="http://schemas.microsoft.com/office/drawing/2014/main" val="20002"/>
                    </a:ext>
                  </a:extLst>
                </a:gridCol>
                <a:gridCol w="1392701">
                  <a:extLst>
                    <a:ext uri="{9D8B030D-6E8A-4147-A177-3AD203B41FA5}">
                      <a16:colId xmlns:a16="http://schemas.microsoft.com/office/drawing/2014/main" val="20003"/>
                    </a:ext>
                  </a:extLst>
                </a:gridCol>
                <a:gridCol w="1280160">
                  <a:extLst>
                    <a:ext uri="{9D8B030D-6E8A-4147-A177-3AD203B41FA5}">
                      <a16:colId xmlns:a16="http://schemas.microsoft.com/office/drawing/2014/main" val="20004"/>
                    </a:ext>
                  </a:extLst>
                </a:gridCol>
                <a:gridCol w="942536">
                  <a:extLst>
                    <a:ext uri="{9D8B030D-6E8A-4147-A177-3AD203B41FA5}">
                      <a16:colId xmlns:a16="http://schemas.microsoft.com/office/drawing/2014/main" val="20005"/>
                    </a:ext>
                  </a:extLst>
                </a:gridCol>
                <a:gridCol w="1463574">
                  <a:extLst>
                    <a:ext uri="{9D8B030D-6E8A-4147-A177-3AD203B41FA5}">
                      <a16:colId xmlns:a16="http://schemas.microsoft.com/office/drawing/2014/main" val="20006"/>
                    </a:ext>
                  </a:extLst>
                </a:gridCol>
              </a:tblGrid>
              <a:tr h="748832">
                <a:tc>
                  <a:txBody>
                    <a:bodyPr/>
                    <a:lstStyle/>
                    <a:p>
                      <a:pPr algn="l"/>
                      <a:r>
                        <a:rPr lang="en-US" sz="1600" b="1" u="none" strike="noStrike" kern="1200" baseline="0" dirty="0">
                          <a:solidFill>
                            <a:schemeClr val="bg1"/>
                          </a:solidFill>
                          <a:latin typeface="Arial" pitchFamily="34" charset="0"/>
                          <a:cs typeface="Arial" pitchFamily="34" charset="0"/>
                        </a:rPr>
                        <a:t>Managerial Challenges</a:t>
                      </a:r>
                      <a:endParaRPr lang="en-US" sz="1600" b="1" dirty="0">
                        <a:solidFill>
                          <a:schemeClr val="bg1"/>
                        </a:solidFill>
                        <a:latin typeface="Arial" pitchFamily="34" charset="0"/>
                        <a:cs typeface="Arial" pitchFamily="34" charset="0"/>
                      </a:endParaRPr>
                    </a:p>
                  </a:txBody>
                  <a:tcPr anchor="b">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u="none" strike="noStrike" kern="1200" baseline="0" dirty="0">
                          <a:solidFill>
                            <a:schemeClr val="bg1"/>
                          </a:solidFill>
                          <a:latin typeface="Arial" pitchFamily="34" charset="0"/>
                          <a:cs typeface="Arial" pitchFamily="34" charset="0"/>
                        </a:rPr>
                        <a:t>Self-Efficacy</a:t>
                      </a:r>
                      <a:endParaRPr lang="en-US" sz="1600" b="1" dirty="0">
                        <a:solidFill>
                          <a:schemeClr val="bg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u="none" strike="noStrike" kern="1200" baseline="0" dirty="0">
                          <a:solidFill>
                            <a:schemeClr val="bg1"/>
                          </a:solidFill>
                          <a:latin typeface="Arial" pitchFamily="34" charset="0"/>
                          <a:cs typeface="Arial" pitchFamily="34" charset="0"/>
                        </a:rPr>
                        <a:t>Needs Theory</a:t>
                      </a:r>
                      <a:endParaRPr lang="en-US" sz="1600" b="1" dirty="0">
                        <a:solidFill>
                          <a:schemeClr val="bg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baseline="0" dirty="0">
                          <a:solidFill>
                            <a:schemeClr val="bg1"/>
                          </a:solidFill>
                          <a:latin typeface="Arial" pitchFamily="34" charset="0"/>
                          <a:cs typeface="Arial" pitchFamily="34" charset="0"/>
                        </a:rPr>
                        <a:t>Herzberg’s Two-Factor Theory</a:t>
                      </a:r>
                      <a:endParaRPr lang="en-US" sz="1600" b="1" dirty="0">
                        <a:solidFill>
                          <a:schemeClr val="bg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1600" b="1" u="none" strike="noStrike" kern="1200" spc="-50" baseline="0" dirty="0">
                          <a:solidFill>
                            <a:schemeClr val="bg1"/>
                          </a:solidFill>
                          <a:latin typeface="Arial" pitchFamily="34" charset="0"/>
                          <a:cs typeface="Arial" pitchFamily="34" charset="0"/>
                        </a:rPr>
                        <a:t>Expectancy </a:t>
                      </a:r>
                      <a:r>
                        <a:rPr lang="en-US" sz="1600" b="1" u="none" strike="noStrike" kern="1200" baseline="0" dirty="0">
                          <a:solidFill>
                            <a:schemeClr val="bg1"/>
                          </a:solidFill>
                          <a:latin typeface="Arial" pitchFamily="34" charset="0"/>
                          <a:cs typeface="Arial" pitchFamily="34" charset="0"/>
                        </a:rPr>
                        <a:t>Theory</a:t>
                      </a:r>
                      <a:endParaRPr lang="en-US" sz="1600" b="1" dirty="0">
                        <a:solidFill>
                          <a:schemeClr val="bg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baseline="0" dirty="0">
                          <a:solidFill>
                            <a:schemeClr val="bg1"/>
                          </a:solidFill>
                          <a:latin typeface="Arial" pitchFamily="34" charset="0"/>
                          <a:cs typeface="Arial" pitchFamily="34" charset="0"/>
                        </a:rPr>
                        <a:t>Equity Theory</a:t>
                      </a:r>
                      <a:endParaRPr lang="en-US" sz="1600" b="1" dirty="0">
                        <a:solidFill>
                          <a:schemeClr val="bg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spc="-100" baseline="0" dirty="0">
                          <a:solidFill>
                            <a:schemeClr val="bg1"/>
                          </a:solidFill>
                          <a:latin typeface="Arial" pitchFamily="34" charset="0"/>
                          <a:cs typeface="Arial" pitchFamily="34" charset="0"/>
                        </a:rPr>
                        <a:t>Reinforcement</a:t>
                      </a:r>
                      <a:endParaRPr lang="en-US" sz="1600" b="1" spc="-100" baseline="0" dirty="0">
                        <a:solidFill>
                          <a:schemeClr val="bg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0"/>
                  </a:ext>
                </a:extLst>
              </a:tr>
              <a:tr h="526956">
                <a:tc>
                  <a:txBody>
                    <a:bodyPr/>
                    <a:lstStyle/>
                    <a:p>
                      <a:r>
                        <a:rPr lang="en-US" sz="1600" u="none" strike="noStrike" kern="1200" baseline="0" dirty="0">
                          <a:solidFill>
                            <a:schemeClr val="tx2">
                              <a:lumMod val="75000"/>
                            </a:schemeClr>
                          </a:solidFill>
                          <a:latin typeface="Arial" pitchFamily="34" charset="0"/>
                          <a:cs typeface="Arial" pitchFamily="34" charset="0"/>
                        </a:rPr>
                        <a:t>Firm has a low-cost business strategy but needs to motivate employees</a:t>
                      </a:r>
                      <a:endParaRPr lang="en-US" sz="1600" dirty="0">
                        <a:solidFill>
                          <a:schemeClr val="tx2">
                            <a:lumMod val="75000"/>
                          </a:schemeClr>
                        </a:solidFill>
                        <a:latin typeface="Arial" pitchFamily="34" charset="0"/>
                        <a:cs typeface="Arial" pitchFamily="34" charset="0"/>
                      </a:endParaRPr>
                    </a:p>
                  </a:txBody>
                  <a:tcP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526956">
                <a:tc>
                  <a:txBody>
                    <a:bodyPr/>
                    <a:lstStyle/>
                    <a:p>
                      <a:r>
                        <a:rPr lang="en-US" sz="1600" u="none" strike="noStrike" kern="1200" baseline="0" dirty="0">
                          <a:solidFill>
                            <a:schemeClr val="tx2">
                              <a:lumMod val="75000"/>
                            </a:schemeClr>
                          </a:solidFill>
                          <a:latin typeface="Arial" pitchFamily="34" charset="0"/>
                          <a:cs typeface="Arial" pitchFamily="34" charset="0"/>
                        </a:rPr>
                        <a:t>An employee feels he cannot meet his performance goals</a:t>
                      </a:r>
                      <a:endParaRPr lang="en-US" sz="1600" dirty="0">
                        <a:solidFill>
                          <a:schemeClr val="tx2">
                            <a:lumMod val="75000"/>
                          </a:schemeClr>
                        </a:solidFill>
                        <a:latin typeface="Arial" pitchFamily="34" charset="0"/>
                        <a:cs typeface="Arial" pitchFamily="34" charset="0"/>
                      </a:endParaRPr>
                    </a:p>
                  </a:txBody>
                  <a:tcP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26956">
                <a:tc>
                  <a:txBody>
                    <a:bodyPr/>
                    <a:lstStyle/>
                    <a:p>
                      <a:r>
                        <a:rPr lang="en-US" sz="1600" u="none" strike="noStrike" kern="1200" baseline="0" dirty="0">
                          <a:solidFill>
                            <a:schemeClr val="tx2">
                              <a:lumMod val="75000"/>
                            </a:schemeClr>
                          </a:solidFill>
                          <a:latin typeface="Arial" pitchFamily="34" charset="0"/>
                          <a:cs typeface="Arial" pitchFamily="34" charset="0"/>
                        </a:rPr>
                        <a:t>An employee feels underpaid relative to her coworkers</a:t>
                      </a:r>
                      <a:endParaRPr lang="en-US" sz="1600" dirty="0">
                        <a:solidFill>
                          <a:schemeClr val="tx2">
                            <a:lumMod val="75000"/>
                          </a:schemeClr>
                        </a:solidFill>
                        <a:latin typeface="Arial" pitchFamily="34" charset="0"/>
                        <a:cs typeface="Arial" pitchFamily="34" charset="0"/>
                      </a:endParaRPr>
                    </a:p>
                  </a:txBody>
                  <a:tcP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552985">
                <a:tc>
                  <a:txBody>
                    <a:bodyPr/>
                    <a:lstStyle/>
                    <a:p>
                      <a:r>
                        <a:rPr lang="en-US" sz="1600" u="none" strike="noStrike" kern="1200" baseline="0" dirty="0">
                          <a:solidFill>
                            <a:schemeClr val="tx2">
                              <a:lumMod val="75000"/>
                            </a:schemeClr>
                          </a:solidFill>
                          <a:latin typeface="Arial" pitchFamily="34" charset="0"/>
                          <a:cs typeface="Arial" pitchFamily="34" charset="0"/>
                        </a:rPr>
                        <a:t>An employee engages in inappropriate behavior (bullying, ridiculing coworkers)</a:t>
                      </a:r>
                      <a:endParaRPr lang="en-US" sz="1600" dirty="0">
                        <a:solidFill>
                          <a:schemeClr val="tx2">
                            <a:lumMod val="75000"/>
                          </a:schemeClr>
                        </a:solidFill>
                        <a:latin typeface="Arial" pitchFamily="34" charset="0"/>
                        <a:cs typeface="Arial" pitchFamily="34" charset="0"/>
                      </a:endParaRPr>
                    </a:p>
                  </a:txBody>
                  <a:tcP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26956">
                <a:tc>
                  <a:txBody>
                    <a:bodyPr/>
                    <a:lstStyle/>
                    <a:p>
                      <a:r>
                        <a:rPr lang="en-US" sz="1600" u="none" strike="noStrike" kern="1200" baseline="0" dirty="0">
                          <a:solidFill>
                            <a:schemeClr val="tx2">
                              <a:lumMod val="75000"/>
                            </a:schemeClr>
                          </a:solidFill>
                          <a:latin typeface="Arial" pitchFamily="34" charset="0"/>
                          <a:cs typeface="Arial" pitchFamily="34" charset="0"/>
                        </a:rPr>
                        <a:t>A talented employee is not feeling challenged at work</a:t>
                      </a:r>
                      <a:endParaRPr lang="en-US" sz="1600" dirty="0">
                        <a:solidFill>
                          <a:schemeClr val="tx2">
                            <a:lumMod val="75000"/>
                          </a:schemeClr>
                        </a:solidFill>
                        <a:latin typeface="Arial" pitchFamily="34" charset="0"/>
                        <a:cs typeface="Arial" pitchFamily="34" charset="0"/>
                      </a:endParaRPr>
                    </a:p>
                  </a:txBody>
                  <a:tcP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5"/>
                  </a:ext>
                </a:extLst>
              </a:tr>
              <a:tr h="748832">
                <a:tc>
                  <a:txBody>
                    <a:bodyPr/>
                    <a:lstStyle/>
                    <a:p>
                      <a:r>
                        <a:rPr lang="en-US" sz="1600" u="none" strike="noStrike" kern="1200" baseline="0" dirty="0">
                          <a:solidFill>
                            <a:schemeClr val="tx2">
                              <a:lumMod val="75000"/>
                            </a:schemeClr>
                          </a:solidFill>
                          <a:latin typeface="Arial" pitchFamily="34" charset="0"/>
                          <a:cs typeface="Arial" pitchFamily="34" charset="0"/>
                        </a:rPr>
                        <a:t>Because the work is repetitive, some employees find it boring and hard to stay motivated</a:t>
                      </a:r>
                      <a:endParaRPr lang="en-US" sz="1600" dirty="0">
                        <a:solidFill>
                          <a:schemeClr val="tx2">
                            <a:lumMod val="75000"/>
                          </a:schemeClr>
                        </a:solidFill>
                        <a:latin typeface="Arial" pitchFamily="34" charset="0"/>
                        <a:cs typeface="Arial" pitchFamily="34" charset="0"/>
                      </a:endParaRPr>
                    </a:p>
                  </a:txBody>
                  <a:tcP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r>
                        <a:rPr lang="en-US" sz="2400" u="none" strike="noStrike" kern="1200" baseline="0" dirty="0">
                          <a:solidFill>
                            <a:schemeClr val="tx2">
                              <a:lumMod val="75000"/>
                            </a:schemeClr>
                          </a:solidFill>
                          <a:latin typeface="Arial" pitchFamily="34" charset="0"/>
                          <a:cs typeface="Arial" pitchFamily="34" charset="0"/>
                        </a:rPr>
                        <a:t>x</a:t>
                      </a: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ctr"/>
                      <a:endParaRPr lang="en-US" sz="2400" dirty="0">
                        <a:solidFill>
                          <a:schemeClr val="tx2">
                            <a:lumMod val="75000"/>
                          </a:schemeClr>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68098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4" name="Title 5">
            <a:extLst>
              <a:ext uri="{FF2B5EF4-FFF2-40B4-BE49-F238E27FC236}">
                <a16:creationId xmlns:a16="http://schemas.microsoft.com/office/drawing/2014/main" id="{72B5E422-DBC9-5721-85D1-1A90DA40F95F}"/>
              </a:ext>
            </a:extLst>
          </p:cNvPr>
          <p:cNvSpPr>
            <a:spLocks noGrp="1"/>
          </p:cNvSpPr>
          <p:nvPr>
            <p:ph type="title"/>
          </p:nvPr>
        </p:nvSpPr>
        <p:spPr>
          <a:xfrm>
            <a:off x="476843" y="473246"/>
            <a:ext cx="11241915" cy="680306"/>
          </a:xfrm>
        </p:spPr>
        <p:txBody>
          <a:bodyPr anchor="ctr"/>
          <a:lstStyle/>
          <a:p>
            <a:r>
              <a:rPr lang="en-US" dirty="0"/>
              <a:t>The Importance of Motivation</a:t>
            </a:r>
            <a:endParaRPr lang="ba-RU" sz="3600" dirty="0"/>
          </a:p>
        </p:txBody>
      </p:sp>
      <p:sp>
        <p:nvSpPr>
          <p:cNvPr id="5" name="Text Placeholder 1">
            <a:extLst>
              <a:ext uri="{FF2B5EF4-FFF2-40B4-BE49-F238E27FC236}">
                <a16:creationId xmlns:a16="http://schemas.microsoft.com/office/drawing/2014/main" id="{A3FB07ED-BAAD-61BE-9C0F-5F040A5988E0}"/>
              </a:ext>
            </a:extLst>
          </p:cNvPr>
          <p:cNvSpPr>
            <a:spLocks noGrp="1"/>
          </p:cNvSpPr>
          <p:nvPr>
            <p:ph idx="1"/>
          </p:nvPr>
        </p:nvSpPr>
        <p:spPr>
          <a:xfrm>
            <a:off x="475042" y="1459864"/>
            <a:ext cx="11241915" cy="4673649"/>
          </a:xfrm>
        </p:spPr>
        <p:txBody>
          <a:bodyPr>
            <a:noAutofit/>
          </a:bodyPr>
          <a:lstStyle/>
          <a:p>
            <a:r>
              <a:rPr lang="en-US" b="1" dirty="0"/>
              <a:t>Motivation</a:t>
            </a:r>
            <a:r>
              <a:rPr lang="en-US" dirty="0"/>
              <a:t> – set of forces that leads people to behave in particular ways</a:t>
            </a:r>
          </a:p>
          <a:p>
            <a:r>
              <a:rPr lang="en-US" dirty="0"/>
              <a:t>Job performance (P) depends upon motivation (M), ability (A), and environment (E):</a:t>
            </a:r>
          </a:p>
          <a:p>
            <a:pPr marL="914400" lvl="2" indent="0">
              <a:buNone/>
            </a:pPr>
            <a:r>
              <a:rPr lang="en-US" b="1" dirty="0"/>
              <a:t>			P = M </a:t>
            </a:r>
            <a:r>
              <a:rPr lang="en-US" dirty="0"/>
              <a:t>×</a:t>
            </a:r>
            <a:r>
              <a:rPr lang="en-US" b="1" dirty="0"/>
              <a:t> A </a:t>
            </a:r>
            <a:r>
              <a:rPr lang="en-US" dirty="0"/>
              <a:t>×</a:t>
            </a:r>
            <a:r>
              <a:rPr lang="en-US" b="1" dirty="0"/>
              <a:t> E</a:t>
            </a:r>
          </a:p>
          <a:p>
            <a:r>
              <a:rPr lang="en-US" dirty="0"/>
              <a:t>To reach high levels of performance, an employee must: </a:t>
            </a:r>
          </a:p>
          <a:p>
            <a:pPr lvl="1"/>
            <a:r>
              <a:rPr lang="en-US" sz="2400" dirty="0"/>
              <a:t>Want to do the job well (motivation)</a:t>
            </a:r>
          </a:p>
          <a:p>
            <a:pPr lvl="1"/>
            <a:r>
              <a:rPr lang="en-US" sz="2400" dirty="0"/>
              <a:t>Be able to do the job effectively (ability)</a:t>
            </a:r>
          </a:p>
          <a:p>
            <a:pPr lvl="1"/>
            <a:r>
              <a:rPr lang="en-US" sz="2400" dirty="0"/>
              <a:t>Have the materials, resources, equipment, and information required to do the job (environment)</a:t>
            </a:r>
          </a:p>
          <a:p>
            <a:r>
              <a:rPr lang="en-US" dirty="0"/>
              <a:t>A deficiency in any one of these areas hurts performance.</a:t>
            </a:r>
          </a:p>
        </p:txBody>
      </p:sp>
    </p:spTree>
    <p:extLst>
      <p:ext uri="{BB962C8B-B14F-4D97-AF65-F5344CB8AC3E}">
        <p14:creationId xmlns:p14="http://schemas.microsoft.com/office/powerpoint/2010/main" val="672377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4">
            <a:extLst>
              <a:ext uri="{FF2B5EF4-FFF2-40B4-BE49-F238E27FC236}">
                <a16:creationId xmlns:a16="http://schemas.microsoft.com/office/drawing/2014/main" id="{140420EA-2C1B-DF9B-078E-D9401234C482}"/>
              </a:ext>
            </a:extLst>
          </p:cNvPr>
          <p:cNvSpPr>
            <a:spLocks noGrp="1"/>
          </p:cNvSpPr>
          <p:nvPr>
            <p:ph type="title"/>
          </p:nvPr>
        </p:nvSpPr>
        <p:spPr>
          <a:xfrm>
            <a:off x="476843" y="473245"/>
            <a:ext cx="11241915" cy="1217447"/>
          </a:xfrm>
        </p:spPr>
        <p:txBody>
          <a:bodyPr/>
          <a:lstStyle/>
          <a:p>
            <a:r>
              <a:rPr lang="en-US" dirty="0"/>
              <a:t>Knowledge Check 5.2</a:t>
            </a:r>
          </a:p>
        </p:txBody>
      </p:sp>
      <p:sp>
        <p:nvSpPr>
          <p:cNvPr id="4" name="Content Placeholder 9">
            <a:extLst>
              <a:ext uri="{FF2B5EF4-FFF2-40B4-BE49-F238E27FC236}">
                <a16:creationId xmlns:a16="http://schemas.microsoft.com/office/drawing/2014/main" id="{DCFA762F-FBDE-B010-80BA-4243A4B22BB5}"/>
              </a:ext>
            </a:extLst>
          </p:cNvPr>
          <p:cNvSpPr>
            <a:spLocks noGrp="1"/>
          </p:cNvSpPr>
          <p:nvPr>
            <p:ph idx="1"/>
          </p:nvPr>
        </p:nvSpPr>
        <p:spPr>
          <a:xfrm>
            <a:off x="476843" y="1825625"/>
            <a:ext cx="11241915" cy="4351338"/>
          </a:xfrm>
        </p:spPr>
        <p:txBody>
          <a:bodyPr vert="horz" lIns="91440" tIns="45720" rIns="91440" bIns="45720" rtlCol="0" anchor="t">
            <a:noAutofit/>
          </a:bodyPr>
          <a:lstStyle/>
          <a:p>
            <a:pPr marL="0" indent="0">
              <a:buNone/>
            </a:pPr>
            <a:r>
              <a:rPr lang="en-US" dirty="0"/>
              <a:t>According to research, what is the most effective schedule of reinforcement for sustaining a behavior?</a:t>
            </a:r>
          </a:p>
          <a:p>
            <a:pPr marL="0" indent="0">
              <a:buNone/>
            </a:pPr>
            <a:endParaRPr lang="en-US" dirty="0"/>
          </a:p>
          <a:p>
            <a:pPr marL="514350" indent="-514350">
              <a:buFont typeface="+mj-lt"/>
              <a:buAutoNum type="alphaLcPeriod"/>
            </a:pPr>
            <a:r>
              <a:rPr lang="en-US" dirty="0"/>
              <a:t>Variable reinforcement</a:t>
            </a:r>
          </a:p>
          <a:p>
            <a:pPr marL="514350" indent="-514350">
              <a:buFont typeface="+mj-lt"/>
              <a:buAutoNum type="alphaLcPeriod"/>
            </a:pPr>
            <a:r>
              <a:rPr lang="en-US" dirty="0"/>
              <a:t>Fixed-ratio reinforcement</a:t>
            </a:r>
          </a:p>
          <a:p>
            <a:pPr marL="514350" indent="-514350">
              <a:buFont typeface="+mj-lt"/>
              <a:buAutoNum type="alphaLcPeriod"/>
            </a:pPr>
            <a:r>
              <a:rPr lang="en-US" dirty="0"/>
              <a:t>Fixed-interval reinforcement</a:t>
            </a:r>
          </a:p>
          <a:p>
            <a:pPr marL="514350" indent="-514350">
              <a:buFont typeface="+mj-lt"/>
              <a:buAutoNum type="alphaLcPeriod"/>
            </a:pPr>
            <a:r>
              <a:rPr lang="en-US" dirty="0"/>
              <a:t>Extinction</a:t>
            </a:r>
          </a:p>
        </p:txBody>
      </p:sp>
    </p:spTree>
    <p:extLst>
      <p:ext uri="{BB962C8B-B14F-4D97-AF65-F5344CB8AC3E}">
        <p14:creationId xmlns:p14="http://schemas.microsoft.com/office/powerpoint/2010/main" val="925272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3">
            <a:extLst>
              <a:ext uri="{FF2B5EF4-FFF2-40B4-BE49-F238E27FC236}">
                <a16:creationId xmlns:a16="http://schemas.microsoft.com/office/drawing/2014/main" id="{4CDC38FA-E902-0518-B15F-4B9F399AAFF0}"/>
              </a:ext>
            </a:extLst>
          </p:cNvPr>
          <p:cNvSpPr>
            <a:spLocks noGrp="1"/>
          </p:cNvSpPr>
          <p:nvPr>
            <p:ph type="title"/>
          </p:nvPr>
        </p:nvSpPr>
        <p:spPr>
          <a:xfrm>
            <a:off x="476843" y="473245"/>
            <a:ext cx="11241915" cy="1217447"/>
          </a:xfrm>
        </p:spPr>
        <p:txBody>
          <a:bodyPr/>
          <a:lstStyle/>
          <a:p>
            <a:r>
              <a:rPr lang="en-US" dirty="0"/>
              <a:t>Self-Assessment</a:t>
            </a:r>
          </a:p>
        </p:txBody>
      </p:sp>
      <p:sp>
        <p:nvSpPr>
          <p:cNvPr id="4" name="Text Placeholder 1">
            <a:extLst>
              <a:ext uri="{FF2B5EF4-FFF2-40B4-BE49-F238E27FC236}">
                <a16:creationId xmlns:a16="http://schemas.microsoft.com/office/drawing/2014/main" id="{54F8B555-91FA-3083-40D2-91C6D78372DE}"/>
              </a:ext>
            </a:extLst>
          </p:cNvPr>
          <p:cNvSpPr>
            <a:spLocks noGrp="1"/>
          </p:cNvSpPr>
          <p:nvPr>
            <p:ph idx="1"/>
          </p:nvPr>
        </p:nvSpPr>
        <p:spPr>
          <a:xfrm>
            <a:off x="476843" y="1825625"/>
            <a:ext cx="11241915" cy="4351338"/>
          </a:xfrm>
        </p:spPr>
        <p:txBody>
          <a:bodyPr/>
          <a:lstStyle/>
          <a:p>
            <a:pPr>
              <a:spcBef>
                <a:spcPts val="1200"/>
              </a:spcBef>
            </a:pPr>
            <a:r>
              <a:rPr lang="en-US" sz="2600" dirty="0">
                <a:solidFill>
                  <a:schemeClr val="tx1"/>
                </a:solidFill>
                <a:latin typeface="Arial" panose="020B0604020202020204" pitchFamily="34" charset="0"/>
                <a:ea typeface="+mn-ea"/>
                <a:cs typeface="Arial" panose="020B0604020202020204" pitchFamily="34" charset="0"/>
              </a:rPr>
              <a:t>When you think of your tasks, performance, and outcomes over recent months, what do you see as your most valuable motivator?</a:t>
            </a:r>
          </a:p>
          <a:p>
            <a:pPr>
              <a:spcBef>
                <a:spcPts val="1200"/>
              </a:spcBef>
            </a:pPr>
            <a:r>
              <a:rPr lang="en-US" dirty="0"/>
              <a:t>Because Maslow’s hierarchy of needs makes intuitive sense, many people use it to better understand their behaviors. In what ways does it make sense to you? In what ways do you feel your behaviors don’t follow Maslow’s hierarchy?</a:t>
            </a:r>
          </a:p>
          <a:p>
            <a:pPr>
              <a:spcBef>
                <a:spcPts val="1200"/>
              </a:spcBef>
            </a:pPr>
            <a:r>
              <a:rPr lang="en-US" sz="2600" dirty="0">
                <a:solidFill>
                  <a:schemeClr val="tx1"/>
                </a:solidFill>
                <a:latin typeface="Arial" panose="020B0604020202020204" pitchFamily="34" charset="0"/>
                <a:ea typeface="+mn-ea"/>
                <a:cs typeface="Arial" panose="020B0604020202020204" pitchFamily="34" charset="0"/>
              </a:rPr>
              <a:t>If you had to give your </a:t>
            </a:r>
            <a:r>
              <a:rPr lang="en-US" dirty="0"/>
              <a:t>boss advice on the best way to motivate you, what would you tell that person?</a:t>
            </a:r>
            <a:endParaRPr lang="en-US" sz="2600" dirty="0">
              <a:solidFill>
                <a:schemeClr val="tx1"/>
              </a:solidFill>
              <a:latin typeface="Arial" panose="020B0604020202020204" pitchFamily="34" charset="0"/>
              <a:ea typeface="+mn-ea"/>
              <a:cs typeface="Arial" panose="020B0604020202020204" pitchFamily="34" charset="0"/>
            </a:endParaRPr>
          </a:p>
          <a:p>
            <a:endParaRPr lang="en-US" sz="26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8196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Self-Assessment</a:t>
            </a:r>
          </a:p>
        </p:txBody>
      </p:sp>
      <p:sp>
        <p:nvSpPr>
          <p:cNvPr id="2" name="Text Placeholder 1"/>
          <p:cNvSpPr>
            <a:spLocks noGrp="1"/>
          </p:cNvSpPr>
          <p:nvPr>
            <p:ph idx="1"/>
          </p:nvPr>
        </p:nvSpPr>
        <p:spPr/>
        <p:txBody>
          <a:bodyPr/>
          <a:lstStyle/>
          <a:p>
            <a:pPr>
              <a:spcBef>
                <a:spcPts val="1200"/>
              </a:spcBef>
            </a:pPr>
            <a:r>
              <a:rPr lang="en-US" sz="2600" dirty="0">
                <a:solidFill>
                  <a:schemeClr val="tx1"/>
                </a:solidFill>
                <a:latin typeface="Arial" panose="020B0604020202020204" pitchFamily="34" charset="0"/>
                <a:ea typeface="+mn-ea"/>
                <a:cs typeface="Arial" panose="020B0604020202020204" pitchFamily="34" charset="0"/>
              </a:rPr>
              <a:t>When you think of your tasks, performance, and outcomes over recent months, what do you see as your most valuable motivator?</a:t>
            </a:r>
          </a:p>
          <a:p>
            <a:pPr>
              <a:spcBef>
                <a:spcPts val="1200"/>
              </a:spcBef>
            </a:pPr>
            <a:r>
              <a:rPr lang="en-US" dirty="0"/>
              <a:t>Because Maslow’s hierarchy of needs makes intuitive sense, many people use it to better understand their behaviors. In what ways does it make sense to you? In what ways do you feel your behaviors don’t follow Maslow’s hierarchy?</a:t>
            </a:r>
          </a:p>
          <a:p>
            <a:pPr>
              <a:spcBef>
                <a:spcPts val="1200"/>
              </a:spcBef>
            </a:pPr>
            <a:r>
              <a:rPr lang="en-US" sz="2600" dirty="0">
                <a:solidFill>
                  <a:schemeClr val="tx1"/>
                </a:solidFill>
                <a:latin typeface="Arial" panose="020B0604020202020204" pitchFamily="34" charset="0"/>
                <a:ea typeface="+mn-ea"/>
                <a:cs typeface="Arial" panose="020B0604020202020204" pitchFamily="34" charset="0"/>
              </a:rPr>
              <a:t>If you had to give your </a:t>
            </a:r>
            <a:r>
              <a:rPr lang="en-US" dirty="0"/>
              <a:t>boss advice on the best way to motivate you, what would you tell that person?</a:t>
            </a:r>
            <a:endParaRPr lang="en-US" sz="2600" dirty="0">
              <a:solidFill>
                <a:schemeClr val="tx1"/>
              </a:solidFill>
              <a:latin typeface="Arial" panose="020B0604020202020204" pitchFamily="34" charset="0"/>
              <a:ea typeface="+mn-ea"/>
              <a:cs typeface="Arial" panose="020B0604020202020204" pitchFamily="34" charset="0"/>
            </a:endParaRPr>
          </a:p>
          <a:p>
            <a:endParaRPr lang="en-US" sz="26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136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6" name="Title 3">
            <a:extLst>
              <a:ext uri="{FF2B5EF4-FFF2-40B4-BE49-F238E27FC236}">
                <a16:creationId xmlns:a16="http://schemas.microsoft.com/office/drawing/2014/main" id="{FE480B7F-F9B4-CB24-48ED-8B3E110303EB}"/>
              </a:ext>
            </a:extLst>
          </p:cNvPr>
          <p:cNvSpPr>
            <a:spLocks noGrp="1"/>
          </p:cNvSpPr>
          <p:nvPr>
            <p:ph type="title"/>
          </p:nvPr>
        </p:nvSpPr>
        <p:spPr>
          <a:xfrm>
            <a:off x="476250" y="473075"/>
            <a:ext cx="11242675" cy="1217613"/>
          </a:xfrm>
        </p:spPr>
        <p:txBody>
          <a:bodyPr/>
          <a:lstStyle/>
          <a:p>
            <a:r>
              <a:rPr lang="en-US" dirty="0"/>
              <a:t>Summary</a:t>
            </a:r>
          </a:p>
        </p:txBody>
      </p:sp>
      <p:sp>
        <p:nvSpPr>
          <p:cNvPr id="7" name="Text Placeholder 1">
            <a:extLst>
              <a:ext uri="{FF2B5EF4-FFF2-40B4-BE49-F238E27FC236}">
                <a16:creationId xmlns:a16="http://schemas.microsoft.com/office/drawing/2014/main" id="{E43F980E-9BFA-44DD-82EC-01CF0D8903E7}"/>
              </a:ext>
            </a:extLst>
          </p:cNvPr>
          <p:cNvSpPr>
            <a:spLocks noGrp="1"/>
          </p:cNvSpPr>
          <p:nvPr>
            <p:ph idx="1"/>
          </p:nvPr>
        </p:nvSpPr>
        <p:spPr>
          <a:xfrm>
            <a:off x="476250" y="1825625"/>
            <a:ext cx="11242675" cy="4351338"/>
          </a:xfrm>
        </p:spPr>
        <p:txBody>
          <a:bodyPr/>
          <a:lstStyle/>
          <a:p>
            <a:r>
              <a:rPr lang="en-US" sz="2600" dirty="0">
                <a:solidFill>
                  <a:schemeClr val="tx1"/>
                </a:solidFill>
                <a:latin typeface="Arial" panose="020B0604020202020204" pitchFamily="34" charset="0"/>
                <a:ea typeface="+mn-ea"/>
                <a:cs typeface="Arial" panose="020B0604020202020204" pitchFamily="34" charset="0"/>
              </a:rPr>
              <a:t>Click the link to review the </a:t>
            </a:r>
            <a:r>
              <a:rPr lang="en-US" sz="2600" dirty="0">
                <a:latin typeface="Arial" panose="020B0604020202020204" pitchFamily="34" charset="0"/>
                <a:ea typeface="+mn-ea"/>
                <a:cs typeface="Arial" panose="020B0604020202020204" pitchFamily="34" charset="0"/>
              </a:rPr>
              <a:t>outcomes</a:t>
            </a:r>
            <a:r>
              <a:rPr lang="en-US" sz="2600" dirty="0">
                <a:solidFill>
                  <a:schemeClr val="tx1"/>
                </a:solidFill>
                <a:latin typeface="Arial" panose="020B0604020202020204" pitchFamily="34" charset="0"/>
                <a:ea typeface="+mn-ea"/>
                <a:cs typeface="Arial" panose="020B0604020202020204" pitchFamily="34" charset="0"/>
              </a:rPr>
              <a:t> for this presentation.</a:t>
            </a:r>
          </a:p>
          <a:p>
            <a:pPr>
              <a:lnSpc>
                <a:spcPct val="100000"/>
              </a:lnSpc>
              <a:spcBef>
                <a:spcPts val="1800"/>
              </a:spcBef>
            </a:pPr>
            <a:r>
              <a:rPr lang="en-US" sz="2600" dirty="0">
                <a:latin typeface="Arial" panose="020B0604020202020204" pitchFamily="34" charset="0"/>
                <a:cs typeface="Arial" panose="020B0604020202020204" pitchFamily="34" charset="0"/>
                <a:hlinkClick r:id="rId3" action="ppaction://hlinksldjump"/>
              </a:rPr>
              <a:t>Link to Learning Outcomes</a:t>
            </a:r>
            <a:endParaRPr lang="en-US" sz="2600"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348349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8">
            <a:extLst>
              <a:ext uri="{FF2B5EF4-FFF2-40B4-BE49-F238E27FC236}">
                <a16:creationId xmlns:a16="http://schemas.microsoft.com/office/drawing/2014/main" id="{F7DFB410-BD42-E5C0-E5D7-DBD3F9600952}"/>
              </a:ext>
            </a:extLst>
          </p:cNvPr>
          <p:cNvSpPr>
            <a:spLocks noGrp="1"/>
          </p:cNvSpPr>
          <p:nvPr>
            <p:ph type="title"/>
          </p:nvPr>
        </p:nvSpPr>
        <p:spPr>
          <a:xfrm>
            <a:off x="476843" y="473245"/>
            <a:ext cx="11241915" cy="708441"/>
          </a:xfrm>
        </p:spPr>
        <p:txBody>
          <a:bodyPr/>
          <a:lstStyle/>
          <a:p>
            <a:r>
              <a:rPr lang="en-US" dirty="0"/>
              <a:t>The Motivational Framework</a:t>
            </a:r>
            <a:endParaRPr lang="ru-RU" dirty="0"/>
          </a:p>
        </p:txBody>
      </p:sp>
      <p:sp>
        <p:nvSpPr>
          <p:cNvPr id="4" name="Text Placeholder 9">
            <a:extLst>
              <a:ext uri="{FF2B5EF4-FFF2-40B4-BE49-F238E27FC236}">
                <a16:creationId xmlns:a16="http://schemas.microsoft.com/office/drawing/2014/main" id="{12FBF774-1884-27D0-8563-DC234C632AEC}"/>
              </a:ext>
            </a:extLst>
          </p:cNvPr>
          <p:cNvSpPr>
            <a:spLocks noGrp="1"/>
          </p:cNvSpPr>
          <p:nvPr>
            <p:ph idx="1"/>
          </p:nvPr>
        </p:nvSpPr>
        <p:spPr>
          <a:xfrm>
            <a:off x="476843" y="1825625"/>
            <a:ext cx="11241915" cy="4351338"/>
          </a:xfrm>
        </p:spPr>
        <p:txBody>
          <a:bodyPr>
            <a:normAutofit/>
          </a:bodyPr>
          <a:lstStyle/>
          <a:p>
            <a:pPr>
              <a:spcBef>
                <a:spcPts val="600"/>
              </a:spcBef>
            </a:pPr>
            <a:r>
              <a:rPr lang="en-US" dirty="0"/>
              <a:t>How motivational processes occur:</a:t>
            </a:r>
          </a:p>
          <a:p>
            <a:pPr lvl="1">
              <a:spcBef>
                <a:spcPts val="600"/>
              </a:spcBef>
            </a:pPr>
            <a:r>
              <a:rPr lang="en-US" sz="2400" b="1" dirty="0"/>
              <a:t>Need</a:t>
            </a:r>
            <a:r>
              <a:rPr lang="en-US" sz="2400" dirty="0"/>
              <a:t>: anything an individual requires or wants</a:t>
            </a:r>
          </a:p>
          <a:p>
            <a:pPr lvl="2">
              <a:spcBef>
                <a:spcPts val="600"/>
              </a:spcBef>
            </a:pPr>
            <a:r>
              <a:rPr lang="en-US" sz="2200" dirty="0"/>
              <a:t>A need deficiency triggers attempts to satisfy the need.</a:t>
            </a:r>
          </a:p>
          <a:p>
            <a:pPr lvl="1">
              <a:spcBef>
                <a:spcPts val="600"/>
              </a:spcBef>
            </a:pPr>
            <a:r>
              <a:rPr lang="en-US" sz="2400" dirty="0"/>
              <a:t>Goal-directed behaviors result from individuals trying to satisfy their need deficiencies.</a:t>
            </a:r>
          </a:p>
          <a:p>
            <a:pPr lvl="1">
              <a:spcBef>
                <a:spcPts val="600"/>
              </a:spcBef>
            </a:pPr>
            <a:r>
              <a:rPr lang="en-US" sz="2400" dirty="0"/>
              <a:t>Rewards and punishments are consequences of the goal-directed behavior.</a:t>
            </a:r>
          </a:p>
          <a:p>
            <a:pPr lvl="1">
              <a:spcBef>
                <a:spcPts val="600"/>
              </a:spcBef>
            </a:pPr>
            <a:r>
              <a:rPr lang="en-US" sz="2400" dirty="0"/>
              <a:t>Assessment of the extent to which the outcome addressed the original need deficiency</a:t>
            </a:r>
          </a:p>
        </p:txBody>
      </p:sp>
    </p:spTree>
    <p:extLst>
      <p:ext uri="{BB962C8B-B14F-4D97-AF65-F5344CB8AC3E}">
        <p14:creationId xmlns:p14="http://schemas.microsoft.com/office/powerpoint/2010/main" val="407011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4" name="Title 3">
            <a:extLst>
              <a:ext uri="{FF2B5EF4-FFF2-40B4-BE49-F238E27FC236}">
                <a16:creationId xmlns:a16="http://schemas.microsoft.com/office/drawing/2014/main" id="{6BB45FF7-3A83-9F9E-2809-B6314EFE860D}"/>
              </a:ext>
            </a:extLst>
          </p:cNvPr>
          <p:cNvSpPr>
            <a:spLocks noGrp="1"/>
          </p:cNvSpPr>
          <p:nvPr>
            <p:ph type="title"/>
          </p:nvPr>
        </p:nvSpPr>
        <p:spPr>
          <a:xfrm>
            <a:off x="476843" y="473245"/>
            <a:ext cx="11241915" cy="1217447"/>
          </a:xfrm>
        </p:spPr>
        <p:txBody>
          <a:bodyPr/>
          <a:lstStyle/>
          <a:p>
            <a:r>
              <a:rPr lang="en-US" sz="3600" dirty="0"/>
              <a:t>Figure 5.1 Motivational Framework</a:t>
            </a:r>
            <a:endParaRPr lang="en-US" sz="3200" dirty="0"/>
          </a:p>
        </p:txBody>
      </p:sp>
      <p:sp>
        <p:nvSpPr>
          <p:cNvPr id="5" name="Content Placeholder 1">
            <a:extLst>
              <a:ext uri="{FF2B5EF4-FFF2-40B4-BE49-F238E27FC236}">
                <a16:creationId xmlns:a16="http://schemas.microsoft.com/office/drawing/2014/main" id="{50896220-4FB9-382A-976F-667D4A3E58FC}"/>
              </a:ext>
            </a:extLst>
          </p:cNvPr>
          <p:cNvSpPr>
            <a:spLocks noGrp="1"/>
          </p:cNvSpPr>
          <p:nvPr>
            <p:ph sz="half" idx="1"/>
          </p:nvPr>
        </p:nvSpPr>
        <p:spPr>
          <a:xfrm>
            <a:off x="476844" y="1253331"/>
            <a:ext cx="4686000" cy="4351338"/>
          </a:xfrm>
        </p:spPr>
        <p:txBody>
          <a:bodyPr/>
          <a:lstStyle/>
          <a:p>
            <a:pPr marL="0" indent="0">
              <a:buNone/>
            </a:pPr>
            <a:r>
              <a:rPr lang="en-US" sz="2400" dirty="0"/>
              <a:t>This framework provides a useful way to see how motivational processes occur. When people experience a need deficiency, they seek ways to satisfy it, which results in a choice of goal-directed behaviors. After performing the behavior, the individual experiences rewards or punishments that affect the original need deficiency.</a:t>
            </a:r>
          </a:p>
        </p:txBody>
      </p:sp>
      <p:pic>
        <p:nvPicPr>
          <p:cNvPr id="6" name="Content Placeholder 4" descr="A flowchart shows a circular motivational framework that begins with Experienced Need Deficiencies which leads them to Search for Ways to Satisfy Needs. This, in turn, leads to the Choice of Goal-Directed Behaviors, followed by Enactment of Behavioral Choice (Performance). Subsequently it leads to Experienced Rewards or Punishments, which ultimately leads to Reassessment of Need Deficiencies. After this stage the cycle starts again from Experienced Need Deficiency.&#10;">
            <a:extLst>
              <a:ext uri="{FF2B5EF4-FFF2-40B4-BE49-F238E27FC236}">
                <a16:creationId xmlns:a16="http://schemas.microsoft.com/office/drawing/2014/main" id="{3B62AC81-3A10-97C8-E749-BE36D1B8D1B5}"/>
              </a:ext>
            </a:extLst>
          </p:cNvPr>
          <p:cNvPicPr>
            <a:picLocks noChangeAspect="1"/>
          </p:cNvPicPr>
          <p:nvPr/>
        </p:nvPicPr>
        <p:blipFill>
          <a:blip r:embed="rId3"/>
          <a:stretch>
            <a:fillRect/>
          </a:stretch>
        </p:blipFill>
        <p:spPr>
          <a:xfrm>
            <a:off x="5247255" y="2011365"/>
            <a:ext cx="6749855" cy="3573509"/>
          </a:xfrm>
          <a:prstGeom prst="rect">
            <a:avLst/>
          </a:prstGeom>
        </p:spPr>
      </p:pic>
    </p:spTree>
    <p:extLst>
      <p:ext uri="{BB962C8B-B14F-4D97-AF65-F5344CB8AC3E}">
        <p14:creationId xmlns:p14="http://schemas.microsoft.com/office/powerpoint/2010/main" val="412917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1">
            <a:extLst>
              <a:ext uri="{FF2B5EF4-FFF2-40B4-BE49-F238E27FC236}">
                <a16:creationId xmlns:a16="http://schemas.microsoft.com/office/drawing/2014/main" id="{8CD41897-ACA8-E7FE-C770-24E562758EEB}"/>
              </a:ext>
            </a:extLst>
          </p:cNvPr>
          <p:cNvSpPr>
            <a:spLocks noGrp="1"/>
          </p:cNvSpPr>
          <p:nvPr>
            <p:ph type="title"/>
          </p:nvPr>
        </p:nvSpPr>
        <p:spPr>
          <a:xfrm>
            <a:off x="476843" y="473245"/>
            <a:ext cx="11241915" cy="708441"/>
          </a:xfrm>
        </p:spPr>
        <p:txBody>
          <a:bodyPr/>
          <a:lstStyle/>
          <a:p>
            <a:r>
              <a:rPr lang="en-US" dirty="0"/>
              <a:t>Early Perspectives on Motivation</a:t>
            </a:r>
            <a:br>
              <a:rPr lang="en-US" dirty="0"/>
            </a:br>
            <a:endParaRPr lang="ru-RU" dirty="0"/>
          </a:p>
        </p:txBody>
      </p:sp>
      <p:sp>
        <p:nvSpPr>
          <p:cNvPr id="4" name="Text Placeholder 2">
            <a:extLst>
              <a:ext uri="{FF2B5EF4-FFF2-40B4-BE49-F238E27FC236}">
                <a16:creationId xmlns:a16="http://schemas.microsoft.com/office/drawing/2014/main" id="{31B58AE9-4F3D-3FC0-7DDE-19EE507E085D}"/>
              </a:ext>
            </a:extLst>
          </p:cNvPr>
          <p:cNvSpPr>
            <a:spLocks noGrp="1"/>
          </p:cNvSpPr>
          <p:nvPr>
            <p:ph idx="1"/>
          </p:nvPr>
        </p:nvSpPr>
        <p:spPr>
          <a:xfrm>
            <a:off x="476843" y="1825625"/>
            <a:ext cx="11241915" cy="4351338"/>
          </a:xfrm>
        </p:spPr>
        <p:txBody>
          <a:bodyPr>
            <a:noAutofit/>
          </a:bodyPr>
          <a:lstStyle/>
          <a:p>
            <a:pPr>
              <a:spcBef>
                <a:spcPts val="600"/>
              </a:spcBef>
            </a:pPr>
            <a:r>
              <a:rPr lang="en-US" dirty="0"/>
              <a:t>Traditional approach</a:t>
            </a:r>
          </a:p>
          <a:p>
            <a:pPr lvl="1">
              <a:spcBef>
                <a:spcPts val="600"/>
              </a:spcBef>
            </a:pPr>
            <a:r>
              <a:rPr lang="en-US" sz="2400" b="1" dirty="0"/>
              <a:t>Scientific management </a:t>
            </a:r>
            <a:r>
              <a:rPr lang="en-US" sz="2400" dirty="0"/>
              <a:t>– approach to motivation that assumes that employees are motivated by money</a:t>
            </a:r>
          </a:p>
          <a:p>
            <a:pPr>
              <a:spcBef>
                <a:spcPts val="600"/>
              </a:spcBef>
            </a:pPr>
            <a:r>
              <a:rPr lang="en-US" b="1" dirty="0"/>
              <a:t>Human relations approach </a:t>
            </a:r>
            <a:r>
              <a:rPr lang="en-US" dirty="0"/>
              <a:t>– suggests that fostering a false sense of employees’ inclusion in decision making will result in positive employee attitudes and motivation to work hard</a:t>
            </a:r>
          </a:p>
          <a:p>
            <a:pPr>
              <a:spcBef>
                <a:spcPts val="600"/>
              </a:spcBef>
            </a:pPr>
            <a:r>
              <a:rPr lang="en-US" b="1" dirty="0"/>
              <a:t>Human resource approach </a:t>
            </a:r>
            <a:r>
              <a:rPr lang="en-US" dirty="0"/>
              <a:t>– assumes that people want to contribute and are able to make genuine contributions</a:t>
            </a:r>
          </a:p>
        </p:txBody>
      </p:sp>
    </p:spTree>
    <p:extLst>
      <p:ext uri="{BB962C8B-B14F-4D97-AF65-F5344CB8AC3E}">
        <p14:creationId xmlns:p14="http://schemas.microsoft.com/office/powerpoint/2010/main" val="249926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3">
            <a:extLst>
              <a:ext uri="{FF2B5EF4-FFF2-40B4-BE49-F238E27FC236}">
                <a16:creationId xmlns:a16="http://schemas.microsoft.com/office/drawing/2014/main" id="{C733EB6D-E574-4D29-2E91-9884B68B1D46}"/>
              </a:ext>
            </a:extLst>
          </p:cNvPr>
          <p:cNvSpPr>
            <a:spLocks noGrp="1"/>
          </p:cNvSpPr>
          <p:nvPr>
            <p:ph type="title"/>
          </p:nvPr>
        </p:nvSpPr>
        <p:spPr>
          <a:xfrm>
            <a:off x="476843" y="473245"/>
            <a:ext cx="11241915" cy="1217447"/>
          </a:xfrm>
        </p:spPr>
        <p:txBody>
          <a:bodyPr/>
          <a:lstStyle/>
          <a:p>
            <a:r>
              <a:rPr lang="en-US" sz="4000" dirty="0"/>
              <a:t>Individual Differences and Motivation</a:t>
            </a:r>
          </a:p>
        </p:txBody>
      </p:sp>
      <p:sp>
        <p:nvSpPr>
          <p:cNvPr id="4" name="Text Placeholder 5">
            <a:extLst>
              <a:ext uri="{FF2B5EF4-FFF2-40B4-BE49-F238E27FC236}">
                <a16:creationId xmlns:a16="http://schemas.microsoft.com/office/drawing/2014/main" id="{23CF44F2-D2D9-B14A-7935-0D1692B1EB51}"/>
              </a:ext>
            </a:extLst>
          </p:cNvPr>
          <p:cNvSpPr>
            <a:spLocks noGrp="1"/>
          </p:cNvSpPr>
          <p:nvPr>
            <p:ph sz="half" idx="1"/>
          </p:nvPr>
        </p:nvSpPr>
        <p:spPr>
          <a:xfrm>
            <a:off x="476843" y="1825625"/>
            <a:ext cx="11241915" cy="2225870"/>
          </a:xfrm>
        </p:spPr>
        <p:txBody>
          <a:bodyPr/>
          <a:lstStyle/>
          <a:p>
            <a:pPr marL="228600" indent="-228600">
              <a:spcBef>
                <a:spcPts val="600"/>
              </a:spcBef>
              <a:buClr>
                <a:schemeClr val="tx1"/>
              </a:buClr>
            </a:pPr>
            <a:r>
              <a:rPr lang="en-US" sz="2600" b="1" dirty="0">
                <a:solidFill>
                  <a:schemeClr val="tx1"/>
                </a:solidFill>
                <a:latin typeface="Arial" panose="020B0604020202020204" pitchFamily="34" charset="0"/>
                <a:ea typeface="+mn-ea"/>
                <a:cs typeface="Arial" panose="020B0604020202020204" pitchFamily="34" charset="0"/>
              </a:rPr>
              <a:t>Task-specific self-efficacy</a:t>
            </a:r>
            <a:r>
              <a:rPr lang="en-US" sz="2600" dirty="0">
                <a:solidFill>
                  <a:schemeClr val="tx1"/>
                </a:solidFill>
                <a:latin typeface="Arial" panose="020B0604020202020204" pitchFamily="34" charset="0"/>
                <a:ea typeface="+mn-ea"/>
                <a:cs typeface="Arial" panose="020B0604020202020204" pitchFamily="34" charset="0"/>
              </a:rPr>
              <a:t> – a person’s beliefs in their capabilities to do what is required to accomplish a specific task </a:t>
            </a:r>
          </a:p>
          <a:p>
            <a:pPr marL="228600" indent="-228600">
              <a:spcBef>
                <a:spcPts val="600"/>
              </a:spcBef>
              <a:buClr>
                <a:schemeClr val="tx1"/>
              </a:buClr>
            </a:pPr>
            <a:r>
              <a:rPr lang="en-US" sz="2600" dirty="0">
                <a:solidFill>
                  <a:schemeClr val="tx1"/>
                </a:solidFill>
                <a:latin typeface="Arial" panose="020B0604020202020204" pitchFamily="34" charset="0"/>
                <a:ea typeface="+mn-ea"/>
                <a:cs typeface="Arial" panose="020B0604020202020204" pitchFamily="34" charset="0"/>
              </a:rPr>
              <a:t>Three dimensions of self-efficacy:</a:t>
            </a:r>
          </a:p>
        </p:txBody>
      </p:sp>
      <p:graphicFrame>
        <p:nvGraphicFramePr>
          <p:cNvPr id="5" name="Table3">
            <a:extLst>
              <a:ext uri="{FF2B5EF4-FFF2-40B4-BE49-F238E27FC236}">
                <a16:creationId xmlns:a16="http://schemas.microsoft.com/office/drawing/2014/main" id="{62F5013D-8169-91B5-D723-F97994EA1C8A}"/>
              </a:ext>
            </a:extLst>
          </p:cNvPr>
          <p:cNvGraphicFramePr>
            <a:graphicFrameLocks/>
          </p:cNvGraphicFramePr>
          <p:nvPr>
            <p:extLst>
              <p:ext uri="{D42A27DB-BD31-4B8C-83A1-F6EECF244321}">
                <p14:modId xmlns:p14="http://schemas.microsoft.com/office/powerpoint/2010/main" val="1546618"/>
              </p:ext>
            </p:extLst>
          </p:nvPr>
        </p:nvGraphicFramePr>
        <p:xfrm>
          <a:off x="730063" y="3411757"/>
          <a:ext cx="10791377" cy="2377440"/>
        </p:xfrm>
        <a:graphic>
          <a:graphicData uri="http://schemas.openxmlformats.org/drawingml/2006/table">
            <a:tbl>
              <a:tblPr firstRow="1"/>
              <a:tblGrid>
                <a:gridCol w="2164641">
                  <a:extLst>
                    <a:ext uri="{9D8B030D-6E8A-4147-A177-3AD203B41FA5}">
                      <a16:colId xmlns:a16="http://schemas.microsoft.com/office/drawing/2014/main" val="20000"/>
                    </a:ext>
                  </a:extLst>
                </a:gridCol>
                <a:gridCol w="8626736">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latin typeface="Arial" pitchFamily="34" charset="0"/>
                          <a:cs typeface="Arial" pitchFamily="34" charset="0"/>
                        </a:rPr>
                        <a:t>Magnitude</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anchor="ctr" horzOverflow="overflow">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latin typeface="Arial" pitchFamily="34" charset="0"/>
                          <a:cs typeface="Arial" pitchFamily="34" charset="0"/>
                        </a:rPr>
                        <a:t>beliefs about how difficult a task can be to accomplish</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horzOverflow="overflow">
                    <a:solidFill>
                      <a:schemeClr val="accent4"/>
                    </a:solid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latin typeface="Arial" pitchFamily="34" charset="0"/>
                          <a:cs typeface="Arial" pitchFamily="34" charset="0"/>
                        </a:rPr>
                        <a:t>Strength</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anchor="ctr" horzOverflow="overflow">
                    <a:solidFill>
                      <a:schemeClr val="accent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tx1"/>
                          </a:solidFill>
                          <a:effectLst/>
                          <a:latin typeface="Arial" pitchFamily="34" charset="0"/>
                          <a:ea typeface="+mn-ea"/>
                          <a:cs typeface="Arial" pitchFamily="34" charset="0"/>
                        </a:rPr>
                        <a:t>beliefs about how confident the person is that the specific task can be accomplished</a:t>
                      </a:r>
                    </a:p>
                  </a:txBody>
                  <a:tcPr marT="91440" marB="91440" horzOverflow="overflow">
                    <a:solidFill>
                      <a:schemeClr val="accent4"/>
                    </a:solidFill>
                  </a:tcPr>
                </a:tc>
                <a:extLst>
                  <a:ext uri="{0D108BD9-81ED-4DB2-BD59-A6C34878D82A}">
                    <a16:rowId xmlns:a16="http://schemas.microsoft.com/office/drawing/2014/main" val="10002"/>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u="none" strike="noStrike" cap="none" normalizeH="0" baseline="0" dirty="0">
                          <a:ln>
                            <a:noFill/>
                          </a:ln>
                          <a:solidFill>
                            <a:schemeClr val="tx1"/>
                          </a:solidFill>
                          <a:effectLst/>
                          <a:latin typeface="Arial" pitchFamily="34" charset="0"/>
                          <a:cs typeface="Arial" pitchFamily="34" charset="0"/>
                        </a:rPr>
                        <a:t>Generality</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T="91440" marB="91440" anchor="ctr" horzOverflow="overflow">
                    <a:solidFill>
                      <a:schemeClr val="accent4"/>
                    </a:solidFill>
                  </a:tcPr>
                </a:tc>
                <a:tc>
                  <a:txBody>
                    <a:bodyPr/>
                    <a:lstStyle/>
                    <a:p>
                      <a:r>
                        <a:rPr kumimoji="0" lang="en-US" sz="2400" u="none" strike="noStrike" kern="1200" cap="none" normalizeH="0" baseline="0" dirty="0">
                          <a:ln>
                            <a:noFill/>
                          </a:ln>
                          <a:solidFill>
                            <a:schemeClr val="tx1"/>
                          </a:solidFill>
                          <a:effectLst/>
                          <a:latin typeface="Arial" pitchFamily="34" charset="0"/>
                          <a:ea typeface="+mn-ea"/>
                          <a:cs typeface="Arial" pitchFamily="34" charset="0"/>
                        </a:rPr>
                        <a:t>beliefs</a:t>
                      </a:r>
                      <a:r>
                        <a:rPr lang="en-US" sz="2400" b="0" i="0" u="none" strike="noStrike" kern="1200" baseline="0" dirty="0">
                          <a:solidFill>
                            <a:schemeClr val="tx1"/>
                          </a:solidFill>
                          <a:latin typeface="+mn-lt"/>
                          <a:ea typeface="+mn-ea"/>
                          <a:cs typeface="+mn-cs"/>
                        </a:rPr>
                        <a:t> </a:t>
                      </a:r>
                      <a:r>
                        <a:rPr kumimoji="0" lang="en-US" sz="2400" u="none" strike="noStrike" kern="1200" cap="none" normalizeH="0" baseline="0" dirty="0">
                          <a:ln>
                            <a:noFill/>
                          </a:ln>
                          <a:solidFill>
                            <a:schemeClr val="tx1"/>
                          </a:solidFill>
                          <a:effectLst/>
                          <a:latin typeface="Arial" pitchFamily="34" charset="0"/>
                          <a:ea typeface="+mn-ea"/>
                          <a:cs typeface="Arial" pitchFamily="34" charset="0"/>
                        </a:rPr>
                        <a:t>about the degree to which similar tasks can be</a:t>
                      </a:r>
                    </a:p>
                    <a:p>
                      <a:pPr marL="0" algn="l" defTabSz="914400" rtl="0" eaLnBrk="1" latinLnBrk="0" hangingPunct="1"/>
                      <a:r>
                        <a:rPr kumimoji="0" lang="en-US" sz="2400" u="none" strike="noStrike" kern="1200" cap="none" normalizeH="0" baseline="0" dirty="0">
                          <a:ln>
                            <a:noFill/>
                          </a:ln>
                          <a:solidFill>
                            <a:schemeClr val="tx1"/>
                          </a:solidFill>
                          <a:effectLst/>
                          <a:latin typeface="Arial" pitchFamily="34" charset="0"/>
                          <a:ea typeface="+mn-ea"/>
                          <a:cs typeface="Arial" pitchFamily="34" charset="0"/>
                        </a:rPr>
                        <a:t>accomplished</a:t>
                      </a:r>
                    </a:p>
                  </a:txBody>
                  <a:tcPr marT="91440" marB="91440" horzOverflow="overflow">
                    <a:solidFill>
                      <a:schemeClr val="accent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2079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8">
            <a:extLst>
              <a:ext uri="{FF2B5EF4-FFF2-40B4-BE49-F238E27FC236}">
                <a16:creationId xmlns:a16="http://schemas.microsoft.com/office/drawing/2014/main" id="{A9982FC6-87D5-0FE7-C378-58EC45722206}"/>
              </a:ext>
            </a:extLst>
          </p:cNvPr>
          <p:cNvSpPr>
            <a:spLocks noGrp="1"/>
          </p:cNvSpPr>
          <p:nvPr>
            <p:ph type="title"/>
          </p:nvPr>
        </p:nvSpPr>
        <p:spPr>
          <a:xfrm>
            <a:off x="476843" y="473245"/>
            <a:ext cx="11241915" cy="1217447"/>
          </a:xfrm>
        </p:spPr>
        <p:txBody>
          <a:bodyPr/>
          <a:lstStyle/>
          <a:p>
            <a:r>
              <a:rPr lang="en-US" dirty="0"/>
              <a:t>Knowledge Check 5.1</a:t>
            </a:r>
          </a:p>
        </p:txBody>
      </p:sp>
      <p:sp>
        <p:nvSpPr>
          <p:cNvPr id="4" name="Content Placeholder 9">
            <a:extLst>
              <a:ext uri="{FF2B5EF4-FFF2-40B4-BE49-F238E27FC236}">
                <a16:creationId xmlns:a16="http://schemas.microsoft.com/office/drawing/2014/main" id="{783F6105-EB98-4591-0B78-564724BD686E}"/>
              </a:ext>
            </a:extLst>
          </p:cNvPr>
          <p:cNvSpPr>
            <a:spLocks noGrp="1"/>
          </p:cNvSpPr>
          <p:nvPr>
            <p:ph idx="1"/>
          </p:nvPr>
        </p:nvSpPr>
        <p:spPr>
          <a:xfrm>
            <a:off x="476843" y="1825625"/>
            <a:ext cx="11241915" cy="4351338"/>
          </a:xfrm>
        </p:spPr>
        <p:txBody>
          <a:bodyPr/>
          <a:lstStyle/>
          <a:p>
            <a:pPr marL="0" indent="0">
              <a:buNone/>
            </a:pPr>
            <a:r>
              <a:rPr lang="en-US" dirty="0"/>
              <a:t>You want to enhance an employee’s belief in being able to accomplish tasks similar to those at which they have already been successful. Which of the dimensions of task-specific efficacy will you focus on?</a:t>
            </a:r>
          </a:p>
          <a:p>
            <a:pPr marL="0" indent="0">
              <a:buNone/>
            </a:pPr>
            <a:endParaRPr lang="en-US" dirty="0"/>
          </a:p>
          <a:p>
            <a:pPr marL="514350" indent="-514350">
              <a:buFont typeface="+mj-lt"/>
              <a:buAutoNum type="alphaLcPeriod"/>
            </a:pPr>
            <a:r>
              <a:rPr lang="en-US" dirty="0"/>
              <a:t>Magnitude</a:t>
            </a:r>
          </a:p>
          <a:p>
            <a:pPr marL="514350" indent="-514350">
              <a:buFont typeface="+mj-lt"/>
              <a:buAutoNum type="alphaLcPeriod"/>
            </a:pPr>
            <a:r>
              <a:rPr lang="en-US" dirty="0"/>
              <a:t>Strength</a:t>
            </a:r>
          </a:p>
          <a:p>
            <a:pPr marL="514350" indent="-514350">
              <a:buFont typeface="+mj-lt"/>
              <a:buAutoNum type="alphaLcPeriod"/>
            </a:pPr>
            <a:r>
              <a:rPr lang="en-US" dirty="0"/>
              <a:t>Generality</a:t>
            </a:r>
          </a:p>
          <a:p>
            <a:pPr marL="514350" indent="-514350">
              <a:buFont typeface="+mj-lt"/>
              <a:buAutoNum type="alphaLcPeriod"/>
            </a:pPr>
            <a:r>
              <a:rPr lang="en-US" dirty="0"/>
              <a:t>Expectation </a:t>
            </a:r>
          </a:p>
        </p:txBody>
      </p:sp>
    </p:spTree>
    <p:extLst>
      <p:ext uri="{BB962C8B-B14F-4D97-AF65-F5344CB8AC3E}">
        <p14:creationId xmlns:p14="http://schemas.microsoft.com/office/powerpoint/2010/main" val="233315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rectangular frame with white text&#10;&#10;Description automatically generated">
            <a:extLst>
              <a:ext uri="{FF2B5EF4-FFF2-40B4-BE49-F238E27FC236}">
                <a16:creationId xmlns:a16="http://schemas.microsoft.com/office/drawing/2014/main" id="{F7E721B8-CA19-0E7F-1125-265C283931F9}"/>
              </a:ext>
            </a:extLst>
          </p:cNvPr>
          <p:cNvPicPr>
            <a:picLocks noChangeAspect="1"/>
          </p:cNvPicPr>
          <p:nvPr/>
        </p:nvPicPr>
        <p:blipFill rotWithShape="1">
          <a:blip r:embed="rId2"/>
          <a:srcRect t="18"/>
          <a:stretch/>
        </p:blipFill>
        <p:spPr>
          <a:xfrm>
            <a:off x="27" y="1282"/>
            <a:ext cx="12191973" cy="6856719"/>
          </a:xfrm>
          <a:prstGeom prst="rect">
            <a:avLst/>
          </a:prstGeom>
        </p:spPr>
      </p:pic>
      <p:sp>
        <p:nvSpPr>
          <p:cNvPr id="2" name="Title 8">
            <a:extLst>
              <a:ext uri="{FF2B5EF4-FFF2-40B4-BE49-F238E27FC236}">
                <a16:creationId xmlns:a16="http://schemas.microsoft.com/office/drawing/2014/main" id="{573A9ADF-022A-B258-3EEE-D08E208FB795}"/>
              </a:ext>
            </a:extLst>
          </p:cNvPr>
          <p:cNvSpPr>
            <a:spLocks noGrp="1"/>
          </p:cNvSpPr>
          <p:nvPr>
            <p:ph type="title"/>
          </p:nvPr>
        </p:nvSpPr>
        <p:spPr>
          <a:xfrm>
            <a:off x="476843" y="473245"/>
            <a:ext cx="11241915" cy="1217447"/>
          </a:xfrm>
        </p:spPr>
        <p:txBody>
          <a:bodyPr/>
          <a:lstStyle/>
          <a:p>
            <a:r>
              <a:rPr lang="en-US" dirty="0"/>
              <a:t>The Hierarchy of Needs</a:t>
            </a:r>
            <a:endParaRPr lang="ru-RU" dirty="0"/>
          </a:p>
        </p:txBody>
      </p:sp>
      <p:sp>
        <p:nvSpPr>
          <p:cNvPr id="4" name="Text Placeholder 9">
            <a:extLst>
              <a:ext uri="{FF2B5EF4-FFF2-40B4-BE49-F238E27FC236}">
                <a16:creationId xmlns:a16="http://schemas.microsoft.com/office/drawing/2014/main" id="{B0FF44DE-A3FE-B6B4-5D4D-9C8A7F7A6693}"/>
              </a:ext>
            </a:extLst>
          </p:cNvPr>
          <p:cNvSpPr>
            <a:spLocks noGrp="1"/>
          </p:cNvSpPr>
          <p:nvPr>
            <p:ph sz="half" idx="1"/>
          </p:nvPr>
        </p:nvSpPr>
        <p:spPr>
          <a:xfrm>
            <a:off x="717067" y="1089426"/>
            <a:ext cx="11238312" cy="2268073"/>
          </a:xfrm>
        </p:spPr>
        <p:txBody>
          <a:bodyPr>
            <a:noAutofit/>
          </a:bodyPr>
          <a:lstStyle/>
          <a:p>
            <a:pPr marL="0" indent="0">
              <a:spcBef>
                <a:spcPts val="600"/>
              </a:spcBef>
              <a:buNone/>
            </a:pPr>
            <a:r>
              <a:rPr lang="en-US" sz="2600" b="1" dirty="0"/>
              <a:t>Need-based theory </a:t>
            </a:r>
            <a:r>
              <a:rPr lang="en-US" sz="2600" dirty="0"/>
              <a:t>– assumes that need deficiencies cause behavior</a:t>
            </a:r>
          </a:p>
          <a:p>
            <a:pPr marL="0" indent="0">
              <a:spcBef>
                <a:spcPts val="600"/>
              </a:spcBef>
              <a:buNone/>
            </a:pPr>
            <a:r>
              <a:rPr lang="en-US" sz="2600" b="1" dirty="0"/>
              <a:t>Hierarchy of needs </a:t>
            </a:r>
            <a:r>
              <a:rPr lang="en-US" sz="2600" dirty="0"/>
              <a:t>– assumes that human needs are arranged in a hierarchy of importance</a:t>
            </a:r>
          </a:p>
        </p:txBody>
      </p:sp>
      <p:sp>
        <p:nvSpPr>
          <p:cNvPr id="5" name="Content Placeholder 2">
            <a:extLst>
              <a:ext uri="{FF2B5EF4-FFF2-40B4-BE49-F238E27FC236}">
                <a16:creationId xmlns:a16="http://schemas.microsoft.com/office/drawing/2014/main" id="{8AC4C389-5E9D-27F6-6F94-78B959390199}"/>
              </a:ext>
            </a:extLst>
          </p:cNvPr>
          <p:cNvSpPr txBox="1">
            <a:spLocks/>
          </p:cNvSpPr>
          <p:nvPr/>
        </p:nvSpPr>
        <p:spPr>
          <a:xfrm>
            <a:off x="1191011" y="2778836"/>
            <a:ext cx="4065564" cy="2477160"/>
          </a:xfrm>
          <a:prstGeom prst="rect">
            <a:avLst/>
          </a:prstGeom>
          <a:solidFill>
            <a:schemeClr val="accent4"/>
          </a:solidFill>
        </p:spPr>
        <p:txBody>
          <a:bodyPr/>
          <a:lstStyle>
            <a:lvl1pPr marL="228600" indent="-22860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Clr>
                <a:schemeClr val="tx1"/>
              </a:buClr>
              <a:buSzPct val="80000"/>
              <a:buFont typeface="Wingdings" panose="05000000000000000000" pitchFamily="2" charset="2"/>
              <a:buChar char="§"/>
              <a:defRPr sz="2400" b="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0"/>
              </a:spcBef>
              <a:spcAft>
                <a:spcPts val="800"/>
              </a:spcAft>
              <a:buClr>
                <a:schemeClr val="tx1"/>
              </a:buClr>
              <a:buSzPct val="100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Font typeface="Arial" panose="020B0604020202020204" pitchFamily="34" charset="0"/>
              <a:buNone/>
            </a:pPr>
            <a:r>
              <a:rPr lang="en-US"/>
              <a:t>Basic (or deficiency) needs</a:t>
            </a:r>
          </a:p>
          <a:p>
            <a:pPr lvl="1" fontAlgn="auto">
              <a:buClr>
                <a:srgbClr val="004A78"/>
              </a:buClr>
            </a:pPr>
            <a:r>
              <a:rPr lang="en-US"/>
              <a:t>Physiological</a:t>
            </a:r>
          </a:p>
          <a:p>
            <a:pPr lvl="1" fontAlgn="auto">
              <a:buClr>
                <a:srgbClr val="004A78"/>
              </a:buClr>
            </a:pPr>
            <a:r>
              <a:rPr lang="en-US"/>
              <a:t>Security</a:t>
            </a:r>
          </a:p>
          <a:p>
            <a:pPr lvl="1" fontAlgn="auto">
              <a:buClr>
                <a:srgbClr val="004A78"/>
              </a:buClr>
            </a:pPr>
            <a:r>
              <a:rPr lang="en-US"/>
              <a:t>Belongingness</a:t>
            </a:r>
          </a:p>
          <a:p>
            <a:pPr fontAlgn="auto"/>
            <a:endParaRPr lang="en-US" dirty="0"/>
          </a:p>
        </p:txBody>
      </p:sp>
      <p:sp>
        <p:nvSpPr>
          <p:cNvPr id="6" name="Content Placeholder 1">
            <a:extLst>
              <a:ext uri="{FF2B5EF4-FFF2-40B4-BE49-F238E27FC236}">
                <a16:creationId xmlns:a16="http://schemas.microsoft.com/office/drawing/2014/main" id="{7D68170D-D615-DEF8-6F8D-6CC83285D8E2}"/>
              </a:ext>
            </a:extLst>
          </p:cNvPr>
          <p:cNvSpPr txBox="1">
            <a:spLocks/>
          </p:cNvSpPr>
          <p:nvPr/>
        </p:nvSpPr>
        <p:spPr>
          <a:xfrm>
            <a:off x="6211966" y="2778836"/>
            <a:ext cx="4065563" cy="2477160"/>
          </a:xfrm>
          <a:prstGeom prst="rect">
            <a:avLst/>
          </a:prstGeom>
          <a:solidFill>
            <a:schemeClr val="accent4"/>
          </a:solidFill>
        </p:spPr>
        <p:txBody>
          <a:bodyPr/>
          <a:lstStyle>
            <a:lvl1pPr marL="228600" indent="-22860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26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800"/>
              </a:spcAft>
              <a:buClr>
                <a:schemeClr val="tx1"/>
              </a:buClr>
              <a:buSzPct val="80000"/>
              <a:buFont typeface="Wingdings" panose="05000000000000000000" pitchFamily="2" charset="2"/>
              <a:buChar char="§"/>
              <a:defRPr sz="2400" b="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lnSpc>
                <a:spcPct val="90000"/>
              </a:lnSpc>
              <a:spcBef>
                <a:spcPts val="0"/>
              </a:spcBef>
              <a:spcAft>
                <a:spcPts val="800"/>
              </a:spcAft>
              <a:buClr>
                <a:schemeClr val="tx1"/>
              </a:buClr>
              <a:buSzPct val="100000"/>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Font typeface="Arial" panose="020B0604020202020204" pitchFamily="34" charset="0"/>
              <a:buNone/>
            </a:pPr>
            <a:r>
              <a:rPr lang="en-US"/>
              <a:t>Growth needs</a:t>
            </a:r>
          </a:p>
          <a:p>
            <a:pPr lvl="1" fontAlgn="auto">
              <a:buClr>
                <a:srgbClr val="004A78"/>
              </a:buClr>
            </a:pPr>
            <a:r>
              <a:rPr lang="en-US"/>
              <a:t>Esteem</a:t>
            </a:r>
          </a:p>
          <a:p>
            <a:pPr lvl="1" fontAlgn="auto">
              <a:buClr>
                <a:srgbClr val="004A78"/>
              </a:buClr>
            </a:pPr>
            <a:r>
              <a:rPr lang="en-US"/>
              <a:t>Self-actualization</a:t>
            </a:r>
            <a:endParaRPr lang="en-US">
              <a:solidFill>
                <a:srgbClr val="000000"/>
              </a:solidFill>
            </a:endParaRPr>
          </a:p>
          <a:p>
            <a:pPr fontAlgn="auto"/>
            <a:endParaRPr lang="en-US" dirty="0"/>
          </a:p>
        </p:txBody>
      </p:sp>
    </p:spTree>
    <p:extLst>
      <p:ext uri="{BB962C8B-B14F-4D97-AF65-F5344CB8AC3E}">
        <p14:creationId xmlns:p14="http://schemas.microsoft.com/office/powerpoint/2010/main" val="2400204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New">
      <a:dk1>
        <a:srgbClr val="282F7C"/>
      </a:dk1>
      <a:lt1>
        <a:srgbClr val="FFFFFF"/>
      </a:lt1>
      <a:dk2>
        <a:srgbClr val="3841B0"/>
      </a:dk2>
      <a:lt2>
        <a:srgbClr val="F5F5F5"/>
      </a:lt2>
      <a:accent1>
        <a:srgbClr val="282F7C"/>
      </a:accent1>
      <a:accent2>
        <a:srgbClr val="FEE349"/>
      </a:accent2>
      <a:accent3>
        <a:srgbClr val="CDDEFF"/>
      </a:accent3>
      <a:accent4>
        <a:srgbClr val="F5F5F5"/>
      </a:accent4>
      <a:accent5>
        <a:srgbClr val="A3A1A3"/>
      </a:accent5>
      <a:accent6>
        <a:srgbClr val="454545"/>
      </a:accent6>
      <a:hlink>
        <a:srgbClr val="3841B0"/>
      </a:hlink>
      <a:folHlink>
        <a:srgbClr val="6900B0"/>
      </a:folHlink>
    </a:clrScheme>
    <a:fontScheme name="Cengage New">
      <a:majorFont>
        <a:latin typeface="Work Sans "/>
        <a:ea typeface=""/>
        <a:cs typeface=""/>
      </a:majorFont>
      <a:minorFont>
        <a:latin typeface="Work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11y_PPT_Template_Cengage_020221.pptx" id="{62A8FB47-AEAE-448A-A9EC-2B57E950A883}" vid="{DA52BCA4-C454-45F1-8147-C38687C750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Value>Same as internal version</Value>
    </AdminNotes>
    <Admin xmlns="c8ecdccd-e3b0-4392-94c4-49d90f16d1d5">
      <UserInfo>
        <DisplayName>Tumelaire, Justin M</DisplayName>
        <AccountId>640</AccountId>
        <AccountType/>
      </UserInfo>
    </Admin>
    <PartnerProgram xmlns="c8ecdccd-e3b0-4392-94c4-49d90f16d1d5">
      <Value>HE Production</Value>
      <Value>Authoring</Value>
      <Value>Ancillary Production</Value>
    </PartnerProgram>
    <Topic xmlns="c8ecdccd-e3b0-4392-94c4-49d90f16d1d5">
      <Value>Accessibility</Value>
      <Value>Partner Programs</Value>
      <Value>Project Management</Value>
    </Topic>
    <Copy xmlns="c8ecdccd-e3b0-4392-94c4-49d90f16d1d5">true</Copy>
    <MasterLocation_x0028_ifCopy_x003d_Yes_x0029_ xmlns="c8ecdccd-e3b0-4392-94c4-49d90f16d1d5">Learning</MasterLocation_x0028_ifCopy_x003d_Yes_x0029_>
    <Owner xmlns="c8ecdccd-e3b0-4392-94c4-49d90f16d1d5">Learning</Owner>
    <AdminComment xmlns="c8ecdccd-e3b0-4392-94c4-49d90f16d1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24" ma:contentTypeDescription="Create a new document." ma:contentTypeScope="" ma:versionID="cfb54d5a2f67464e5c48062edbc967a3">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3cb68446a720b464dcf29b34007991ff" ns2:_="" ns3:_="">
    <xsd:import namespace="c8ecdccd-e3b0-4392-94c4-49d90f16d1d5"/>
    <xsd:import namespace="cc1e726a-7c3b-4654-9122-87de3e28a51c"/>
    <xsd:element name="properties">
      <xsd:complexType>
        <xsd:sequence>
          <xsd:element name="documentManagement">
            <xsd:complexType>
              <xsd:all>
                <xsd:element ref="ns2:Topic" minOccurs="0"/>
                <xsd:element ref="ns2:Owner" minOccurs="0"/>
                <xsd:element ref="ns2:Admin" minOccurs="0"/>
                <xsd:element ref="ns2:Copy" minOccurs="0"/>
                <xsd:element ref="ns2:MasterLocation_x0028_ifCopy_x003d_Yes_x0029_" minOccurs="0"/>
                <xsd:element ref="ns2:AdminNotes" minOccurs="0"/>
                <xsd:element ref="ns2:MediaServiceMetadata" minOccurs="0"/>
                <xsd:element ref="ns2:MediaServiceFastMetadata"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PartnerProgram" minOccurs="0"/>
                <xsd:element ref="ns2:Admin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Topic" ma:index="2" nillable="true" ma:displayName="Topic" ma:default="Unassigned" ma:format="Dropdown" ma:internalName="Topic">
      <xsd:complexType>
        <xsd:complexContent>
          <xsd:extension base="dms:MultiChoice">
            <xsd:sequence>
              <xsd:element name="Value" maxOccurs="unbounded" minOccurs="0" nillable="true">
                <xsd:simpleType>
                  <xsd:restriction base="dms:Choice">
                    <xsd:enumeration value="Accessibility"/>
                    <xsd:enumeration value="Alt text"/>
                    <xsd:enumeration value="Archiving"/>
                    <xsd:enumeration value="CenDoc"/>
                    <xsd:enumeration value="Cognero"/>
                    <xsd:enumeration value="Content Corrections/Reprints"/>
                    <xsd:enumeration value="Content Review Checklist"/>
                    <xsd:enumeration value="Design"/>
                    <xsd:enumeration value="Files to Printer"/>
                    <xsd:enumeration value="Inclusivity &amp; Diversity"/>
                    <xsd:enumeration value="Invoicing"/>
                    <xsd:enumeration value="Partner Programs"/>
                    <xsd:enumeration value="Print PDF"/>
                    <xsd:enumeration value="Production"/>
                    <xsd:enumeration value="Project Management"/>
                    <xsd:enumeration value="Other"/>
                    <xsd:enumeration value="POD"/>
                    <xsd:enumeration value="Source Document Only"/>
                    <xsd:enumeration value="Unassigned"/>
                  </xsd:restriction>
                </xsd:simpleType>
              </xsd:element>
            </xsd:sequence>
          </xsd:extension>
        </xsd:complexContent>
      </xsd:complexType>
    </xsd:element>
    <xsd:element name="Owner" ma:index="3" nillable="true" ma:displayName="Owner Team" ma:format="Dropdown" ma:internalName="Owner">
      <xsd:simpleType>
        <xsd:restriction base="dms:Choice">
          <xsd:enumeration value="Content Corrections"/>
          <xsd:enumeration value="Content Creation"/>
          <xsd:enumeration value="COM"/>
          <xsd:enumeration value="Creative Studio"/>
          <xsd:enumeration value="Digital Production"/>
          <xsd:enumeration value="Finance"/>
          <xsd:enumeration value="Learning"/>
          <xsd:enumeration value="Manufacturing"/>
          <xsd:enumeration value="NGL"/>
          <xsd:enumeration value="Other (see note)"/>
          <xsd:enumeration value="Printer"/>
          <xsd:enumeration value="SPM"/>
        </xsd:restriction>
      </xsd:simpleType>
    </xsd:element>
    <xsd:element name="Admin" ma:index="4" nillable="true" ma:displayName="Owner Contact" ma:format="Dropdown" ma:list="UserInfo" ma:SharePointGroup="0" ma:internalName="Admi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py" ma:index="5" nillable="true" ma:displayName="Copy?" ma:default="0" ma:description="This is a VIP copy of a master document that is posted/available internally" ma:format="Dropdown" ma:internalName="Copy">
      <xsd:simpleType>
        <xsd:restriction base="dms:Boolean"/>
      </xsd:simpleType>
    </xsd:element>
    <xsd:element name="MasterLocation_x0028_ifCopy_x003d_Yes_x0029_" ma:index="6" nillable="true" ma:displayName="Original Location (if Copy? = Yes)" ma:default="n/a" ma:description="Site/document library where master version is maintained" ma:format="Dropdown" ma:internalName="MasterLocation_x0028_ifCopy_x003d_Yes_x0029_">
      <xsd:simpleType>
        <xsd:restriction base="dms:Choice">
          <xsd:enumeration value="Alfresco"/>
          <xsd:enumeration value="Catalyst / Finance"/>
          <xsd:enumeration value="Content Creation"/>
          <xsd:enumeration value="Creative Studio"/>
          <xsd:enumeration value="GPMOT"/>
          <xsd:enumeration value="Learning"/>
          <xsd:enumeration value="n/a"/>
          <xsd:enumeration value="NGL"/>
          <xsd:enumeration value="SPM"/>
          <xsd:enumeration value="VIP Documents"/>
          <xsd:enumeration value="Other (see note)"/>
        </xsd:restriction>
      </xsd:simpleType>
    </xsd:element>
    <xsd:element name="AdminNotes" ma:index="7" nillable="true" ma:displayName="Admin Notes" ma:format="Dropdown" ma:internalName="AdminNotes">
      <xsd:complexType>
        <xsd:complexContent>
          <xsd:extension base="dms:MultiChoiceFillIn">
            <xsd:sequence>
              <xsd:element name="Value" maxOccurs="unbounded" minOccurs="0" nillable="true">
                <xsd:simpleType>
                  <xsd:union memberTypes="dms:Text">
                    <xsd:simpleType>
                      <xsd:restriction base="dms:Choice">
                        <xsd:enumeration value="See VIP Source Documents"/>
                        <xsd:enumeration value="E2E copy"/>
                        <xsd:enumeration value="Link to VIP copy"/>
                        <xsd:enumeration value="Same as internal version"/>
                        <xsd:enumeration value="Vendor-facing version"/>
                        <xsd:enumeration value="Source document w/owner"/>
                      </xsd:restriction>
                    </xsd:simpleType>
                  </xsd:un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PartnerProgram" ma:index="25" nillable="true" ma:displayName="Partner Program" ma:format="Dropdown" ma:internalName="PartnerProgram">
      <xsd:complexType>
        <xsd:complexContent>
          <xsd:extension base="dms:MultiChoice">
            <xsd:sequence>
              <xsd:element name="Value" maxOccurs="unbounded" minOccurs="0" nillable="true">
                <xsd:simpleType>
                  <xsd:restriction base="dms:Choice">
                    <xsd:enumeration value="HE Production"/>
                    <xsd:enumeration value="Design"/>
                    <xsd:enumeration value="Authoring"/>
                    <xsd:enumeration value="Ancillary Production"/>
                    <xsd:enumeration value="Archiving"/>
                    <xsd:enumeration value="NGL"/>
                    <xsd:enumeration value="Media"/>
                  </xsd:restriction>
                </xsd:simpleType>
              </xsd:element>
            </xsd:sequence>
          </xsd:extension>
        </xsd:complexContent>
      </xsd:complexType>
    </xsd:element>
    <xsd:element name="AdminComment" ma:index="26" nillable="true" ma:displayName="Admin Comment" ma:format="Dropdown" ma:internalName="Admin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documentManagement/types"/>
    <ds:schemaRef ds:uri="http://purl.org/dc/dcmitype/"/>
    <ds:schemaRef ds:uri="c8ecdccd-e3b0-4392-94c4-49d90f16d1d5"/>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cc1e726a-7c3b-4654-9122-87de3e28a51c"/>
    <ds:schemaRef ds:uri="http://schemas.microsoft.com/office/2006/metadata/properties"/>
  </ds:schemaRefs>
</ds:datastoreItem>
</file>

<file path=customXml/itemProps2.xml><?xml version="1.0" encoding="utf-8"?>
<ds:datastoreItem xmlns:ds="http://schemas.openxmlformats.org/officeDocument/2006/customXml" ds:itemID="{A3863D95-82FF-4859-B42D-BE5874459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A11y_PPT_Template_Cengage_020221</Template>
  <TotalTime>2461</TotalTime>
  <Words>2357</Words>
  <Application>Microsoft Office PowerPoint</Application>
  <PresentationFormat>Widescreen</PresentationFormat>
  <Paragraphs>212</Paragraphs>
  <Slides>33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Cambria Math</vt:lpstr>
      <vt:lpstr>Candara</vt:lpstr>
      <vt:lpstr>Courier New</vt:lpstr>
      <vt:lpstr>NewCenturySchlbkLTStd-Roman</vt:lpstr>
      <vt:lpstr>Summer Font</vt:lpstr>
      <vt:lpstr>Times New Roman</vt:lpstr>
      <vt:lpstr>Wingdings</vt:lpstr>
      <vt:lpstr>Work Sans</vt:lpstr>
      <vt:lpstr>Optimized Template Master</vt:lpstr>
      <vt:lpstr>PowerPoint Presentation</vt:lpstr>
      <vt:lpstr>Learning Outcomes</vt:lpstr>
      <vt:lpstr>The Importance of Motivation</vt:lpstr>
      <vt:lpstr>The Motivational Framework</vt:lpstr>
      <vt:lpstr>Figure 5.1 Motivational Framework</vt:lpstr>
      <vt:lpstr>Early Perspectives on Motivation </vt:lpstr>
      <vt:lpstr>Individual Differences and Motivation</vt:lpstr>
      <vt:lpstr>Knowledge Check 5.1</vt:lpstr>
      <vt:lpstr>The Hierarchy of Needs</vt:lpstr>
      <vt:lpstr>Figure 5.2 The Hierarchy of Needs</vt:lpstr>
      <vt:lpstr>Discussion Activity</vt:lpstr>
      <vt:lpstr>Discussion Activity Debrief</vt:lpstr>
      <vt:lpstr>The ERG and Two-Factor Theories</vt:lpstr>
      <vt:lpstr>Figure 5.3  The Two-Factor  Theory of Motivation</vt:lpstr>
      <vt:lpstr>The Acquired Needs Framework</vt:lpstr>
      <vt:lpstr>The Equity Theory of Motivation</vt:lpstr>
      <vt:lpstr>Figure 5.4 Responses to Perceptions  of Equity and Inequity</vt:lpstr>
      <vt:lpstr>The Expectancy Theory of Motivation </vt:lpstr>
      <vt:lpstr>Figure 5.5 The Expectancy Theory of Motivation</vt:lpstr>
      <vt:lpstr>Figure 5.6 The Porter-Lawler Model</vt:lpstr>
      <vt:lpstr>Evaluations of Expectancy Theory</vt:lpstr>
      <vt:lpstr>How Learning Occurs</vt:lpstr>
      <vt:lpstr>Reinforcement Theory and Social Learning</vt:lpstr>
      <vt:lpstr>Behavior Modification</vt:lpstr>
      <vt:lpstr>Behavior Modification</vt:lpstr>
      <vt:lpstr>Figure 5.7 Types of Reinforcers</vt:lpstr>
      <vt:lpstr>The Timing of Reinforcement</vt:lpstr>
      <vt:lpstr>Motivating the Right Behavior</vt:lpstr>
      <vt:lpstr>Table 5.1 Applying Motivation Theories to Various Managerial Challenges to Enhance Motivation</vt:lpstr>
      <vt:lpstr>Knowledge Check 5.2</vt:lpstr>
      <vt:lpstr>Self-Assessment</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Williams</dc:creator>
  <cp:lastModifiedBy>User</cp:lastModifiedBy>
  <cp:revision>83</cp:revision>
  <cp:lastPrinted>2016-10-03T15:29:39Z</cp:lastPrinted>
  <dcterms:created xsi:type="dcterms:W3CDTF">2021-12-10T16:21:02Z</dcterms:created>
  <dcterms:modified xsi:type="dcterms:W3CDTF">2025-05-19T14:42:42Z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ArticulateGUID">
    <vt:lpwstr>DA3FD099-5DDC-49B7-BC70-6C2871AE2813</vt:lpwstr>
  </property>
  <property fmtid="{D5CDD505-2E9C-101B-9397-08002B2CF9AE}" pid="13" name="ArticulatePath">
    <vt:lpwstr>Presentation3</vt:lpwstr>
  </property>
  <property fmtid="{D5CDD505-2E9C-101B-9397-08002B2CF9AE}" pid="14" name="_ExtendedDescription">
    <vt:lpwstr/>
  </property>
  <property fmtid="{D5CDD505-2E9C-101B-9397-08002B2CF9AE}" pid="15" name="TriggerFlowInfo">
    <vt:lpwstr/>
  </property>
  <property fmtid="{D5CDD505-2E9C-101B-9397-08002B2CF9AE}" pid="16" name="Notes">
    <vt:lpwstr>Manage access: Not shared</vt:lpwstr>
  </property>
</Properties>
</file>