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sldIdLst>
    <p:sldId id="256" r:id="rId2"/>
    <p:sldId id="258" r:id="rId3"/>
    <p:sldId id="261" r:id="rId4"/>
    <p:sldId id="262" r:id="rId5"/>
    <p:sldId id="263" r:id="rId6"/>
    <p:sldId id="264" r:id="rId7"/>
    <p:sldId id="265" r:id="rId8"/>
    <p:sldId id="276" r:id="rId9"/>
    <p:sldId id="267" r:id="rId10"/>
    <p:sldId id="266" r:id="rId11"/>
    <p:sldId id="268" r:id="rId12"/>
    <p:sldId id="278" r:id="rId13"/>
    <p:sldId id="270" r:id="rId14"/>
    <p:sldId id="269" r:id="rId15"/>
    <p:sldId id="271" r:id="rId16"/>
    <p:sldId id="272" r:id="rId17"/>
    <p:sldId id="273" r:id="rId18"/>
    <p:sldId id="274" r:id="rId19"/>
    <p:sldId id="275" r:id="rId20"/>
    <p:sldId id="277" r:id="rId21"/>
    <p:sldId id="299" r:id="rId22"/>
    <p:sldId id="279" r:id="rId23"/>
    <p:sldId id="280" r:id="rId24"/>
    <p:sldId id="281" r:id="rId25"/>
    <p:sldId id="282" r:id="rId26"/>
    <p:sldId id="283" r:id="rId27"/>
    <p:sldId id="284" r:id="rId28"/>
    <p:sldId id="285" r:id="rId29"/>
    <p:sldId id="300"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4AA5C-7638-41D1-BD78-427ED756DA9A}" v="4" dt="2024-05-28T20:19:21.9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42" d="100"/>
          <a:sy n="42" d="100"/>
        </p:scale>
        <p:origin x="11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E1651C-9404-4D47-B0B4-3DC0346FEC6B}" type="datetimeFigureOut">
              <a:rPr lang="en-US" smtClean="0"/>
              <a:t>5/19/2025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A44A5-1909-4B37-8CD2-0D5178C390A1}" type="slidenum">
              <a:rPr lang="en-US" smtClean="0"/>
              <a:t>‹#›</a:t>
            </a:fld>
            <a:endParaRPr lang="en-US"/>
          </a:p>
        </p:txBody>
      </p:sp>
    </p:spTree>
    <p:extLst>
      <p:ext uri="{BB962C8B-B14F-4D97-AF65-F5344CB8AC3E}">
        <p14:creationId xmlns:p14="http://schemas.microsoft.com/office/powerpoint/2010/main" val="2045486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338656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553797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357462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118033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0938C-AC6A-C547-9AED-62D1DB0A4E33}" type="datetimeFigureOut">
              <a:rPr lang="en-US" smtClean="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141662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D0938C-AC6A-C547-9AED-62D1DB0A4E3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73979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0938C-AC6A-C547-9AED-62D1DB0A4E33}" type="datetimeFigureOut">
              <a:rPr lang="en-US" smtClean="0"/>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404953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D0938C-AC6A-C547-9AED-62D1DB0A4E33}" type="datetimeFigureOut">
              <a:rPr lang="en-US" smtClean="0"/>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34281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0938C-AC6A-C547-9AED-62D1DB0A4E33}" type="datetimeFigureOut">
              <a:rPr lang="en-US" smtClean="0"/>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276049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0938C-AC6A-C547-9AED-62D1DB0A4E3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414050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D0938C-AC6A-C547-9AED-62D1DB0A4E33}" type="datetimeFigureOut">
              <a:rPr lang="en-US" smtClean="0"/>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48DE48-66AB-6E4A-B8B3-0092B1DDA64B}" type="slidenum">
              <a:rPr lang="en-US" smtClean="0"/>
              <a:t>‹#›</a:t>
            </a:fld>
            <a:endParaRPr lang="en-US"/>
          </a:p>
        </p:txBody>
      </p:sp>
    </p:spTree>
    <p:extLst>
      <p:ext uri="{BB962C8B-B14F-4D97-AF65-F5344CB8AC3E}">
        <p14:creationId xmlns:p14="http://schemas.microsoft.com/office/powerpoint/2010/main" val="384412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0938C-AC6A-C547-9AED-62D1DB0A4E33}" type="datetimeFigureOut">
              <a:rPr lang="en-US" smtClean="0"/>
              <a:t>5/19/2025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8DE48-66AB-6E4A-B8B3-0092B1DDA64B}" type="slidenum">
              <a:rPr lang="en-US" smtClean="0"/>
              <a:t>‹#›</a:t>
            </a:fld>
            <a:endParaRPr lang="en-US"/>
          </a:p>
        </p:txBody>
      </p:sp>
    </p:spTree>
    <p:extLst>
      <p:ext uri="{BB962C8B-B14F-4D97-AF65-F5344CB8AC3E}">
        <p14:creationId xmlns:p14="http://schemas.microsoft.com/office/powerpoint/2010/main" val="2303763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8704-AEBE-3D76-8D66-4A223D250B54}"/>
              </a:ext>
            </a:extLst>
          </p:cNvPr>
          <p:cNvSpPr>
            <a:spLocks noGrp="1"/>
          </p:cNvSpPr>
          <p:nvPr>
            <p:ph type="ctrTitle"/>
          </p:nvPr>
        </p:nvSpPr>
        <p:spPr>
          <a:xfrm>
            <a:off x="4190260" y="1122363"/>
            <a:ext cx="4267940" cy="2387600"/>
          </a:xfrm>
        </p:spPr>
        <p:txBody>
          <a:bodyPr/>
          <a:lstStyle/>
          <a:p>
            <a:r>
              <a:rPr kumimoji="0" lang="en-US" sz="3600" b="0" i="0" u="none" strike="noStrike" kern="1200" cap="none" spc="0" normalizeH="0" baseline="0" noProof="0" dirty="0">
                <a:ln>
                  <a:noFill/>
                </a:ln>
                <a:solidFill>
                  <a:prstClr val="white"/>
                </a:solidFill>
                <a:effectLst/>
                <a:uLnTx/>
                <a:uFillTx/>
                <a:latin typeface="Calibri Light" panose="020F0302020204030204"/>
                <a:ea typeface="+mj-ea"/>
                <a:cs typeface="+mj-cs"/>
              </a:rPr>
              <a:t>Organizational Behavior, 14e</a:t>
            </a:r>
            <a:endParaRPr lang="en-US" dirty="0"/>
          </a:p>
        </p:txBody>
      </p:sp>
      <p:sp>
        <p:nvSpPr>
          <p:cNvPr id="3" name="Subtitle 2">
            <a:extLst>
              <a:ext uri="{FF2B5EF4-FFF2-40B4-BE49-F238E27FC236}">
                <a16:creationId xmlns:a16="http://schemas.microsoft.com/office/drawing/2014/main" id="{2FA13ACE-B7CA-8BF4-822A-1D5C0C434F53}"/>
              </a:ext>
            </a:extLst>
          </p:cNvPr>
          <p:cNvSpPr>
            <a:spLocks noGrp="1"/>
          </p:cNvSpPr>
          <p:nvPr>
            <p:ph type="subTitle" idx="1"/>
          </p:nvPr>
        </p:nvSpPr>
        <p:spPr>
          <a:xfrm>
            <a:off x="4412202" y="3602038"/>
            <a:ext cx="3588798" cy="1655762"/>
          </a:xfrm>
        </p:spPr>
        <p:txBody>
          <a:bodyPr>
            <a:normAutofit fontScale="85000" lnSpcReduction="20000"/>
          </a:bodyPr>
          <a:lstStyle/>
          <a:p>
            <a:pPr marL="0" marR="0" lvl="0" indent="0" defTabSz="914400" rtl="0" eaLnBrk="1" fontAlgn="auto" latinLnBrk="0" hangingPunct="1">
              <a:lnSpc>
                <a:spcPct val="100000"/>
              </a:lnSpc>
              <a:spcBef>
                <a:spcPts val="0"/>
              </a:spcBef>
              <a:spcAft>
                <a:spcPts val="600"/>
              </a:spcAft>
              <a:buClr>
                <a:srgbClr val="282F7C"/>
              </a:buClr>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Chapter 4</a:t>
            </a:r>
          </a:p>
          <a:p>
            <a:pPr marL="0" marR="0" lvl="0" indent="0" defTabSz="914400" rtl="0" eaLnBrk="1" fontAlgn="auto" latinLnBrk="0" hangingPunct="1">
              <a:lnSpc>
                <a:spcPct val="100000"/>
              </a:lnSpc>
              <a:spcBef>
                <a:spcPts val="0"/>
              </a:spcBef>
              <a:spcAft>
                <a:spcPts val="600"/>
              </a:spcAft>
              <a:buClr>
                <a:srgbClr val="282F7C"/>
              </a:buClr>
              <a:buSzTx/>
              <a:buFont typeface="Arial" panose="020B0604020202020204" pitchFamily="34" charset="0"/>
              <a:buNone/>
              <a:tabLst/>
              <a:defRPr/>
            </a:pPr>
            <a:r>
              <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Individual Values, Perceptions, and Reactions</a:t>
            </a:r>
          </a:p>
          <a:p>
            <a:endParaRPr lang="en-US" dirty="0"/>
          </a:p>
        </p:txBody>
      </p:sp>
      <p:pic>
        <p:nvPicPr>
          <p:cNvPr id="4" name="Picture Placeholder 1">
            <a:extLst>
              <a:ext uri="{FF2B5EF4-FFF2-40B4-BE49-F238E27FC236}">
                <a16:creationId xmlns:a16="http://schemas.microsoft.com/office/drawing/2014/main" id="{904F9259-5B58-E03C-3CC7-22FA0842C589}"/>
              </a:ext>
              <a:ext uri="{C183D7F6-B498-43B3-948B-1728B52AA6E4}">
                <adec:decorative xmlns:adec="http://schemas.microsoft.com/office/drawing/2017/decorative" val="1"/>
              </a:ext>
            </a:extLst>
          </p:cNvPr>
          <p:cNvPicPr>
            <a:picLocks noGrp="1" noChangeAspect="1"/>
          </p:cNvPicPr>
          <p:nvPr>
            <p:ph type="pic" sz="quarter" idx="11"/>
          </p:nvPr>
        </p:nvPicPr>
        <p:blipFill>
          <a:blip r:embed="rId3"/>
          <a:srcRect t="129" b="129"/>
          <a:stretch>
            <a:fillRect/>
          </a:stretch>
        </p:blipFill>
        <p:spPr>
          <a:xfrm>
            <a:off x="355998" y="1137047"/>
            <a:ext cx="3369469" cy="4257675"/>
          </a:xfrm>
          <a:prstGeom prst="rect">
            <a:avLst/>
          </a:prstGeom>
        </p:spPr>
      </p:pic>
    </p:spTree>
    <p:extLst>
      <p:ext uri="{BB962C8B-B14F-4D97-AF65-F5344CB8AC3E}">
        <p14:creationId xmlns:p14="http://schemas.microsoft.com/office/powerpoint/2010/main" val="1723134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a:xfrm>
            <a:off x="628650" y="365126"/>
            <a:ext cx="7886700" cy="1018831"/>
          </a:xfrm>
        </p:spPr>
        <p:txBody>
          <a:bodyPr>
            <a:noAutofit/>
          </a:bodyPr>
          <a:lstStyle/>
          <a:p>
            <a:pPr algn="ctr"/>
            <a:r>
              <a:rPr kumimoji="0" lang="en-US" sz="2400" b="1" i="0" u="none" strike="noStrike" kern="1200" cap="none" spc="-7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Table 4.1 Top Three Worldwide Drivers of Employee Attraction, Retention, and Engagement for Different Age Groups</a:t>
            </a:r>
            <a:endParaRPr lang="en-US" sz="2400" dirty="0"/>
          </a:p>
        </p:txBody>
      </p:sp>
      <p:pic>
        <p:nvPicPr>
          <p:cNvPr id="5" name="Content Placeholder 4">
            <a:extLst>
              <a:ext uri="{FF2B5EF4-FFF2-40B4-BE49-F238E27FC236}">
                <a16:creationId xmlns:a16="http://schemas.microsoft.com/office/drawing/2014/main" id="{2A1F99A9-EE7B-3BAE-0DBE-1CC828BB6836}"/>
              </a:ext>
            </a:extLst>
          </p:cNvPr>
          <p:cNvPicPr>
            <a:picLocks noGrp="1" noChangeAspect="1"/>
          </p:cNvPicPr>
          <p:nvPr>
            <p:ph idx="1"/>
          </p:nvPr>
        </p:nvPicPr>
        <p:blipFill>
          <a:blip r:embed="rId3"/>
          <a:stretch>
            <a:fillRect/>
          </a:stretch>
        </p:blipFill>
        <p:spPr>
          <a:xfrm>
            <a:off x="628650" y="1767016"/>
            <a:ext cx="7886700" cy="3977631"/>
          </a:xfrm>
        </p:spPr>
      </p:pic>
    </p:spTree>
    <p:extLst>
      <p:ext uri="{BB962C8B-B14F-4D97-AF65-F5344CB8AC3E}">
        <p14:creationId xmlns:p14="http://schemas.microsoft.com/office/powerpoint/2010/main" val="98518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Knowledge Check 4.1</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Which of these comes first in attitude formation?</a:t>
            </a:r>
          </a:p>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endPar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Behavioral intention</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Cognition</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Affect</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Cognitive dissonance</a:t>
            </a:r>
          </a:p>
          <a:p>
            <a:endParaRPr lang="en-US" dirty="0"/>
          </a:p>
        </p:txBody>
      </p:sp>
    </p:spTree>
    <p:extLst>
      <p:ext uri="{BB962C8B-B14F-4D97-AF65-F5344CB8AC3E}">
        <p14:creationId xmlns:p14="http://schemas.microsoft.com/office/powerpoint/2010/main" val="3538534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8704-AEBE-3D76-8D66-4A223D250B54}"/>
              </a:ext>
            </a:extLst>
          </p:cNvPr>
          <p:cNvSpPr>
            <a:spLocks noGrp="1"/>
          </p:cNvSpPr>
          <p:nvPr>
            <p:ph type="ctrTitle"/>
          </p:nvPr>
        </p:nvSpPr>
        <p:spPr>
          <a:xfrm>
            <a:off x="1334530" y="1122363"/>
            <a:ext cx="7123670" cy="2387600"/>
          </a:xfrm>
        </p:spPr>
        <p:txBody>
          <a:bodyPr>
            <a:normAutofit fontScale="90000"/>
          </a:bodyPr>
          <a:lstStyle/>
          <a:p>
            <a:r>
              <a:rPr lang="en-US" dirty="0">
                <a:solidFill>
                  <a:schemeClr val="bg1"/>
                </a:solidFill>
              </a:rPr>
              <a:t>4-2</a:t>
            </a:r>
            <a:br>
              <a:rPr lang="en-US" dirty="0">
                <a:solidFill>
                  <a:schemeClr val="bg1"/>
                </a:solidFill>
              </a:rPr>
            </a:br>
            <a:r>
              <a:rPr lang="en-US" dirty="0">
                <a:solidFill>
                  <a:schemeClr val="bg1"/>
                </a:solidFill>
              </a:rPr>
              <a:t>Values and Emotions in Organizations</a:t>
            </a:r>
          </a:p>
        </p:txBody>
      </p:sp>
      <p:sp>
        <p:nvSpPr>
          <p:cNvPr id="6" name="Footer Placeholder 5">
            <a:extLst>
              <a:ext uri="{FF2B5EF4-FFF2-40B4-BE49-F238E27FC236}">
                <a16:creationId xmlns:a16="http://schemas.microsoft.com/office/drawing/2014/main" id="{90482589-961D-2919-C09A-9D9EB720572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4985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Types of Values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Value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way of behaving or end-state desirable to a person or group</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Terminal values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reflect long-term life goals such as prosperity, happiness, a secure family, and a sense of accomplishment</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Instrumental values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preferred means of achieving terminal values or preferred ways of behaving</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Intrinsic work values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relate to the work itself</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Extrinsic work values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relate to the outcomes of doing work</a:t>
            </a:r>
          </a:p>
          <a:p>
            <a:endParaRPr lang="en-US" dirty="0"/>
          </a:p>
        </p:txBody>
      </p:sp>
    </p:spTree>
    <p:extLst>
      <p:ext uri="{BB962C8B-B14F-4D97-AF65-F5344CB8AC3E}">
        <p14:creationId xmlns:p14="http://schemas.microsoft.com/office/powerpoint/2010/main" val="2329987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Conflicts among Values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20000"/>
          </a:bodyPr>
          <a:lstStyle/>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Intrapersonal value conflict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occurs when an individual experiences conflict between an instrumental value and a terminal value</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People are generally happier and less stressed when instrumental and terminal values are aligned</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Interpersonal value conflict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occurs when two different people hold conflicting values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Often the cause of personality clashes and other disagreements</a:t>
            </a:r>
            <a:endPar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Individual–organization value conflict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when an employee’s values conflict with those of the organization</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Lower levels lead to greater job satisfaction, performance and commitment</a:t>
            </a:r>
            <a:endParaRPr lang="en-US" dirty="0"/>
          </a:p>
        </p:txBody>
      </p:sp>
    </p:spTree>
    <p:extLst>
      <p:ext uri="{BB962C8B-B14F-4D97-AF65-F5344CB8AC3E}">
        <p14:creationId xmlns:p14="http://schemas.microsoft.com/office/powerpoint/2010/main" val="1114512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How Values Differ around the World</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Global differences in values may lead to different managerial behaviors.</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Two major dimensions: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Traditional versus secular-rational values: reflects the contrast between societies in which religion is very important and those in which it is not</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Survival versus self-expression values: reflects the contrast between societies that emphasize economic and physical security and those that emphasize subjective well-being, self-expression, and quality of life</a:t>
            </a:r>
          </a:p>
          <a:p>
            <a:endParaRPr lang="en-US" dirty="0"/>
          </a:p>
        </p:txBody>
      </p:sp>
    </p:spTree>
    <p:extLst>
      <p:ext uri="{BB962C8B-B14F-4D97-AF65-F5344CB8AC3E}">
        <p14:creationId xmlns:p14="http://schemas.microsoft.com/office/powerpoint/2010/main" val="3618728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a:xfrm>
            <a:off x="628650" y="365126"/>
            <a:ext cx="3313155" cy="1325563"/>
          </a:xfrm>
        </p:spPr>
        <p:txBody>
          <a:bodyPr>
            <a:normAutofit/>
          </a:bodyPr>
          <a:lstStyle/>
          <a:p>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4.3 </a:t>
            </a:r>
            <a:b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b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How Values Differ around the World</a:t>
            </a:r>
            <a:endParaRPr lang="en-US" sz="2400"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3708572" cy="4351338"/>
          </a:xfrm>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Values differ around the world. One useful way to understand differences in values is in terms of secular/rational values and survival/self-expression values. This figure illustrates how different regions of the world reflect these two sets of values.</a:t>
            </a:r>
          </a:p>
          <a:p>
            <a:endParaRPr lang="en-US" dirty="0"/>
          </a:p>
        </p:txBody>
      </p:sp>
      <p:pic>
        <p:nvPicPr>
          <p:cNvPr id="4" name="Content Placeholder 4" descr="A graph shows difference in values in terms of secular slash rational values and survival slash self-expression values around the world. The horizontal axis shows markings from negative 2, labeled as survival values to 2, labeled as Self-expression values factor score in increments of 0.5. The vertical axis shows markings from negative 2, labeled as traditional values to 2, labeled as secular rational values in increments of 0.5. The African countries lie between (negative 2.25, negative 2), (negative 1, negative 1.75), (negative 0.3, negative 1.25), and (0.3, negative 2.25). The African countries include Zimbabwe, Morocco, Algeria, Egypt, Tanzania, Nigeria, Ghana, Uganda, and South Africa. The South Asia and Latin America countries lie between (negative 1.75, negative 1.75), (0, negative 1.25), (0, negative 0.4), (0.75, negative 0.75), and (1.4, negative 2.25). The South Asia and Latin America countries includes Bangladesh, Jordan, Pakistan, India, Turkey, Vietnam, Philippines, Iran, Peru, Brazil, Portugal, Chile, Dominion Republic, Mexico, Venezuela, Colombia, El Salvador, Puerto Rico. The Ex-communist countries lie between (negative 2.25, negative 0.75), (negative 1, 0), (negative 1.25, 0.25), (negative 0.75, 1.5), and (negative 2.25, 1.25). The Ex-communist countries include Russia, Bulgaria, Estonia, Belarus, Ukraine, Montenegro, Serbia, Latvia, Albania, Macedonia, Maldova, Bosnia, and Romania. The Confucian countries lie between (negative 0.75, 0.5), (negative 0.5, 1.5), (1, 1.75), and (0, 1.25). The Confucian countries include China, South Korea, Japan, and Taiwan. The protestant Europe lies between (0, 1.25), (0.25, 0.75), (1.75, 0), (1.78, 0), and (2.25, 1.75). The protestant Europe countries include East Germany, West Germany, Finland, Switzerland, Iceland, Netherlands, Denmark, Norway, and Sweden. The English speaking countries lies between (1.25, 0.25), (2.25, negative 0.25), and (1, negative 1.25). The English speaking countries includes Great Britain, New Zealand, Canada, Australia, U.S.A, Ireland, and N. Ireland. The Catholic Europe counties lie between (Negative 0.4, Negative 0.4), (0.8, Negative 0.3), (Negative 0.8, 0.8) and (1.6 , 0.5). The Catholic Europe countries include Lithuania, Hungary, Poland, Uruguay, Spain, Croatia, Italy, Belgium, France, Luxembourg, Austria, and Czech. All values are approximate.">
            <a:extLst>
              <a:ext uri="{FF2B5EF4-FFF2-40B4-BE49-F238E27FC236}">
                <a16:creationId xmlns:a16="http://schemas.microsoft.com/office/drawing/2014/main" id="{1067978E-3878-DC2A-2412-A4E4C0DEE8CB}"/>
              </a:ext>
            </a:extLst>
          </p:cNvPr>
          <p:cNvPicPr>
            <a:picLocks noChangeAspect="1"/>
          </p:cNvPicPr>
          <p:nvPr/>
        </p:nvPicPr>
        <p:blipFill>
          <a:blip r:embed="rId3"/>
          <a:stretch>
            <a:fillRect/>
          </a:stretch>
        </p:blipFill>
        <p:spPr>
          <a:xfrm>
            <a:off x="4510385" y="691979"/>
            <a:ext cx="4004965" cy="4994070"/>
          </a:xfrm>
          <a:prstGeom prst="rect">
            <a:avLst/>
          </a:prstGeom>
        </p:spPr>
      </p:pic>
    </p:spTree>
    <p:extLst>
      <p:ext uri="{BB962C8B-B14F-4D97-AF65-F5344CB8AC3E}">
        <p14:creationId xmlns:p14="http://schemas.microsoft.com/office/powerpoint/2010/main" val="398700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Discussion Activity 1</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As a class, review the matrix found in Figure 4.3.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country placements as you would expect?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Which placements surprised you most?</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How would you, as a manager, interact with an employee from Latvia or Estonia differently from the way you interact with an employee from Puerto Rico?</a:t>
            </a:r>
          </a:p>
          <a:p>
            <a:endParaRPr lang="en-US" dirty="0"/>
          </a:p>
        </p:txBody>
      </p:sp>
    </p:spTree>
    <p:extLst>
      <p:ext uri="{BB962C8B-B14F-4D97-AF65-F5344CB8AC3E}">
        <p14:creationId xmlns:p14="http://schemas.microsoft.com/office/powerpoint/2010/main" val="2211432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Discussion Activity 1 Debrief</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As a class, review the matrix found in Figure 4.3.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country placements as you would expect?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Which placements surprised you most?</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How would you, as a manager, interact with an employee from Latvia or Estonia, for example, differently from the way you interact with an employee from Puerto Rico?</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Answers for these questions will vary widely, depending on the respondent’s own region of origin. Compare these different points of view where possible. Carefully examine your responses for any stereotypes that might be present</a:t>
            </a:r>
            <a:endParaRPr lang="en-US" dirty="0"/>
          </a:p>
        </p:txBody>
      </p:sp>
    </p:spTree>
    <p:extLst>
      <p:ext uri="{BB962C8B-B14F-4D97-AF65-F5344CB8AC3E}">
        <p14:creationId xmlns:p14="http://schemas.microsoft.com/office/powerpoint/2010/main" val="1863218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The Role of Emotions in Behavior</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Emotion</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intense, short-term physiological, behavioral, and psychological reaction to a specific object, person, or event that prepares us to respond to it</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Mood</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short-term emotional state that is not directed toward anything in particular</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Affectivity</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tendency to experience a particular mood or to react to things with certain emotions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Positive affect </a:t>
            </a: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reflects a combination of high energy and positive evaluation characterized by emotions like elation</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Negative affect </a:t>
            </a: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consists of feelings of being upset, fearful, and distressed</a:t>
            </a:r>
          </a:p>
          <a:p>
            <a:endParaRPr lang="en-US" dirty="0"/>
          </a:p>
        </p:txBody>
      </p:sp>
    </p:spTree>
    <p:extLst>
      <p:ext uri="{BB962C8B-B14F-4D97-AF65-F5344CB8AC3E}">
        <p14:creationId xmlns:p14="http://schemas.microsoft.com/office/powerpoint/2010/main" val="211188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CE2F-8E22-4265-2236-DF7B212C268D}"/>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44AFC5EF-C68D-95C7-0505-7B95D81E13E3}"/>
              </a:ext>
            </a:extLst>
          </p:cNvPr>
          <p:cNvSpPr>
            <a:spLocks noGrp="1"/>
          </p:cNvSpPr>
          <p:nvPr>
            <p:ph idx="1"/>
          </p:nvPr>
        </p:nvSpPr>
        <p:spPr>
          <a:xfrm>
            <a:off x="418586" y="1405495"/>
            <a:ext cx="7886700" cy="4351338"/>
          </a:xfrm>
        </p:spPr>
        <p:txBody>
          <a:bodyPr>
            <a:normAutofit fontScale="85000" lnSpcReduction="10000"/>
          </a:bodyPr>
          <a:lstStyle/>
          <a:p>
            <a:pPr marL="0" marR="0" indent="0">
              <a:lnSpc>
                <a:spcPct val="115000"/>
              </a:lnSpc>
              <a:spcBef>
                <a:spcPts val="0"/>
              </a:spcBef>
              <a:spcAft>
                <a:spcPts val="1000"/>
              </a:spcAft>
              <a:buNone/>
            </a:pPr>
            <a:r>
              <a:rPr lang="en-US" dirty="0"/>
              <a:t>After studying this chapter, you should be able to: </a:t>
            </a:r>
          </a:p>
          <a:p>
            <a:pPr marL="342900" indent="-342900">
              <a:spcAft>
                <a:spcPts val="600"/>
              </a:spcAft>
              <a:buFont typeface="+mj-lt"/>
              <a:buAutoNum type="arabicPeriod"/>
            </a:pPr>
            <a:r>
              <a:rPr lang="en-US" sz="2800" dirty="0">
                <a:cs typeface="Times New Roman" panose="02020603050405020304" pitchFamily="18" charset="0"/>
              </a:rPr>
              <a:t>Describe three important work-related attitudes, including how they are formed.</a:t>
            </a:r>
          </a:p>
          <a:p>
            <a:pPr marL="342900" indent="-342900">
              <a:spcAft>
                <a:spcPts val="600"/>
              </a:spcAft>
              <a:buFont typeface="+mj-lt"/>
              <a:buAutoNum type="arabicPeriod"/>
            </a:pPr>
            <a:r>
              <a:rPr lang="en-US" sz="2800" dirty="0">
                <a:cs typeface="Times New Roman" panose="02020603050405020304" pitchFamily="18" charset="0"/>
              </a:rPr>
              <a:t>Define cognitive dissonance.</a:t>
            </a:r>
          </a:p>
          <a:p>
            <a:pPr marL="342900" indent="-342900">
              <a:spcAft>
                <a:spcPts val="600"/>
              </a:spcAft>
              <a:buFont typeface="+mj-lt"/>
              <a:buAutoNum type="arabicPeriod"/>
            </a:pPr>
            <a:r>
              <a:rPr lang="en-US" sz="2800" dirty="0">
                <a:cs typeface="Times New Roman" panose="02020603050405020304" pitchFamily="18" charset="0"/>
              </a:rPr>
              <a:t>Describe the role and importance of values and emotions in organizational behavior.</a:t>
            </a:r>
          </a:p>
          <a:p>
            <a:pPr marL="342900" indent="-342900">
              <a:spcAft>
                <a:spcPts val="600"/>
              </a:spcAft>
              <a:buFont typeface="+mj-lt"/>
              <a:buAutoNum type="arabicPeriod"/>
            </a:pPr>
            <a:r>
              <a:rPr lang="en-US" sz="2800" dirty="0">
                <a:cs typeface="Times New Roman" panose="02020603050405020304" pitchFamily="18" charset="0"/>
              </a:rPr>
              <a:t>Describe basic perceptual processes and how perception affects fairness, justice, and trust in organizations.</a:t>
            </a:r>
          </a:p>
          <a:p>
            <a:pPr marL="342900" indent="-342900">
              <a:spcAft>
                <a:spcPts val="600"/>
              </a:spcAft>
              <a:buFont typeface="+mj-lt"/>
              <a:buAutoNum type="arabicPeriod"/>
            </a:pPr>
            <a:r>
              <a:rPr lang="en-US" sz="2800" dirty="0">
                <a:cs typeface="Times New Roman" panose="02020603050405020304" pitchFamily="18" charset="0"/>
              </a:rPr>
              <a:t>Discuss the nature of stress, including the basic causes and consequences and how it can be effectively managed.</a:t>
            </a:r>
            <a:endParaRPr lang="en-US" dirty="0"/>
          </a:p>
        </p:txBody>
      </p:sp>
    </p:spTree>
    <p:extLst>
      <p:ext uri="{BB962C8B-B14F-4D97-AF65-F5344CB8AC3E}">
        <p14:creationId xmlns:p14="http://schemas.microsoft.com/office/powerpoint/2010/main" val="2183740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4.4 Positive and Negative Affect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7886700" cy="1436559"/>
          </a:xfrm>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0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Affect can vary anywhere along a continuum ranging from positive affect to negative affect. As illustrated here, it is also possible to fall in between these extremes and reflect neither positive nor negative affect.</a:t>
            </a:r>
          </a:p>
          <a:p>
            <a:endParaRPr lang="en-US" dirty="0"/>
          </a:p>
        </p:txBody>
      </p:sp>
      <p:pic>
        <p:nvPicPr>
          <p:cNvPr id="4" name="Picture 3">
            <a:extLst>
              <a:ext uri="{FF2B5EF4-FFF2-40B4-BE49-F238E27FC236}">
                <a16:creationId xmlns:a16="http://schemas.microsoft.com/office/drawing/2014/main" id="{15695E10-997E-7FCA-1233-80FF07E5A7A6}"/>
              </a:ext>
            </a:extLst>
          </p:cNvPr>
          <p:cNvPicPr>
            <a:picLocks noChangeAspect="1"/>
          </p:cNvPicPr>
          <p:nvPr/>
        </p:nvPicPr>
        <p:blipFill>
          <a:blip r:embed="rId3"/>
          <a:stretch>
            <a:fillRect/>
          </a:stretch>
        </p:blipFill>
        <p:spPr>
          <a:xfrm>
            <a:off x="0" y="3771284"/>
            <a:ext cx="9144000" cy="1187651"/>
          </a:xfrm>
          <a:prstGeom prst="rect">
            <a:avLst/>
          </a:prstGeom>
        </p:spPr>
      </p:pic>
    </p:spTree>
    <p:extLst>
      <p:ext uri="{BB962C8B-B14F-4D97-AF65-F5344CB8AC3E}">
        <p14:creationId xmlns:p14="http://schemas.microsoft.com/office/powerpoint/2010/main" val="1243795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8704-AEBE-3D76-8D66-4A223D250B54}"/>
              </a:ext>
            </a:extLst>
          </p:cNvPr>
          <p:cNvSpPr>
            <a:spLocks noGrp="1"/>
          </p:cNvSpPr>
          <p:nvPr>
            <p:ph type="ctrTitle"/>
          </p:nvPr>
        </p:nvSpPr>
        <p:spPr>
          <a:xfrm>
            <a:off x="1334530" y="1122363"/>
            <a:ext cx="7123670" cy="2387600"/>
          </a:xfrm>
        </p:spPr>
        <p:txBody>
          <a:bodyPr>
            <a:normAutofit fontScale="90000"/>
          </a:bodyPr>
          <a:lstStyle/>
          <a:p>
            <a:r>
              <a:rPr lang="en-US" dirty="0">
                <a:solidFill>
                  <a:schemeClr val="bg1"/>
                </a:solidFill>
              </a:rPr>
              <a:t>4-3</a:t>
            </a:r>
            <a:br>
              <a:rPr lang="en-US" dirty="0">
                <a:solidFill>
                  <a:schemeClr val="bg1"/>
                </a:solidFill>
              </a:rPr>
            </a:br>
            <a:r>
              <a:rPr lang="en-US" dirty="0">
                <a:solidFill>
                  <a:schemeClr val="bg1"/>
                </a:solidFill>
              </a:rPr>
              <a:t>Perception in Organizations</a:t>
            </a:r>
          </a:p>
        </p:txBody>
      </p:sp>
      <p:sp>
        <p:nvSpPr>
          <p:cNvPr id="6" name="Footer Placeholder 5">
            <a:extLst>
              <a:ext uri="{FF2B5EF4-FFF2-40B4-BE49-F238E27FC236}">
                <a16:creationId xmlns:a16="http://schemas.microsoft.com/office/drawing/2014/main" id="{90482589-961D-2919-C09A-9D9EB720572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4731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Basic Perceptual Processes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Perception</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set of processes by which an individual becomes aware of and interprets information about the environment</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Selective perception</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process of screening out information that we are uncomfortable with or that contradicts our beliefs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Stereotyping</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process of categorizing or labeling people on the basis of a single attribute</a:t>
            </a:r>
          </a:p>
          <a:p>
            <a:pPr marL="1143000" marR="0" lvl="2" indent="-228600" algn="l" defTabSz="914400" rtl="0" eaLnBrk="1" fontAlgn="auto" latinLnBrk="0" hangingPunct="1">
              <a:lnSpc>
                <a:spcPct val="100000"/>
              </a:lnSpc>
              <a:spcBef>
                <a:spcPts val="624"/>
              </a:spcBef>
              <a:spcAft>
                <a:spcPts val="800"/>
              </a:spcAft>
              <a:buClr>
                <a:srgbClr val="282F7C"/>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Certain forms can be useful and efficient.</a:t>
            </a:r>
          </a:p>
          <a:p>
            <a:pPr marL="1143000" marR="0" lvl="2" indent="-228600" algn="l" defTabSz="914400" rtl="0" eaLnBrk="1" fontAlgn="auto" latinLnBrk="0" hangingPunct="1">
              <a:lnSpc>
                <a:spcPct val="100000"/>
              </a:lnSpc>
              <a:spcBef>
                <a:spcPts val="624"/>
              </a:spcBef>
              <a:spcAft>
                <a:spcPts val="800"/>
              </a:spcAft>
              <a:buClr>
                <a:srgbClr val="282F7C"/>
              </a:buClr>
              <a:buSzPct val="80000"/>
              <a:buFont typeface="Wingdings" panose="05000000000000000000" pitchFamily="2" charset="2"/>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Other forms are inaccurate and can be harmful.</a:t>
            </a:r>
          </a:p>
          <a:p>
            <a:endParaRPr lang="en-US" dirty="0"/>
          </a:p>
        </p:txBody>
      </p:sp>
    </p:spTree>
    <p:extLst>
      <p:ext uri="{BB962C8B-B14F-4D97-AF65-F5344CB8AC3E}">
        <p14:creationId xmlns:p14="http://schemas.microsoft.com/office/powerpoint/2010/main" val="277001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Errors in Perception</a:t>
            </a:r>
            <a:endParaRPr lang="en-US" dirty="0"/>
          </a:p>
        </p:txBody>
      </p:sp>
      <p:pic>
        <p:nvPicPr>
          <p:cNvPr id="5" name="Picture 4">
            <a:extLst>
              <a:ext uri="{FF2B5EF4-FFF2-40B4-BE49-F238E27FC236}">
                <a16:creationId xmlns:a16="http://schemas.microsoft.com/office/drawing/2014/main" id="{C6836D0D-54B4-CFEB-12CB-C4E3CF31A81A}"/>
              </a:ext>
            </a:extLst>
          </p:cNvPr>
          <p:cNvPicPr>
            <a:picLocks noChangeAspect="1"/>
          </p:cNvPicPr>
          <p:nvPr/>
        </p:nvPicPr>
        <p:blipFill>
          <a:blip r:embed="rId3"/>
          <a:stretch>
            <a:fillRect/>
          </a:stretch>
        </p:blipFill>
        <p:spPr>
          <a:xfrm>
            <a:off x="0" y="1455950"/>
            <a:ext cx="9144000" cy="3946100"/>
          </a:xfrm>
          <a:prstGeom prst="rect">
            <a:avLst/>
          </a:prstGeom>
        </p:spPr>
      </p:pic>
    </p:spTree>
    <p:extLst>
      <p:ext uri="{BB962C8B-B14F-4D97-AF65-F5344CB8AC3E}">
        <p14:creationId xmlns:p14="http://schemas.microsoft.com/office/powerpoint/2010/main" val="1849409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Perception and Attribution</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Attribution</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the way we explain the causes of our own as well as other people’s behaviors and achievements, and understand why people do what they do</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they due to the individual because of </a:t>
            </a:r>
            <a:r>
              <a:rPr kumimoji="0" lang="en-US" sz="2600" b="0" i="1"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internal factors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such as effort and ability?</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 are they due to the environment because of </a:t>
            </a:r>
            <a:r>
              <a:rPr kumimoji="0" lang="en-US" sz="2600" b="0" i="1"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external factors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such as luck, resources, and other people?</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Self-handicapping – when people create obstacles for themselves that make success less likely</a:t>
            </a:r>
          </a:p>
          <a:p>
            <a:endParaRPr lang="en-US" dirty="0"/>
          </a:p>
        </p:txBody>
      </p:sp>
    </p:spTree>
    <p:extLst>
      <p:ext uri="{BB962C8B-B14F-4D97-AF65-F5344CB8AC3E}">
        <p14:creationId xmlns:p14="http://schemas.microsoft.com/office/powerpoint/2010/main" val="88986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4.5 The Attribution Process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7886700" cy="1603375"/>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The attribution process involves observing behavior and then attributing causes to it. Observed behaviors are interpreted in terms of their consensus, their consistency, and their distinctiveness. Based on these interpretations, behavior is attributed to either internal or external causes.</a:t>
            </a:r>
          </a:p>
          <a:p>
            <a:endParaRPr lang="en-US" dirty="0"/>
          </a:p>
        </p:txBody>
      </p:sp>
      <p:pic>
        <p:nvPicPr>
          <p:cNvPr id="4" name="Picture 3">
            <a:extLst>
              <a:ext uri="{FF2B5EF4-FFF2-40B4-BE49-F238E27FC236}">
                <a16:creationId xmlns:a16="http://schemas.microsoft.com/office/drawing/2014/main" id="{F149A674-13C4-759C-ADDF-2F7E5786DA59}"/>
              </a:ext>
            </a:extLst>
          </p:cNvPr>
          <p:cNvPicPr>
            <a:picLocks noChangeAspect="1"/>
          </p:cNvPicPr>
          <p:nvPr/>
        </p:nvPicPr>
        <p:blipFill>
          <a:blip r:embed="rId3"/>
          <a:stretch>
            <a:fillRect/>
          </a:stretch>
        </p:blipFill>
        <p:spPr>
          <a:xfrm>
            <a:off x="1210962" y="3280955"/>
            <a:ext cx="6512011" cy="2585196"/>
          </a:xfrm>
          <a:prstGeom prst="rect">
            <a:avLst/>
          </a:prstGeom>
        </p:spPr>
      </p:pic>
    </p:spTree>
    <p:extLst>
      <p:ext uri="{BB962C8B-B14F-4D97-AF65-F5344CB8AC3E}">
        <p14:creationId xmlns:p14="http://schemas.microsoft.com/office/powerpoint/2010/main" val="2086989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Perception of Fairness, Justice, and Trust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20000"/>
          </a:bodyPr>
          <a:lstStyle/>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Organizational fairness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employees’ perceptions of organizational events, policies, and practices as being fair or not fair</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Distributive fairness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perceived fairness of the outcome received, including resources distributions, promotions, hiring and layoff decisions, and raises</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Procedural fairness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addresses the fairness of the procedures used to generate the outcome</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Interactional fairness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perceived fairness of interpersonal treatment and explanations received during the decision-making process</a:t>
            </a:r>
          </a:p>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Trust</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expectation that another person will not act to take advantage of us regardless of our ability to monitor or control them</a:t>
            </a:r>
          </a:p>
          <a:p>
            <a:endParaRPr lang="en-US" dirty="0"/>
          </a:p>
        </p:txBody>
      </p:sp>
    </p:spTree>
    <p:extLst>
      <p:ext uri="{BB962C8B-B14F-4D97-AF65-F5344CB8AC3E}">
        <p14:creationId xmlns:p14="http://schemas.microsoft.com/office/powerpoint/2010/main" val="597756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Discussion Activity 2</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 the previous discussion, you were asked to make observations about the value matrix presented in Figure 4.3.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 the discussion, did you find yourself relying on stereotypes?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What errors of perception can contribute to problematic reliance on stereotypes?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When people make attributions, do they generally stem more from internal or external factors?</a:t>
            </a:r>
          </a:p>
          <a:p>
            <a:endParaRPr lang="en-US" dirty="0"/>
          </a:p>
        </p:txBody>
      </p:sp>
    </p:spTree>
    <p:extLst>
      <p:ext uri="{BB962C8B-B14F-4D97-AF65-F5344CB8AC3E}">
        <p14:creationId xmlns:p14="http://schemas.microsoft.com/office/powerpoint/2010/main" val="2004182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Discussion Activity 2 Debrief</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 the discussion, did you find yourself relying on stereotypes? </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Answers for these questions will vary widely based on the previous Discussion Activity.</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What errors of perception can contribute to problematic reliance on stereotypes? </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Often, categorization and first impression bias contribute greatly to whether we rely heavily on stereotypes.</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When people make attributions, do they generally stem more from internal or external factors?</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When you answer this question, also consider how it might relate to having an internal or external locus of control.</a:t>
            </a:r>
            <a:endParaRPr lang="en-US" dirty="0"/>
          </a:p>
        </p:txBody>
      </p:sp>
    </p:spTree>
    <p:extLst>
      <p:ext uri="{BB962C8B-B14F-4D97-AF65-F5344CB8AC3E}">
        <p14:creationId xmlns:p14="http://schemas.microsoft.com/office/powerpoint/2010/main" val="4257304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8704-AEBE-3D76-8D66-4A223D250B54}"/>
              </a:ext>
            </a:extLst>
          </p:cNvPr>
          <p:cNvSpPr>
            <a:spLocks noGrp="1"/>
          </p:cNvSpPr>
          <p:nvPr>
            <p:ph type="ctrTitle"/>
          </p:nvPr>
        </p:nvSpPr>
        <p:spPr>
          <a:xfrm>
            <a:off x="1334530" y="1122363"/>
            <a:ext cx="7123670" cy="2387600"/>
          </a:xfrm>
        </p:spPr>
        <p:txBody>
          <a:bodyPr>
            <a:normAutofit/>
          </a:bodyPr>
          <a:lstStyle/>
          <a:p>
            <a:r>
              <a:rPr lang="en-US" dirty="0">
                <a:solidFill>
                  <a:schemeClr val="bg1"/>
                </a:solidFill>
              </a:rPr>
              <a:t>4-4</a:t>
            </a:r>
            <a:br>
              <a:rPr lang="en-US" dirty="0">
                <a:solidFill>
                  <a:schemeClr val="bg1"/>
                </a:solidFill>
              </a:rPr>
            </a:br>
            <a:r>
              <a:rPr lang="en-US" dirty="0">
                <a:solidFill>
                  <a:schemeClr val="bg1"/>
                </a:solidFill>
              </a:rPr>
              <a:t>Stress in Organizations</a:t>
            </a:r>
          </a:p>
        </p:txBody>
      </p:sp>
      <p:sp>
        <p:nvSpPr>
          <p:cNvPr id="6" name="Footer Placeholder 5">
            <a:extLst>
              <a:ext uri="{FF2B5EF4-FFF2-40B4-BE49-F238E27FC236}">
                <a16:creationId xmlns:a16="http://schemas.microsoft.com/office/drawing/2014/main" id="{90482589-961D-2919-C09A-9D9EB7205720}"/>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19365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lang="en-US" dirty="0"/>
              <a:t>4-1 Attitudes in Organizations</a:t>
            </a:r>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10000"/>
          </a:bodyPr>
          <a:lstStyle/>
          <a:p>
            <a:pPr marL="0" marR="0" indent="0">
              <a:lnSpc>
                <a:spcPct val="115000"/>
              </a:lnSpc>
              <a:spcBef>
                <a:spcPts val="0"/>
              </a:spcBef>
              <a:spcAft>
                <a:spcPts val="1000"/>
              </a:spcAft>
              <a:buNone/>
            </a:pPr>
            <a:r>
              <a:rPr lang="en-US" dirty="0"/>
              <a:t>After studying this chapter, you should be able to: </a:t>
            </a:r>
          </a:p>
          <a:p>
            <a:pPr marL="342900" indent="-342900">
              <a:spcAft>
                <a:spcPts val="600"/>
              </a:spcAft>
              <a:buFont typeface="+mj-lt"/>
              <a:buAutoNum type="arabicPeriod"/>
            </a:pPr>
            <a:r>
              <a:rPr lang="en-US" sz="2800" dirty="0">
                <a:cs typeface="Times New Roman" panose="02020603050405020304" pitchFamily="18" charset="0"/>
              </a:rPr>
              <a:t>Describe three important work-related attitudes, including how they are formed.</a:t>
            </a:r>
          </a:p>
          <a:p>
            <a:pPr marL="342900" indent="-342900">
              <a:spcAft>
                <a:spcPts val="600"/>
              </a:spcAft>
              <a:buFont typeface="+mj-lt"/>
              <a:buAutoNum type="arabicPeriod"/>
            </a:pPr>
            <a:r>
              <a:rPr lang="en-US" sz="2800" dirty="0">
                <a:cs typeface="Times New Roman" panose="02020603050405020304" pitchFamily="18" charset="0"/>
              </a:rPr>
              <a:t>Define cognitive dissonance.</a:t>
            </a:r>
          </a:p>
          <a:p>
            <a:pPr marL="342900" indent="-342900">
              <a:spcAft>
                <a:spcPts val="600"/>
              </a:spcAft>
              <a:buFont typeface="+mj-lt"/>
              <a:buAutoNum type="arabicPeriod"/>
            </a:pPr>
            <a:r>
              <a:rPr lang="en-US" sz="2800" dirty="0">
                <a:cs typeface="Times New Roman" panose="02020603050405020304" pitchFamily="18" charset="0"/>
              </a:rPr>
              <a:t>Describe the role and importance of values and emotions in organizational behavior.</a:t>
            </a:r>
          </a:p>
          <a:p>
            <a:pPr marL="342900" indent="-342900">
              <a:spcAft>
                <a:spcPts val="600"/>
              </a:spcAft>
              <a:buFont typeface="+mj-lt"/>
              <a:buAutoNum type="arabicPeriod"/>
            </a:pPr>
            <a:r>
              <a:rPr lang="en-US" sz="2800" dirty="0">
                <a:cs typeface="Times New Roman" panose="02020603050405020304" pitchFamily="18" charset="0"/>
              </a:rPr>
              <a:t>Describe basic perceptual processes and how perception affects fairness, justice, and trust in organizations.</a:t>
            </a:r>
          </a:p>
          <a:p>
            <a:pPr marL="342900" indent="-342900">
              <a:spcAft>
                <a:spcPts val="600"/>
              </a:spcAft>
              <a:buFont typeface="+mj-lt"/>
              <a:buAutoNum type="arabicPeriod"/>
            </a:pPr>
            <a:r>
              <a:rPr lang="en-US" sz="2800" dirty="0">
                <a:cs typeface="Times New Roman" panose="02020603050405020304" pitchFamily="18" charset="0"/>
              </a:rPr>
              <a:t>Discuss the nature of stress, including the basic causes and consequences and how it can be effectively managed.</a:t>
            </a:r>
            <a:endParaRPr lang="en-US" dirty="0"/>
          </a:p>
        </p:txBody>
      </p:sp>
    </p:spTree>
    <p:extLst>
      <p:ext uri="{BB962C8B-B14F-4D97-AF65-F5344CB8AC3E}">
        <p14:creationId xmlns:p14="http://schemas.microsoft.com/office/powerpoint/2010/main" val="451495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The Nature of Stress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20000"/>
          </a:bodyPr>
          <a:lstStyle/>
          <a:p>
            <a:pPr marL="228600" marR="0" lvl="0" indent="-228600" algn="l" defTabSz="914400" rtl="0" eaLnBrk="1" fontAlgn="auto" latinLnBrk="0" hangingPunct="1">
              <a:lnSpc>
                <a:spcPct val="100000"/>
              </a:lnSpc>
              <a:spcBef>
                <a:spcPts val="60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Stress</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a person’s adaptive response to a stimulus that places excessive psychological or physical demands on that person</a:t>
            </a:r>
          </a:p>
          <a:p>
            <a:pPr marL="228600" marR="0" lvl="0" indent="-228600" algn="l" defTabSz="914400" rtl="0" eaLnBrk="1" fontAlgn="auto" latinLnBrk="0" hangingPunct="1">
              <a:lnSpc>
                <a:spcPct val="100000"/>
              </a:lnSpc>
              <a:spcBef>
                <a:spcPts val="600"/>
              </a:spcBef>
              <a:spcAft>
                <a:spcPts val="6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The stress process (Selye)</a:t>
            </a:r>
          </a:p>
          <a:p>
            <a:pPr marL="685800" marR="0" lvl="1" indent="-228600" algn="l" defTabSz="914400" rtl="0" eaLnBrk="1" fontAlgn="auto" latinLnBrk="0" hangingPunct="1">
              <a:lnSpc>
                <a:spcPct val="100000"/>
              </a:lnSpc>
              <a:spcBef>
                <a:spcPts val="60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General adaptation syndrome (GAS)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identifies three stages of response to a stressor: alarm, resistance, and exhaustion</a:t>
            </a:r>
          </a:p>
          <a:p>
            <a:pPr marL="685800" marR="0" lvl="1" indent="-228600" algn="l" defTabSz="914400" rtl="0" eaLnBrk="1" fontAlgn="auto" latinLnBrk="0" hangingPunct="1">
              <a:lnSpc>
                <a:spcPct val="100000"/>
              </a:lnSpc>
              <a:spcBef>
                <a:spcPts val="600"/>
              </a:spcBef>
              <a:spcAft>
                <a:spcPts val="6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Sources of stress</a:t>
            </a:r>
          </a:p>
          <a:p>
            <a:pPr marL="1143000" marR="0" lvl="2" indent="-228600" algn="l" defTabSz="914400" rtl="0" eaLnBrk="1" fontAlgn="auto" latinLnBrk="0" hangingPunct="1">
              <a:lnSpc>
                <a:spcPct val="100000"/>
              </a:lnSpc>
              <a:spcBef>
                <a:spcPts val="600"/>
              </a:spcBef>
              <a:spcAft>
                <a:spcPts val="600"/>
              </a:spcAft>
              <a:buClr>
                <a:srgbClr val="282F7C"/>
              </a:buClr>
              <a:buSzPct val="80000"/>
              <a:buFont typeface="Wingdings" panose="05000000000000000000" pitchFamily="2" charset="2"/>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Eustress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pleasurable stress that accompanies positive events</a:t>
            </a:r>
          </a:p>
          <a:p>
            <a:pPr marL="1143000" marR="0" lvl="2" indent="-228600" algn="l" defTabSz="914400" rtl="0" eaLnBrk="1" fontAlgn="auto" latinLnBrk="0" hangingPunct="1">
              <a:lnSpc>
                <a:spcPct val="100000"/>
              </a:lnSpc>
              <a:spcBef>
                <a:spcPts val="600"/>
              </a:spcBef>
              <a:spcAft>
                <a:spcPts val="600"/>
              </a:spcAft>
              <a:buClr>
                <a:srgbClr val="282F7C"/>
              </a:buClr>
              <a:buSzPct val="80000"/>
              <a:buFont typeface="Wingdings" panose="05000000000000000000" pitchFamily="2" charset="2"/>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Distress</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unpleasant stress accompanies negative events</a:t>
            </a:r>
          </a:p>
          <a:p>
            <a:endParaRPr lang="en-US" dirty="0"/>
          </a:p>
        </p:txBody>
      </p:sp>
    </p:spTree>
    <p:extLst>
      <p:ext uri="{BB962C8B-B14F-4D97-AF65-F5344CB8AC3E}">
        <p14:creationId xmlns:p14="http://schemas.microsoft.com/office/powerpoint/2010/main" val="955106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4.6 The General Adaptation Syndrome</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3535577" cy="4192116"/>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19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The general adaptation syndrome (GAS) perspective describes three stages of the stress process. The initial stage is called alarm. As illustrated here, a person’s resistance often dips slightly below the normal level during this stage. Next comes actual resistance to the stressor, usually leading to an increase above the person’s normal level of resistance. Finally, in stage 3, exhaustion may set in, and the person’s resistance declines sharply below normal levels.</a:t>
            </a:r>
          </a:p>
          <a:p>
            <a:endParaRPr lang="en-US" dirty="0"/>
          </a:p>
        </p:txBody>
      </p:sp>
      <p:pic>
        <p:nvPicPr>
          <p:cNvPr id="4" name="Content Placeholder 4" descr="A graph of General Adaptation System shows three stages from low to high stress conditions.  The horizontal axis shows markings at three Stages, 1, Alarm. 2, Resistance. 3, Exhaustion. The vertical axis ranges from Low to High. A horizontal line parallel to x axis is labeled, Normal Level of Resistance. A curve falls from High to Low stress during stage 1 which is below the normal level, rises above normal level during stage 2, labeled, Response to Stressful Event. Further, the curve falls below the Normal Level of Resistance in stage 3.">
            <a:extLst>
              <a:ext uri="{FF2B5EF4-FFF2-40B4-BE49-F238E27FC236}">
                <a16:creationId xmlns:a16="http://schemas.microsoft.com/office/drawing/2014/main" id="{D8C486A2-C8AA-5887-22B2-A0CAA0855FFC}"/>
              </a:ext>
            </a:extLst>
          </p:cNvPr>
          <p:cNvPicPr>
            <a:picLocks noChangeAspect="1"/>
          </p:cNvPicPr>
          <p:nvPr/>
        </p:nvPicPr>
        <p:blipFill>
          <a:blip r:embed="rId3"/>
          <a:stretch>
            <a:fillRect/>
          </a:stretch>
        </p:blipFill>
        <p:spPr>
          <a:xfrm>
            <a:off x="4284953" y="1690689"/>
            <a:ext cx="4859047" cy="3159604"/>
          </a:xfrm>
          <a:prstGeom prst="rect">
            <a:avLst/>
          </a:prstGeom>
        </p:spPr>
      </p:pic>
    </p:spTree>
    <p:extLst>
      <p:ext uri="{BB962C8B-B14F-4D97-AF65-F5344CB8AC3E}">
        <p14:creationId xmlns:p14="http://schemas.microsoft.com/office/powerpoint/2010/main" val="52019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Common Causes of Stress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Organizational stressor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3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 factor in the workplace that can cause stress</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Task demands – stressors associated with the specific job a person performs</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Physical demands – conditions associated with the job’s physical setting and requirements</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Role demands – stressors associated with the expected behaviors of a particular position in a group or organization</a:t>
            </a:r>
          </a:p>
          <a:p>
            <a:pPr marL="685800" marR="0" lvl="1"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Interpersonal demands – stressors deriving from group pressures, leadership, interpersonal conflicts</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Life stressor – life change or trauma</a:t>
            </a:r>
            <a:endParaRPr lang="en-US" dirty="0"/>
          </a:p>
        </p:txBody>
      </p:sp>
    </p:spTree>
    <p:extLst>
      <p:ext uri="{BB962C8B-B14F-4D97-AF65-F5344CB8AC3E}">
        <p14:creationId xmlns:p14="http://schemas.microsoft.com/office/powerpoint/2010/main" val="1438008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a:xfrm>
            <a:off x="628650" y="365126"/>
            <a:ext cx="3152518" cy="1325563"/>
          </a:xfrm>
        </p:spPr>
        <p:txBody>
          <a:bodyPr>
            <a:normAutofit fontScale="90000"/>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4.7 </a:t>
            </a:r>
            <a:b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br>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Causes and Consequences of Stress </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2967166" cy="4351338"/>
          </a:xfrm>
        </p:spPr>
        <p:txBody>
          <a:bodyPr>
            <a:normAutofit fontScale="85000" lnSpcReduction="2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endPar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The causes and consequences of stress are related in complex ways. As shown here, most common causes of stress can be classified as either organizational stressors or life stressors. Similarly, common consequences include individual and organizational consequences, as well as burnout.</a:t>
            </a:r>
          </a:p>
          <a:p>
            <a:endParaRPr lang="en-US" dirty="0"/>
          </a:p>
        </p:txBody>
      </p:sp>
      <p:pic>
        <p:nvPicPr>
          <p:cNvPr id="5" name="Content Placeholder 4" descr="A flowchart shows Causes and Consequences of Stress. Organizational stressors and Life stressors lead to Individual and Organizational consequences and Burnout. Organizational Stressors include Task Demands, Physical Demands, Role Demands and Interpersonal Demands. Task Demands include Occupation, Security and Overload. Physical Demands include Temperature, Office Design. Interpersonal Demands include Group Pressures, Leadership Style and Personalities. Life Stressors include Life Change and Life Trauma. Individual Consequences include Behavioral, Psychological, and Medical issues. Behavioral Consequences include Alcohol and Drug Abuse and Violence. Psychological Consequences include Sleep Disturbances and Depression and Medical Consequences include Heart Disease and Headache. Organizational Consequences include Decline in Performance, Absenteeism and Turnover and Decreased Motivation and Satisfaction.&#10;">
            <a:extLst>
              <a:ext uri="{FF2B5EF4-FFF2-40B4-BE49-F238E27FC236}">
                <a16:creationId xmlns:a16="http://schemas.microsoft.com/office/drawing/2014/main" id="{A77CDADF-39D7-BACB-1C2B-BEFF4C6A3454}"/>
              </a:ext>
            </a:extLst>
          </p:cNvPr>
          <p:cNvPicPr>
            <a:picLocks noChangeAspect="1"/>
          </p:cNvPicPr>
          <p:nvPr/>
        </p:nvPicPr>
        <p:blipFill>
          <a:blip r:embed="rId3"/>
          <a:stretch>
            <a:fillRect/>
          </a:stretch>
        </p:blipFill>
        <p:spPr>
          <a:xfrm>
            <a:off x="4572000" y="847208"/>
            <a:ext cx="4111371" cy="3980753"/>
          </a:xfrm>
          <a:prstGeom prst="rect">
            <a:avLst/>
          </a:prstGeom>
        </p:spPr>
      </p:pic>
    </p:spTree>
    <p:extLst>
      <p:ext uri="{BB962C8B-B14F-4D97-AF65-F5344CB8AC3E}">
        <p14:creationId xmlns:p14="http://schemas.microsoft.com/office/powerpoint/2010/main" val="2997456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4.8 Workload, Stress, and Performance</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3943350" cy="3957337"/>
          </a:xfrm>
        </p:spPr>
        <p:txBody>
          <a:bodyPr>
            <a:normAutofit fontScale="85000" lnSpcReduction="10000"/>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Too much stress is clearly undesirable, but too little stress can also lead to unexpected problems. For example, too little stress may result in boredom and apathy and be accompanied by low performance. Although too much stress can cause tension, anxiety, and low performance, for most people there is an optimal level of stress that results in high energy, motivation, and performance.</a:t>
            </a:r>
          </a:p>
          <a:p>
            <a:endParaRPr lang="en-US" dirty="0"/>
          </a:p>
        </p:txBody>
      </p:sp>
      <p:pic>
        <p:nvPicPr>
          <p:cNvPr id="4" name="Picture 3">
            <a:extLst>
              <a:ext uri="{FF2B5EF4-FFF2-40B4-BE49-F238E27FC236}">
                <a16:creationId xmlns:a16="http://schemas.microsoft.com/office/drawing/2014/main" id="{63831DC7-13B6-4C08-6CC7-AF23BB291609}"/>
              </a:ext>
            </a:extLst>
          </p:cNvPr>
          <p:cNvPicPr>
            <a:picLocks noChangeAspect="1"/>
          </p:cNvPicPr>
          <p:nvPr/>
        </p:nvPicPr>
        <p:blipFill>
          <a:blip r:embed="rId3"/>
          <a:stretch>
            <a:fillRect/>
          </a:stretch>
        </p:blipFill>
        <p:spPr>
          <a:xfrm>
            <a:off x="4827502" y="2107059"/>
            <a:ext cx="3975271" cy="2860358"/>
          </a:xfrm>
          <a:prstGeom prst="rect">
            <a:avLst/>
          </a:prstGeom>
        </p:spPr>
      </p:pic>
    </p:spTree>
    <p:extLst>
      <p:ext uri="{BB962C8B-B14F-4D97-AF65-F5344CB8AC3E}">
        <p14:creationId xmlns:p14="http://schemas.microsoft.com/office/powerpoint/2010/main" val="3708792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Consequences of Stress</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Individual consequences</a:t>
            </a:r>
          </a:p>
          <a:p>
            <a:pPr marL="685800" marR="0" lvl="1" indent="-228600" algn="l" defTabSz="914400" rtl="0" eaLnBrk="1" fontAlgn="auto" latinLnBrk="0" hangingPunct="1">
              <a:lnSpc>
                <a:spcPct val="11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Behavioral consequences</a:t>
            </a:r>
          </a:p>
          <a:p>
            <a:pPr marL="685800" marR="0" lvl="1" indent="-228600" algn="l" defTabSz="914400" rtl="0" eaLnBrk="1" fontAlgn="auto" latinLnBrk="0" hangingPunct="1">
              <a:lnSpc>
                <a:spcPct val="11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Psychological consequences</a:t>
            </a:r>
          </a:p>
          <a:p>
            <a:pPr marL="685800" marR="0" lvl="1" indent="-228600" algn="l" defTabSz="914400" rtl="0" eaLnBrk="1" fontAlgn="auto" latinLnBrk="0" hangingPunct="1">
              <a:lnSpc>
                <a:spcPct val="11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Medical consequences</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Organizational consequences</a:t>
            </a:r>
          </a:p>
          <a:p>
            <a:pPr marL="685800" marR="0" lvl="1" indent="-228600" algn="l" defTabSz="914400" rtl="0" eaLnBrk="1" fontAlgn="auto" latinLnBrk="0" hangingPunct="1">
              <a:lnSpc>
                <a:spcPct val="12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Include decline in performance, withdrawal, and negative changes in attitude</a:t>
            </a:r>
          </a:p>
          <a:p>
            <a:pPr marL="685800" marR="0" lvl="1" indent="-228600" algn="l" defTabSz="914400" rtl="0" eaLnBrk="1" fontAlgn="auto" latinLnBrk="0" hangingPunct="1">
              <a:lnSpc>
                <a:spcPct val="120000"/>
              </a:lnSpc>
              <a:spcBef>
                <a:spcPts val="0"/>
              </a:spcBef>
              <a:spcAft>
                <a:spcPts val="800"/>
              </a:spcAft>
              <a:buClr>
                <a:srgbClr val="282F7C"/>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Burnout</a:t>
            </a: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 a general feeling of exhaustion that develops when an individual simultaneously experiences too much pressure and has too few sources of satisfaction</a:t>
            </a:r>
          </a:p>
          <a:p>
            <a:endParaRPr lang="en-US" dirty="0"/>
          </a:p>
        </p:txBody>
      </p:sp>
    </p:spTree>
    <p:extLst>
      <p:ext uri="{BB962C8B-B14F-4D97-AF65-F5344CB8AC3E}">
        <p14:creationId xmlns:p14="http://schemas.microsoft.com/office/powerpoint/2010/main" val="19534248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Managing and Controlling Stress</a:t>
            </a:r>
            <a:endParaRPr lang="en-US" dirty="0"/>
          </a:p>
        </p:txBody>
      </p:sp>
      <p:pic>
        <p:nvPicPr>
          <p:cNvPr id="6" name="Picture 5">
            <a:extLst>
              <a:ext uri="{FF2B5EF4-FFF2-40B4-BE49-F238E27FC236}">
                <a16:creationId xmlns:a16="http://schemas.microsoft.com/office/drawing/2014/main" id="{30A83A1C-750B-FE46-0566-5E883D0D196B}"/>
              </a:ext>
            </a:extLst>
          </p:cNvPr>
          <p:cNvPicPr>
            <a:picLocks noChangeAspect="1"/>
          </p:cNvPicPr>
          <p:nvPr/>
        </p:nvPicPr>
        <p:blipFill>
          <a:blip r:embed="rId3"/>
          <a:stretch>
            <a:fillRect/>
          </a:stretch>
        </p:blipFill>
        <p:spPr>
          <a:xfrm>
            <a:off x="1213969" y="2100077"/>
            <a:ext cx="6716062" cy="2657846"/>
          </a:xfrm>
          <a:prstGeom prst="rect">
            <a:avLst/>
          </a:prstGeom>
        </p:spPr>
      </p:pic>
    </p:spTree>
    <p:extLst>
      <p:ext uri="{BB962C8B-B14F-4D97-AF65-F5344CB8AC3E}">
        <p14:creationId xmlns:p14="http://schemas.microsoft.com/office/powerpoint/2010/main" val="3669418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Work–Life Balance</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Work–life relationship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interrelationship between a person’s work life and personal life</a:t>
            </a:r>
          </a:p>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Balancing work–life linkages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Importance of long-term versus short-term perspectives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Balance needs of both wage earners in double-income families</a:t>
            </a:r>
          </a:p>
          <a:p>
            <a:pPr marL="685800" marR="0" lvl="1"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Accept that there’s a work–life integration</a:t>
            </a:r>
          </a:p>
          <a:p>
            <a:endParaRPr lang="en-US" dirty="0"/>
          </a:p>
        </p:txBody>
      </p:sp>
    </p:spTree>
    <p:extLst>
      <p:ext uri="{BB962C8B-B14F-4D97-AF65-F5344CB8AC3E}">
        <p14:creationId xmlns:p14="http://schemas.microsoft.com/office/powerpoint/2010/main" val="803439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pPr algn="ctr"/>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Polling Activity</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From your experience, which of the following do you believe is the most prevalent source of organizational stress and the one businesses should be most concerned about addressing?</a:t>
            </a:r>
          </a:p>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endPar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Task demands</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Physical demands</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Role demands</a:t>
            </a:r>
          </a:p>
          <a:p>
            <a:pPr marL="514350" marR="0" lvl="0" indent="-514350" algn="l" defTabSz="914400" rtl="0" eaLnBrk="1" fontAlgn="auto" latinLnBrk="0" hangingPunct="1">
              <a:lnSpc>
                <a:spcPct val="100000"/>
              </a:lnSpc>
              <a:spcBef>
                <a:spcPts val="0"/>
              </a:spcBef>
              <a:spcAft>
                <a:spcPts val="800"/>
              </a:spcAft>
              <a:buClr>
                <a:srgbClr val="282F7C"/>
              </a:buClr>
              <a:buSzTx/>
              <a:buFont typeface="+mj-lt"/>
              <a:buAutoNum type="alphaLcPeriod"/>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Interpersonal demands</a:t>
            </a:r>
          </a:p>
          <a:p>
            <a:endParaRPr lang="en-US" dirty="0"/>
          </a:p>
        </p:txBody>
      </p:sp>
    </p:spTree>
    <p:extLst>
      <p:ext uri="{BB962C8B-B14F-4D97-AF65-F5344CB8AC3E}">
        <p14:creationId xmlns:p14="http://schemas.microsoft.com/office/powerpoint/2010/main" val="3972651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Self-Assessment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10000"/>
          </a:bodyPr>
          <a:lstStyle/>
          <a:p>
            <a:pPr marL="228600" marR="0" lvl="0" indent="-228600" algn="l" defTabSz="914400" rtl="0" eaLnBrk="1" fontAlgn="auto" latinLnBrk="0" hangingPunct="1">
              <a:lnSpc>
                <a:spcPct val="100000"/>
              </a:lnSpc>
              <a:spcBef>
                <a:spcPts val="624"/>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Our values are an important foundation on which we base most of our decisions. Take some time to specifically name your terminal values, your instrumental values, and your intrinsic and extrinsic work values. </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Although stress is part of everyone’s life, some people appear to manage it more effectively. How do you feel about your current stress level? What things do you do to manage the distress and encourage the eustress?</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How do you feel about your own current work–life balance? If you feel it is out of balance, what adjustments can you make?</a:t>
            </a:r>
          </a:p>
          <a:p>
            <a:endParaRPr lang="en-US" dirty="0"/>
          </a:p>
        </p:txBody>
      </p:sp>
    </p:spTree>
    <p:extLst>
      <p:ext uri="{BB962C8B-B14F-4D97-AF65-F5344CB8AC3E}">
        <p14:creationId xmlns:p14="http://schemas.microsoft.com/office/powerpoint/2010/main" val="47174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lang="en-US" dirty="0"/>
              <a:t>How Attitudes Are Formed</a:t>
            </a:r>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a:lnSpc>
                <a:spcPct val="100000"/>
              </a:lnSpc>
              <a:spcBef>
                <a:spcPts val="468"/>
              </a:spcBef>
            </a:pPr>
            <a:r>
              <a:rPr lang="en-US" b="1" dirty="0"/>
              <a:t>Attitudes</a:t>
            </a:r>
            <a:r>
              <a:rPr lang="en-US" dirty="0"/>
              <a:t> – a person’s complexes of beliefs and feelings about specific ideas, situations, or other people</a:t>
            </a:r>
          </a:p>
          <a:p>
            <a:pPr lvl="1">
              <a:spcBef>
                <a:spcPts val="468"/>
              </a:spcBef>
            </a:pPr>
            <a:r>
              <a:rPr lang="en-US" dirty="0"/>
              <a:t>Formed by personal values, experiences, and personality</a:t>
            </a:r>
          </a:p>
          <a:p>
            <a:pPr>
              <a:lnSpc>
                <a:spcPct val="100000"/>
              </a:lnSpc>
              <a:spcBef>
                <a:spcPts val="468"/>
              </a:spcBef>
            </a:pPr>
            <a:r>
              <a:rPr lang="en-US" dirty="0"/>
              <a:t>Structural components of attitudes</a:t>
            </a:r>
          </a:p>
          <a:p>
            <a:pPr lvl="1">
              <a:lnSpc>
                <a:spcPct val="100000"/>
              </a:lnSpc>
              <a:spcBef>
                <a:spcPts val="468"/>
              </a:spcBef>
            </a:pPr>
            <a:r>
              <a:rPr lang="en-US" b="1" dirty="0"/>
              <a:t>Cognition </a:t>
            </a:r>
            <a:r>
              <a:rPr lang="en-US" dirty="0"/>
              <a:t>– the knowledge a person presumes to have about something</a:t>
            </a:r>
          </a:p>
          <a:p>
            <a:pPr lvl="1">
              <a:lnSpc>
                <a:spcPct val="100000"/>
              </a:lnSpc>
              <a:spcBef>
                <a:spcPts val="468"/>
              </a:spcBef>
            </a:pPr>
            <a:r>
              <a:rPr lang="en-US" b="1" dirty="0"/>
              <a:t>Affect</a:t>
            </a:r>
            <a:r>
              <a:rPr lang="en-US" dirty="0"/>
              <a:t> – a person’s feelings toward something</a:t>
            </a:r>
          </a:p>
          <a:p>
            <a:pPr lvl="1">
              <a:lnSpc>
                <a:spcPct val="100000"/>
              </a:lnSpc>
              <a:spcBef>
                <a:spcPts val="468"/>
              </a:spcBef>
            </a:pPr>
            <a:r>
              <a:rPr lang="en-US" b="1" dirty="0"/>
              <a:t>Intention</a:t>
            </a:r>
            <a:r>
              <a:rPr lang="en-US" dirty="0"/>
              <a:t> – component of an attitude that guides a person’s behavior</a:t>
            </a:r>
          </a:p>
          <a:p>
            <a:endParaRPr lang="en-US" dirty="0"/>
          </a:p>
        </p:txBody>
      </p:sp>
    </p:spTree>
    <p:extLst>
      <p:ext uri="{BB962C8B-B14F-4D97-AF65-F5344CB8AC3E}">
        <p14:creationId xmlns:p14="http://schemas.microsoft.com/office/powerpoint/2010/main" val="31793408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Summary</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Click the link to review the outcomes for this presentation.</a:t>
            </a:r>
          </a:p>
          <a:p>
            <a:pPr marL="0" marR="0" lvl="0" indent="0" algn="l" defTabSz="914400" rtl="0" eaLnBrk="1" fontAlgn="auto" latinLnBrk="0" hangingPunct="1">
              <a:lnSpc>
                <a:spcPct val="100000"/>
              </a:lnSpc>
              <a:spcBef>
                <a:spcPts val="1800"/>
              </a:spcBef>
              <a:spcAft>
                <a:spcPts val="800"/>
              </a:spcAft>
              <a:buClr>
                <a:srgbClr val="282F7C"/>
              </a:buClr>
              <a:buSzTx/>
              <a:buFont typeface="Arial" panose="020B0604020202020204" pitchFamily="34" charset="0"/>
              <a:buNone/>
              <a:tabLst/>
              <a:defRPr/>
            </a:pPr>
            <a:r>
              <a:rPr kumimoji="0" lang="en-US" sz="2600" b="0" i="0" u="none" strike="noStrike" kern="1200" cap="none" spc="0" normalizeH="0" baseline="0" noProof="0">
                <a:ln>
                  <a:noFill/>
                </a:ln>
                <a:solidFill>
                  <a:srgbClr val="282F7C"/>
                </a:solidFill>
                <a:effectLst/>
                <a:uLnTx/>
                <a:uFillTx/>
                <a:latin typeface="Arial" panose="020B0604020202020204" pitchFamily="34" charset="0"/>
                <a:cs typeface="Arial" panose="020B0604020202020204" pitchFamily="34" charset="0"/>
                <a:hlinkClick r:id="rId3" action="ppaction://hlinksldjump"/>
              </a:rPr>
              <a:t>Link to Learning Outcomes</a:t>
            </a:r>
            <a:endParaRPr kumimoji="0" lang="en-US" sz="2600" b="0" i="0" u="none" strike="noStrike" kern="1200" cap="none" spc="0" normalizeH="0" baseline="0" noProof="0">
              <a:ln>
                <a:noFill/>
              </a:ln>
              <a:solidFill>
                <a:srgbClr val="282F7C"/>
              </a:solidFill>
              <a:effectLst/>
              <a:uLnTx/>
              <a:uFillTx/>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442154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02374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4170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lang="en-US" sz="4400" dirty="0"/>
              <a:t>Figure 4.1 Attitude Formation</a:t>
            </a:r>
            <a:endParaRPr lang="en-US" dirty="0"/>
          </a:p>
        </p:txBody>
      </p:sp>
      <p:pic>
        <p:nvPicPr>
          <p:cNvPr id="7" name="Content Placeholder 6">
            <a:extLst>
              <a:ext uri="{FF2B5EF4-FFF2-40B4-BE49-F238E27FC236}">
                <a16:creationId xmlns:a16="http://schemas.microsoft.com/office/drawing/2014/main" id="{6F9061B7-BC9A-DAC0-09D9-FB90571CD899}"/>
              </a:ext>
            </a:extLst>
          </p:cNvPr>
          <p:cNvPicPr>
            <a:picLocks noGrp="1" noChangeAspect="1"/>
          </p:cNvPicPr>
          <p:nvPr>
            <p:ph idx="1"/>
          </p:nvPr>
        </p:nvPicPr>
        <p:blipFill>
          <a:blip r:embed="rId3"/>
          <a:stretch>
            <a:fillRect/>
          </a:stretch>
        </p:blipFill>
        <p:spPr>
          <a:xfrm>
            <a:off x="1218732" y="2691423"/>
            <a:ext cx="6706536" cy="2619741"/>
          </a:xfrm>
        </p:spPr>
      </p:pic>
    </p:spTree>
    <p:extLst>
      <p:ext uri="{BB962C8B-B14F-4D97-AF65-F5344CB8AC3E}">
        <p14:creationId xmlns:p14="http://schemas.microsoft.com/office/powerpoint/2010/main" val="271210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lang="en-US" dirty="0"/>
              <a:t>Cognitive Dissonance</a:t>
            </a:r>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85000" lnSpcReduction="20000"/>
          </a:bodyPr>
          <a:lstStyle/>
          <a:p>
            <a:pPr>
              <a:lnSpc>
                <a:spcPct val="100000"/>
              </a:lnSpc>
              <a:spcAft>
                <a:spcPts val="600"/>
              </a:spcAft>
            </a:pPr>
            <a:r>
              <a:rPr lang="en-US" b="1" dirty="0"/>
              <a:t>Cognitive dissonance </a:t>
            </a:r>
            <a:r>
              <a:rPr lang="en-US" dirty="0"/>
              <a:t>– an incompatibility or conflict between behavior and an attitude or between two different attitudes</a:t>
            </a:r>
          </a:p>
          <a:p>
            <a:pPr>
              <a:lnSpc>
                <a:spcPct val="100000"/>
              </a:lnSpc>
              <a:spcAft>
                <a:spcPts val="600"/>
              </a:spcAft>
            </a:pPr>
            <a:r>
              <a:rPr lang="en-US" dirty="0"/>
              <a:t>Approaches to cope with cognitive dissonance:</a:t>
            </a:r>
          </a:p>
          <a:p>
            <a:pPr lvl="1">
              <a:spcAft>
                <a:spcPts val="600"/>
              </a:spcAft>
            </a:pPr>
            <a:r>
              <a:rPr lang="en-US" dirty="0"/>
              <a:t>Change the conflicting behavior</a:t>
            </a:r>
          </a:p>
          <a:p>
            <a:pPr lvl="1">
              <a:lnSpc>
                <a:spcPct val="100000"/>
              </a:lnSpc>
              <a:spcAft>
                <a:spcPts val="600"/>
              </a:spcAft>
            </a:pPr>
            <a:r>
              <a:rPr lang="en-US" dirty="0"/>
              <a:t>Change the conflicting attitude </a:t>
            </a:r>
          </a:p>
          <a:p>
            <a:pPr lvl="1">
              <a:lnSpc>
                <a:spcPct val="100000"/>
              </a:lnSpc>
              <a:spcAft>
                <a:spcPts val="600"/>
              </a:spcAft>
            </a:pPr>
            <a:r>
              <a:rPr lang="en-US" dirty="0"/>
              <a:t>Reason that one of the conflicting attitudes or behaviors is not important in this context</a:t>
            </a:r>
          </a:p>
          <a:p>
            <a:pPr lvl="1">
              <a:lnSpc>
                <a:spcPct val="100000"/>
              </a:lnSpc>
              <a:spcAft>
                <a:spcPts val="600"/>
              </a:spcAft>
            </a:pPr>
            <a:r>
              <a:rPr lang="en-US" dirty="0"/>
              <a:t>Seek additional information to better reason that the benefits of one conflicting attitude or behavior outweigh the costs of the other</a:t>
            </a:r>
          </a:p>
          <a:p>
            <a:pPr>
              <a:lnSpc>
                <a:spcPct val="100000"/>
              </a:lnSpc>
              <a:spcAft>
                <a:spcPts val="600"/>
              </a:spcAft>
            </a:pPr>
            <a:r>
              <a:rPr lang="en-US" dirty="0"/>
              <a:t>Recognize that attitudes can change</a:t>
            </a:r>
          </a:p>
          <a:p>
            <a:endParaRPr lang="en-US" dirty="0"/>
          </a:p>
        </p:txBody>
      </p:sp>
    </p:spTree>
    <p:extLst>
      <p:ext uri="{BB962C8B-B14F-4D97-AF65-F5344CB8AC3E}">
        <p14:creationId xmlns:p14="http://schemas.microsoft.com/office/powerpoint/2010/main" val="1708437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a:xfrm>
            <a:off x="628650" y="365126"/>
            <a:ext cx="3943350" cy="1325563"/>
          </a:xfrm>
        </p:spPr>
        <p:txBody>
          <a:bodyPr>
            <a:normAutofit fontScale="90000"/>
          </a:bodyPr>
          <a:lstStyle/>
          <a:p>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Figure 4.2 </a:t>
            </a:r>
            <a:b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br>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Influences </a:t>
            </a:r>
            <a:b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br>
            <a:r>
              <a:rPr kumimoji="0" lang="en-US" sz="36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on Job Satisfaction</a:t>
            </a:r>
            <a:endParaRPr lang="en-US" dirty="0"/>
          </a:p>
        </p:txBody>
      </p:sp>
      <p:sp>
        <p:nvSpPr>
          <p:cNvPr id="6" name="TextBox 5">
            <a:extLst>
              <a:ext uri="{FF2B5EF4-FFF2-40B4-BE49-F238E27FC236}">
                <a16:creationId xmlns:a16="http://schemas.microsoft.com/office/drawing/2014/main" id="{4B551B58-B832-3000-8FC2-8CF4E419B750}"/>
              </a:ext>
            </a:extLst>
          </p:cNvPr>
          <p:cNvSpPr txBox="1"/>
          <p:nvPr/>
        </p:nvSpPr>
        <p:spPr>
          <a:xfrm>
            <a:off x="628650" y="1878227"/>
            <a:ext cx="3659145" cy="4263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None/>
              <a:tabLst/>
              <a:defRPr/>
            </a:pPr>
            <a:r>
              <a:rPr kumimoji="0" lang="en-US" sz="2400" b="0" i="0" u="none" strike="noStrike" kern="1200" cap="none" spc="0" normalizeH="0" baseline="0" noProof="0">
                <a:ln>
                  <a:noFill/>
                </a:ln>
                <a:solidFill>
                  <a:srgbClr val="282F7C"/>
                </a:solidFill>
                <a:effectLst/>
                <a:uLnTx/>
                <a:uFillTx/>
                <a:latin typeface="Arial" panose="020B0604020202020204" pitchFamily="34" charset="0"/>
                <a:ea typeface="+mn-ea"/>
                <a:cs typeface="Arial" panose="020B0604020202020204" pitchFamily="34" charset="0"/>
              </a:rPr>
              <a:t>Job satisfaction is one of the most important job-related attitudes in organizations. It reflects both our attitudes and our feelings about our job. Job satisfaction is strongly influenced by our personality, values, other attitudes, and the work itself.</a:t>
            </a:r>
            <a:endPar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endParaRPr>
          </a:p>
        </p:txBody>
      </p:sp>
      <p:pic>
        <p:nvPicPr>
          <p:cNvPr id="7" name="Content Placeholder 10" descr="A flowchart shows factors influencing Job Satisfaction. The factors are as follows: Personality, The Work Itself, Attitudes, and Values. &#10;">
            <a:extLst>
              <a:ext uri="{FF2B5EF4-FFF2-40B4-BE49-F238E27FC236}">
                <a16:creationId xmlns:a16="http://schemas.microsoft.com/office/drawing/2014/main" id="{2ECB030C-8C1F-F145-C6A5-80EBE8902581}"/>
              </a:ext>
            </a:extLst>
          </p:cNvPr>
          <p:cNvPicPr>
            <a:picLocks noChangeAspect="1"/>
          </p:cNvPicPr>
          <p:nvPr/>
        </p:nvPicPr>
        <p:blipFill>
          <a:blip r:embed="rId3"/>
          <a:stretch>
            <a:fillRect/>
          </a:stretch>
        </p:blipFill>
        <p:spPr>
          <a:xfrm>
            <a:off x="4449636" y="2026509"/>
            <a:ext cx="4272598" cy="3527378"/>
          </a:xfrm>
          <a:prstGeom prst="rect">
            <a:avLst/>
          </a:prstGeom>
        </p:spPr>
      </p:pic>
    </p:spTree>
    <p:extLst>
      <p:ext uri="{BB962C8B-B14F-4D97-AF65-F5344CB8AC3E}">
        <p14:creationId xmlns:p14="http://schemas.microsoft.com/office/powerpoint/2010/main" val="317450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Organizational Commitment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p:txBody>
          <a:bodyPr>
            <a:normAutofit fontScale="92500" lnSpcReduction="20000"/>
          </a:bodyPr>
          <a:lstStyle/>
          <a:p>
            <a:pPr marL="228600" marR="0" lvl="0"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6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Organizational commitment </a:t>
            </a:r>
            <a:r>
              <a:rPr kumimoji="0" lang="en-US" sz="2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reflects the degree to which an employee identifies with the organization and its goals and wants to stay with the organization</a:t>
            </a:r>
          </a:p>
          <a:p>
            <a:pPr marL="685800" marR="0" lvl="1"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Affective commitment – positive emotional attachment to the organization and strong identification with its values and its goals; employees want to stay with the organization</a:t>
            </a:r>
          </a:p>
          <a:p>
            <a:pPr marL="685800" marR="0" lvl="1"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Normative commitment – a feeling of moral or ethical obligation to the organization; employees stay because they believe it would be wrong to leave</a:t>
            </a:r>
          </a:p>
          <a:p>
            <a:pPr marL="685800" marR="0" lvl="1" indent="-228600" algn="l" defTabSz="914400" rtl="0" eaLnBrk="1" fontAlgn="auto" latinLnBrk="0" hangingPunct="1">
              <a:lnSpc>
                <a:spcPct val="100000"/>
              </a:lnSpc>
              <a:spcBef>
                <a:spcPts val="0"/>
              </a:spcBef>
              <a:spcAft>
                <a:spcPts val="6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Continuance commitment – staying with the organization because of perceived high economic and/or social costs; employees stay because they feel they have to</a:t>
            </a:r>
          </a:p>
          <a:p>
            <a:endParaRPr lang="en-US" dirty="0"/>
          </a:p>
        </p:txBody>
      </p:sp>
    </p:spTree>
    <p:extLst>
      <p:ext uri="{BB962C8B-B14F-4D97-AF65-F5344CB8AC3E}">
        <p14:creationId xmlns:p14="http://schemas.microsoft.com/office/powerpoint/2010/main" val="4147243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D3AE-1C7C-31B4-C00B-3E89E33E3849}"/>
              </a:ext>
            </a:extLst>
          </p:cNvPr>
          <p:cNvSpPr>
            <a:spLocks noGrp="1"/>
          </p:cNvSpPr>
          <p:nvPr>
            <p:ph type="title"/>
          </p:nvPr>
        </p:nvSpPr>
        <p:spPr/>
        <p:txBody>
          <a:bodyPr/>
          <a:lstStyle/>
          <a:p>
            <a:r>
              <a:rPr kumimoji="0" lang="en-US" sz="4000" b="1" i="0" u="none" strike="noStrike" kern="1200" cap="none" spc="0" normalizeH="0" baseline="0" noProof="0" dirty="0">
                <a:ln>
                  <a:noFill/>
                </a:ln>
                <a:solidFill>
                  <a:srgbClr val="282F7C"/>
                </a:solidFill>
                <a:effectLst/>
                <a:uLnTx/>
                <a:uFillTx/>
                <a:latin typeface="Arial" panose="020B0604020202020204" pitchFamily="34" charset="0"/>
                <a:ea typeface="+mj-ea"/>
                <a:cs typeface="Arial" panose="020B0604020202020204" pitchFamily="34" charset="0"/>
              </a:rPr>
              <a:t>Employee Engagement</a:t>
            </a:r>
            <a:endParaRPr lang="en-US" dirty="0"/>
          </a:p>
        </p:txBody>
      </p:sp>
      <p:sp>
        <p:nvSpPr>
          <p:cNvPr id="3" name="Content Placeholder 2">
            <a:extLst>
              <a:ext uri="{FF2B5EF4-FFF2-40B4-BE49-F238E27FC236}">
                <a16:creationId xmlns:a16="http://schemas.microsoft.com/office/drawing/2014/main" id="{5A1A0F8D-E6C6-E04F-13AF-CF1C851E9B2A}"/>
              </a:ext>
            </a:extLst>
          </p:cNvPr>
          <p:cNvSpPr>
            <a:spLocks noGrp="1"/>
          </p:cNvSpPr>
          <p:nvPr>
            <p:ph idx="1"/>
          </p:nvPr>
        </p:nvSpPr>
        <p:spPr>
          <a:xfrm>
            <a:off x="628650" y="1825625"/>
            <a:ext cx="7886700" cy="2252105"/>
          </a:xfrm>
        </p:spPr>
        <p:txBody>
          <a:bodyPr>
            <a:normAutofit fontScale="92500" lnSpcReduction="20000"/>
          </a:bodyPr>
          <a:lstStyle/>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1"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Employee engagement </a:t>
            </a: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 heightened emotional and intellectual connection that an employee has for their job, organization, manager, or coworkers that, in turn, influences them to apply additional discretionary effort to their work</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Evidence suggests that high employee engagement is related to superior business performance</a:t>
            </a:r>
          </a:p>
          <a:p>
            <a:pPr marL="228600" marR="0" lvl="0" indent="-228600" algn="l" defTabSz="914400" rtl="0" eaLnBrk="1" fontAlgn="auto" latinLnBrk="0" hangingPunct="1">
              <a:lnSpc>
                <a:spcPct val="100000"/>
              </a:lnSpc>
              <a:spcBef>
                <a:spcPts val="0"/>
              </a:spcBef>
              <a:spcAft>
                <a:spcPts val="800"/>
              </a:spcAft>
              <a:buClr>
                <a:srgbClr val="282F7C"/>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Engagement is enhanced when employees:</a:t>
            </a:r>
            <a:endParaRPr lang="en-US" dirty="0"/>
          </a:p>
        </p:txBody>
      </p:sp>
      <p:sp>
        <p:nvSpPr>
          <p:cNvPr id="4" name="TextBox 3">
            <a:extLst>
              <a:ext uri="{FF2B5EF4-FFF2-40B4-BE49-F238E27FC236}">
                <a16:creationId xmlns:a16="http://schemas.microsoft.com/office/drawing/2014/main" id="{CC104847-03D8-38C5-BEFD-822F81E340E1}"/>
              </a:ext>
            </a:extLst>
          </p:cNvPr>
          <p:cNvSpPr txBox="1"/>
          <p:nvPr/>
        </p:nvSpPr>
        <p:spPr>
          <a:xfrm>
            <a:off x="444843" y="4065374"/>
            <a:ext cx="3410465" cy="1880515"/>
          </a:xfrm>
          <a:prstGeom prst="rect">
            <a:avLst/>
          </a:prstGeom>
          <a:noFill/>
        </p:spPr>
        <p:txBody>
          <a:bodyPr wrap="square" rtlCol="0">
            <a:spAutoFit/>
          </a:bodyPr>
          <a:lstStyle/>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clear goals</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the resources needed to do a good job</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4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Get meaningful performance feedback</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able to use their talents</a:t>
            </a:r>
          </a:p>
        </p:txBody>
      </p:sp>
      <p:sp>
        <p:nvSpPr>
          <p:cNvPr id="5" name="TextBox 4">
            <a:extLst>
              <a:ext uri="{FF2B5EF4-FFF2-40B4-BE49-F238E27FC236}">
                <a16:creationId xmlns:a16="http://schemas.microsoft.com/office/drawing/2014/main" id="{0E0682A9-0511-1ABD-E700-34B4AD7A8D3B}"/>
              </a:ext>
            </a:extLst>
          </p:cNvPr>
          <p:cNvSpPr txBox="1"/>
          <p:nvPr/>
        </p:nvSpPr>
        <p:spPr>
          <a:xfrm>
            <a:off x="4572000" y="4077730"/>
            <a:ext cx="4324865" cy="1412694"/>
          </a:xfrm>
          <a:prstGeom prst="rect">
            <a:avLst/>
          </a:prstGeom>
          <a:noFill/>
        </p:spPr>
        <p:txBody>
          <a:bodyPr wrap="square" rtlCol="0">
            <a:spAutoFit/>
          </a:bodyPr>
          <a:lstStyle/>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Are recognized for doing a good job</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positive relationships with coworkers</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opportunities to learn and grow</a:t>
            </a:r>
          </a:p>
          <a:p>
            <a:pPr marL="228600" marR="0" lvl="0" indent="-228600" algn="l" defTabSz="914400" rtl="0" eaLnBrk="1" fontAlgn="auto" latinLnBrk="0" hangingPunct="1">
              <a:lnSpc>
                <a:spcPct val="95000"/>
              </a:lnSpc>
              <a:spcBef>
                <a:spcPts val="0"/>
              </a:spcBef>
              <a:spcAft>
                <a:spcPts val="1000"/>
              </a:spcAft>
              <a:buClr>
                <a:srgbClr val="282F7C"/>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282F7C"/>
                </a:solidFill>
                <a:effectLst/>
                <a:uLnTx/>
                <a:uFillTx/>
                <a:latin typeface="Arial" panose="020B0604020202020204" pitchFamily="34" charset="0"/>
                <a:ea typeface="+mn-ea"/>
                <a:cs typeface="Arial" panose="020B0604020202020204" pitchFamily="34" charset="0"/>
              </a:rPr>
              <a:t>Have supportive leadership</a:t>
            </a:r>
            <a:endParaRPr lang="en-US" sz="1600" dirty="0"/>
          </a:p>
        </p:txBody>
      </p:sp>
    </p:spTree>
    <p:extLst>
      <p:ext uri="{BB962C8B-B14F-4D97-AF65-F5344CB8AC3E}">
        <p14:creationId xmlns:p14="http://schemas.microsoft.com/office/powerpoint/2010/main" val="23232604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 2013 - 2022</Template>
  <TotalTime>59</TotalTime>
  <Words>2305</Words>
  <Application>Microsoft Office PowerPoint</Application>
  <PresentationFormat>On-screen Show (4:3)</PresentationFormat>
  <Paragraphs>184</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Aptos</vt:lpstr>
      <vt:lpstr>Arial</vt:lpstr>
      <vt:lpstr>Calibri</vt:lpstr>
      <vt:lpstr>Calibri Light</vt:lpstr>
      <vt:lpstr>Times New Roman</vt:lpstr>
      <vt:lpstr>Wingdings</vt:lpstr>
      <vt:lpstr>Office Theme</vt:lpstr>
      <vt:lpstr>Organizational Behavior, 14e</vt:lpstr>
      <vt:lpstr>Learning Outcomes</vt:lpstr>
      <vt:lpstr>4-1 Attitudes in Organizations</vt:lpstr>
      <vt:lpstr>How Attitudes Are Formed</vt:lpstr>
      <vt:lpstr>Figure 4.1 Attitude Formation</vt:lpstr>
      <vt:lpstr>Cognitive Dissonance</vt:lpstr>
      <vt:lpstr>Figure 4.2  Influences  on Job Satisfaction</vt:lpstr>
      <vt:lpstr>Organizational Commitment</vt:lpstr>
      <vt:lpstr>Employee Engagement</vt:lpstr>
      <vt:lpstr>Table 4.1 Top Three Worldwide Drivers of Employee Attraction, Retention, and Engagement for Different Age Groups</vt:lpstr>
      <vt:lpstr>Knowledge Check 4.1</vt:lpstr>
      <vt:lpstr>4-2 Values and Emotions in Organizations</vt:lpstr>
      <vt:lpstr>Types of Values</vt:lpstr>
      <vt:lpstr>Conflicts among Values</vt:lpstr>
      <vt:lpstr>How Values Differ around the World</vt:lpstr>
      <vt:lpstr>Figure 4.3  How Values Differ around the World</vt:lpstr>
      <vt:lpstr>Discussion Activity 1</vt:lpstr>
      <vt:lpstr>Discussion Activity 1 Debrief</vt:lpstr>
      <vt:lpstr>The Role of Emotions in Behavior</vt:lpstr>
      <vt:lpstr>Figure 4.4 Positive and Negative Affect</vt:lpstr>
      <vt:lpstr>4-3 Perception in Organizations</vt:lpstr>
      <vt:lpstr>Basic Perceptual Processes</vt:lpstr>
      <vt:lpstr>Errors in Perception</vt:lpstr>
      <vt:lpstr>Perception and Attribution</vt:lpstr>
      <vt:lpstr>Figure 4.5 The Attribution Process</vt:lpstr>
      <vt:lpstr>Perception of Fairness, Justice, and Trust</vt:lpstr>
      <vt:lpstr>Discussion Activity 2</vt:lpstr>
      <vt:lpstr>Discussion Activity 2 Debrief</vt:lpstr>
      <vt:lpstr>4-4 Stress in Organizations</vt:lpstr>
      <vt:lpstr>The Nature of Stress</vt:lpstr>
      <vt:lpstr>Figure 4.6 The General Adaptation Syndrome</vt:lpstr>
      <vt:lpstr>Common Causes of Stress</vt:lpstr>
      <vt:lpstr>Figure 4.7  Causes and Consequences of Stress </vt:lpstr>
      <vt:lpstr>Figure 4.8 Workload, Stress, and Performance</vt:lpstr>
      <vt:lpstr>Consequences of Stress</vt:lpstr>
      <vt:lpstr>Managing and Controlling Stress</vt:lpstr>
      <vt:lpstr>Work–Life Balance</vt:lpstr>
      <vt:lpstr>Polling Activity</vt:lpstr>
      <vt:lpstr>Self-Assessment</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Gabrielle Mellendorf</dc:creator>
  <cp:lastModifiedBy>User</cp:lastModifiedBy>
  <cp:revision>2</cp:revision>
  <dcterms:created xsi:type="dcterms:W3CDTF">2023-07-19T18:45:40Z</dcterms:created>
  <dcterms:modified xsi:type="dcterms:W3CDTF">2025-05-19T12:26:55Z</dcterms:modified>
</cp:coreProperties>
</file>