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41"/>
  </p:notesMasterIdLst>
  <p:handoutMasterIdLst>
    <p:handoutMasterId r:id="rId42"/>
  </p:handoutMasterIdLst>
  <p:sldIdLst>
    <p:sldId id="320" r:id="rId5"/>
    <p:sldId id="259" r:id="rId6"/>
    <p:sldId id="256" r:id="rId7"/>
    <p:sldId id="326" r:id="rId8"/>
    <p:sldId id="327" r:id="rId9"/>
    <p:sldId id="354" r:id="rId10"/>
    <p:sldId id="355" r:id="rId11"/>
    <p:sldId id="344" r:id="rId12"/>
    <p:sldId id="345" r:id="rId13"/>
    <p:sldId id="328" r:id="rId14"/>
    <p:sldId id="265" r:id="rId15"/>
    <p:sldId id="329" r:id="rId16"/>
    <p:sldId id="356" r:id="rId17"/>
    <p:sldId id="346" r:id="rId18"/>
    <p:sldId id="347" r:id="rId19"/>
    <p:sldId id="332" r:id="rId20"/>
    <p:sldId id="348" r:id="rId21"/>
    <p:sldId id="349" r:id="rId22"/>
    <p:sldId id="334" r:id="rId23"/>
    <p:sldId id="352" r:id="rId24"/>
    <p:sldId id="359" r:id="rId25"/>
    <p:sldId id="357" r:id="rId26"/>
    <p:sldId id="350" r:id="rId27"/>
    <p:sldId id="335" r:id="rId28"/>
    <p:sldId id="341" r:id="rId29"/>
    <p:sldId id="342" r:id="rId30"/>
    <p:sldId id="353" r:id="rId31"/>
    <p:sldId id="336" r:id="rId32"/>
    <p:sldId id="358" r:id="rId33"/>
    <p:sldId id="351" r:id="rId34"/>
    <p:sldId id="338" r:id="rId35"/>
    <p:sldId id="339" r:id="rId36"/>
    <p:sldId id="340" r:id="rId37"/>
    <p:sldId id="258" r:id="rId38"/>
    <p:sldId id="294" r:id="rId39"/>
    <p:sldId id="296" r:id="rId40"/>
  </p:sldIdLst>
  <p:sldSz cx="12192000" cy="6858000"/>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EAEA1F-A387-1F3F-9C07-B8E9D3845AAA}" name="Tim Jones" initials="TJ" userId="b0f870bf7aaaae8c" providerId="Windows Live"/>
  <p188:author id="{E9EF02E0-1EC5-75B0-C1E6-B93B184B0DC6}" name="Deivendiran, Dinesh" initials="DD" userId="S::dinesh.deivendiran@cengage.com::e97ede87-1d38-457b-8b56-aada03018f22" providerId="AD"/>
  <p188:author id="{0D88B7E2-EA39-5A7F-CABB-08336DC07473}" name="cwilms" initials="CW" userId="cwilms" providerId="None"/>
  <p188:author id="{AF2B39E7-09A3-5BFA-32A7-C667593D8EC8}" name="Anne Sheroff" initials="AS" userId="be58f577d9745a4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7C"/>
    <a:srgbClr val="F2F2F2"/>
    <a:srgbClr val="0098D4"/>
    <a:srgbClr val="003865"/>
    <a:srgbClr val="000000"/>
    <a:srgbClr val="004A78"/>
    <a:srgbClr val="006298"/>
    <a:srgbClr val="FF6300"/>
    <a:srgbClr val="E9255F"/>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79928" autoAdjust="0"/>
  </p:normalViewPr>
  <p:slideViewPr>
    <p:cSldViewPr snapToGrid="0" snapToObjects="1">
      <p:cViewPr varScale="1">
        <p:scale>
          <a:sx n="33" d="100"/>
          <a:sy n="33" d="100"/>
        </p:scale>
        <p:origin x="1208" y="4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0" d="100"/>
          <a:sy n="70" d="100"/>
        </p:scale>
        <p:origin x="2538" y="-1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©2024</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07586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29988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28541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6807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79865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206077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68024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427378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346884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188225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31774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68842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95758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1996127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175208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347307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a:lnSpc>
                <a:spcPts val="1000"/>
              </a:lnSpc>
              <a:spcBef>
                <a:spcPts val="600"/>
              </a:spcBef>
              <a:spcAft>
                <a:spcPts val="200"/>
              </a:spcAft>
            </a:pP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24975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1977198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2926859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373522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3921051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79343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80856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1433516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3035745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4008770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dirty="0"/>
          </a:p>
        </p:txBody>
      </p:sp>
    </p:spTree>
    <p:extLst>
      <p:ext uri="{BB962C8B-B14F-4D97-AF65-F5344CB8AC3E}">
        <p14:creationId xmlns:p14="http://schemas.microsoft.com/office/powerpoint/2010/main" val="1608324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b="1" dirty="0"/>
              <a:t>Answer: d. </a:t>
            </a:r>
            <a:r>
              <a:rPr lang="en-US" dirty="0"/>
              <a:t>Structured learning</a:t>
            </a:r>
          </a:p>
          <a:p>
            <a:endParaRPr lang="en-US" dirty="0"/>
          </a:p>
          <a:p>
            <a:r>
              <a:rPr lang="en-US" dirty="0"/>
              <a:t>A structured learning orientation involves a preference for processing strategies such as taking notes, writing down task steps, and so forth. Structured learning is related to preferences for subjective assessments.</a:t>
            </a:r>
            <a:br>
              <a:rPr lang="en-US" sz="1800" i="0" dirty="0">
                <a:solidFill>
                  <a:srgbClr val="231F20"/>
                </a:solidFill>
                <a:effectLst/>
                <a:latin typeface="NewCenturySchlbkLTStd-Roman"/>
              </a:rPr>
            </a:br>
            <a:br>
              <a:rPr lang="en-US" sz="1800" i="0" dirty="0">
                <a:solidFill>
                  <a:srgbClr val="231F20"/>
                </a:solidFill>
                <a:effectLst/>
                <a:latin typeface="NewCenturySchlbkLTStd-Roman"/>
              </a:rPr>
            </a:b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3556041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2074523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74344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35490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4072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157741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30533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333119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345745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23111E-2710-4C1A-A7DB-CE3FE7C0333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14068"/>
            <a:ext cx="12192000" cy="6858000"/>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Title, #e</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 Chapter Title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0">
                <a:solidFill>
                  <a:schemeClr val="bg1"/>
                </a:solidFill>
              </a:defRPr>
            </a:lvl1pPr>
          </a:lstStyle>
          <a:p>
            <a:r>
              <a:rPr lang="en-US" dirty="0"/>
              <a:t>Add Image Here</a:t>
            </a:r>
          </a:p>
        </p:txBody>
      </p:sp>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pic>
        <p:nvPicPr>
          <p:cNvPr id="21" name="Picture 20">
            <a:extLst>
              <a:ext uri="{FF2B5EF4-FFF2-40B4-BE49-F238E27FC236}">
                <a16:creationId xmlns:a16="http://schemas.microsoft.com/office/drawing/2014/main" id="{FDE6C580-026E-426D-A0EE-BDE15B891A0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83087" y="6223885"/>
            <a:ext cx="1820281" cy="610675"/>
          </a:xfrm>
          <a:prstGeom prst="rect">
            <a:avLst/>
          </a:prstGeom>
        </p:spPr>
      </p:pic>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6" y="1916701"/>
            <a:ext cx="10711543" cy="3732692"/>
          </a:xfrm>
        </p:spPr>
        <p:txBody>
          <a:bodyPr>
            <a:noAutofit/>
          </a:bodyPr>
          <a:lstStyle>
            <a:lvl1pPr marL="0" indent="0" algn="l">
              <a:buFont typeface="Arial" panose="020B0604020202020204" pitchFamily="34" charset="0"/>
              <a:buNone/>
              <a:defRPr sz="2600" b="0" i="0" baseline="0">
                <a:solidFill>
                  <a:schemeClr val="tx1"/>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a:t>
            </a:r>
          </a:p>
        </p:txBody>
      </p:sp>
    </p:spTree>
    <p:extLst>
      <p:ext uri="{BB962C8B-B14F-4D97-AF65-F5344CB8AC3E}">
        <p14:creationId xmlns:p14="http://schemas.microsoft.com/office/powerpoint/2010/main" val="194514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1257300" y="1333500"/>
            <a:ext cx="9207500" cy="279400"/>
          </a:xfrm>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p:cNvSpPr>
            <a:spLocks noGrp="1"/>
          </p:cNvSpPr>
          <p:nvPr>
            <p:ph type="tbl" sz="quarter" idx="10"/>
          </p:nvPr>
        </p:nvSpPr>
        <p:spPr>
          <a:xfrm>
            <a:off x="1768522" y="2239655"/>
            <a:ext cx="8128000" cy="3380095"/>
          </a:xfrm>
        </p:spPr>
        <p:txBody>
          <a:bodyPr/>
          <a:lstStyle/>
          <a:p>
            <a:r>
              <a:rPr lang="en-US" dirty="0"/>
              <a:t>Click icon to add table</a:t>
            </a:r>
          </a:p>
        </p:txBody>
      </p:sp>
      <p:sp>
        <p:nvSpPr>
          <p:cNvPr id="4" name="Content Placeholder 3"/>
          <p:cNvSpPr>
            <a:spLocks noGrp="1"/>
          </p:cNvSpPr>
          <p:nvPr>
            <p:ph sz="quarter" idx="11"/>
          </p:nvPr>
        </p:nvSpPr>
        <p:spPr>
          <a:xfrm>
            <a:off x="1257300" y="5619750"/>
            <a:ext cx="10096500" cy="777875"/>
          </a:xfrm>
        </p:spPr>
        <p:txBody>
          <a:bodyPr/>
          <a:lstStyle/>
          <a:p>
            <a:pPr lvl="0"/>
            <a:endParaRPr lang="en-US" dirty="0"/>
          </a:p>
        </p:txBody>
      </p:sp>
    </p:spTree>
    <p:extLst>
      <p:ext uri="{BB962C8B-B14F-4D97-AF65-F5344CB8AC3E}">
        <p14:creationId xmlns:p14="http://schemas.microsoft.com/office/powerpoint/2010/main" val="2013205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apt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46213" y="1331569"/>
            <a:ext cx="3323725" cy="1642130"/>
          </a:xfrm>
        </p:spPr>
        <p:txBody>
          <a:bodyPr/>
          <a:lstStyle/>
          <a:p>
            <a:r>
              <a:rPr lang="en-US"/>
              <a:t>Click icon to add picture</a:t>
            </a:r>
          </a:p>
        </p:txBody>
      </p:sp>
      <p:sp>
        <p:nvSpPr>
          <p:cNvPr id="9" name="Text Placeholder 5"/>
          <p:cNvSpPr>
            <a:spLocks noGrp="1"/>
          </p:cNvSpPr>
          <p:nvPr>
            <p:ph type="body" sz="quarter" idx="15"/>
          </p:nvPr>
        </p:nvSpPr>
        <p:spPr>
          <a:xfrm>
            <a:off x="743577" y="1289683"/>
            <a:ext cx="5439510" cy="4240259"/>
          </a:xfrm>
        </p:spPr>
        <p:txBody>
          <a:bodyPr>
            <a:noAutofit/>
          </a:bodyPr>
          <a:lstStyle>
            <a:lvl1pPr marL="342900" indent="-342900" algn="l">
              <a:lnSpc>
                <a:spcPct val="100000"/>
              </a:lnSpc>
              <a:spcBef>
                <a:spcPts val="624"/>
              </a:spcBef>
              <a:buClr>
                <a:srgbClr val="004A78"/>
              </a:buClr>
              <a:buFont typeface="Arial" pitchFamily="34" charset="0"/>
              <a:buChar char="•"/>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p:txBody>
      </p:sp>
      <p:sp>
        <p:nvSpPr>
          <p:cNvPr id="4" name="Table Placeholder 3"/>
          <p:cNvSpPr>
            <a:spLocks noGrp="1"/>
          </p:cNvSpPr>
          <p:nvPr>
            <p:ph type="tbl" sz="quarter" idx="16"/>
          </p:nvPr>
        </p:nvSpPr>
        <p:spPr>
          <a:xfrm>
            <a:off x="7546975" y="3222625"/>
            <a:ext cx="3265488" cy="1189038"/>
          </a:xfrm>
        </p:spPr>
        <p:txBody>
          <a:bodyPr/>
          <a:lstStyle/>
          <a:p>
            <a:endParaRPr lang="ba-RU"/>
          </a:p>
        </p:txBody>
      </p:sp>
      <p:sp>
        <p:nvSpPr>
          <p:cNvPr id="11" name="Picture Placeholder 10"/>
          <p:cNvSpPr>
            <a:spLocks noGrp="1"/>
          </p:cNvSpPr>
          <p:nvPr>
            <p:ph type="pic" sz="quarter" idx="17"/>
          </p:nvPr>
        </p:nvSpPr>
        <p:spPr>
          <a:xfrm>
            <a:off x="7794625" y="4716463"/>
            <a:ext cx="3440113" cy="973137"/>
          </a:xfrm>
        </p:spPr>
        <p:txBody>
          <a:bodyPr/>
          <a:lstStyle/>
          <a:p>
            <a:endParaRPr lang="ba-RU"/>
          </a:p>
        </p:txBody>
      </p:sp>
      <p:sp>
        <p:nvSpPr>
          <p:cNvPr id="12" name="Title 1"/>
          <p:cNvSpPr>
            <a:spLocks noGrp="1"/>
          </p:cNvSpPr>
          <p:nvPr>
            <p:ph type="title"/>
          </p:nvPr>
        </p:nvSpPr>
        <p:spPr>
          <a:xfrm>
            <a:off x="838200" y="365125"/>
            <a:ext cx="10515600" cy="672105"/>
          </a:xfrm>
        </p:spPr>
        <p:txBody>
          <a:bodyPr anchor="ctr"/>
          <a:lstStyle>
            <a:lvl1pPr>
              <a:defRPr sz="3600"/>
            </a:lvl1pPr>
          </a:lstStyle>
          <a:p>
            <a:r>
              <a:rPr lang="en-US" dirty="0"/>
              <a:t>Click to edit Master title style</a:t>
            </a:r>
          </a:p>
        </p:txBody>
      </p:sp>
      <p:sp>
        <p:nvSpPr>
          <p:cNvPr id="14" name="Content Placeholder 13"/>
          <p:cNvSpPr>
            <a:spLocks noGrp="1"/>
          </p:cNvSpPr>
          <p:nvPr>
            <p:ph sz="quarter" idx="18"/>
          </p:nvPr>
        </p:nvSpPr>
        <p:spPr>
          <a:xfrm>
            <a:off x="742950" y="5689600"/>
            <a:ext cx="4830763" cy="581025"/>
          </a:xfrm>
          <a:noFill/>
          <a:ln>
            <a:noFill/>
          </a:ln>
        </p:spPr>
        <p:txBody>
          <a:bodyPr vert="horz" wrap="square" lIns="0" tIns="0" rIns="0" bIns="0" numCol="1" anchor="t" anchorCtr="0" compatLnSpc="1">
            <a:prstTxWarp prst="textNoShape">
              <a:avLst/>
            </a:prstTxWarp>
            <a:noAutofit/>
          </a:bodyPr>
          <a:lstStyle>
            <a:lvl1pPr marL="342900" indent="-342900">
              <a:buClr>
                <a:srgbClr val="004A78"/>
              </a:buClr>
              <a:buFont typeface="Arial" pitchFamily="34" charset="0"/>
              <a:buChar char="•"/>
              <a:defRPr lang="en-US" sz="2400" b="0" i="0" smtClean="0">
                <a:solidFill>
                  <a:srgbClr val="000000"/>
                </a:solidFill>
              </a:defRPr>
            </a:lvl1pPr>
            <a:lvl2pPr marL="685800" indent="-228600">
              <a:buClr>
                <a:srgbClr val="004A78"/>
              </a:buClr>
              <a:buFont typeface="Arial" pitchFamily="34" charset="0"/>
              <a:buChar char="–"/>
              <a:defRPr lang="en-US" smtClean="0">
                <a:solidFill>
                  <a:srgbClr val="000000"/>
                </a:solidFill>
                <a:latin typeface="Summer Font" charset="0"/>
                <a:ea typeface="Summer Font" charset="0"/>
                <a:cs typeface="Summer Font" charset="0"/>
              </a:defRPr>
            </a:lvl2pPr>
            <a:lvl3pPr>
              <a:buClr>
                <a:srgbClr val="004A78"/>
              </a:buClr>
              <a:defRPr lang="en-US" smtClean="0">
                <a:solidFill>
                  <a:srgbClr val="000000"/>
                </a:solidFill>
                <a:latin typeface="Summer Font" charset="0"/>
                <a:ea typeface="Summer Font" charset="0"/>
                <a:cs typeface="Summer Font" charset="0"/>
              </a:defRPr>
            </a:lvl3pPr>
            <a:lvl4pPr>
              <a:buClr>
                <a:srgbClr val="004A78"/>
              </a:buClr>
              <a:defRPr lang="en-US" smtClean="0">
                <a:solidFill>
                  <a:srgbClr val="000000"/>
                </a:solidFill>
                <a:latin typeface="Summer Font" charset="0"/>
                <a:ea typeface="Summer Font" charset="0"/>
                <a:cs typeface="Summer Font" charset="0"/>
              </a:defRPr>
            </a:lvl4pPr>
            <a:lvl5pPr>
              <a:buClr>
                <a:srgbClr val="004A78"/>
              </a:buClr>
              <a:defRPr lang="ba-RU">
                <a:solidFill>
                  <a:srgbClr val="000000"/>
                </a:solidFill>
                <a:latin typeface="Summer Font" charset="0"/>
                <a:ea typeface="Summer Font" charset="0"/>
                <a:cs typeface="Summer Font" charset="0"/>
              </a:defRPr>
            </a:lvl5pPr>
          </a:lstStyle>
          <a:p>
            <a:pPr lvl="0">
              <a:lnSpc>
                <a:spcPct val="100000"/>
              </a:lnSpc>
              <a:spcBef>
                <a:spcPts val="624"/>
              </a:spcBef>
            </a:pPr>
            <a:r>
              <a:rPr lang="en-US" dirty="0"/>
              <a:t>Click to edit Master text styles</a:t>
            </a:r>
          </a:p>
          <a:p>
            <a:pPr lvl="1"/>
            <a:endParaRPr lang="ba-RU" dirty="0"/>
          </a:p>
        </p:txBody>
      </p:sp>
    </p:spTree>
    <p:extLst>
      <p:ext uri="{BB962C8B-B14F-4D97-AF65-F5344CB8AC3E}">
        <p14:creationId xmlns:p14="http://schemas.microsoft.com/office/powerpoint/2010/main" val="84309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44969-1137-4EAF-AB8A-FDA4F62A617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Unit XX</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Unit’s Title Here</a:t>
            </a:r>
          </a:p>
        </p:txBody>
      </p:sp>
      <p:pic>
        <p:nvPicPr>
          <p:cNvPr id="17" name="Picture 16">
            <a:extLst>
              <a:ext uri="{FF2B5EF4-FFF2-40B4-BE49-F238E27FC236}">
                <a16:creationId xmlns:a16="http://schemas.microsoft.com/office/drawing/2014/main" id="{EAF0C6CA-9F2E-439D-8A9B-5B8BD35A936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83087" y="6223885"/>
            <a:ext cx="1820281" cy="610675"/>
          </a:xfrm>
          <a:prstGeom prst="rect">
            <a:avLst/>
          </a:prstGeom>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11" name="Copyright">
            <a:extLst>
              <a:ext uri="{FF2B5EF4-FFF2-40B4-BE49-F238E27FC236}">
                <a16:creationId xmlns:a16="http://schemas.microsoft.com/office/drawing/2014/main" id="{09216FC3-84E9-4B73-9DA8-CF771043770B}"/>
              </a:ext>
              <a:ext uri="{C183D7F6-B498-43B3-948B-1728B52AA6E4}">
                <adec:decorative xmlns:adec="http://schemas.microsoft.com/office/drawing/2017/decorative" val="0"/>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mn-lt"/>
              </a:rPr>
              <a:t>Griffin/Phillips</a:t>
            </a:r>
            <a:r>
              <a:rPr lang="en-US" sz="1100" kern="1200" dirty="0">
                <a:solidFill>
                  <a:schemeClr val="bg1"/>
                </a:solidFill>
                <a:latin typeface="+mn-lt"/>
                <a:ea typeface="+mn-ea"/>
                <a:cs typeface="+mn-cs"/>
              </a:rPr>
              <a:t>, Organizational Behavior, 14th Edition. © 2024 Cengage Learning, Inc.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600"/>
            </a:lvl1pPr>
            <a:lvl2pPr>
              <a:spcAft>
                <a:spcPts val="800"/>
              </a:spcAft>
              <a:defRPr sz="26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a:extLst>
              <a:ext uri="{C183D7F6-B498-43B3-948B-1728B52AA6E4}">
                <adec:decorative xmlns:adec="http://schemas.microsoft.com/office/drawing/2017/decorative" val="1"/>
              </a:ext>
            </a:extLst>
          </p:cNvPr>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3"/>
            <a:endParaRPr lang="en-US" dirty="0"/>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3"/>
            <a:endParaRPr lang="en-US" dirty="0"/>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endParaRPr lang="en-US" dirty="0"/>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600" b="0"/>
            </a:lvl1pPr>
            <a:lvl2pPr>
              <a:spcAft>
                <a:spcPts val="800"/>
              </a:spcAft>
              <a:defRPr sz="26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4EF16C-F8E9-4C74-8268-011BE18366AF}"/>
              </a:ext>
              <a:ext uri="{C183D7F6-B498-43B3-948B-1728B52AA6E4}">
                <adec:decorative xmlns:adec="http://schemas.microsoft.com/office/drawing/2017/decorative" val="1"/>
              </a:ext>
            </a:extLst>
          </p:cNvPr>
          <p:cNvSpPr/>
          <p:nvPr userDrawn="1"/>
        </p:nvSpPr>
        <p:spPr>
          <a:xfrm>
            <a:off x="0" y="6176963"/>
            <a:ext cx="12192000" cy="681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mn-lt"/>
              </a:rPr>
              <a:t>Griffin/Phillips</a:t>
            </a:r>
            <a:r>
              <a:rPr lang="en-US" sz="1100" kern="1200" dirty="0">
                <a:solidFill>
                  <a:schemeClr val="bg1"/>
                </a:solidFill>
                <a:latin typeface="+mn-lt"/>
                <a:ea typeface="+mn-ea"/>
                <a:cs typeface="+mn-cs"/>
              </a:rPr>
              <a:t>, Organizational Behavior, 14th Edition. © 2024 Cengage Learning, Inc. All Rights Reserved. May not be scanned, copied or duplicated, or posted to a publicly accessible website, in whole or in part.</a:t>
            </a:r>
          </a:p>
        </p:txBody>
      </p:sp>
      <p:pic>
        <p:nvPicPr>
          <p:cNvPr id="14" name="Picture 13">
            <a:extLst>
              <a:ext uri="{FF2B5EF4-FFF2-40B4-BE49-F238E27FC236}">
                <a16:creationId xmlns:a16="http://schemas.microsoft.com/office/drawing/2014/main" id="{E7C5765A-7DA4-4F63-BBF6-FDB000C6FC14}"/>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183087" y="6223885"/>
            <a:ext cx="1820281" cy="610675"/>
          </a:xfrm>
          <a:prstGeom prst="rect">
            <a:avLst/>
          </a:prstGeom>
        </p:spPr>
      </p:pic>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Tree>
    <p:custDataLst>
      <p:tags r:id="rId17"/>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6" r:id="rId13"/>
    <p:sldLayoutId id="2147483769" r:id="rId14"/>
    <p:sldLayoutId id="2147483770" r:id="rId15"/>
  </p:sldLayoutIdLst>
  <p:hf hdr="0" ftr="0" dt="0"/>
  <p:txStyles>
    <p:title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manmetrics.com/personality/tes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66DE8-7575-4696-B84F-B4DD0C822D6A}"/>
              </a:ext>
            </a:extLst>
          </p:cNvPr>
          <p:cNvSpPr>
            <a:spLocks noGrp="1"/>
          </p:cNvSpPr>
          <p:nvPr>
            <p:ph type="ctrTitle"/>
          </p:nvPr>
        </p:nvSpPr>
        <p:spPr/>
        <p:txBody>
          <a:bodyPr/>
          <a:lstStyle/>
          <a:p>
            <a:r>
              <a:rPr lang="en-US" dirty="0"/>
              <a:t>Organizational Behavior, 14e</a:t>
            </a:r>
          </a:p>
        </p:txBody>
      </p:sp>
      <p:sp>
        <p:nvSpPr>
          <p:cNvPr id="4" name="Subtitle 3">
            <a:extLst>
              <a:ext uri="{FF2B5EF4-FFF2-40B4-BE49-F238E27FC236}">
                <a16:creationId xmlns:a16="http://schemas.microsoft.com/office/drawing/2014/main" id="{81DDBEBE-99BA-45B9-B4E5-D18D90F7A983}"/>
              </a:ext>
            </a:extLst>
          </p:cNvPr>
          <p:cNvSpPr>
            <a:spLocks noGrp="1"/>
          </p:cNvSpPr>
          <p:nvPr>
            <p:ph type="subTitle" idx="1"/>
          </p:nvPr>
        </p:nvSpPr>
        <p:spPr/>
        <p:txBody>
          <a:bodyPr/>
          <a:lstStyle/>
          <a:p>
            <a:pPr>
              <a:spcBef>
                <a:spcPts val="0"/>
              </a:spcBef>
              <a:spcAft>
                <a:spcPts val="600"/>
              </a:spcAft>
            </a:pPr>
            <a:r>
              <a:rPr lang="en-US" dirty="0"/>
              <a:t>Chapter 3</a:t>
            </a:r>
          </a:p>
          <a:p>
            <a:pPr>
              <a:spcBef>
                <a:spcPts val="0"/>
              </a:spcBef>
              <a:spcAft>
                <a:spcPts val="600"/>
              </a:spcAft>
            </a:pPr>
            <a:r>
              <a:rPr lang="en-US" dirty="0"/>
              <a:t>Individual Differences</a:t>
            </a:r>
          </a:p>
        </p:txBody>
      </p:sp>
      <p:sp>
        <p:nvSpPr>
          <p:cNvPr id="6" name="Copyright">
            <a:extLst>
              <a:ext uri="{FF2B5EF4-FFF2-40B4-BE49-F238E27FC236}">
                <a16:creationId xmlns:a16="http://schemas.microsoft.com/office/drawing/2014/main" id="{8CA6B67B-9490-477D-A112-06C22B6F8640}"/>
              </a:ext>
              <a:ext uri="{C183D7F6-B498-43B3-948B-1728B52AA6E4}">
                <adec:decorative xmlns:adec="http://schemas.microsoft.com/office/drawing/2017/decorative" val="1"/>
              </a:ext>
            </a:extLst>
          </p:cNvPr>
          <p:cNvSpPr txBox="1"/>
          <p:nvPr/>
        </p:nvSpPr>
        <p:spPr>
          <a:xfrm>
            <a:off x="2103120" y="6314136"/>
            <a:ext cx="8961120" cy="430887"/>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Griffin/Phillips</a:t>
            </a:r>
            <a:r>
              <a:rPr lang="en-US" sz="1100" kern="1200" dirty="0">
                <a:solidFill>
                  <a:schemeClr val="bg1"/>
                </a:solidFill>
                <a:latin typeface="Arial" panose="020B0604020202020204" pitchFamily="34" charset="0"/>
                <a:cs typeface="Arial" panose="020B0604020202020204" pitchFamily="34" charset="0"/>
              </a:rPr>
              <a:t>, Organizational Behavior, 14th Edition. © 2024 Cengage Learning, Inc. All Rights Reserved. May not be scanned, copied or duplicated, or posted to a publicly accessible website, in whole or in part.</a:t>
            </a:r>
          </a:p>
        </p:txBody>
      </p:sp>
      <p:pic>
        <p:nvPicPr>
          <p:cNvPr id="2" name="Picture Placeholder 1">
            <a:extLst>
              <a:ext uri="{FF2B5EF4-FFF2-40B4-BE49-F238E27FC236}">
                <a16:creationId xmlns:a16="http://schemas.microsoft.com/office/drawing/2014/main" id="{375E2DE1-A362-B70A-167D-ACEC700CCB5E}"/>
              </a:ext>
              <a:ext uri="{C183D7F6-B498-43B3-948B-1728B52AA6E4}">
                <adec:decorative xmlns:adec="http://schemas.microsoft.com/office/drawing/2017/decorative" val="1"/>
              </a:ext>
            </a:extLst>
          </p:cNvPr>
          <p:cNvPicPr>
            <a:picLocks noGrp="1" noChangeAspect="1"/>
          </p:cNvPicPr>
          <p:nvPr>
            <p:ph type="pic" sz="quarter" idx="11"/>
          </p:nvPr>
        </p:nvPicPr>
        <p:blipFill>
          <a:blip r:embed="rId4"/>
          <a:srcRect t="129" b="129"/>
          <a:stretch>
            <a:fillRect/>
          </a:stretch>
        </p:blipFill>
        <p:spPr>
          <a:xfrm>
            <a:off x="474663" y="373063"/>
            <a:ext cx="4492625" cy="5676900"/>
          </a:xfrm>
          <a:prstGeom prst="rect">
            <a:avLst/>
          </a:prstGeom>
        </p:spPr>
      </p:pic>
    </p:spTree>
    <p:custDataLst>
      <p:tags r:id="rId1"/>
    </p:custDataLst>
    <p:extLst>
      <p:ext uri="{BB962C8B-B14F-4D97-AF65-F5344CB8AC3E}">
        <p14:creationId xmlns:p14="http://schemas.microsoft.com/office/powerpoint/2010/main" val="94048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6"/>
            <a:ext cx="11241915" cy="691144"/>
          </a:xfrm>
        </p:spPr>
        <p:txBody>
          <a:bodyPr/>
          <a:lstStyle/>
          <a:p>
            <a:r>
              <a:rPr lang="en-US" dirty="0"/>
              <a:t>The “Big Five” Framework</a:t>
            </a:r>
            <a:endParaRPr lang="ba-RU" dirty="0"/>
          </a:p>
        </p:txBody>
      </p:sp>
      <p:sp>
        <p:nvSpPr>
          <p:cNvPr id="2" name="Content Placeholder 1"/>
          <p:cNvSpPr>
            <a:spLocks noGrp="1"/>
          </p:cNvSpPr>
          <p:nvPr>
            <p:ph sz="half" idx="1"/>
          </p:nvPr>
        </p:nvSpPr>
        <p:spPr>
          <a:xfrm>
            <a:off x="476843" y="1400733"/>
            <a:ext cx="11241915" cy="691143"/>
          </a:xfrm>
        </p:spPr>
        <p:txBody>
          <a:bodyPr/>
          <a:lstStyle/>
          <a:p>
            <a:pPr marL="342900" indent="-342900">
              <a:buClr>
                <a:srgbClr val="004A78"/>
              </a:buClr>
              <a:buFont typeface="Arial" panose="020B0604020202020204" pitchFamily="34" charset="0"/>
              <a:buChar char="•"/>
            </a:pPr>
            <a:r>
              <a:rPr lang="en-US" b="1" dirty="0"/>
              <a:t>“</a:t>
            </a:r>
            <a:r>
              <a:rPr lang="en-US" sz="2600" b="1" dirty="0"/>
              <a:t>Big Five” personality traits </a:t>
            </a:r>
            <a:r>
              <a:rPr lang="en-US" sz="2600" dirty="0"/>
              <a:t>– </a:t>
            </a:r>
            <a:r>
              <a:rPr lang="en-US" sz="2600" b="0" dirty="0"/>
              <a:t>a set of fundamental traits especially relevant to organizations</a:t>
            </a:r>
          </a:p>
        </p:txBody>
      </p:sp>
      <p:graphicFrame>
        <p:nvGraphicFramePr>
          <p:cNvPr id="5" name="Table Placeholder 4"/>
          <p:cNvGraphicFramePr>
            <a:graphicFrameLocks noGrp="1"/>
          </p:cNvGraphicFramePr>
          <p:nvPr>
            <p:ph sz="half" idx="2"/>
            <p:extLst>
              <p:ext uri="{D42A27DB-BD31-4B8C-83A1-F6EECF244321}">
                <p14:modId xmlns:p14="http://schemas.microsoft.com/office/powerpoint/2010/main" val="3892296501"/>
              </p:ext>
            </p:extLst>
          </p:nvPr>
        </p:nvGraphicFramePr>
        <p:xfrm>
          <a:off x="476844" y="2409253"/>
          <a:ext cx="11242674" cy="3303454"/>
        </p:xfrm>
        <a:graphic>
          <a:graphicData uri="http://schemas.openxmlformats.org/drawingml/2006/table">
            <a:tbl>
              <a:tblPr firstRow="1" bandRow="1">
                <a:tableStyleId>{2D5ABB26-0587-4C30-8999-92F81FD0307C}</a:tableStyleId>
              </a:tblPr>
              <a:tblGrid>
                <a:gridCol w="2680276">
                  <a:extLst>
                    <a:ext uri="{9D8B030D-6E8A-4147-A177-3AD203B41FA5}">
                      <a16:colId xmlns:a16="http://schemas.microsoft.com/office/drawing/2014/main" val="20000"/>
                    </a:ext>
                  </a:extLst>
                </a:gridCol>
                <a:gridCol w="8562398">
                  <a:extLst>
                    <a:ext uri="{9D8B030D-6E8A-4147-A177-3AD203B41FA5}">
                      <a16:colId xmlns:a16="http://schemas.microsoft.com/office/drawing/2014/main" val="20001"/>
                    </a:ext>
                  </a:extLst>
                </a:gridCol>
              </a:tblGrid>
              <a:tr h="502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anose="020B0604020202020204" pitchFamily="34" charset="0"/>
                          <a:cs typeface="Arial" panose="020B0604020202020204" pitchFamily="34" charset="0"/>
                        </a:rPr>
                        <a:t>Agreeableness</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anose="020B0604020202020204" pitchFamily="34" charset="0"/>
                          <a:cs typeface="Arial" panose="020B0604020202020204" pitchFamily="34" charset="0"/>
                        </a:rPr>
                        <a:t>The ability to get along with others</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502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60" normalizeH="0" baseline="0" dirty="0">
                          <a:ln>
                            <a:noFill/>
                          </a:ln>
                          <a:solidFill>
                            <a:schemeClr val="tx1"/>
                          </a:solidFill>
                          <a:effectLst/>
                          <a:latin typeface="Arial" panose="020B0604020202020204" pitchFamily="34" charset="0"/>
                          <a:cs typeface="Arial" panose="020B0604020202020204" pitchFamily="34" charset="0"/>
                        </a:rPr>
                        <a:t>Conscientiousness</a:t>
                      </a:r>
                      <a:endParaRPr kumimoji="0" lang="en-US" sz="2200" b="1" i="0" u="none" strike="noStrike" cap="none" spc="-60"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anose="020B0604020202020204" pitchFamily="34" charset="0"/>
                          <a:cs typeface="Arial" panose="020B0604020202020204" pitchFamily="34" charset="0"/>
                        </a:rPr>
                        <a:t>Refers to an individual being dependable and organized</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1"/>
                  </a:ext>
                </a:extLst>
              </a:tr>
              <a:tr h="897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anose="020B0604020202020204" pitchFamily="34" charset="0"/>
                          <a:cs typeface="Arial" panose="020B0604020202020204" pitchFamily="34" charset="0"/>
                        </a:rPr>
                        <a:t>Neuroticism</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anose="020B0604020202020204" pitchFamily="34" charset="0"/>
                          <a:cs typeface="Arial" panose="020B0604020202020204" pitchFamily="34" charset="0"/>
                        </a:rPr>
                        <a:t>Characterized by a person’s tendency to experience unpleasant emotions: anger, anxiety, depression, and feelings of vulnerability</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502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anose="020B0604020202020204" pitchFamily="34" charset="0"/>
                          <a:cs typeface="Arial" panose="020B0604020202020204" pitchFamily="34" charset="0"/>
                        </a:rPr>
                        <a:t>Extraversion</a:t>
                      </a: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anose="020B0604020202020204" pitchFamily="34" charset="0"/>
                          <a:cs typeface="Arial" panose="020B0604020202020204" pitchFamily="34" charset="0"/>
                        </a:rPr>
                        <a:t>The quality of being comfortable with relationships</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3"/>
                  </a:ext>
                </a:extLst>
              </a:tr>
              <a:tr h="897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anose="020B0604020202020204" pitchFamily="34" charset="0"/>
                          <a:cs typeface="Arial" panose="020B0604020202020204" pitchFamily="34" charset="0"/>
                        </a:rPr>
                        <a:t>Openness</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u="none" strike="noStrike" cap="none" normalizeH="0" baseline="0" dirty="0">
                          <a:ln>
                            <a:noFill/>
                          </a:ln>
                          <a:solidFill>
                            <a:schemeClr val="tx1"/>
                          </a:solidFill>
                          <a:effectLst/>
                          <a:latin typeface="Arial" panose="020B0604020202020204" pitchFamily="34" charset="0"/>
                          <a:cs typeface="Arial" panose="020B0604020202020204" pitchFamily="34" charset="0"/>
                        </a:rPr>
                        <a:t>The capacity to entertain new ideas and to change as a result of new information</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L="80817" marR="80817" horzOverflow="overflow">
                    <a:lnL>
                      <a:noFill/>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bl>
          </a:graphicData>
        </a:graphic>
      </p:graphicFrame>
      <p:sp>
        <p:nvSpPr>
          <p:cNvPr id="3" name="Text Placeholder 2">
            <a:extLst>
              <a:ext uri="{FF2B5EF4-FFF2-40B4-BE49-F238E27FC236}">
                <a16:creationId xmlns:a16="http://schemas.microsoft.com/office/drawing/2014/main" id="{44073C66-2CD6-8749-9F92-D5C3D9F9499B}"/>
              </a:ext>
            </a:extLst>
          </p:cNvPr>
          <p:cNvSpPr>
            <a:spLocks noGrp="1"/>
          </p:cNvSpPr>
          <p:nvPr>
            <p:ph type="body" sz="quarter" idx="13"/>
          </p:nvPr>
        </p:nvSpPr>
        <p:spPr>
          <a:xfrm>
            <a:off x="476844" y="5712705"/>
            <a:ext cx="11241914" cy="417162"/>
          </a:xfrm>
        </p:spPr>
        <p:txBody>
          <a:bodyPr/>
          <a:lstStyle/>
          <a:p>
            <a:pPr marL="342900" indent="-342900">
              <a:buClr>
                <a:srgbClr val="004A78"/>
              </a:buClr>
            </a:pPr>
            <a:r>
              <a:rPr lang="en-US" sz="2200" b="1" spc="-50" dirty="0"/>
              <a:t>Introversion</a:t>
            </a:r>
            <a:r>
              <a:rPr lang="en-US" sz="2200" spc="-50" dirty="0"/>
              <a:t> – The tendency to be less comfortable in relationships and social situations</a:t>
            </a:r>
          </a:p>
        </p:txBody>
      </p:sp>
    </p:spTree>
    <p:extLst>
      <p:ext uri="{BB962C8B-B14F-4D97-AF65-F5344CB8AC3E}">
        <p14:creationId xmlns:p14="http://schemas.microsoft.com/office/powerpoint/2010/main" val="85278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844" y="309489"/>
            <a:ext cx="5051760" cy="1730326"/>
          </a:xfrm>
        </p:spPr>
        <p:txBody>
          <a:bodyPr/>
          <a:lstStyle/>
          <a:p>
            <a:pPr>
              <a:lnSpc>
                <a:spcPct val="100000"/>
              </a:lnSpc>
            </a:pPr>
            <a:r>
              <a:rPr lang="en-US" sz="3600" dirty="0"/>
              <a:t>Figure 3.1 </a:t>
            </a:r>
            <a:br>
              <a:rPr lang="en-US" sz="3600" dirty="0"/>
            </a:br>
            <a:r>
              <a:rPr lang="en-US" sz="3600" dirty="0"/>
              <a:t>“Big Five” </a:t>
            </a:r>
            <a:br>
              <a:rPr lang="en-US" sz="3600" dirty="0"/>
            </a:br>
            <a:r>
              <a:rPr lang="en-US" sz="3600" dirty="0"/>
              <a:t>Personality Traits</a:t>
            </a:r>
            <a:endParaRPr lang="en-US" sz="3200" dirty="0"/>
          </a:p>
        </p:txBody>
      </p:sp>
      <p:sp>
        <p:nvSpPr>
          <p:cNvPr id="2" name="Content Placeholder 1">
            <a:extLst>
              <a:ext uri="{FF2B5EF4-FFF2-40B4-BE49-F238E27FC236}">
                <a16:creationId xmlns:a16="http://schemas.microsoft.com/office/drawing/2014/main" id="{CAC3619E-FA80-6FA3-8C14-37559E567C31}"/>
              </a:ext>
            </a:extLst>
          </p:cNvPr>
          <p:cNvSpPr>
            <a:spLocks noGrp="1"/>
          </p:cNvSpPr>
          <p:nvPr>
            <p:ph sz="half" idx="1"/>
          </p:nvPr>
        </p:nvSpPr>
        <p:spPr>
          <a:xfrm>
            <a:off x="476844" y="2180491"/>
            <a:ext cx="5248708" cy="3854547"/>
          </a:xfrm>
        </p:spPr>
        <p:txBody>
          <a:bodyPr/>
          <a:lstStyle/>
          <a:p>
            <a:pPr marL="0" indent="0">
              <a:buNone/>
            </a:pPr>
            <a:r>
              <a:rPr lang="en-US" sz="2200" dirty="0"/>
              <a:t>The “big five” personality framework is currently popular among researchers and managers. These five dimensions represent fundamental personality traits presumed to be important in determining the behaviors of individuals in organizations. In general, experts agree that personality traits closer to the left end of each dimension are more positive in organizational settings, whereas traits closer to the right are less positive.</a:t>
            </a:r>
          </a:p>
          <a:p>
            <a:endParaRPr lang="en-US" dirty="0"/>
          </a:p>
        </p:txBody>
      </p:sp>
      <p:pic>
        <p:nvPicPr>
          <p:cNvPr id="6" name="Content Placeholder 5" descr=" An illustration shows personality traits rulers of five personality traits. The first personality trait is labeled, Agreeableness. The right end of the rule is labeled as, High agreeableness and the left end as Low agreeableness. The second trait is labeled, Conscientiousness. The right end of the rule is labeled as, High Conscientiousness and the left end is labeled as, Low Conscientiousness. The third trait is labeled, Neuroticism. The right end of the rule is labeled as, More Neurotic and the left end is labeled as, Less Neurotic. The fourth trait is labeled, Extraversion. The right end of the rule is labeled as, Extraversion and the left end is labeled as, Introversion. The fifth trait is labeled, Openness. The right end of the rule is labeled as, More Openness and the left end is labeled as, Less Openness.">
            <a:extLst>
              <a:ext uri="{FF2B5EF4-FFF2-40B4-BE49-F238E27FC236}">
                <a16:creationId xmlns:a16="http://schemas.microsoft.com/office/drawing/2014/main" id="{301C0AC6-35D4-138C-5B3B-6BB1D34DDD8C}"/>
              </a:ext>
            </a:extLst>
          </p:cNvPr>
          <p:cNvPicPr>
            <a:picLocks noGrp="1" noChangeAspect="1"/>
          </p:cNvPicPr>
          <p:nvPr>
            <p:ph sz="half" idx="2"/>
          </p:nvPr>
        </p:nvPicPr>
        <p:blipFill>
          <a:blip r:embed="rId3"/>
          <a:stretch>
            <a:fillRect/>
          </a:stretch>
        </p:blipFill>
        <p:spPr>
          <a:xfrm>
            <a:off x="6113061" y="441934"/>
            <a:ext cx="5602096" cy="5593105"/>
          </a:xfrm>
        </p:spPr>
      </p:pic>
    </p:spTree>
    <p:extLst>
      <p:ext uri="{BB962C8B-B14F-4D97-AF65-F5344CB8AC3E}">
        <p14:creationId xmlns:p14="http://schemas.microsoft.com/office/powerpoint/2010/main" val="331637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398295"/>
            <a:ext cx="11241915" cy="666007"/>
          </a:xfrm>
        </p:spPr>
        <p:txBody>
          <a:bodyPr/>
          <a:lstStyle/>
          <a:p>
            <a:r>
              <a:rPr lang="en-US" sz="4000" dirty="0"/>
              <a:t>The Myers-Briggs Framework</a:t>
            </a:r>
          </a:p>
        </p:txBody>
      </p:sp>
      <p:sp>
        <p:nvSpPr>
          <p:cNvPr id="2" name="Content Placeholder 1">
            <a:extLst>
              <a:ext uri="{FF2B5EF4-FFF2-40B4-BE49-F238E27FC236}">
                <a16:creationId xmlns:a16="http://schemas.microsoft.com/office/drawing/2014/main" id="{546B86E3-F7D0-7C7A-1EC4-593C4352834C}"/>
              </a:ext>
            </a:extLst>
          </p:cNvPr>
          <p:cNvSpPr>
            <a:spLocks noGrp="1"/>
          </p:cNvSpPr>
          <p:nvPr>
            <p:ph sz="half" idx="13"/>
          </p:nvPr>
        </p:nvSpPr>
        <p:spPr>
          <a:xfrm>
            <a:off x="356922" y="1383272"/>
            <a:ext cx="11358234" cy="1757529"/>
          </a:xfrm>
        </p:spPr>
        <p:txBody>
          <a:bodyPr/>
          <a:lstStyle/>
          <a:p>
            <a:pPr marL="342900" indent="-342900">
              <a:spcBef>
                <a:spcPts val="0"/>
              </a:spcBef>
              <a:spcAft>
                <a:spcPts val="600"/>
              </a:spcAft>
              <a:buClr>
                <a:srgbClr val="004A78"/>
              </a:buClr>
              <a:buFont typeface="Arial" panose="020B0604020202020204" pitchFamily="34" charset="0"/>
              <a:buChar char="•"/>
            </a:pPr>
            <a:r>
              <a:rPr lang="en-US" b="1" dirty="0"/>
              <a:t>The Myers-Briggs framework </a:t>
            </a:r>
            <a:r>
              <a:rPr lang="en-US" dirty="0"/>
              <a:t>– personality framework based on Carl Jung’s work on psychological types and measured by the Myers–Briggs Type Indicator (MBTI)</a:t>
            </a:r>
          </a:p>
          <a:p>
            <a:pPr marL="919163" lvl="2" indent="-455613">
              <a:spcBef>
                <a:spcPts val="0"/>
              </a:spcBef>
              <a:spcAft>
                <a:spcPts val="600"/>
              </a:spcAft>
              <a:buFont typeface="Arial" panose="020B0604020202020204" pitchFamily="34" charset="0"/>
              <a:buChar char="–"/>
            </a:pPr>
            <a:r>
              <a:rPr lang="en-US" dirty="0"/>
              <a:t>Used to categorize personality across four general dimensions:</a:t>
            </a:r>
          </a:p>
          <a:p>
            <a:endParaRPr lang="en-US" dirty="0"/>
          </a:p>
        </p:txBody>
      </p:sp>
      <p:graphicFrame>
        <p:nvGraphicFramePr>
          <p:cNvPr id="10" name="Table 5">
            <a:extLst>
              <a:ext uri="{FF2B5EF4-FFF2-40B4-BE49-F238E27FC236}">
                <a16:creationId xmlns:a16="http://schemas.microsoft.com/office/drawing/2014/main" id="{FEA5144A-46C8-4BE3-5578-57945213FA53}"/>
              </a:ext>
            </a:extLst>
          </p:cNvPr>
          <p:cNvGraphicFramePr>
            <a:graphicFrameLocks/>
          </p:cNvGraphicFramePr>
          <p:nvPr>
            <p:extLst>
              <p:ext uri="{D42A27DB-BD31-4B8C-83A1-F6EECF244321}">
                <p14:modId xmlns:p14="http://schemas.microsoft.com/office/powerpoint/2010/main" val="1144306958"/>
              </p:ext>
            </p:extLst>
          </p:nvPr>
        </p:nvGraphicFramePr>
        <p:xfrm>
          <a:off x="1510570" y="3215100"/>
          <a:ext cx="9282348" cy="870053"/>
        </p:xfrm>
        <a:graphic>
          <a:graphicData uri="http://schemas.openxmlformats.org/drawingml/2006/table">
            <a:tbl>
              <a:tblPr firstRow="1" bandRow="1">
                <a:tableStyleId>{2D5ABB26-0587-4C30-8999-92F81FD0307C}</a:tableStyleId>
              </a:tblPr>
              <a:tblGrid>
                <a:gridCol w="4641174">
                  <a:extLst>
                    <a:ext uri="{9D8B030D-6E8A-4147-A177-3AD203B41FA5}">
                      <a16:colId xmlns:a16="http://schemas.microsoft.com/office/drawing/2014/main" val="2168354280"/>
                    </a:ext>
                  </a:extLst>
                </a:gridCol>
                <a:gridCol w="4641174">
                  <a:extLst>
                    <a:ext uri="{9D8B030D-6E8A-4147-A177-3AD203B41FA5}">
                      <a16:colId xmlns:a16="http://schemas.microsoft.com/office/drawing/2014/main" val="1854858868"/>
                    </a:ext>
                  </a:extLst>
                </a:gridCol>
              </a:tblGrid>
              <a:tr h="473813">
                <a:tc>
                  <a:txBody>
                    <a:bodyPr/>
                    <a:lstStyle/>
                    <a:p>
                      <a:pPr marL="0" marR="0" lvl="2" indent="0" algn="ctr" defTabSz="914400" rtl="0" eaLnBrk="1" fontAlgn="auto" latinLnBrk="0" hangingPunct="1">
                        <a:lnSpc>
                          <a:spcPct val="100000"/>
                        </a:lnSpc>
                        <a:spcBef>
                          <a:spcPts val="0"/>
                        </a:spcBef>
                        <a:spcAft>
                          <a:spcPts val="600"/>
                        </a:spcAft>
                        <a:buClr>
                          <a:srgbClr val="282F7C"/>
                        </a:buClr>
                        <a:buSzPct val="80000"/>
                        <a:buFont typeface="Arial" panose="020B0604020202020204" pitchFamily="34" charset="0"/>
                        <a:buNone/>
                        <a:tabLst/>
                        <a:defRPr/>
                      </a:pPr>
                      <a:r>
                        <a:rPr kumimoji="0" lang="en-US" sz="20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Extroversion (E)/Introversion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Thinking (T)/Feeling (F)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11046784"/>
                  </a:ext>
                </a:extLst>
              </a:tr>
              <a:tr h="370840">
                <a:tc>
                  <a:txBody>
                    <a:bodyPr/>
                    <a:lstStyle/>
                    <a:p>
                      <a:pPr marL="0" marR="0" lvl="2" indent="0" algn="ctr" defTabSz="914400" rtl="0" eaLnBrk="1" fontAlgn="auto" latinLnBrk="0" hangingPunct="1">
                        <a:lnSpc>
                          <a:spcPct val="100000"/>
                        </a:lnSpc>
                        <a:spcBef>
                          <a:spcPts val="0"/>
                        </a:spcBef>
                        <a:spcAft>
                          <a:spcPts val="600"/>
                        </a:spcAft>
                        <a:buClr>
                          <a:srgbClr val="282F7C"/>
                        </a:buClr>
                        <a:buSzPct val="80000"/>
                        <a:buFont typeface="Arial" panose="020B0604020202020204" pitchFamily="34" charset="0"/>
                        <a:buNone/>
                        <a:tabLst/>
                        <a:defRPr/>
                      </a:pPr>
                      <a:r>
                        <a:rPr kumimoji="0" lang="en-US" sz="20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Sensing (S)/Intuition (N)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Judging (J)/Perceiving (P)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57580676"/>
                  </a:ext>
                </a:extLst>
              </a:tr>
            </a:tbl>
          </a:graphicData>
        </a:graphic>
      </p:graphicFrame>
      <p:sp>
        <p:nvSpPr>
          <p:cNvPr id="4" name="Content Placeholder 3">
            <a:extLst>
              <a:ext uri="{FF2B5EF4-FFF2-40B4-BE49-F238E27FC236}">
                <a16:creationId xmlns:a16="http://schemas.microsoft.com/office/drawing/2014/main" id="{2BE25A9A-EC2F-0204-A01D-7BE277A0B8C7}"/>
              </a:ext>
            </a:extLst>
          </p:cNvPr>
          <p:cNvSpPr>
            <a:spLocks noGrp="1"/>
          </p:cNvSpPr>
          <p:nvPr>
            <p:ph sz="half" idx="15"/>
          </p:nvPr>
        </p:nvSpPr>
        <p:spPr>
          <a:xfrm>
            <a:off x="356923" y="4167888"/>
            <a:ext cx="11358234" cy="1939749"/>
          </a:xfrm>
        </p:spPr>
        <p:txBody>
          <a:bodyPr/>
          <a:lstStyle/>
          <a:p>
            <a:pPr marL="919163" lvl="2" indent="-455613">
              <a:spcBef>
                <a:spcPts val="0"/>
              </a:spcBef>
              <a:spcAft>
                <a:spcPts val="600"/>
              </a:spcAft>
              <a:buFont typeface="Arial" panose="020B0604020202020204" pitchFamily="34" charset="0"/>
              <a:buChar char="–"/>
            </a:pPr>
            <a:r>
              <a:rPr lang="en-US" dirty="0"/>
              <a:t>Sixteen personality classifications result from the higher and lower positions of the general dimensions.</a:t>
            </a:r>
          </a:p>
          <a:p>
            <a:pPr marL="919163" lvl="2" indent="-455613">
              <a:spcBef>
                <a:spcPts val="0"/>
              </a:spcBef>
              <a:spcAft>
                <a:spcPts val="600"/>
              </a:spcAft>
              <a:buFont typeface="Arial" panose="020B0604020202020204" pitchFamily="34" charset="0"/>
              <a:buChar char="–"/>
            </a:pPr>
            <a:r>
              <a:rPr lang="en-US" dirty="0"/>
              <a:t>Myers-Briggs Type Indicator (MBTI) is a popular questionnaire used to assess personality types, communication styles, and interaction preferences.</a:t>
            </a:r>
          </a:p>
        </p:txBody>
      </p:sp>
    </p:spTree>
    <p:extLst>
      <p:ext uri="{BB962C8B-B14F-4D97-AF65-F5344CB8AC3E}">
        <p14:creationId xmlns:p14="http://schemas.microsoft.com/office/powerpoint/2010/main" val="182810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5B7AD9-5AE7-48F4-8F5A-31945AFD73F0}"/>
              </a:ext>
            </a:extLst>
          </p:cNvPr>
          <p:cNvSpPr>
            <a:spLocks noGrp="1"/>
          </p:cNvSpPr>
          <p:nvPr>
            <p:ph type="title"/>
          </p:nvPr>
        </p:nvSpPr>
        <p:spPr/>
        <p:txBody>
          <a:bodyPr/>
          <a:lstStyle/>
          <a:p>
            <a:r>
              <a:rPr lang="en-US" dirty="0"/>
              <a:t>Written Assignment Activity</a:t>
            </a:r>
          </a:p>
        </p:txBody>
      </p:sp>
      <p:sp>
        <p:nvSpPr>
          <p:cNvPr id="8" name="Content Placeholder 7">
            <a:extLst>
              <a:ext uri="{FF2B5EF4-FFF2-40B4-BE49-F238E27FC236}">
                <a16:creationId xmlns:a16="http://schemas.microsoft.com/office/drawing/2014/main" id="{877B5621-0CB9-ECFE-41AA-6C49A251392E}"/>
              </a:ext>
            </a:extLst>
          </p:cNvPr>
          <p:cNvSpPr>
            <a:spLocks noGrp="1"/>
          </p:cNvSpPr>
          <p:nvPr>
            <p:ph idx="1"/>
          </p:nvPr>
        </p:nvSpPr>
        <p:spPr/>
        <p:txBody>
          <a:bodyPr/>
          <a:lstStyle/>
          <a:p>
            <a:pPr marL="0" indent="0">
              <a:spcBef>
                <a:spcPts val="0"/>
              </a:spcBef>
              <a:buNone/>
            </a:pPr>
            <a:r>
              <a:rPr lang="en-US" i="0" dirty="0">
                <a:effectLst/>
              </a:rPr>
              <a:t>Each class member can take a brief Myers–Briggs type self-assessment online at </a:t>
            </a:r>
            <a:r>
              <a:rPr lang="en-US" i="0" dirty="0">
                <a:effectLst/>
                <a:hlinkClick r:id="rId3">
                  <a:extLst>
                    <a:ext uri="{A12FA001-AC4F-418D-AE19-62706E023703}">
                      <ahyp:hlinkClr xmlns:ahyp="http://schemas.microsoft.com/office/drawing/2018/hyperlinkcolor" val="tx"/>
                    </a:ext>
                  </a:extLst>
                </a:hlinkClick>
              </a:rPr>
              <a:t>https://www.humanmetrics.com/personality/test</a:t>
            </a:r>
            <a:r>
              <a:rPr lang="en-US" dirty="0"/>
              <a:t>.</a:t>
            </a:r>
          </a:p>
          <a:p>
            <a:pPr marL="0" indent="0">
              <a:spcBef>
                <a:spcPts val="0"/>
              </a:spcBef>
              <a:buNone/>
            </a:pPr>
            <a:r>
              <a:rPr lang="en-US" i="0" dirty="0">
                <a:effectLst/>
              </a:rPr>
              <a:t>After taking the test</a:t>
            </a:r>
            <a:r>
              <a:rPr lang="en-US" dirty="0"/>
              <a:t>, explore some of the website’s comments about your type and then write a brief assessment of your experience of taking the test with these questions in mind:</a:t>
            </a:r>
          </a:p>
          <a:p>
            <a:pPr>
              <a:spcBef>
                <a:spcPts val="0"/>
              </a:spcBef>
            </a:pPr>
            <a:r>
              <a:rPr lang="en-US" i="0" dirty="0">
                <a:effectLst/>
              </a:rPr>
              <a:t>How accurate do you believe the test results were?</a:t>
            </a:r>
          </a:p>
          <a:p>
            <a:pPr>
              <a:spcBef>
                <a:spcPts val="0"/>
              </a:spcBef>
            </a:pPr>
            <a:r>
              <a:rPr lang="en-US" dirty="0"/>
              <a:t>What result surprised you least? Most?</a:t>
            </a:r>
          </a:p>
          <a:p>
            <a:pPr>
              <a:spcBef>
                <a:spcPts val="0"/>
              </a:spcBef>
            </a:pPr>
            <a:r>
              <a:rPr lang="en-US" dirty="0"/>
              <a:t>In what ways does this information help you in your daily life or in making decisions?</a:t>
            </a:r>
          </a:p>
        </p:txBody>
      </p:sp>
    </p:spTree>
    <p:extLst>
      <p:ext uri="{BB962C8B-B14F-4D97-AF65-F5344CB8AC3E}">
        <p14:creationId xmlns:p14="http://schemas.microsoft.com/office/powerpoint/2010/main" val="428420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3-3</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r>
              <a:rPr lang="en-US" dirty="0"/>
              <a:t>Other Important Personality Traits</a:t>
            </a:r>
          </a:p>
        </p:txBody>
      </p:sp>
    </p:spTree>
    <p:custDataLst>
      <p:tags r:id="rId1"/>
    </p:custDataLst>
    <p:extLst>
      <p:ext uri="{BB962C8B-B14F-4D97-AF65-F5344CB8AC3E}">
        <p14:creationId xmlns:p14="http://schemas.microsoft.com/office/powerpoint/2010/main" val="335916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151C12-8D41-2940-D1B9-5B50B2B104A7}"/>
              </a:ext>
            </a:extLst>
          </p:cNvPr>
          <p:cNvSpPr>
            <a:spLocks noGrp="1"/>
          </p:cNvSpPr>
          <p:nvPr>
            <p:ph type="title"/>
          </p:nvPr>
        </p:nvSpPr>
        <p:spPr/>
        <p:txBody>
          <a:bodyPr/>
          <a:lstStyle/>
          <a:p>
            <a:r>
              <a:rPr lang="en-US" dirty="0"/>
              <a:t>Locus of Control</a:t>
            </a:r>
          </a:p>
        </p:txBody>
      </p:sp>
      <p:sp>
        <p:nvSpPr>
          <p:cNvPr id="7" name="Content Placeholder 6">
            <a:extLst>
              <a:ext uri="{FF2B5EF4-FFF2-40B4-BE49-F238E27FC236}">
                <a16:creationId xmlns:a16="http://schemas.microsoft.com/office/drawing/2014/main" id="{A305FF56-989C-0D0C-8787-FE0A84C8CC65}"/>
              </a:ext>
            </a:extLst>
          </p:cNvPr>
          <p:cNvSpPr>
            <a:spLocks noGrp="1"/>
          </p:cNvSpPr>
          <p:nvPr>
            <p:ph idx="1"/>
          </p:nvPr>
        </p:nvSpPr>
        <p:spPr/>
        <p:txBody>
          <a:bodyPr/>
          <a:lstStyle/>
          <a:p>
            <a:r>
              <a:rPr lang="en-US" b="1" dirty="0"/>
              <a:t>Locus of control </a:t>
            </a:r>
            <a:r>
              <a:rPr lang="en-US" dirty="0"/>
              <a:t>– the extent to which one believes one’s circumstances are a function of either one’s own actions or of external factors beyond one’s control</a:t>
            </a:r>
          </a:p>
          <a:p>
            <a:pPr lvl="1"/>
            <a:r>
              <a:rPr lang="en-US" dirty="0"/>
              <a:t>Internal locus of control reflects the perception that we are in control of our lives and what happens to us.</a:t>
            </a:r>
          </a:p>
          <a:p>
            <a:pPr lvl="1"/>
            <a:r>
              <a:rPr lang="en-US" dirty="0"/>
              <a:t>External locus of control reflects the belief that forces beyond our control dictate what happens to us.</a:t>
            </a:r>
          </a:p>
          <a:p>
            <a:pPr marL="0" indent="0">
              <a:buNone/>
            </a:pPr>
            <a:endParaRPr lang="en-US" dirty="0"/>
          </a:p>
        </p:txBody>
      </p:sp>
    </p:spTree>
    <p:extLst>
      <p:ext uri="{BB962C8B-B14F-4D97-AF65-F5344CB8AC3E}">
        <p14:creationId xmlns:p14="http://schemas.microsoft.com/office/powerpoint/2010/main" val="183355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383306"/>
            <a:ext cx="11241915" cy="1040762"/>
          </a:xfrm>
        </p:spPr>
        <p:txBody>
          <a:bodyPr/>
          <a:lstStyle/>
          <a:p>
            <a:r>
              <a:rPr lang="en-US" sz="3600" dirty="0"/>
              <a:t>Table 3.2 Effects of Locus of Control </a:t>
            </a:r>
            <a:br>
              <a:rPr lang="en-US" sz="3600" dirty="0"/>
            </a:br>
            <a:r>
              <a:rPr lang="en-US" sz="3600" dirty="0"/>
              <a:t>on Organizational Outcomes</a:t>
            </a:r>
            <a:endParaRPr lang="ba-RU" sz="3600" dirty="0"/>
          </a:p>
        </p:txBody>
      </p:sp>
      <p:graphicFrame>
        <p:nvGraphicFramePr>
          <p:cNvPr id="5" name="Table Placeholder 4"/>
          <p:cNvGraphicFramePr>
            <a:graphicFrameLocks noGrp="1"/>
          </p:cNvGraphicFramePr>
          <p:nvPr>
            <p:ph idx="1"/>
            <p:extLst>
              <p:ext uri="{D42A27DB-BD31-4B8C-83A1-F6EECF244321}">
                <p14:modId xmlns:p14="http://schemas.microsoft.com/office/powerpoint/2010/main" val="3699306387"/>
              </p:ext>
            </p:extLst>
          </p:nvPr>
        </p:nvGraphicFramePr>
        <p:xfrm>
          <a:off x="476843" y="1450874"/>
          <a:ext cx="11242674" cy="4717080"/>
        </p:xfrm>
        <a:graphic>
          <a:graphicData uri="http://schemas.openxmlformats.org/drawingml/2006/table">
            <a:tbl>
              <a:tblPr firstRow="1" bandRow="1">
                <a:tableStyleId>{073A0DAA-6AF3-43AB-8588-CEC1D06C72B9}</a:tableStyleId>
              </a:tblPr>
              <a:tblGrid>
                <a:gridCol w="2870563">
                  <a:extLst>
                    <a:ext uri="{9D8B030D-6E8A-4147-A177-3AD203B41FA5}">
                      <a16:colId xmlns:a16="http://schemas.microsoft.com/office/drawing/2014/main" val="20000"/>
                    </a:ext>
                  </a:extLst>
                </a:gridCol>
                <a:gridCol w="8372111">
                  <a:extLst>
                    <a:ext uri="{9D8B030D-6E8A-4147-A177-3AD203B41FA5}">
                      <a16:colId xmlns:a16="http://schemas.microsoft.com/office/drawing/2014/main" val="20001"/>
                    </a:ext>
                  </a:extLst>
                </a:gridCol>
              </a:tblGrid>
              <a:tr h="667436">
                <a:tc>
                  <a:txBody>
                    <a:bodyPr/>
                    <a:lstStyle/>
                    <a:p>
                      <a:pPr algn="ctr"/>
                      <a:r>
                        <a:rPr lang="en-US" sz="2000" b="1" u="none" strike="noStrike" kern="1200" baseline="0" dirty="0">
                          <a:solidFill>
                            <a:schemeClr val="bg1"/>
                          </a:solidFill>
                          <a:latin typeface="Arial" panose="020B0604020202020204" pitchFamily="34" charset="0"/>
                          <a:cs typeface="Arial" panose="020B0604020202020204" pitchFamily="34" charset="0"/>
                        </a:rPr>
                        <a:t>Organizational Outcome</a:t>
                      </a:r>
                      <a:endParaRPr lang="en-US" sz="2000" b="1" dirty="0">
                        <a:solidFill>
                          <a:schemeClr val="bg1"/>
                        </a:solidFill>
                        <a:latin typeface="Arial" pitchFamily="34" charset="0"/>
                        <a:cs typeface="Arial" pitchFamily="34" charset="0"/>
                      </a:endParaRPr>
                    </a:p>
                  </a:txBody>
                  <a:tcPr marL="88251" marR="88251" anchor="ctr"/>
                </a:tc>
                <a:tc>
                  <a:txBody>
                    <a:bodyPr/>
                    <a:lstStyle/>
                    <a:p>
                      <a:pPr algn="ctr"/>
                      <a:r>
                        <a:rPr lang="en-US" sz="2000" b="1" u="none" strike="noStrike" kern="1200" baseline="0" dirty="0">
                          <a:solidFill>
                            <a:schemeClr val="bg1"/>
                          </a:solidFill>
                          <a:latin typeface="Arial" panose="020B0604020202020204" pitchFamily="34" charset="0"/>
                          <a:cs typeface="Arial" panose="020B0604020202020204" pitchFamily="34" charset="0"/>
                        </a:rPr>
                        <a:t>Internal versus External Locus of Control</a:t>
                      </a:r>
                      <a:endParaRPr lang="en-US" sz="2000" b="1" dirty="0">
                        <a:solidFill>
                          <a:schemeClr val="bg1"/>
                        </a:solidFill>
                        <a:latin typeface="Arial" pitchFamily="34" charset="0"/>
                        <a:cs typeface="Arial" pitchFamily="34" charset="0"/>
                      </a:endParaRPr>
                    </a:p>
                  </a:txBody>
                  <a:tcPr marL="88251" marR="88251" anchor="ctr"/>
                </a:tc>
                <a:extLst>
                  <a:ext uri="{0D108BD9-81ED-4DB2-BD59-A6C34878D82A}">
                    <a16:rowId xmlns:a16="http://schemas.microsoft.com/office/drawing/2014/main" val="10000"/>
                  </a:ext>
                </a:extLst>
              </a:tr>
              <a:tr h="667436">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Job satisfaction</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are generally more satisfied with their job, pay, supervisor, and coworkers.</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1"/>
                  </a:ext>
                </a:extLst>
              </a:tr>
              <a:tr h="419400">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Commitment</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are more committed and have lower absenteeism.</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2"/>
                  </a:ext>
                </a:extLst>
              </a:tr>
              <a:tr h="667436">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Job motivation</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have greater task motivation, job involvement, and self-confidence than do externals.</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3"/>
                  </a:ext>
                </a:extLst>
              </a:tr>
              <a:tr h="381387">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Job performance</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tend to have higher job performance than externals.</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4"/>
                  </a:ext>
                </a:extLst>
              </a:tr>
              <a:tr h="377246">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Career success</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tend to earn a higher salary than do externals.</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5"/>
                  </a:ext>
                </a:extLst>
              </a:tr>
              <a:tr h="667436">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Conflict and stress</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report lower role conflict, work-family conflict, burnout, and stress than do externals.</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6"/>
                  </a:ext>
                </a:extLst>
              </a:tr>
              <a:tr h="667436">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Social integration</a:t>
                      </a:r>
                      <a:endParaRPr lang="en-US" sz="2000" dirty="0">
                        <a:solidFill>
                          <a:schemeClr val="tx1"/>
                        </a:solidFill>
                        <a:latin typeface="Arial" pitchFamily="34" charset="0"/>
                        <a:cs typeface="Arial" pitchFamily="34" charset="0"/>
                      </a:endParaRPr>
                    </a:p>
                  </a:txBody>
                  <a:tcPr marL="88251" marR="88251"/>
                </a:tc>
                <a:tc>
                  <a:txBody>
                    <a:bodyPr/>
                    <a:lstStyle/>
                    <a:p>
                      <a:r>
                        <a:rPr lang="en-US" sz="2000" u="none" strike="noStrike" kern="1200" baseline="0" dirty="0">
                          <a:solidFill>
                            <a:schemeClr val="tx1"/>
                          </a:solidFill>
                          <a:latin typeface="Arial" panose="020B0604020202020204" pitchFamily="34" charset="0"/>
                          <a:cs typeface="Arial" panose="020B0604020202020204" pitchFamily="34" charset="0"/>
                        </a:rPr>
                        <a:t>Internals tend to be more socially integrated at work and report more favorable relationships with their supervisors.</a:t>
                      </a:r>
                      <a:endParaRPr lang="en-US" sz="2000" dirty="0">
                        <a:solidFill>
                          <a:schemeClr val="tx1"/>
                        </a:solidFill>
                        <a:latin typeface="Arial" pitchFamily="34" charset="0"/>
                        <a:cs typeface="Arial" pitchFamily="34" charset="0"/>
                      </a:endParaRPr>
                    </a:p>
                  </a:txBody>
                  <a:tcPr marL="88251" marR="8825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293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F06B-5584-7ED7-F164-B73C91E2347E}"/>
              </a:ext>
            </a:extLst>
          </p:cNvPr>
          <p:cNvSpPr>
            <a:spLocks noGrp="1"/>
          </p:cNvSpPr>
          <p:nvPr>
            <p:ph type="title"/>
          </p:nvPr>
        </p:nvSpPr>
        <p:spPr/>
        <p:txBody>
          <a:bodyPr/>
          <a:lstStyle/>
          <a:p>
            <a:r>
              <a:rPr lang="en-US" dirty="0"/>
              <a:t>Authoritarianism and Machiavellianism</a:t>
            </a:r>
          </a:p>
        </p:txBody>
      </p:sp>
      <p:sp>
        <p:nvSpPr>
          <p:cNvPr id="3" name="Content Placeholder 2">
            <a:extLst>
              <a:ext uri="{FF2B5EF4-FFF2-40B4-BE49-F238E27FC236}">
                <a16:creationId xmlns:a16="http://schemas.microsoft.com/office/drawing/2014/main" id="{701FB59B-707F-79ED-2F26-80423A6456C0}"/>
              </a:ext>
            </a:extLst>
          </p:cNvPr>
          <p:cNvSpPr>
            <a:spLocks noGrp="1"/>
          </p:cNvSpPr>
          <p:nvPr>
            <p:ph idx="1"/>
          </p:nvPr>
        </p:nvSpPr>
        <p:spPr/>
        <p:txBody>
          <a:bodyPr/>
          <a:lstStyle/>
          <a:p>
            <a:r>
              <a:rPr lang="en-US" sz="2800" b="1" dirty="0"/>
              <a:t>Authoritarianism</a:t>
            </a:r>
            <a:r>
              <a:rPr lang="en-US" sz="2800" dirty="0"/>
              <a:t> – the belief that power and status differences are appropriate within hierarchical social systems such as organizations</a:t>
            </a:r>
          </a:p>
          <a:p>
            <a:pPr lvl="1"/>
            <a:r>
              <a:rPr lang="en-US" sz="2800" dirty="0"/>
              <a:t>A person who is highly authoritarian may accept directives or orders from someone with more authority purely because the other person is the “boss.”</a:t>
            </a:r>
          </a:p>
          <a:p>
            <a:r>
              <a:rPr lang="en-US" sz="2800" b="1" dirty="0"/>
              <a:t>Machiavellianism</a:t>
            </a:r>
            <a:r>
              <a:rPr lang="en-US" sz="2800" dirty="0"/>
              <a:t> – a trait </a:t>
            </a:r>
            <a:r>
              <a:rPr kumimoji="0" lang="en-US" sz="2800" u="none" strike="noStrike" cap="none" normalizeH="0" baseline="0" dirty="0">
                <a:ln>
                  <a:noFill/>
                </a:ln>
                <a:effectLst/>
                <a:latin typeface="Arial" pitchFamily="34" charset="0"/>
                <a:cs typeface="Arial" pitchFamily="34" charset="0"/>
              </a:rPr>
              <a:t>causing a person to behave in ways to gain power and control the behavior of others</a:t>
            </a:r>
            <a:endParaRPr kumimoji="0" lang="en-US" sz="2800" b="0" i="0" u="none" strike="noStrike" cap="none" normalizeH="0" baseline="0" dirty="0">
              <a:ln>
                <a:noFill/>
              </a:ln>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val="77471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6F2C-271B-95CD-F213-BC9682A6071E}"/>
              </a:ext>
            </a:extLst>
          </p:cNvPr>
          <p:cNvSpPr>
            <a:spLocks noGrp="1"/>
          </p:cNvSpPr>
          <p:nvPr>
            <p:ph type="title"/>
          </p:nvPr>
        </p:nvSpPr>
        <p:spPr/>
        <p:txBody>
          <a:bodyPr/>
          <a:lstStyle/>
          <a:p>
            <a:r>
              <a:rPr lang="en-US" dirty="0"/>
              <a:t>Tolerance for Risk and Ambiguity</a:t>
            </a:r>
          </a:p>
        </p:txBody>
      </p:sp>
      <p:sp>
        <p:nvSpPr>
          <p:cNvPr id="3" name="Content Placeholder 2">
            <a:extLst>
              <a:ext uri="{FF2B5EF4-FFF2-40B4-BE49-F238E27FC236}">
                <a16:creationId xmlns:a16="http://schemas.microsoft.com/office/drawing/2014/main" id="{03D2CAC3-FE7E-4DE8-A584-BB80DB850011}"/>
              </a:ext>
            </a:extLst>
          </p:cNvPr>
          <p:cNvSpPr>
            <a:spLocks noGrp="1"/>
          </p:cNvSpPr>
          <p:nvPr>
            <p:ph idx="1"/>
          </p:nvPr>
        </p:nvSpPr>
        <p:spPr/>
        <p:txBody>
          <a:bodyPr/>
          <a:lstStyle/>
          <a:p>
            <a:r>
              <a:rPr lang="en-US" b="1" dirty="0">
                <a:effectLst/>
                <a:ea typeface="Times New Roman" panose="02020603050405020304" pitchFamily="18" charset="0"/>
              </a:rPr>
              <a:t>Tolerance for risk </a:t>
            </a:r>
            <a:r>
              <a:rPr lang="en-US" dirty="0">
                <a:effectLst/>
                <a:ea typeface="Times New Roman" panose="02020603050405020304" pitchFamily="18" charset="0"/>
              </a:rPr>
              <a:t>– the degree to which a person is comfortable with risk and is willing to take chances and make risky decisions</a:t>
            </a:r>
          </a:p>
          <a:p>
            <a:pPr lvl="1"/>
            <a:r>
              <a:rPr lang="en-US" dirty="0"/>
              <a:t>The potential consequences of a manager’s risk propensity depend heavily on the organization’s environment and its business strategy.</a:t>
            </a:r>
          </a:p>
          <a:p>
            <a:r>
              <a:rPr lang="en-US" b="1" dirty="0">
                <a:effectLst/>
                <a:ea typeface="Times New Roman" panose="02020603050405020304" pitchFamily="18" charset="0"/>
              </a:rPr>
              <a:t>Tolerance for ambiguity </a:t>
            </a:r>
            <a:r>
              <a:rPr lang="en-US" dirty="0">
                <a:effectLst/>
                <a:ea typeface="Times New Roman" panose="02020603050405020304" pitchFamily="18" charset="0"/>
              </a:rPr>
              <a:t>– reflects the tendency to view ambiguous situations as either threatening or desirable</a:t>
            </a:r>
          </a:p>
          <a:p>
            <a:pPr lvl="1"/>
            <a:r>
              <a:rPr lang="en-US" dirty="0"/>
              <a:t>Being tolerant of ambiguity is related to creativity, positive attitudes toward risk, and orientation to diversity.</a:t>
            </a:r>
            <a:br>
              <a:rPr lang="en-US" dirty="0"/>
            </a:br>
            <a:br>
              <a:rPr lang="en-US" sz="1800" i="0" dirty="0">
                <a:solidFill>
                  <a:srgbClr val="231F20"/>
                </a:solidFill>
                <a:effectLst/>
                <a:latin typeface="NewCenturySchlbkLTStd-Roman"/>
              </a:rPr>
            </a:br>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041306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843" y="413285"/>
            <a:ext cx="11241915" cy="651017"/>
          </a:xfrm>
        </p:spPr>
        <p:txBody>
          <a:bodyPr/>
          <a:lstStyle/>
          <a:p>
            <a:r>
              <a:rPr lang="en-US" sz="3600" dirty="0"/>
              <a:t>Figure 3.2 Type A and B Traits</a:t>
            </a:r>
            <a:endParaRPr lang="en-US" sz="3200" dirty="0"/>
          </a:p>
        </p:txBody>
      </p:sp>
      <p:sp>
        <p:nvSpPr>
          <p:cNvPr id="2" name="Content Placeholder 1">
            <a:extLst>
              <a:ext uri="{FF2B5EF4-FFF2-40B4-BE49-F238E27FC236}">
                <a16:creationId xmlns:a16="http://schemas.microsoft.com/office/drawing/2014/main" id="{4AE93EC1-E96D-462F-0EB5-73DA50A620A0}"/>
              </a:ext>
            </a:extLst>
          </p:cNvPr>
          <p:cNvSpPr>
            <a:spLocks noGrp="1"/>
          </p:cNvSpPr>
          <p:nvPr>
            <p:ph sz="half" idx="1"/>
          </p:nvPr>
        </p:nvSpPr>
        <p:spPr>
          <a:xfrm>
            <a:off x="476250" y="1338538"/>
            <a:ext cx="3511134" cy="4087901"/>
          </a:xfrm>
        </p:spPr>
        <p:txBody>
          <a:bodyPr/>
          <a:lstStyle/>
          <a:p>
            <a:pPr marL="0" indent="0">
              <a:buNone/>
            </a:pPr>
            <a:r>
              <a:rPr lang="en-US" dirty="0"/>
              <a:t>Few people have extreme Type A or Type B personality profiles. Instead, people tend toward one type or the other. This is reflected by the overlap between the profiles shown here.</a:t>
            </a:r>
          </a:p>
          <a:p>
            <a:endParaRPr lang="en-US" dirty="0"/>
          </a:p>
        </p:txBody>
      </p:sp>
      <p:pic>
        <p:nvPicPr>
          <p:cNvPr id="5" name="Content Placeholder 4" descr="A Venn diagram shows the intersection between type A and type B profiles. The type A profile people have following characteristics: More competitive; More devoted to work; Stronger sense of time urgency. The type B profile people have following characteristics: Less competitive; Less devoted to work; Weaker sense of time urgency.&#10;">
            <a:extLst>
              <a:ext uri="{FF2B5EF4-FFF2-40B4-BE49-F238E27FC236}">
                <a16:creationId xmlns:a16="http://schemas.microsoft.com/office/drawing/2014/main" id="{0C8FC7D2-DE1F-EF48-8642-328404C11ED6}"/>
              </a:ext>
            </a:extLst>
          </p:cNvPr>
          <p:cNvPicPr>
            <a:picLocks noGrp="1" noChangeAspect="1"/>
          </p:cNvPicPr>
          <p:nvPr>
            <p:ph sz="half" idx="2"/>
          </p:nvPr>
        </p:nvPicPr>
        <p:blipFill>
          <a:blip r:embed="rId3"/>
          <a:stretch>
            <a:fillRect/>
          </a:stretch>
        </p:blipFill>
        <p:spPr>
          <a:xfrm>
            <a:off x="4295542" y="1338538"/>
            <a:ext cx="7423216" cy="4327744"/>
          </a:xfrm>
        </p:spPr>
      </p:pic>
    </p:spTree>
    <p:extLst>
      <p:ext uri="{BB962C8B-B14F-4D97-AF65-F5344CB8AC3E}">
        <p14:creationId xmlns:p14="http://schemas.microsoft.com/office/powerpoint/2010/main" val="242899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35DC-232C-4319-AB7B-A66FDD0E4495}"/>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A68E82C8-1783-4D5D-9D67-D22430B88DA4}"/>
              </a:ext>
            </a:extLst>
          </p:cNvPr>
          <p:cNvSpPr>
            <a:spLocks noGrp="1"/>
          </p:cNvSpPr>
          <p:nvPr>
            <p:ph idx="1"/>
          </p:nvPr>
        </p:nvSpPr>
        <p:spPr>
          <a:xfrm>
            <a:off x="473242" y="1684950"/>
            <a:ext cx="11241915" cy="4351338"/>
          </a:xfrm>
        </p:spPr>
        <p:txBody>
          <a:bodyPr/>
          <a:lstStyle/>
          <a:p>
            <a:pPr marL="0" marR="0" indent="0">
              <a:lnSpc>
                <a:spcPct val="115000"/>
              </a:lnSpc>
              <a:spcBef>
                <a:spcPts val="0"/>
              </a:spcBef>
              <a:spcAft>
                <a:spcPts val="600"/>
              </a:spcAft>
              <a:buNone/>
            </a:pPr>
            <a:r>
              <a:rPr lang="en-US" sz="2400" dirty="0"/>
              <a:t>After studying this chapter, you should be able to: </a:t>
            </a:r>
          </a:p>
          <a:p>
            <a:pPr marL="404813" indent="-404813">
              <a:spcBef>
                <a:spcPts val="0"/>
              </a:spcBef>
              <a:spcAft>
                <a:spcPts val="600"/>
              </a:spcAft>
              <a:buFont typeface="+mj-lt"/>
              <a:buAutoNum type="arabicPeriod"/>
            </a:pPr>
            <a:r>
              <a:rPr lang="en-US" sz="2400" dirty="0"/>
              <a:t>Explain the nature of individual differences, the concept of fit, and the role of realistic job previews.</a:t>
            </a:r>
          </a:p>
          <a:p>
            <a:pPr marL="404813" indent="-404813">
              <a:spcBef>
                <a:spcPts val="0"/>
              </a:spcBef>
              <a:spcAft>
                <a:spcPts val="600"/>
              </a:spcAft>
              <a:buFont typeface="+mj-lt"/>
              <a:buAutoNum type="arabicPeriod"/>
            </a:pPr>
            <a:r>
              <a:rPr lang="en-US" sz="2400" dirty="0"/>
              <a:t>Define personality and describe general personality frameworks and attributes that affect behavior in organizations.</a:t>
            </a:r>
          </a:p>
          <a:p>
            <a:pPr marL="404813" indent="-404813">
              <a:spcBef>
                <a:spcPts val="0"/>
              </a:spcBef>
              <a:spcAft>
                <a:spcPts val="600"/>
              </a:spcAft>
              <a:buFont typeface="+mj-lt"/>
              <a:buAutoNum type="arabicPeriod"/>
            </a:pPr>
            <a:r>
              <a:rPr lang="en-US" sz="2400" dirty="0"/>
              <a:t>Identify and discuss other important personality traits that affect behavior in organizations.</a:t>
            </a:r>
          </a:p>
          <a:p>
            <a:pPr marL="404813" indent="-404813">
              <a:spcBef>
                <a:spcPts val="0"/>
              </a:spcBef>
              <a:spcAft>
                <a:spcPts val="600"/>
              </a:spcAft>
              <a:buFont typeface="+mj-lt"/>
              <a:buAutoNum type="arabicPeriod"/>
            </a:pPr>
            <a:r>
              <a:rPr lang="en-US" sz="2400" dirty="0"/>
              <a:t>Discuss different kinds of intelligence that affect behavior in organizations.</a:t>
            </a:r>
          </a:p>
          <a:p>
            <a:pPr marL="404813" indent="-404813">
              <a:spcBef>
                <a:spcPts val="0"/>
              </a:spcBef>
              <a:spcAft>
                <a:spcPts val="600"/>
              </a:spcAft>
              <a:buFont typeface="+mj-lt"/>
              <a:buAutoNum type="arabicPeriod"/>
            </a:pPr>
            <a:r>
              <a:rPr lang="en-US" sz="2400" dirty="0"/>
              <a:t>Describe different learning styles that influence how people process information and that affect behavior in organizations.</a:t>
            </a:r>
          </a:p>
        </p:txBody>
      </p:sp>
    </p:spTree>
    <p:extLst>
      <p:ext uri="{BB962C8B-B14F-4D97-AF65-F5344CB8AC3E}">
        <p14:creationId xmlns:p14="http://schemas.microsoft.com/office/powerpoint/2010/main" val="325317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D16F06-D9E6-1EC8-84D8-4A900D4AEB41}"/>
              </a:ext>
            </a:extLst>
          </p:cNvPr>
          <p:cNvSpPr>
            <a:spLocks noGrp="1"/>
          </p:cNvSpPr>
          <p:nvPr>
            <p:ph type="title"/>
          </p:nvPr>
        </p:nvSpPr>
        <p:spPr/>
        <p:txBody>
          <a:bodyPr/>
          <a:lstStyle/>
          <a:p>
            <a:r>
              <a:rPr lang="en-US" dirty="0"/>
              <a:t>The Bullying Personality</a:t>
            </a:r>
          </a:p>
        </p:txBody>
      </p:sp>
      <p:sp>
        <p:nvSpPr>
          <p:cNvPr id="6" name="Content Placeholder 5">
            <a:extLst>
              <a:ext uri="{FF2B5EF4-FFF2-40B4-BE49-F238E27FC236}">
                <a16:creationId xmlns:a16="http://schemas.microsoft.com/office/drawing/2014/main" id="{8766F9D0-89B1-EA6A-76ED-56A9833EA688}"/>
              </a:ext>
            </a:extLst>
          </p:cNvPr>
          <p:cNvSpPr>
            <a:spLocks noGrp="1"/>
          </p:cNvSpPr>
          <p:nvPr>
            <p:ph idx="1"/>
          </p:nvPr>
        </p:nvSpPr>
        <p:spPr>
          <a:xfrm>
            <a:off x="711200" y="1687517"/>
            <a:ext cx="10684933" cy="4351338"/>
          </a:xfrm>
        </p:spPr>
        <p:txBody>
          <a:bodyPr/>
          <a:lstStyle/>
          <a:p>
            <a:pPr>
              <a:spcBef>
                <a:spcPts val="1200"/>
              </a:spcBef>
            </a:pPr>
            <a:r>
              <a:rPr lang="en-US" b="1" dirty="0"/>
              <a:t>Workplace bullying </a:t>
            </a:r>
            <a:r>
              <a:rPr lang="en-US" dirty="0"/>
              <a:t>– repeated mistreatment of another employee through verbal abuse; conduct that is threatening, humiliating, or intimidating; or sabotage that interferes with the other person’s work</a:t>
            </a:r>
          </a:p>
          <a:p>
            <a:pPr lvl="1">
              <a:spcBef>
                <a:spcPts val="1200"/>
              </a:spcBef>
            </a:pPr>
            <a:r>
              <a:rPr lang="en-US" sz="2400" dirty="0"/>
              <a:t>Bullying is complex and comes in a variety of forms.</a:t>
            </a:r>
          </a:p>
          <a:p>
            <a:pPr lvl="1">
              <a:spcBef>
                <a:spcPts val="1200"/>
              </a:spcBef>
            </a:pPr>
            <a:r>
              <a:rPr lang="en-US" sz="2400" dirty="0"/>
              <a:t>Certain personality types may also be frequent targets of bullying.</a:t>
            </a:r>
            <a:endParaRPr lang="en-US" dirty="0"/>
          </a:p>
          <a:p>
            <a:pPr marL="0" indent="0">
              <a:spcBef>
                <a:spcPts val="1200"/>
              </a:spcBef>
              <a:buNone/>
            </a:pPr>
            <a:br>
              <a:rPr lang="en-US" dirty="0"/>
            </a:br>
            <a:br>
              <a:rPr lang="en-US" sz="1800" i="0" dirty="0">
                <a:solidFill>
                  <a:srgbClr val="231F20"/>
                </a:solidFill>
                <a:effectLst/>
                <a:latin typeface="NewCenturySchlbkLTStd-Roman"/>
              </a:rPr>
            </a:br>
            <a:br>
              <a:rPr lang="en-US" sz="1800" i="0" dirty="0">
                <a:solidFill>
                  <a:srgbClr val="231F20"/>
                </a:solidFill>
                <a:effectLst/>
                <a:latin typeface="NewCenturySchlbkLTStd-Roman"/>
              </a:rPr>
            </a:br>
            <a:endParaRPr lang="en-US" dirty="0"/>
          </a:p>
        </p:txBody>
      </p:sp>
    </p:spTree>
    <p:extLst>
      <p:ext uri="{BB962C8B-B14F-4D97-AF65-F5344CB8AC3E}">
        <p14:creationId xmlns:p14="http://schemas.microsoft.com/office/powerpoint/2010/main" val="68193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D16F06-D9E6-1EC8-84D8-4A900D4AEB41}"/>
              </a:ext>
            </a:extLst>
          </p:cNvPr>
          <p:cNvSpPr>
            <a:spLocks noGrp="1"/>
          </p:cNvSpPr>
          <p:nvPr>
            <p:ph type="title"/>
          </p:nvPr>
        </p:nvSpPr>
        <p:spPr/>
        <p:txBody>
          <a:bodyPr/>
          <a:lstStyle/>
          <a:p>
            <a:r>
              <a:rPr lang="en-US" dirty="0"/>
              <a:t>Role of the Situation</a:t>
            </a:r>
          </a:p>
        </p:txBody>
      </p:sp>
      <p:sp>
        <p:nvSpPr>
          <p:cNvPr id="6" name="Content Placeholder 5">
            <a:extLst>
              <a:ext uri="{FF2B5EF4-FFF2-40B4-BE49-F238E27FC236}">
                <a16:creationId xmlns:a16="http://schemas.microsoft.com/office/drawing/2014/main" id="{8766F9D0-89B1-EA6A-76ED-56A9833EA688}"/>
              </a:ext>
            </a:extLst>
          </p:cNvPr>
          <p:cNvSpPr>
            <a:spLocks noGrp="1"/>
          </p:cNvSpPr>
          <p:nvPr>
            <p:ph idx="1"/>
          </p:nvPr>
        </p:nvSpPr>
        <p:spPr>
          <a:xfrm>
            <a:off x="698269" y="1687517"/>
            <a:ext cx="10706793" cy="4351338"/>
          </a:xfrm>
        </p:spPr>
        <p:txBody>
          <a:bodyPr/>
          <a:lstStyle/>
          <a:p>
            <a:pPr>
              <a:spcBef>
                <a:spcPts val="1200"/>
              </a:spcBef>
            </a:pPr>
            <a:r>
              <a:rPr lang="en-US" dirty="0"/>
              <a:t>The relationship between personality and behavior changes depending on the strength of the situation we are in.</a:t>
            </a:r>
          </a:p>
          <a:p>
            <a:pPr lvl="1">
              <a:spcBef>
                <a:spcPts val="1200"/>
              </a:spcBef>
            </a:pPr>
            <a:r>
              <a:rPr lang="en-US" sz="2400" dirty="0"/>
              <a:t>For example, strong organizational cultures might decrease the influence of personality on employee behaviors by creating clear guidelines for employee behavior.</a:t>
            </a:r>
            <a:br>
              <a:rPr lang="en-US" dirty="0"/>
            </a:br>
            <a:br>
              <a:rPr lang="en-US" dirty="0"/>
            </a:br>
            <a:br>
              <a:rPr lang="en-US" sz="1800" i="0" dirty="0">
                <a:solidFill>
                  <a:srgbClr val="231F20"/>
                </a:solidFill>
                <a:effectLst/>
                <a:latin typeface="NewCenturySchlbkLTStd-Roman"/>
              </a:rPr>
            </a:br>
            <a:br>
              <a:rPr lang="en-US" sz="1800" i="0" dirty="0">
                <a:solidFill>
                  <a:srgbClr val="231F20"/>
                </a:solidFill>
                <a:effectLst/>
                <a:latin typeface="NewCenturySchlbkLTStd-Roman"/>
              </a:rPr>
            </a:br>
            <a:endParaRPr lang="en-US" dirty="0"/>
          </a:p>
        </p:txBody>
      </p:sp>
    </p:spTree>
    <p:extLst>
      <p:ext uri="{BB962C8B-B14F-4D97-AF65-F5344CB8AC3E}">
        <p14:creationId xmlns:p14="http://schemas.microsoft.com/office/powerpoint/2010/main" val="14400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567C-FE94-9844-7148-7FC9EAD92E50}"/>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5E41818D-C96B-432F-F919-0D401E6D87D7}"/>
              </a:ext>
            </a:extLst>
          </p:cNvPr>
          <p:cNvSpPr>
            <a:spLocks noGrp="1"/>
          </p:cNvSpPr>
          <p:nvPr>
            <p:ph sz="half" idx="1"/>
          </p:nvPr>
        </p:nvSpPr>
        <p:spPr>
          <a:xfrm>
            <a:off x="473242" y="1471664"/>
            <a:ext cx="11245516" cy="2539897"/>
          </a:xfrm>
        </p:spPr>
        <p:txBody>
          <a:bodyPr/>
          <a:lstStyle/>
          <a:p>
            <a:pPr marL="0" indent="0">
              <a:spcBef>
                <a:spcPts val="0"/>
              </a:spcBef>
              <a:buNone/>
            </a:pPr>
            <a:r>
              <a:rPr lang="en-US" dirty="0"/>
              <a:t>Form groups of three to five participants and consider the following scenario: You and a coworker have been in your jobs for about two years. A supervisor position has opened up in your division, and you both apply for the job. </a:t>
            </a:r>
          </a:p>
          <a:p>
            <a:pPr marL="0" indent="0">
              <a:spcBef>
                <a:spcPts val="0"/>
              </a:spcBef>
              <a:buNone/>
            </a:pPr>
            <a:r>
              <a:rPr lang="en-US" dirty="0"/>
              <a:t>Within your group, discuss how each of these individuals would approach the situation and how they would react if they didn’t get the position:</a:t>
            </a:r>
          </a:p>
          <a:p>
            <a:endParaRPr lang="en-US" dirty="0"/>
          </a:p>
        </p:txBody>
      </p:sp>
      <p:sp>
        <p:nvSpPr>
          <p:cNvPr id="5" name="Content Placeholder 4">
            <a:extLst>
              <a:ext uri="{FF2B5EF4-FFF2-40B4-BE49-F238E27FC236}">
                <a16:creationId xmlns:a16="http://schemas.microsoft.com/office/drawing/2014/main" id="{28D5F025-8453-8A86-F307-3D61118F4C13}"/>
              </a:ext>
            </a:extLst>
          </p:cNvPr>
          <p:cNvSpPr>
            <a:spLocks noGrp="1"/>
          </p:cNvSpPr>
          <p:nvPr>
            <p:ph sz="half" idx="10"/>
          </p:nvPr>
        </p:nvSpPr>
        <p:spPr>
          <a:xfrm>
            <a:off x="469640" y="3762943"/>
            <a:ext cx="5103723" cy="2175669"/>
          </a:xfrm>
        </p:spPr>
        <p:txBody>
          <a:bodyPr/>
          <a:lstStyle/>
          <a:p>
            <a:r>
              <a:rPr lang="en-US" sz="2200" dirty="0"/>
              <a:t>You have an internal locus of control.</a:t>
            </a:r>
          </a:p>
          <a:p>
            <a:r>
              <a:rPr lang="en-US" sz="2200" dirty="0"/>
              <a:t>You have an external locus of control.</a:t>
            </a:r>
          </a:p>
          <a:p>
            <a:r>
              <a:rPr lang="en-US" sz="2200" dirty="0"/>
              <a:t>You are highly tolerant of risk.</a:t>
            </a:r>
          </a:p>
          <a:p>
            <a:r>
              <a:rPr lang="en-US" sz="2200" dirty="0"/>
              <a:t>You have a low tolerance of risk.</a:t>
            </a:r>
          </a:p>
        </p:txBody>
      </p:sp>
      <p:sp>
        <p:nvSpPr>
          <p:cNvPr id="4" name="Content Placeholder 3">
            <a:extLst>
              <a:ext uri="{FF2B5EF4-FFF2-40B4-BE49-F238E27FC236}">
                <a16:creationId xmlns:a16="http://schemas.microsoft.com/office/drawing/2014/main" id="{6AECBEF9-2385-81DA-34F8-E09465F73BEE}"/>
              </a:ext>
            </a:extLst>
          </p:cNvPr>
          <p:cNvSpPr>
            <a:spLocks noGrp="1"/>
          </p:cNvSpPr>
          <p:nvPr>
            <p:ph sz="half" idx="2"/>
          </p:nvPr>
        </p:nvSpPr>
        <p:spPr>
          <a:xfrm>
            <a:off x="6096000" y="3762943"/>
            <a:ext cx="5407742" cy="2175669"/>
          </a:xfrm>
        </p:spPr>
        <p:txBody>
          <a:bodyPr/>
          <a:lstStyle/>
          <a:p>
            <a:r>
              <a:rPr lang="en-US" sz="2200" dirty="0"/>
              <a:t>You are a type A personality.</a:t>
            </a:r>
          </a:p>
          <a:p>
            <a:r>
              <a:rPr lang="en-US" sz="2200" dirty="0"/>
              <a:t>You are a type B personality.</a:t>
            </a:r>
          </a:p>
          <a:p>
            <a:r>
              <a:rPr lang="en-US" sz="2200" dirty="0"/>
              <a:t>You are tolerant of ambiguity.</a:t>
            </a:r>
          </a:p>
          <a:p>
            <a:r>
              <a:rPr lang="en-US" sz="2200" dirty="0"/>
              <a:t>You are intolerant of ambiguity.</a:t>
            </a:r>
          </a:p>
        </p:txBody>
      </p:sp>
    </p:spTree>
    <p:extLst>
      <p:ext uri="{BB962C8B-B14F-4D97-AF65-F5344CB8AC3E}">
        <p14:creationId xmlns:p14="http://schemas.microsoft.com/office/powerpoint/2010/main" val="1939364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3-4</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r>
              <a:rPr lang="en-US" dirty="0"/>
              <a:t>Intelligence</a:t>
            </a:r>
          </a:p>
        </p:txBody>
      </p:sp>
    </p:spTree>
    <p:custDataLst>
      <p:tags r:id="rId1"/>
    </p:custDataLst>
    <p:extLst>
      <p:ext uri="{BB962C8B-B14F-4D97-AF65-F5344CB8AC3E}">
        <p14:creationId xmlns:p14="http://schemas.microsoft.com/office/powerpoint/2010/main" val="275016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800919"/>
          </a:xfrm>
        </p:spPr>
        <p:txBody>
          <a:bodyPr/>
          <a:lstStyle/>
          <a:p>
            <a:r>
              <a:rPr lang="en-US" dirty="0"/>
              <a:t>Intelligence</a:t>
            </a:r>
            <a:endParaRPr lang="ba-RU" sz="3600" dirty="0"/>
          </a:p>
        </p:txBody>
      </p:sp>
      <p:sp>
        <p:nvSpPr>
          <p:cNvPr id="9" name="Text Placeholder 8"/>
          <p:cNvSpPr>
            <a:spLocks noGrp="1"/>
          </p:cNvSpPr>
          <p:nvPr>
            <p:ph idx="1"/>
          </p:nvPr>
        </p:nvSpPr>
        <p:spPr>
          <a:xfrm>
            <a:off x="476843" y="1585780"/>
            <a:ext cx="11241915" cy="4351338"/>
          </a:xfrm>
        </p:spPr>
        <p:txBody>
          <a:bodyPr/>
          <a:lstStyle/>
          <a:p>
            <a:r>
              <a:rPr lang="en-US" dirty="0"/>
              <a:t>In addition to personality and personality traits, an important set of individual differences is various types of intelligence.</a:t>
            </a:r>
          </a:p>
          <a:p>
            <a:pPr lvl="1"/>
            <a:r>
              <a:rPr lang="en-US" b="1" dirty="0"/>
              <a:t>General mental ability </a:t>
            </a:r>
            <a:r>
              <a:rPr lang="en-US" dirty="0"/>
              <a:t>– the capacity to rapidly and fluidly acquire, process, and apply information</a:t>
            </a:r>
          </a:p>
          <a:p>
            <a:pPr lvl="2"/>
            <a:r>
              <a:rPr lang="en-US" dirty="0"/>
              <a:t>It involves reasoning, remembering, understanding, and problem solving.</a:t>
            </a:r>
          </a:p>
          <a:p>
            <a:pPr lvl="1"/>
            <a:r>
              <a:rPr lang="en-US" b="1" dirty="0"/>
              <a:t>Information processing capacity </a:t>
            </a:r>
            <a:r>
              <a:rPr lang="en-US" dirty="0"/>
              <a:t>– involves the manner in which individuals process and organize information</a:t>
            </a:r>
          </a:p>
        </p:txBody>
      </p:sp>
    </p:spTree>
    <p:extLst>
      <p:ext uri="{BB962C8B-B14F-4D97-AF65-F5344CB8AC3E}">
        <p14:creationId xmlns:p14="http://schemas.microsoft.com/office/powerpoint/2010/main" val="169127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6"/>
            <a:ext cx="11241915" cy="584200"/>
          </a:xfrm>
        </p:spPr>
        <p:txBody>
          <a:bodyPr/>
          <a:lstStyle/>
          <a:p>
            <a:r>
              <a:rPr lang="en-US" dirty="0"/>
              <a:t>Gardner’s Theory of Multiple Intelligences</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3724929008"/>
              </p:ext>
            </p:extLst>
          </p:nvPr>
        </p:nvGraphicFramePr>
        <p:xfrm>
          <a:off x="1364105" y="1364105"/>
          <a:ext cx="9024079" cy="3840480"/>
        </p:xfrm>
        <a:graphic>
          <a:graphicData uri="http://schemas.openxmlformats.org/drawingml/2006/table">
            <a:tbl>
              <a:tblPr firstRow="1" bandRow="1">
                <a:tableStyleId>{2D5ABB26-0587-4C30-8999-92F81FD0307C}</a:tableStyleId>
              </a:tblPr>
              <a:tblGrid>
                <a:gridCol w="3948357">
                  <a:extLst>
                    <a:ext uri="{9D8B030D-6E8A-4147-A177-3AD203B41FA5}">
                      <a16:colId xmlns:a16="http://schemas.microsoft.com/office/drawing/2014/main" val="20000"/>
                    </a:ext>
                  </a:extLst>
                </a:gridCol>
                <a:gridCol w="5075722">
                  <a:extLst>
                    <a:ext uri="{9D8B030D-6E8A-4147-A177-3AD203B41FA5}">
                      <a16:colId xmlns:a16="http://schemas.microsoft.com/office/drawing/2014/main" val="20001"/>
                    </a:ext>
                  </a:extLst>
                </a:gridCol>
              </a:tblGrid>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Linguistic</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Words and language</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extLst>
                  <a:ext uri="{0D108BD9-81ED-4DB2-BD59-A6C34878D82A}">
                    <a16:rowId xmlns:a16="http://schemas.microsoft.com/office/drawing/2014/main" val="10000"/>
                  </a:ext>
                </a:extLst>
              </a:tr>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Logical-mathematical</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Logic and numbers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bg2">
                        <a:lumMod val="90000"/>
                      </a:schemeClr>
                    </a:solidFill>
                  </a:tcPr>
                </a:tc>
                <a:extLst>
                  <a:ext uri="{0D108BD9-81ED-4DB2-BD59-A6C34878D82A}">
                    <a16:rowId xmlns:a16="http://schemas.microsoft.com/office/drawing/2014/main" val="10001"/>
                  </a:ext>
                </a:extLst>
              </a:tr>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Musical</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Music, rhythm, and sound</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extLst>
                  <a:ext uri="{0D108BD9-81ED-4DB2-BD59-A6C34878D82A}">
                    <a16:rowId xmlns:a16="http://schemas.microsoft.com/office/drawing/2014/main" val="10002"/>
                  </a:ext>
                </a:extLst>
              </a:tr>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Bodily-kinesthetic</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Body movement and control</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bg2">
                        <a:lumMod val="90000"/>
                      </a:schemeClr>
                    </a:solidFill>
                  </a:tcPr>
                </a:tc>
                <a:extLst>
                  <a:ext uri="{0D108BD9-81ED-4DB2-BD59-A6C34878D82A}">
                    <a16:rowId xmlns:a16="http://schemas.microsoft.com/office/drawing/2014/main" val="10003"/>
                  </a:ext>
                </a:extLst>
              </a:tr>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Spatial-visual</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Images and space</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extLst>
                  <a:ext uri="{0D108BD9-81ED-4DB2-BD59-A6C34878D82A}">
                    <a16:rowId xmlns:a16="http://schemas.microsoft.com/office/drawing/2014/main" val="10004"/>
                  </a:ext>
                </a:extLst>
              </a:tr>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Interpersonal</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Other people’s feelings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bg2">
                        <a:lumMod val="90000"/>
                      </a:schemeClr>
                    </a:solidFill>
                  </a:tcPr>
                </a:tc>
                <a:extLst>
                  <a:ext uri="{0D108BD9-81ED-4DB2-BD59-A6C34878D82A}">
                    <a16:rowId xmlns:a16="http://schemas.microsoft.com/office/drawing/2014/main" val="10005"/>
                  </a:ext>
                </a:extLst>
              </a:tr>
              <a:tr h="53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Intrapersonal</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u="none" strike="noStrike" cap="none" normalizeH="0" baseline="0" dirty="0">
                          <a:ln>
                            <a:noFill/>
                          </a:ln>
                          <a:solidFill>
                            <a:schemeClr val="tx1"/>
                          </a:solidFill>
                          <a:effectLst/>
                          <a:latin typeface="Arial" panose="020B0604020202020204" pitchFamily="34" charset="0"/>
                          <a:cs typeface="Arial" panose="020B0604020202020204" pitchFamily="34" charset="0"/>
                        </a:rPr>
                        <a:t>Self-awareness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4457" marR="124457" marT="91440" marB="91440" horzOverflow="overflow">
                    <a:solidFill>
                      <a:schemeClr val="accent4"/>
                    </a:solidFill>
                  </a:tcPr>
                </a:tc>
                <a:extLst>
                  <a:ext uri="{0D108BD9-81ED-4DB2-BD59-A6C34878D82A}">
                    <a16:rowId xmlns:a16="http://schemas.microsoft.com/office/drawing/2014/main" val="10006"/>
                  </a:ext>
                </a:extLst>
              </a:tr>
            </a:tbl>
          </a:graphicData>
        </a:graphic>
      </p:graphicFrame>
      <p:sp>
        <p:nvSpPr>
          <p:cNvPr id="2" name="Content Placeholder 1"/>
          <p:cNvSpPr>
            <a:spLocks noGrp="1"/>
          </p:cNvSpPr>
          <p:nvPr>
            <p:ph sz="quarter" idx="11"/>
          </p:nvPr>
        </p:nvSpPr>
        <p:spPr>
          <a:xfrm>
            <a:off x="1237792" y="5262025"/>
            <a:ext cx="10096500" cy="777875"/>
          </a:xfrm>
        </p:spPr>
        <p:txBody>
          <a:bodyPr/>
          <a:lstStyle/>
          <a:p>
            <a:r>
              <a:rPr lang="en-US" sz="2400" dirty="0"/>
              <a:t>Multiple intelligences – suggests there is more than one way to be smart and is important for determining different learning preferences</a:t>
            </a:r>
          </a:p>
        </p:txBody>
      </p:sp>
    </p:spTree>
    <p:extLst>
      <p:ext uri="{BB962C8B-B14F-4D97-AF65-F5344CB8AC3E}">
        <p14:creationId xmlns:p14="http://schemas.microsoft.com/office/powerpoint/2010/main" val="1232461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746" y="365125"/>
            <a:ext cx="11956026" cy="874127"/>
          </a:xfrm>
        </p:spPr>
        <p:txBody>
          <a:bodyPr/>
          <a:lstStyle/>
          <a:p>
            <a:r>
              <a:rPr lang="en-US" sz="3400" spc="-50" dirty="0"/>
              <a:t>Table 3.4 Matching Intelligence Types with Career Choices</a:t>
            </a:r>
            <a:br>
              <a:rPr lang="en-US" sz="3400" spc="-50" dirty="0"/>
            </a:br>
            <a:r>
              <a:rPr lang="en-US" sz="2400" spc="-50" dirty="0"/>
              <a:t>(1 of 2)</a:t>
            </a:r>
            <a:endParaRPr lang="ba-RU" sz="3400" spc="-50" dirty="0"/>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3678570576"/>
              </p:ext>
            </p:extLst>
          </p:nvPr>
        </p:nvGraphicFramePr>
        <p:xfrm>
          <a:off x="367628" y="1416229"/>
          <a:ext cx="11401585" cy="4708309"/>
        </p:xfrm>
        <a:graphic>
          <a:graphicData uri="http://schemas.openxmlformats.org/drawingml/2006/table">
            <a:tbl>
              <a:tblPr firstRow="1" bandRow="1">
                <a:tableStyleId>{073A0DAA-6AF3-43AB-8588-CEC1D06C72B9}</a:tableStyleId>
              </a:tblPr>
              <a:tblGrid>
                <a:gridCol w="4838553">
                  <a:extLst>
                    <a:ext uri="{9D8B030D-6E8A-4147-A177-3AD203B41FA5}">
                      <a16:colId xmlns:a16="http://schemas.microsoft.com/office/drawing/2014/main" val="20000"/>
                    </a:ext>
                  </a:extLst>
                </a:gridCol>
                <a:gridCol w="3908322">
                  <a:extLst>
                    <a:ext uri="{9D8B030D-6E8A-4147-A177-3AD203B41FA5}">
                      <a16:colId xmlns:a16="http://schemas.microsoft.com/office/drawing/2014/main" val="20001"/>
                    </a:ext>
                  </a:extLst>
                </a:gridCol>
                <a:gridCol w="2654710">
                  <a:extLst>
                    <a:ext uri="{9D8B030D-6E8A-4147-A177-3AD203B41FA5}">
                      <a16:colId xmlns:a16="http://schemas.microsoft.com/office/drawing/2014/main" val="20002"/>
                    </a:ext>
                  </a:extLst>
                </a:gridCol>
              </a:tblGrid>
              <a:tr h="682334">
                <a:tc>
                  <a:txBody>
                    <a:bodyPr/>
                    <a:lstStyle/>
                    <a:p>
                      <a:pPr algn="ctr"/>
                      <a:r>
                        <a:rPr lang="en-US" sz="2000" b="1" dirty="0">
                          <a:solidFill>
                            <a:schemeClr val="bg1"/>
                          </a:solidFill>
                          <a:latin typeface="Arial" pitchFamily="34" charset="0"/>
                          <a:cs typeface="Arial" pitchFamily="34" charset="0"/>
                        </a:rPr>
                        <a:t>Type of Intelligence</a:t>
                      </a:r>
                    </a:p>
                  </a:txBody>
                  <a:tcPr marL="88251" marR="88251" anchor="ctr"/>
                </a:tc>
                <a:tc>
                  <a:txBody>
                    <a:bodyPr/>
                    <a:lstStyle/>
                    <a:p>
                      <a:pPr algn="ctr"/>
                      <a:r>
                        <a:rPr lang="en-US" sz="2000" b="1" dirty="0">
                          <a:solidFill>
                            <a:schemeClr val="bg1"/>
                          </a:solidFill>
                          <a:latin typeface="Arial" pitchFamily="34" charset="0"/>
                          <a:cs typeface="Arial" pitchFamily="34" charset="0"/>
                        </a:rPr>
                        <a:t>Related Careers</a:t>
                      </a:r>
                    </a:p>
                  </a:txBody>
                  <a:tcPr marL="88251" marR="88251" anchor="ctr"/>
                </a:tc>
                <a:tc>
                  <a:txBody>
                    <a:bodyPr/>
                    <a:lstStyle/>
                    <a:p>
                      <a:pPr algn="ctr"/>
                      <a:r>
                        <a:rPr lang="en-US" sz="2000" b="1" dirty="0">
                          <a:solidFill>
                            <a:schemeClr val="bg1"/>
                          </a:solidFill>
                          <a:latin typeface="Arial" pitchFamily="34" charset="0"/>
                          <a:cs typeface="Arial" pitchFamily="34" charset="0"/>
                        </a:rPr>
                        <a:t>Preferred Learning Style </a:t>
                      </a:r>
                    </a:p>
                  </a:txBody>
                  <a:tcPr marL="88251" marR="88251" anchor="ctr"/>
                </a:tc>
                <a:extLst>
                  <a:ext uri="{0D108BD9-81ED-4DB2-BD59-A6C34878D82A}">
                    <a16:rowId xmlns:a16="http://schemas.microsoft.com/office/drawing/2014/main" val="10000"/>
                  </a:ext>
                </a:extLst>
              </a:tr>
              <a:tr h="1060529">
                <a:tc>
                  <a:txBody>
                    <a:bodyPr/>
                    <a:lstStyle/>
                    <a:p>
                      <a:r>
                        <a:rPr lang="en-US" sz="2000" dirty="0">
                          <a:solidFill>
                            <a:schemeClr val="tx2">
                              <a:lumMod val="50000"/>
                            </a:schemeClr>
                          </a:solidFill>
                          <a:latin typeface="Arial" panose="020B0604020202020204" pitchFamily="34" charset="0"/>
                          <a:cs typeface="Arial" panose="020B0604020202020204" pitchFamily="34" charset="0"/>
                        </a:rPr>
                        <a:t>Bodily-Kinesthetic: physical agility and balance; body control; hand-eye coordination</a:t>
                      </a:r>
                    </a:p>
                  </a:txBody>
                  <a:tcPr marL="88251" marR="88251">
                    <a:solidFill>
                      <a:schemeClr val="accent4"/>
                    </a:solidFill>
                  </a:tcPr>
                </a:tc>
                <a:tc>
                  <a:txBody>
                    <a:bodyPr/>
                    <a:lstStyle/>
                    <a:p>
                      <a:r>
                        <a:rPr lang="en-US" sz="2000" u="none" strike="noStrike" kern="1200" baseline="0" dirty="0">
                          <a:solidFill>
                            <a:schemeClr val="tx2">
                              <a:lumMod val="50000"/>
                            </a:schemeClr>
                          </a:solidFill>
                          <a:latin typeface="Arial" panose="020B0604020202020204" pitchFamily="34" charset="0"/>
                          <a:cs typeface="Arial" panose="020B0604020202020204" pitchFamily="34" charset="0"/>
                        </a:rPr>
                        <a:t>Athletes, firefighters, chefs, actors, gardeners</a:t>
                      </a:r>
                    </a:p>
                  </a:txBody>
                  <a:tcPr marL="88251" marR="88251">
                    <a:solidFill>
                      <a:schemeClr val="accent4"/>
                    </a:solidFill>
                  </a:tcPr>
                </a:tc>
                <a:tc>
                  <a:txBody>
                    <a:bodyPr/>
                    <a:lstStyle/>
                    <a:p>
                      <a:r>
                        <a:rPr lang="en-US" sz="2000" dirty="0">
                          <a:solidFill>
                            <a:schemeClr val="tx2">
                              <a:lumMod val="50000"/>
                            </a:schemeClr>
                          </a:solidFill>
                          <a:latin typeface="Arial" pitchFamily="34" charset="0"/>
                          <a:cs typeface="Arial" pitchFamily="34" charset="0"/>
                        </a:rPr>
                        <a:t>Touch and feel, physical experience</a:t>
                      </a:r>
                    </a:p>
                  </a:txBody>
                  <a:tcPr marL="88251" marR="88251">
                    <a:solidFill>
                      <a:schemeClr val="accent4"/>
                    </a:solidFill>
                  </a:tcPr>
                </a:tc>
                <a:extLst>
                  <a:ext uri="{0D108BD9-81ED-4DB2-BD59-A6C34878D82A}">
                    <a16:rowId xmlns:a16="http://schemas.microsoft.com/office/drawing/2014/main" val="10001"/>
                  </a:ext>
                </a:extLst>
              </a:tr>
              <a:tr h="1473370">
                <a:tc>
                  <a:txBody>
                    <a:bodyPr/>
                    <a:lstStyle/>
                    <a:p>
                      <a:r>
                        <a:rPr lang="en-US" sz="2000" dirty="0">
                          <a:solidFill>
                            <a:schemeClr val="tx2">
                              <a:lumMod val="50000"/>
                            </a:schemeClr>
                          </a:solidFill>
                          <a:latin typeface="Arial" panose="020B0604020202020204" pitchFamily="34" charset="0"/>
                          <a:cs typeface="Arial" panose="020B0604020202020204" pitchFamily="34" charset="0"/>
                        </a:rPr>
                        <a:t>Interpersonal: ability to relate to others and perceive their feelings; interprets behaviors of others; relates to emotional intelligence</a:t>
                      </a:r>
                    </a:p>
                  </a:txBody>
                  <a:tcPr marL="88251" marR="88251"/>
                </a:tc>
                <a:tc>
                  <a:txBody>
                    <a:bodyPr/>
                    <a:lstStyle/>
                    <a:p>
                      <a:r>
                        <a:rPr lang="en-US" sz="2000" dirty="0">
                          <a:solidFill>
                            <a:schemeClr val="tx2">
                              <a:lumMod val="50000"/>
                            </a:schemeClr>
                          </a:solidFill>
                          <a:latin typeface="Arial" pitchFamily="34" charset="0"/>
                          <a:cs typeface="Arial" pitchFamily="34" charset="0"/>
                        </a:rPr>
                        <a:t>Psychologists, doctors, educators, salespeople, politicians</a:t>
                      </a:r>
                    </a:p>
                  </a:txBody>
                  <a:tcPr marL="88251" marR="88251"/>
                </a:tc>
                <a:tc>
                  <a:txBody>
                    <a:bodyPr/>
                    <a:lstStyle/>
                    <a:p>
                      <a:r>
                        <a:rPr lang="en-US" sz="2000" dirty="0">
                          <a:solidFill>
                            <a:schemeClr val="tx2">
                              <a:lumMod val="50000"/>
                            </a:schemeClr>
                          </a:solidFill>
                          <a:latin typeface="Arial" pitchFamily="34" charset="0"/>
                          <a:cs typeface="Arial" pitchFamily="34" charset="0"/>
                        </a:rPr>
                        <a:t>Human contact, teamwork</a:t>
                      </a:r>
                    </a:p>
                    <a:p>
                      <a:endParaRPr lang="en-US" sz="2000" dirty="0">
                        <a:solidFill>
                          <a:schemeClr val="tx2">
                            <a:lumMod val="50000"/>
                          </a:schemeClr>
                        </a:solidFill>
                        <a:latin typeface="Arial" pitchFamily="34" charset="0"/>
                        <a:cs typeface="Arial" pitchFamily="34" charset="0"/>
                      </a:endParaRPr>
                    </a:p>
                  </a:txBody>
                  <a:tcPr marL="88251" marR="88251"/>
                </a:tc>
                <a:extLst>
                  <a:ext uri="{0D108BD9-81ED-4DB2-BD59-A6C34878D82A}">
                    <a16:rowId xmlns:a16="http://schemas.microsoft.com/office/drawing/2014/main" val="10002"/>
                  </a:ext>
                </a:extLst>
              </a:tr>
              <a:tr h="1473370">
                <a:tc>
                  <a:txBody>
                    <a:bodyPr/>
                    <a:lstStyle/>
                    <a:p>
                      <a:r>
                        <a:rPr lang="en-US" sz="2000" dirty="0">
                          <a:solidFill>
                            <a:schemeClr val="tx2">
                              <a:lumMod val="50000"/>
                            </a:schemeClr>
                          </a:solidFill>
                          <a:latin typeface="Arial" pitchFamily="34" charset="0"/>
                          <a:cs typeface="Arial" pitchFamily="34" charset="0"/>
                        </a:rPr>
                        <a:t>Intrapersonal: self-awareness; understands oneself and one’s relationship to others and to the world; relates to emotional intelligence</a:t>
                      </a:r>
                    </a:p>
                  </a:txBody>
                  <a:tcPr marL="88251" marR="88251">
                    <a:solidFill>
                      <a:schemeClr val="accent4"/>
                    </a:solidFill>
                  </a:tcPr>
                </a:tc>
                <a:tc>
                  <a:txBody>
                    <a:bodyPr/>
                    <a:lstStyle/>
                    <a:p>
                      <a:r>
                        <a:rPr lang="en-US" sz="2000" dirty="0">
                          <a:solidFill>
                            <a:schemeClr val="tx2">
                              <a:lumMod val="50000"/>
                            </a:schemeClr>
                          </a:solidFill>
                          <a:latin typeface="Arial" pitchFamily="34" charset="0"/>
                          <a:cs typeface="Arial" pitchFamily="34" charset="0"/>
                        </a:rPr>
                        <a:t>Related to success in almost all careers</a:t>
                      </a:r>
                    </a:p>
                    <a:p>
                      <a:endParaRPr lang="en-US" sz="2000" dirty="0">
                        <a:solidFill>
                          <a:schemeClr val="tx2">
                            <a:lumMod val="50000"/>
                          </a:schemeClr>
                        </a:solidFill>
                        <a:latin typeface="Arial" pitchFamily="34" charset="0"/>
                        <a:cs typeface="Arial" pitchFamily="34" charset="0"/>
                      </a:endParaRPr>
                    </a:p>
                  </a:txBody>
                  <a:tcPr marL="88251" marR="88251">
                    <a:solidFill>
                      <a:schemeClr val="accent4"/>
                    </a:solidFill>
                  </a:tcPr>
                </a:tc>
                <a:tc>
                  <a:txBody>
                    <a:bodyPr/>
                    <a:lstStyle/>
                    <a:p>
                      <a:r>
                        <a:rPr lang="en-US" sz="2000" dirty="0">
                          <a:solidFill>
                            <a:schemeClr val="tx2">
                              <a:lumMod val="50000"/>
                            </a:schemeClr>
                          </a:solidFill>
                          <a:latin typeface="Arial" pitchFamily="34" charset="0"/>
                          <a:cs typeface="Arial" pitchFamily="34" charset="0"/>
                        </a:rPr>
                        <a:t>Self-reflection, self-discovery</a:t>
                      </a:r>
                    </a:p>
                  </a:txBody>
                  <a:tcPr marL="88251" marR="88251">
                    <a:solidFill>
                      <a:schemeClr val="accent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176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746" y="365125"/>
            <a:ext cx="11956026" cy="874127"/>
          </a:xfrm>
        </p:spPr>
        <p:txBody>
          <a:bodyPr/>
          <a:lstStyle/>
          <a:p>
            <a:r>
              <a:rPr lang="en-US" sz="3400" spc="-50" dirty="0"/>
              <a:t>Table 3.4 Matching Intelligence Types with Career Choices</a:t>
            </a:r>
            <a:br>
              <a:rPr lang="en-US" sz="3400" spc="-50" dirty="0"/>
            </a:br>
            <a:r>
              <a:rPr lang="en-US" sz="2400" spc="-50" dirty="0"/>
              <a:t>(2 of 2)</a:t>
            </a:r>
            <a:endParaRPr lang="ba-RU" sz="3400" spc="-50" dirty="0"/>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1179843390"/>
              </p:ext>
            </p:extLst>
          </p:nvPr>
        </p:nvGraphicFramePr>
        <p:xfrm>
          <a:off x="367628" y="1357237"/>
          <a:ext cx="11401585" cy="4810588"/>
        </p:xfrm>
        <a:graphic>
          <a:graphicData uri="http://schemas.openxmlformats.org/drawingml/2006/table">
            <a:tbl>
              <a:tblPr firstRow="1" bandRow="1">
                <a:tableStyleId>{073A0DAA-6AF3-43AB-8588-CEC1D06C72B9}</a:tableStyleId>
              </a:tblPr>
              <a:tblGrid>
                <a:gridCol w="4838553">
                  <a:extLst>
                    <a:ext uri="{9D8B030D-6E8A-4147-A177-3AD203B41FA5}">
                      <a16:colId xmlns:a16="http://schemas.microsoft.com/office/drawing/2014/main" val="20000"/>
                    </a:ext>
                  </a:extLst>
                </a:gridCol>
                <a:gridCol w="3908322">
                  <a:extLst>
                    <a:ext uri="{9D8B030D-6E8A-4147-A177-3AD203B41FA5}">
                      <a16:colId xmlns:a16="http://schemas.microsoft.com/office/drawing/2014/main" val="20001"/>
                    </a:ext>
                  </a:extLst>
                </a:gridCol>
                <a:gridCol w="2654710">
                  <a:extLst>
                    <a:ext uri="{9D8B030D-6E8A-4147-A177-3AD203B41FA5}">
                      <a16:colId xmlns:a16="http://schemas.microsoft.com/office/drawing/2014/main" val="20002"/>
                    </a:ext>
                  </a:extLst>
                </a:gridCol>
              </a:tblGrid>
              <a:tr h="594803">
                <a:tc>
                  <a:txBody>
                    <a:bodyPr/>
                    <a:lstStyle/>
                    <a:p>
                      <a:pPr algn="ctr"/>
                      <a:r>
                        <a:rPr lang="en-US" sz="2000" b="1" dirty="0">
                          <a:solidFill>
                            <a:schemeClr val="bg1"/>
                          </a:solidFill>
                          <a:latin typeface="Arial" pitchFamily="34" charset="0"/>
                          <a:cs typeface="Arial" pitchFamily="34" charset="0"/>
                        </a:rPr>
                        <a:t>Type of Intelligence</a:t>
                      </a:r>
                    </a:p>
                  </a:txBody>
                  <a:tcPr marL="88251" marR="88251" anchor="ctr"/>
                </a:tc>
                <a:tc>
                  <a:txBody>
                    <a:bodyPr/>
                    <a:lstStyle/>
                    <a:p>
                      <a:pPr algn="ctr"/>
                      <a:r>
                        <a:rPr lang="en-US" sz="2000" b="1" dirty="0">
                          <a:solidFill>
                            <a:schemeClr val="bg1"/>
                          </a:solidFill>
                          <a:latin typeface="Arial" pitchFamily="34" charset="0"/>
                          <a:cs typeface="Arial" pitchFamily="34" charset="0"/>
                        </a:rPr>
                        <a:t>Related Careers</a:t>
                      </a:r>
                    </a:p>
                  </a:txBody>
                  <a:tcPr marL="88251" marR="88251" anchor="ctr"/>
                </a:tc>
                <a:tc>
                  <a:txBody>
                    <a:bodyPr/>
                    <a:lstStyle/>
                    <a:p>
                      <a:pPr algn="ctr"/>
                      <a:r>
                        <a:rPr lang="en-US" sz="2000" b="1" dirty="0">
                          <a:solidFill>
                            <a:schemeClr val="bg1"/>
                          </a:solidFill>
                          <a:latin typeface="Arial" pitchFamily="34" charset="0"/>
                          <a:cs typeface="Arial" pitchFamily="34" charset="0"/>
                        </a:rPr>
                        <a:t>Preferred Learning Style </a:t>
                      </a:r>
                    </a:p>
                  </a:txBody>
                  <a:tcPr marL="88251" marR="88251" anchor="ctr"/>
                </a:tc>
                <a:extLst>
                  <a:ext uri="{0D108BD9-81ED-4DB2-BD59-A6C34878D82A}">
                    <a16:rowId xmlns:a16="http://schemas.microsoft.com/office/drawing/2014/main" val="10000"/>
                  </a:ext>
                </a:extLst>
              </a:tr>
              <a:tr h="1027387">
                <a:tc>
                  <a:txBody>
                    <a:bodyPr/>
                    <a:lstStyle/>
                    <a:p>
                      <a:r>
                        <a:rPr lang="en-US" sz="2000" b="0" dirty="0">
                          <a:solidFill>
                            <a:schemeClr val="tx2">
                              <a:lumMod val="50000"/>
                            </a:schemeClr>
                          </a:solidFill>
                          <a:latin typeface="Arial" pitchFamily="34" charset="0"/>
                          <a:cs typeface="Arial" pitchFamily="34" charset="0"/>
                        </a:rPr>
                        <a:t>Linguistic: verbal and written language; explaining and interpreting ideas and information</a:t>
                      </a:r>
                    </a:p>
                  </a:txBody>
                  <a:tcPr marL="88251" marR="88251">
                    <a:solidFill>
                      <a:schemeClr val="accent4"/>
                    </a:solidFill>
                  </a:tcPr>
                </a:tc>
                <a:tc>
                  <a:txBody>
                    <a:bodyPr/>
                    <a:lstStyle/>
                    <a:p>
                      <a:r>
                        <a:rPr lang="en-US" sz="2000" b="0" dirty="0">
                          <a:solidFill>
                            <a:schemeClr val="tx2">
                              <a:lumMod val="50000"/>
                            </a:schemeClr>
                          </a:solidFill>
                          <a:latin typeface="Arial" pitchFamily="34" charset="0"/>
                          <a:cs typeface="Arial" pitchFamily="34" charset="0"/>
                        </a:rPr>
                        <a:t>Authors, speakers, lawyers, TV and radio hosts, translators</a:t>
                      </a:r>
                    </a:p>
                  </a:txBody>
                  <a:tcPr marL="88251" marR="88251">
                    <a:solidFill>
                      <a:schemeClr val="accent4"/>
                    </a:solidFill>
                  </a:tcPr>
                </a:tc>
                <a:tc>
                  <a:txBody>
                    <a:bodyPr/>
                    <a:lstStyle/>
                    <a:p>
                      <a:r>
                        <a:rPr lang="en-US" sz="2000" dirty="0">
                          <a:solidFill>
                            <a:schemeClr val="tx2">
                              <a:lumMod val="50000"/>
                            </a:schemeClr>
                          </a:solidFill>
                          <a:latin typeface="Arial" pitchFamily="34" charset="0"/>
                          <a:cs typeface="Arial" pitchFamily="34" charset="0"/>
                        </a:rPr>
                        <a:t>Verbal and written words and language</a:t>
                      </a:r>
                    </a:p>
                  </a:txBody>
                  <a:tcPr marL="88251" marR="88251">
                    <a:solidFill>
                      <a:schemeClr val="accent4"/>
                    </a:solidFill>
                  </a:tcPr>
                </a:tc>
                <a:extLst>
                  <a:ext uri="{0D108BD9-81ED-4DB2-BD59-A6C34878D82A}">
                    <a16:rowId xmlns:a16="http://schemas.microsoft.com/office/drawing/2014/main" val="10004"/>
                  </a:ext>
                </a:extLst>
              </a:tr>
              <a:tr h="1027387">
                <a:tc>
                  <a:txBody>
                    <a:bodyPr/>
                    <a:lstStyle/>
                    <a:p>
                      <a:r>
                        <a:rPr lang="en-US" sz="2000" dirty="0">
                          <a:solidFill>
                            <a:schemeClr val="tx2">
                              <a:lumMod val="50000"/>
                            </a:schemeClr>
                          </a:solidFill>
                          <a:latin typeface="Arial" pitchFamily="34" charset="0"/>
                          <a:cs typeface="Arial" pitchFamily="34" charset="0"/>
                        </a:rPr>
                        <a:t>Logical-Mathematical: logic and pattern detection; analytical; problem solving; excels at math</a:t>
                      </a:r>
                    </a:p>
                  </a:txBody>
                  <a:tcPr marL="88251" marR="88251"/>
                </a:tc>
                <a:tc>
                  <a:txBody>
                    <a:bodyPr/>
                    <a:lstStyle/>
                    <a:p>
                      <a:r>
                        <a:rPr lang="en-US" sz="2000" u="none" strike="noStrike" kern="1200" baseline="0" dirty="0">
                          <a:solidFill>
                            <a:schemeClr val="tx2">
                              <a:lumMod val="50000"/>
                            </a:schemeClr>
                          </a:solidFill>
                          <a:latin typeface="Arial" pitchFamily="34" charset="0"/>
                          <a:cs typeface="Arial" pitchFamily="34" charset="0"/>
                        </a:rPr>
                        <a:t>Engineers, directors, scientists, researchers, accountants, statisticians</a:t>
                      </a:r>
                    </a:p>
                  </a:txBody>
                  <a:tcPr marL="88251" marR="88251"/>
                </a:tc>
                <a:tc>
                  <a:txBody>
                    <a:bodyPr/>
                    <a:lstStyle/>
                    <a:p>
                      <a:r>
                        <a:rPr lang="en-US" sz="2000" dirty="0">
                          <a:solidFill>
                            <a:schemeClr val="tx2">
                              <a:lumMod val="50000"/>
                            </a:schemeClr>
                          </a:solidFill>
                          <a:latin typeface="Arial" pitchFamily="34" charset="0"/>
                          <a:cs typeface="Arial" pitchFamily="34" charset="0"/>
                        </a:rPr>
                        <a:t>Logic and numbers</a:t>
                      </a:r>
                    </a:p>
                  </a:txBody>
                  <a:tcPr marL="88251" marR="88251"/>
                </a:tc>
                <a:extLst>
                  <a:ext uri="{0D108BD9-81ED-4DB2-BD59-A6C34878D82A}">
                    <a16:rowId xmlns:a16="http://schemas.microsoft.com/office/drawing/2014/main" val="3637721197"/>
                  </a:ext>
                </a:extLst>
              </a:tr>
              <a:tr h="1027387">
                <a:tc>
                  <a:txBody>
                    <a:bodyPr/>
                    <a:lstStyle/>
                    <a:p>
                      <a:r>
                        <a:rPr lang="en-US" sz="2000" dirty="0">
                          <a:solidFill>
                            <a:schemeClr val="tx2">
                              <a:lumMod val="50000"/>
                            </a:schemeClr>
                          </a:solidFill>
                          <a:latin typeface="Arial" panose="020B0604020202020204" pitchFamily="34" charset="0"/>
                          <a:cs typeface="Arial" panose="020B0604020202020204" pitchFamily="34" charset="0"/>
                        </a:rPr>
                        <a:t>Musical: recognition of rhythm and tonal patterns; musical ability; high awareness and use of sound</a:t>
                      </a:r>
                    </a:p>
                  </a:txBody>
                  <a:tcPr marL="88251" marR="88251">
                    <a:solidFill>
                      <a:schemeClr val="accent4"/>
                    </a:solidFill>
                  </a:tcPr>
                </a:tc>
                <a:tc>
                  <a:txBody>
                    <a:bodyPr/>
                    <a:lstStyle/>
                    <a:p>
                      <a:r>
                        <a:rPr lang="en-US" sz="2000" dirty="0">
                          <a:solidFill>
                            <a:schemeClr val="tx2">
                              <a:lumMod val="50000"/>
                            </a:schemeClr>
                          </a:solidFill>
                          <a:latin typeface="Arial" pitchFamily="34" charset="0"/>
                          <a:cs typeface="Arial" pitchFamily="34" charset="0"/>
                        </a:rPr>
                        <a:t>Musicians, DJs, music teachers, acoustic engineers, music producers, composers</a:t>
                      </a:r>
                    </a:p>
                  </a:txBody>
                  <a:tcPr marL="88251" marR="88251">
                    <a:solidFill>
                      <a:schemeClr val="accent4"/>
                    </a:solidFill>
                  </a:tcPr>
                </a:tc>
                <a:tc>
                  <a:txBody>
                    <a:bodyPr/>
                    <a:lstStyle/>
                    <a:p>
                      <a:r>
                        <a:rPr lang="en-US" sz="2000" dirty="0">
                          <a:solidFill>
                            <a:schemeClr val="tx2">
                              <a:lumMod val="50000"/>
                            </a:schemeClr>
                          </a:solidFill>
                          <a:latin typeface="Arial" panose="020B0604020202020204" pitchFamily="34" charset="0"/>
                          <a:cs typeface="Arial" panose="020B0604020202020204" pitchFamily="34" charset="0"/>
                        </a:rPr>
                        <a:t>Music,</a:t>
                      </a:r>
                      <a:r>
                        <a:rPr lang="en-US" sz="2000" baseline="0" dirty="0">
                          <a:solidFill>
                            <a:schemeClr val="tx2">
                              <a:lumMod val="50000"/>
                            </a:schemeClr>
                          </a:solidFill>
                          <a:latin typeface="Arial" panose="020B0604020202020204" pitchFamily="34" charset="0"/>
                          <a:cs typeface="Arial" panose="020B0604020202020204" pitchFamily="34" charset="0"/>
                        </a:rPr>
                        <a:t> sounds, and rhythm</a:t>
                      </a:r>
                      <a:endParaRPr lang="en-US" sz="2000" dirty="0">
                        <a:solidFill>
                          <a:schemeClr val="tx2">
                            <a:lumMod val="50000"/>
                          </a:schemeClr>
                        </a:solidFill>
                        <a:latin typeface="Arial" pitchFamily="34" charset="0"/>
                        <a:cs typeface="Arial" pitchFamily="34" charset="0"/>
                      </a:endParaRPr>
                    </a:p>
                  </a:txBody>
                  <a:tcPr marL="88251" marR="88251">
                    <a:solidFill>
                      <a:schemeClr val="accent4"/>
                    </a:solidFill>
                  </a:tcPr>
                </a:tc>
                <a:extLst>
                  <a:ext uri="{0D108BD9-81ED-4DB2-BD59-A6C34878D82A}">
                    <a16:rowId xmlns:a16="http://schemas.microsoft.com/office/drawing/2014/main" val="3713125820"/>
                  </a:ext>
                </a:extLst>
              </a:tr>
              <a:tr h="1027387">
                <a:tc>
                  <a:txBody>
                    <a:bodyPr/>
                    <a:lstStyle/>
                    <a:p>
                      <a:r>
                        <a:rPr lang="en-US" sz="2000" dirty="0">
                          <a:solidFill>
                            <a:schemeClr val="tx2">
                              <a:lumMod val="50000"/>
                            </a:schemeClr>
                          </a:solidFill>
                          <a:latin typeface="Arial" pitchFamily="34" charset="0"/>
                          <a:cs typeface="Arial" pitchFamily="34" charset="0"/>
                        </a:rPr>
                        <a:t>Spatial-Visual: creation and interpretation of visual images; visual and </a:t>
                      </a:r>
                      <a:r>
                        <a:rPr lang="en-US" sz="2000" dirty="0">
                          <a:solidFill>
                            <a:schemeClr val="tx1"/>
                          </a:solidFill>
                          <a:latin typeface="Arial" pitchFamily="34" charset="0"/>
                          <a:cs typeface="Arial" pitchFamily="34" charset="0"/>
                        </a:rPr>
                        <a:t>spatial</a:t>
                      </a:r>
                      <a:r>
                        <a:rPr lang="en-US" sz="2000" dirty="0">
                          <a:solidFill>
                            <a:schemeClr val="tx2">
                              <a:lumMod val="50000"/>
                            </a:schemeClr>
                          </a:solidFill>
                          <a:latin typeface="Arial" pitchFamily="34" charset="0"/>
                          <a:cs typeface="Arial" pitchFamily="34" charset="0"/>
                        </a:rPr>
                        <a:t> perception</a:t>
                      </a:r>
                    </a:p>
                  </a:txBody>
                  <a:tcPr marL="88251" marR="882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lumMod val="50000"/>
                            </a:schemeClr>
                          </a:solidFill>
                          <a:latin typeface="Arial" pitchFamily="34" charset="0"/>
                          <a:cs typeface="Arial" pitchFamily="34" charset="0"/>
                        </a:rPr>
                        <a:t>Artists, engineers, photographers, inventors, beauty consultants</a:t>
                      </a:r>
                    </a:p>
                  </a:txBody>
                  <a:tcPr marL="88251" marR="882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lumMod val="50000"/>
                            </a:schemeClr>
                          </a:solidFill>
                          <a:latin typeface="Arial" pitchFamily="34" charset="0"/>
                          <a:cs typeface="Arial" pitchFamily="34" charset="0"/>
                        </a:rPr>
                        <a:t>Pictures, shapes</a:t>
                      </a:r>
                      <a:r>
                        <a:rPr lang="en-US" sz="2000" dirty="0">
                          <a:solidFill>
                            <a:srgbClr val="FF0000"/>
                          </a:solidFill>
                          <a:latin typeface="Arial" pitchFamily="34" charset="0"/>
                          <a:cs typeface="Arial" pitchFamily="34" charset="0"/>
                        </a:rPr>
                        <a:t>;</a:t>
                      </a:r>
                      <a:r>
                        <a:rPr lang="en-US" sz="2000" dirty="0">
                          <a:solidFill>
                            <a:schemeClr val="tx2">
                              <a:lumMod val="50000"/>
                            </a:schemeClr>
                          </a:solidFill>
                          <a:latin typeface="Arial" pitchFamily="34" charset="0"/>
                          <a:cs typeface="Arial" pitchFamily="34" charset="0"/>
                        </a:rPr>
                        <a:t> visually</a:t>
                      </a:r>
                    </a:p>
                  </a:txBody>
                  <a:tcPr marL="88251" marR="88251"/>
                </a:tc>
                <a:extLst>
                  <a:ext uri="{0D108BD9-81ED-4DB2-BD59-A6C34878D82A}">
                    <a16:rowId xmlns:a16="http://schemas.microsoft.com/office/drawing/2014/main" val="3671954319"/>
                  </a:ext>
                </a:extLst>
              </a:tr>
            </a:tbl>
          </a:graphicData>
        </a:graphic>
      </p:graphicFrame>
    </p:spTree>
    <p:extLst>
      <p:ext uri="{BB962C8B-B14F-4D97-AF65-F5344CB8AC3E}">
        <p14:creationId xmlns:p14="http://schemas.microsoft.com/office/powerpoint/2010/main" val="29581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662381"/>
          </a:xfrm>
        </p:spPr>
        <p:txBody>
          <a:bodyPr/>
          <a:lstStyle/>
          <a:p>
            <a:r>
              <a:rPr lang="en-US" dirty="0"/>
              <a:t>Emotional Intelligence</a:t>
            </a:r>
            <a:endParaRPr lang="ba-RU" sz="3600" dirty="0"/>
          </a:p>
        </p:txBody>
      </p:sp>
      <p:sp>
        <p:nvSpPr>
          <p:cNvPr id="9" name="Text Placeholder 8"/>
          <p:cNvSpPr>
            <a:spLocks noGrp="1"/>
          </p:cNvSpPr>
          <p:nvPr>
            <p:ph idx="1"/>
          </p:nvPr>
        </p:nvSpPr>
        <p:spPr>
          <a:xfrm>
            <a:off x="476843" y="1633900"/>
            <a:ext cx="11241915" cy="4545673"/>
          </a:xfrm>
        </p:spPr>
        <p:txBody>
          <a:bodyPr/>
          <a:lstStyle/>
          <a:p>
            <a:r>
              <a:rPr lang="en-US" b="1" dirty="0"/>
              <a:t>Emotional intelligence (EI) </a:t>
            </a:r>
            <a:r>
              <a:rPr lang="en-US" dirty="0"/>
              <a:t>– an interpersonal capability that includes the ability to perceive and express emotions, to understand and use them, and to manage emotions in oneself and other people</a:t>
            </a:r>
          </a:p>
          <a:p>
            <a:pPr lvl="1"/>
            <a:r>
              <a:rPr lang="en-US" dirty="0"/>
              <a:t>Self-awareness: being aware of what you’re feeling</a:t>
            </a:r>
          </a:p>
          <a:p>
            <a:pPr lvl="1"/>
            <a:r>
              <a:rPr lang="en-US" dirty="0"/>
              <a:t>Self-motivation: persisting in the face of obstacles, setbacks, and failures</a:t>
            </a:r>
          </a:p>
          <a:p>
            <a:pPr lvl="1"/>
            <a:r>
              <a:rPr lang="en-US" dirty="0"/>
              <a:t>Self-management: managing your own emotions and impulses</a:t>
            </a:r>
          </a:p>
          <a:p>
            <a:pPr lvl="1"/>
            <a:r>
              <a:rPr lang="en-US" dirty="0"/>
              <a:t>Empathy: sensing how others are feeling</a:t>
            </a:r>
          </a:p>
          <a:p>
            <a:pPr lvl="1"/>
            <a:r>
              <a:rPr lang="en-US" dirty="0"/>
              <a:t>Social skills: effectively handling emotions of others</a:t>
            </a:r>
          </a:p>
        </p:txBody>
      </p:sp>
    </p:spTree>
    <p:extLst>
      <p:ext uri="{BB962C8B-B14F-4D97-AF65-F5344CB8AC3E}">
        <p14:creationId xmlns:p14="http://schemas.microsoft.com/office/powerpoint/2010/main" val="88885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F992-B9C0-51A2-58ED-FF1535866B36}"/>
              </a:ext>
            </a:extLst>
          </p:cNvPr>
          <p:cNvSpPr>
            <a:spLocks noGrp="1"/>
          </p:cNvSpPr>
          <p:nvPr>
            <p:ph type="title"/>
          </p:nvPr>
        </p:nvSpPr>
        <p:spPr/>
        <p:txBody>
          <a:bodyPr/>
          <a:lstStyle/>
          <a:p>
            <a:r>
              <a:rPr lang="en-US" dirty="0"/>
              <a:t>Polling Activity</a:t>
            </a:r>
          </a:p>
        </p:txBody>
      </p:sp>
      <p:sp>
        <p:nvSpPr>
          <p:cNvPr id="3" name="Content Placeholder 2">
            <a:extLst>
              <a:ext uri="{FF2B5EF4-FFF2-40B4-BE49-F238E27FC236}">
                <a16:creationId xmlns:a16="http://schemas.microsoft.com/office/drawing/2014/main" id="{54853074-2696-908A-90CD-88418B432EC7}"/>
              </a:ext>
            </a:extLst>
          </p:cNvPr>
          <p:cNvSpPr>
            <a:spLocks noGrp="1"/>
          </p:cNvSpPr>
          <p:nvPr>
            <p:ph idx="1"/>
          </p:nvPr>
        </p:nvSpPr>
        <p:spPr/>
        <p:txBody>
          <a:bodyPr/>
          <a:lstStyle/>
          <a:p>
            <a:pPr marL="0" indent="0">
              <a:buNone/>
            </a:pPr>
            <a:r>
              <a:rPr lang="en-US" dirty="0"/>
              <a:t>Which of the dimensions of emotional intelligence do you feel is most valuable for managers to possess?</a:t>
            </a:r>
          </a:p>
          <a:p>
            <a:pPr marL="971550" lvl="1" indent="-514350">
              <a:buFont typeface="+mj-lt"/>
              <a:buAutoNum type="alphaLcPeriod"/>
            </a:pPr>
            <a:r>
              <a:rPr lang="en-US" dirty="0"/>
              <a:t>Self-awareness</a:t>
            </a:r>
          </a:p>
          <a:p>
            <a:pPr marL="971550" lvl="1" indent="-514350">
              <a:buFont typeface="+mj-lt"/>
              <a:buAutoNum type="alphaLcPeriod"/>
            </a:pPr>
            <a:r>
              <a:rPr lang="en-US" dirty="0"/>
              <a:t>Self-motivation</a:t>
            </a:r>
          </a:p>
          <a:p>
            <a:pPr marL="971550" lvl="1" indent="-514350">
              <a:buFont typeface="+mj-lt"/>
              <a:buAutoNum type="alphaLcPeriod"/>
            </a:pPr>
            <a:r>
              <a:rPr lang="en-US" dirty="0"/>
              <a:t>Self-management</a:t>
            </a:r>
          </a:p>
          <a:p>
            <a:pPr marL="971550" lvl="1" indent="-514350">
              <a:buFont typeface="+mj-lt"/>
              <a:buAutoNum type="alphaLcPeriod"/>
            </a:pPr>
            <a:r>
              <a:rPr lang="en-US" dirty="0"/>
              <a:t>Empathy</a:t>
            </a:r>
          </a:p>
          <a:p>
            <a:pPr marL="971550" lvl="1" indent="-514350">
              <a:buFont typeface="+mj-lt"/>
              <a:buAutoNum type="alphaLcPeriod"/>
            </a:pPr>
            <a:r>
              <a:rPr lang="en-US" dirty="0"/>
              <a:t>Social skills</a:t>
            </a:r>
          </a:p>
        </p:txBody>
      </p:sp>
    </p:spTree>
    <p:extLst>
      <p:ext uri="{BB962C8B-B14F-4D97-AF65-F5344CB8AC3E}">
        <p14:creationId xmlns:p14="http://schemas.microsoft.com/office/powerpoint/2010/main" val="32125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3-1</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r>
              <a:rPr lang="en-US" dirty="0"/>
              <a:t>People in Organizations</a:t>
            </a:r>
          </a:p>
        </p:txBody>
      </p:sp>
    </p:spTree>
    <p:custDataLst>
      <p:tags r:id="rId1"/>
    </p:custDataLst>
    <p:extLst>
      <p:ext uri="{BB962C8B-B14F-4D97-AF65-F5344CB8AC3E}">
        <p14:creationId xmlns:p14="http://schemas.microsoft.com/office/powerpoint/2010/main" val="3007456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3-5</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r>
              <a:rPr lang="en-US" dirty="0"/>
              <a:t>Learning Styles</a:t>
            </a:r>
          </a:p>
        </p:txBody>
      </p:sp>
    </p:spTree>
    <p:custDataLst>
      <p:tags r:id="rId1"/>
    </p:custDataLst>
    <p:extLst>
      <p:ext uri="{BB962C8B-B14F-4D97-AF65-F5344CB8AC3E}">
        <p14:creationId xmlns:p14="http://schemas.microsoft.com/office/powerpoint/2010/main" val="25679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Learning Styles</a:t>
            </a:r>
            <a:endParaRPr lang="ba-RU" dirty="0"/>
          </a:p>
        </p:txBody>
      </p:sp>
      <p:sp>
        <p:nvSpPr>
          <p:cNvPr id="9" name="Text Placeholder 8"/>
          <p:cNvSpPr>
            <a:spLocks noGrp="1"/>
          </p:cNvSpPr>
          <p:nvPr>
            <p:ph idx="1"/>
          </p:nvPr>
        </p:nvSpPr>
        <p:spPr>
          <a:xfrm>
            <a:off x="476843" y="1560161"/>
            <a:ext cx="11241915" cy="4351338"/>
          </a:xfrm>
        </p:spPr>
        <p:txBody>
          <a:bodyPr/>
          <a:lstStyle/>
          <a:p>
            <a:pPr>
              <a:spcBef>
                <a:spcPts val="0"/>
              </a:spcBef>
            </a:pPr>
            <a:r>
              <a:rPr lang="en-US" sz="2600" b="1" dirty="0"/>
              <a:t>Learning style </a:t>
            </a:r>
            <a:r>
              <a:rPr lang="en-US" sz="2600" dirty="0"/>
              <a:t>– individual differences and preferences in how we process information while problem-solving, learning, or engaging in similar activities</a:t>
            </a:r>
          </a:p>
          <a:p>
            <a:pPr>
              <a:spcBef>
                <a:spcPts val="0"/>
              </a:spcBef>
            </a:pPr>
            <a:r>
              <a:rPr lang="en-US" sz="2600" b="1" dirty="0"/>
              <a:t>Sensory </a:t>
            </a:r>
            <a:r>
              <a:rPr lang="en-US" b="1" dirty="0"/>
              <a:t>modality </a:t>
            </a:r>
            <a:r>
              <a:rPr lang="en-US" dirty="0"/>
              <a:t>– a system that interacts with the environment through one of the basic senses:</a:t>
            </a:r>
          </a:p>
          <a:p>
            <a:pPr marL="919163" indent="-455613">
              <a:spcBef>
                <a:spcPts val="0"/>
              </a:spcBef>
              <a:buFont typeface="Arial" panose="020B0604020202020204" pitchFamily="34" charset="0"/>
              <a:buChar char="–"/>
            </a:pPr>
            <a:r>
              <a:rPr lang="en-US" dirty="0"/>
              <a:t>Visual: learning by seeing</a:t>
            </a:r>
          </a:p>
          <a:p>
            <a:pPr marL="919163" indent="-455613">
              <a:spcBef>
                <a:spcPts val="0"/>
              </a:spcBef>
              <a:buFont typeface="Arial" panose="020B0604020202020204" pitchFamily="34" charset="0"/>
              <a:buChar char="–"/>
            </a:pPr>
            <a:r>
              <a:rPr lang="en-US" dirty="0"/>
              <a:t>Auditory: learning by hearing</a:t>
            </a:r>
          </a:p>
          <a:p>
            <a:pPr marL="919163" indent="-455613">
              <a:spcBef>
                <a:spcPts val="0"/>
              </a:spcBef>
              <a:buFont typeface="Arial" panose="020B0604020202020204" pitchFamily="34" charset="0"/>
              <a:buChar char="–"/>
            </a:pPr>
            <a:r>
              <a:rPr lang="en-US" dirty="0"/>
              <a:t>Tactile: learning by touching</a:t>
            </a:r>
          </a:p>
          <a:p>
            <a:pPr marL="919163" indent="-455613">
              <a:spcBef>
                <a:spcPts val="0"/>
              </a:spcBef>
              <a:buFont typeface="Arial" panose="020B0604020202020204" pitchFamily="34" charset="0"/>
              <a:buChar char="–"/>
            </a:pPr>
            <a:r>
              <a:rPr lang="en-US" dirty="0"/>
              <a:t>Kinesthetic: learning by doing</a:t>
            </a:r>
          </a:p>
        </p:txBody>
      </p:sp>
    </p:spTree>
    <p:extLst>
      <p:ext uri="{BB962C8B-B14F-4D97-AF65-F5344CB8AC3E}">
        <p14:creationId xmlns:p14="http://schemas.microsoft.com/office/powerpoint/2010/main" val="26862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399506"/>
            <a:ext cx="11241915" cy="691878"/>
          </a:xfrm>
        </p:spPr>
        <p:txBody>
          <a:bodyPr/>
          <a:lstStyle/>
          <a:p>
            <a:r>
              <a:rPr lang="en-US" dirty="0"/>
              <a:t>Kolb Learning Style Inventory</a:t>
            </a:r>
            <a:endParaRPr lang="ba-RU" dirty="0"/>
          </a:p>
        </p:txBody>
      </p:sp>
      <p:graphicFrame>
        <p:nvGraphicFramePr>
          <p:cNvPr id="5" name="Table Placeholder 4"/>
          <p:cNvGraphicFramePr>
            <a:graphicFrameLocks noGrp="1"/>
          </p:cNvGraphicFramePr>
          <p:nvPr>
            <p:ph idx="1"/>
            <p:extLst>
              <p:ext uri="{D42A27DB-BD31-4B8C-83A1-F6EECF244321}">
                <p14:modId xmlns:p14="http://schemas.microsoft.com/office/powerpoint/2010/main" val="261686307"/>
              </p:ext>
            </p:extLst>
          </p:nvPr>
        </p:nvGraphicFramePr>
        <p:xfrm>
          <a:off x="476250" y="1309445"/>
          <a:ext cx="11242674" cy="4806130"/>
        </p:xfrm>
        <a:graphic>
          <a:graphicData uri="http://schemas.openxmlformats.org/drawingml/2006/table">
            <a:tbl>
              <a:tblPr firstRow="1" bandRow="1"/>
              <a:tblGrid>
                <a:gridCol w="2641803">
                  <a:extLst>
                    <a:ext uri="{9D8B030D-6E8A-4147-A177-3AD203B41FA5}">
                      <a16:colId xmlns:a16="http://schemas.microsoft.com/office/drawing/2014/main" val="20000"/>
                    </a:ext>
                  </a:extLst>
                </a:gridCol>
                <a:gridCol w="8600871">
                  <a:extLst>
                    <a:ext uri="{9D8B030D-6E8A-4147-A177-3AD203B41FA5}">
                      <a16:colId xmlns:a16="http://schemas.microsoft.com/office/drawing/2014/main" val="20001"/>
                    </a:ext>
                  </a:extLst>
                </a:gridCol>
              </a:tblGrid>
              <a:tr h="864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itchFamily="34" charset="0"/>
                          <a:cs typeface="Arial" pitchFamily="34" charset="0"/>
                        </a:rPr>
                        <a:t>Convergers</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itchFamily="34" charset="0"/>
                          <a:cs typeface="Arial" pitchFamily="34" charset="0"/>
                        </a:rPr>
                        <a:t>Learn by active experimentation and abstract conceptualization; superior in technical tasks, inferior in interpersonal settings</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200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itchFamily="34" charset="0"/>
                          <a:cs typeface="Arial" pitchFamily="34" charset="0"/>
                        </a:rPr>
                        <a:t>Divergers</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itchFamily="34" charset="0"/>
                          <a:cs typeface="Arial" pitchFamily="34" charset="0"/>
                        </a:rPr>
                        <a:t>Learn by concrete experience and reflective observation; superior in generating alternate hypotheses and ideas; tend to be imaginative and people- or feeling-oriented</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1"/>
                  </a:ext>
                </a:extLst>
              </a:tr>
              <a:tr h="153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itchFamily="34" charset="0"/>
                          <a:cs typeface="Arial" pitchFamily="34" charset="0"/>
                        </a:rPr>
                        <a:t>Assimilators</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itchFamily="34" charset="0"/>
                          <a:cs typeface="Arial" pitchFamily="34" charset="0"/>
                        </a:rPr>
                        <a:t>Learn by abstract conceptualization and reflective observation; more concerned about abstract concepts and logical soundness than about people and practical values; suited to research and planning</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200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solidFill>
                            <a:schemeClr val="tx1"/>
                          </a:solidFill>
                          <a:effectLst/>
                          <a:latin typeface="Arial" pitchFamily="34" charset="0"/>
                          <a:cs typeface="Arial" pitchFamily="34" charset="0"/>
                        </a:rPr>
                        <a:t>Accommodators</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solidFill>
                            <a:schemeClr val="tx1"/>
                          </a:solidFill>
                          <a:effectLst/>
                          <a:latin typeface="Arial" pitchFamily="34" charset="0"/>
                          <a:cs typeface="Arial" pitchFamily="34" charset="0"/>
                        </a:rPr>
                        <a:t>Learn by active experimentation and concrete experience; focus on risk taking, opportunity seeking, and action; deal with people easily; suited to action-oriented jobs such as marketing and sales</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9049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Learning Style Orientations</a:t>
            </a:r>
            <a:endParaRPr lang="ba-RU" dirty="0"/>
          </a:p>
        </p:txBody>
      </p:sp>
      <p:graphicFrame>
        <p:nvGraphicFramePr>
          <p:cNvPr id="5" name="Table Placeholder 4"/>
          <p:cNvGraphicFramePr>
            <a:graphicFrameLocks noGrp="1"/>
          </p:cNvGraphicFramePr>
          <p:nvPr>
            <p:ph idx="1"/>
            <p:extLst>
              <p:ext uri="{D42A27DB-BD31-4B8C-83A1-F6EECF244321}">
                <p14:modId xmlns:p14="http://schemas.microsoft.com/office/powerpoint/2010/main" val="1851427486"/>
              </p:ext>
            </p:extLst>
          </p:nvPr>
        </p:nvGraphicFramePr>
        <p:xfrm>
          <a:off x="476843" y="1690692"/>
          <a:ext cx="11242674" cy="4455647"/>
        </p:xfrm>
        <a:graphic>
          <a:graphicData uri="http://schemas.openxmlformats.org/drawingml/2006/table">
            <a:tbl>
              <a:tblPr firstRow="1" bandRow="1"/>
              <a:tblGrid>
                <a:gridCol w="3328834">
                  <a:extLst>
                    <a:ext uri="{9D8B030D-6E8A-4147-A177-3AD203B41FA5}">
                      <a16:colId xmlns:a16="http://schemas.microsoft.com/office/drawing/2014/main" val="20000"/>
                    </a:ext>
                  </a:extLst>
                </a:gridCol>
                <a:gridCol w="7913840">
                  <a:extLst>
                    <a:ext uri="{9D8B030D-6E8A-4147-A177-3AD203B41FA5}">
                      <a16:colId xmlns:a16="http://schemas.microsoft.com/office/drawing/2014/main" val="20001"/>
                    </a:ext>
                  </a:extLst>
                </a:gridCol>
              </a:tblGrid>
              <a:tr h="729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Discovery learning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An inclination for exploration during learning</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729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Experiential learning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A desire for hands-on approaches to instruction</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1"/>
                  </a:ext>
                </a:extLst>
              </a:tr>
              <a:tr h="729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Observational learning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A preference for external stimuli such as demonstrations and diagrams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167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Structured learning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A preference for processing strategies such as taking notes, writing down task steps, subjective assessments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3"/>
                  </a:ext>
                </a:extLst>
              </a:tr>
              <a:tr h="908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Group learning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Preference to work with others while learning; active and interactional</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9060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Knowledge Check 3.1</a:t>
            </a:r>
          </a:p>
        </p:txBody>
      </p:sp>
      <p:sp>
        <p:nvSpPr>
          <p:cNvPr id="10" name="Content Placeholder 9">
            <a:extLst>
              <a:ext uri="{FF2B5EF4-FFF2-40B4-BE49-F238E27FC236}">
                <a16:creationId xmlns:a16="http://schemas.microsoft.com/office/drawing/2014/main" id="{DDAE1AFE-9B48-43B4-983D-10FCC8293ABC}"/>
              </a:ext>
            </a:extLst>
          </p:cNvPr>
          <p:cNvSpPr>
            <a:spLocks noGrp="1"/>
          </p:cNvSpPr>
          <p:nvPr>
            <p:ph idx="1"/>
          </p:nvPr>
        </p:nvSpPr>
        <p:spPr/>
        <p:txBody>
          <a:bodyPr vert="horz" lIns="91440" tIns="45720" rIns="91440" bIns="45720" rtlCol="0" anchor="t">
            <a:noAutofit/>
          </a:bodyPr>
          <a:lstStyle/>
          <a:p>
            <a:pPr marL="0" indent="0">
              <a:buNone/>
            </a:pPr>
            <a:r>
              <a:rPr lang="en-US" dirty="0"/>
              <a:t>What type of learning style orientation do you have if you prefer </a:t>
            </a:r>
            <a:r>
              <a:rPr kumimoji="0" lang="en-US" sz="2800" u="none" strike="noStrike" cap="none" normalizeH="0" baseline="0" dirty="0">
                <a:ln>
                  <a:noFill/>
                </a:ln>
                <a:solidFill>
                  <a:schemeClr val="tx1"/>
                </a:solidFill>
                <a:effectLst/>
                <a:latin typeface="Arial" pitchFamily="34" charset="0"/>
                <a:cs typeface="Arial" pitchFamily="34" charset="0"/>
              </a:rPr>
              <a:t>to take notes, write down task steps, and conduct subjective assessments as strategies for processing information?</a:t>
            </a:r>
          </a:p>
          <a:p>
            <a:pPr marL="514350" indent="-514350" fontAlgn="base">
              <a:spcBef>
                <a:spcPts val="576"/>
              </a:spcBef>
              <a:spcAft>
                <a:spcPts val="0"/>
              </a:spcAft>
              <a:buFont typeface="+mj-lt"/>
              <a:buAutoNum type="alphaLcPeriod"/>
            </a:pPr>
            <a:r>
              <a:rPr lang="en-US" dirty="0"/>
              <a:t>Discovery learning</a:t>
            </a:r>
          </a:p>
          <a:p>
            <a:pPr marL="514350" indent="-514350" fontAlgn="base">
              <a:spcBef>
                <a:spcPts val="576"/>
              </a:spcBef>
              <a:spcAft>
                <a:spcPts val="0"/>
              </a:spcAft>
              <a:buFont typeface="+mj-lt"/>
              <a:buAutoNum type="alphaLcPeriod"/>
            </a:pPr>
            <a:r>
              <a:rPr lang="en-US" dirty="0"/>
              <a:t>Experiential learning</a:t>
            </a:r>
          </a:p>
          <a:p>
            <a:pPr marL="514350" indent="-514350" fontAlgn="base">
              <a:spcBef>
                <a:spcPts val="576"/>
              </a:spcBef>
              <a:spcAft>
                <a:spcPts val="0"/>
              </a:spcAft>
              <a:buFont typeface="+mj-lt"/>
              <a:buAutoNum type="alphaLcPeriod"/>
            </a:pPr>
            <a:r>
              <a:rPr lang="en-US" dirty="0"/>
              <a:t>Observational learning</a:t>
            </a:r>
          </a:p>
          <a:p>
            <a:pPr marL="514350" indent="-514350" fontAlgn="base">
              <a:spcBef>
                <a:spcPts val="576"/>
              </a:spcBef>
              <a:spcAft>
                <a:spcPts val="0"/>
              </a:spcAft>
              <a:buFont typeface="+mj-lt"/>
              <a:buAutoNum type="alphaLcPeriod"/>
            </a:pPr>
            <a:r>
              <a:rPr lang="en-US" dirty="0"/>
              <a:t>Structured learning</a:t>
            </a:r>
          </a:p>
          <a:p>
            <a:endParaRPr lang="en-US" dirty="0"/>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Self-Assessment</a:t>
            </a:r>
          </a:p>
        </p:txBody>
      </p:sp>
      <p:sp>
        <p:nvSpPr>
          <p:cNvPr id="2" name="Text Placeholder 1"/>
          <p:cNvSpPr>
            <a:spLocks noGrp="1"/>
          </p:cNvSpPr>
          <p:nvPr>
            <p:ph idx="1"/>
          </p:nvPr>
        </p:nvSpPr>
        <p:spPr/>
        <p:txBody>
          <a:bodyPr/>
          <a:lstStyle/>
          <a:p>
            <a:r>
              <a:rPr lang="en-US" sz="2600" dirty="0">
                <a:solidFill>
                  <a:schemeClr val="tx1"/>
                </a:solidFill>
                <a:latin typeface="Arial" panose="020B0604020202020204" pitchFamily="34" charset="0"/>
                <a:ea typeface="+mn-ea"/>
                <a:cs typeface="Arial" panose="020B0604020202020204" pitchFamily="34" charset="0"/>
              </a:rPr>
              <a:t>Think back to job interviews you’ve had in the past. What did you do well? What could use improvement? What do you wish the interviewer had done differently?</a:t>
            </a:r>
          </a:p>
          <a:p>
            <a:r>
              <a:rPr lang="en-US" sz="2600" dirty="0">
                <a:solidFill>
                  <a:schemeClr val="tx1"/>
                </a:solidFill>
                <a:latin typeface="Arial" panose="020B0604020202020204" pitchFamily="34" charset="0"/>
                <a:ea typeface="+mn-ea"/>
                <a:cs typeface="Arial" panose="020B0604020202020204" pitchFamily="34" charset="0"/>
              </a:rPr>
              <a:t>If you’ve ever taken the Myers-Briggs inventory, how did you feel about the results? </a:t>
            </a:r>
            <a:r>
              <a:rPr lang="en-US" dirty="0"/>
              <a:t>If you haven’t taken it, what might you expect the results to be for you?</a:t>
            </a:r>
          </a:p>
          <a:p>
            <a:r>
              <a:rPr lang="en-US" sz="2600" dirty="0">
                <a:solidFill>
                  <a:schemeClr val="tx1"/>
                </a:solidFill>
                <a:latin typeface="Arial" panose="020B0604020202020204" pitchFamily="34" charset="0"/>
                <a:ea typeface="+mn-ea"/>
                <a:cs typeface="Arial" panose="020B0604020202020204" pitchFamily="34" charset="0"/>
              </a:rPr>
              <a:t>Think about your learning style. When you encounter a teaching style that doesn’t match your learning style, in what ways do you compensate?</a:t>
            </a:r>
          </a:p>
          <a:p>
            <a:endParaRPr lang="en-US" sz="26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136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2" name="Text Placeholder 1"/>
          <p:cNvSpPr>
            <a:spLocks noGrp="1"/>
          </p:cNvSpPr>
          <p:nvPr>
            <p:ph type="body" sz="quarter" idx="15"/>
          </p:nvPr>
        </p:nvSpPr>
        <p:spPr>
          <a:xfrm>
            <a:off x="743576" y="1562654"/>
            <a:ext cx="10711543" cy="3732692"/>
          </a:xfrm>
        </p:spPr>
        <p:txBody>
          <a:bodyPr/>
          <a:lstStyle/>
          <a:p>
            <a:r>
              <a:rPr lang="en-US" sz="2600" dirty="0">
                <a:solidFill>
                  <a:schemeClr val="tx1"/>
                </a:solidFill>
                <a:latin typeface="Arial" panose="020B0604020202020204" pitchFamily="34" charset="0"/>
                <a:ea typeface="+mn-ea"/>
                <a:cs typeface="Arial" panose="020B0604020202020204" pitchFamily="34" charset="0"/>
              </a:rPr>
              <a:t>Click the link to review the </a:t>
            </a:r>
            <a:r>
              <a:rPr lang="en-US" sz="2600" dirty="0">
                <a:latin typeface="Arial" panose="020B0604020202020204" pitchFamily="34" charset="0"/>
                <a:ea typeface="+mn-ea"/>
                <a:cs typeface="Arial" panose="020B0604020202020204" pitchFamily="34" charset="0"/>
              </a:rPr>
              <a:t>outcomes</a:t>
            </a:r>
            <a:r>
              <a:rPr lang="en-US" sz="2600" dirty="0">
                <a:solidFill>
                  <a:schemeClr val="tx1"/>
                </a:solidFill>
                <a:latin typeface="Arial" panose="020B0604020202020204" pitchFamily="34" charset="0"/>
                <a:ea typeface="+mn-ea"/>
                <a:cs typeface="Arial" panose="020B0604020202020204" pitchFamily="34" charset="0"/>
              </a:rPr>
              <a:t> for this presentation.</a:t>
            </a:r>
          </a:p>
          <a:p>
            <a:pPr>
              <a:lnSpc>
                <a:spcPct val="100000"/>
              </a:lnSpc>
              <a:spcBef>
                <a:spcPts val="1800"/>
              </a:spcBef>
            </a:pPr>
            <a:r>
              <a:rPr lang="en-US" sz="2600" dirty="0">
                <a:latin typeface="Arial" panose="020B0604020202020204" pitchFamily="34" charset="0"/>
                <a:cs typeface="Arial" panose="020B0604020202020204" pitchFamily="34" charset="0"/>
                <a:hlinkClick r:id="rId3" action="ppaction://hlinksldjump"/>
              </a:rPr>
              <a:t>Link to Learning Outcomes</a:t>
            </a:r>
            <a:endParaRPr lang="en-US" sz="26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5576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Individual Differences and the Concept of Fit</a:t>
            </a:r>
            <a:endParaRPr lang="ba-RU" sz="3600" dirty="0"/>
          </a:p>
        </p:txBody>
      </p:sp>
      <p:sp>
        <p:nvSpPr>
          <p:cNvPr id="9" name="Text Placeholder 8"/>
          <p:cNvSpPr>
            <a:spLocks noGrp="1"/>
          </p:cNvSpPr>
          <p:nvPr>
            <p:ph idx="1"/>
          </p:nvPr>
        </p:nvSpPr>
        <p:spPr>
          <a:xfrm>
            <a:off x="476843" y="1389522"/>
            <a:ext cx="11241915" cy="4743991"/>
          </a:xfrm>
        </p:spPr>
        <p:txBody>
          <a:bodyPr/>
          <a:lstStyle/>
          <a:p>
            <a:pPr>
              <a:spcBef>
                <a:spcPts val="0"/>
              </a:spcBef>
              <a:spcAft>
                <a:spcPts val="600"/>
              </a:spcAft>
            </a:pPr>
            <a:r>
              <a:rPr lang="en-US" sz="2600" b="1" dirty="0"/>
              <a:t>Individual differences </a:t>
            </a:r>
            <a:r>
              <a:rPr lang="en-US" sz="2600" dirty="0"/>
              <a:t>– p</a:t>
            </a:r>
            <a:r>
              <a:rPr lang="en-US" dirty="0"/>
              <a:t>ersonal attributes that vary from one person to another</a:t>
            </a:r>
          </a:p>
          <a:p>
            <a:pPr>
              <a:spcBef>
                <a:spcPts val="0"/>
              </a:spcBef>
              <a:spcAft>
                <a:spcPts val="0"/>
              </a:spcAft>
            </a:pPr>
            <a:r>
              <a:rPr lang="en-US" dirty="0"/>
              <a:t>Concept of fit</a:t>
            </a:r>
            <a:endParaRPr lang="en-US" sz="2600" dirty="0"/>
          </a:p>
          <a:p>
            <a:pPr marL="914400" indent="-449263">
              <a:lnSpc>
                <a:spcPct val="96000"/>
              </a:lnSpc>
              <a:spcBef>
                <a:spcPts val="0"/>
              </a:spcBef>
              <a:spcAft>
                <a:spcPts val="600"/>
              </a:spcAft>
              <a:buFont typeface="Arial" panose="020B0604020202020204" pitchFamily="34" charset="0"/>
              <a:buChar char="–"/>
            </a:pPr>
            <a:r>
              <a:rPr lang="en-US" sz="2400" b="1" dirty="0"/>
              <a:t>Person-job fit </a:t>
            </a:r>
            <a:r>
              <a:rPr lang="en-US" sz="2400" dirty="0"/>
              <a:t>– the fit between a person’s abilities and the demands of the job, and the fit between a person’s desires and motivations and the attributes and rewards of a job</a:t>
            </a:r>
          </a:p>
          <a:p>
            <a:pPr marL="914400" indent="-449263">
              <a:lnSpc>
                <a:spcPct val="96000"/>
              </a:lnSpc>
              <a:spcBef>
                <a:spcPts val="0"/>
              </a:spcBef>
              <a:spcAft>
                <a:spcPts val="600"/>
              </a:spcAft>
              <a:buFont typeface="Arial" panose="020B0604020202020204" pitchFamily="34" charset="0"/>
              <a:buChar char="–"/>
            </a:pPr>
            <a:r>
              <a:rPr lang="en-US" sz="2400" b="1" dirty="0"/>
              <a:t>Person-group fit </a:t>
            </a:r>
            <a:r>
              <a:rPr lang="en-US" sz="2400" dirty="0"/>
              <a:t>– the extent to which an individual fits with the workgroup’s and supervisor’s work styles, skills, and goals</a:t>
            </a:r>
          </a:p>
          <a:p>
            <a:pPr marL="914400" indent="-449263">
              <a:lnSpc>
                <a:spcPct val="96000"/>
              </a:lnSpc>
              <a:spcBef>
                <a:spcPts val="0"/>
              </a:spcBef>
              <a:spcAft>
                <a:spcPts val="600"/>
              </a:spcAft>
              <a:buFont typeface="Arial" panose="020B0604020202020204" pitchFamily="34" charset="0"/>
              <a:buChar char="–"/>
            </a:pPr>
            <a:r>
              <a:rPr lang="en-US" sz="2400" b="1" dirty="0"/>
              <a:t>Person-organization fit</a:t>
            </a:r>
            <a:r>
              <a:rPr lang="en-US" sz="2400" dirty="0"/>
              <a:t> –  the fit between an individual’s values, beliefs, and personality and the values, norms, and culture of the organization</a:t>
            </a:r>
          </a:p>
          <a:p>
            <a:pPr marL="914400" indent="-449263">
              <a:lnSpc>
                <a:spcPct val="96000"/>
              </a:lnSpc>
              <a:spcBef>
                <a:spcPts val="0"/>
              </a:spcBef>
              <a:spcAft>
                <a:spcPts val="600"/>
              </a:spcAft>
              <a:buFont typeface="Arial" panose="020B0604020202020204" pitchFamily="34" charset="0"/>
              <a:buChar char="–"/>
            </a:pPr>
            <a:r>
              <a:rPr lang="en-US" sz="2400" b="1" dirty="0"/>
              <a:t>Person-vocation fit </a:t>
            </a:r>
            <a:r>
              <a:rPr lang="en-US" sz="2400" dirty="0"/>
              <a:t>– the fit between a person’s interests, abilities</a:t>
            </a:r>
            <a:r>
              <a:rPr lang="en-US" dirty="0"/>
              <a:t>, values, and personality and a profession</a:t>
            </a:r>
          </a:p>
          <a:p>
            <a:pPr marL="914400" indent="-449263">
              <a:buFont typeface="Arial" panose="020B0604020202020204" pitchFamily="34" charset="0"/>
              <a:buChar char="–"/>
            </a:pPr>
            <a:endParaRPr lang="en-US" dirty="0"/>
          </a:p>
        </p:txBody>
      </p:sp>
    </p:spTree>
    <p:extLst>
      <p:ext uri="{BB962C8B-B14F-4D97-AF65-F5344CB8AC3E}">
        <p14:creationId xmlns:p14="http://schemas.microsoft.com/office/powerpoint/2010/main" val="115245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6"/>
            <a:ext cx="11241915" cy="666238"/>
          </a:xfrm>
        </p:spPr>
        <p:txBody>
          <a:bodyPr/>
          <a:lstStyle/>
          <a:p>
            <a:r>
              <a:rPr lang="en-US" dirty="0"/>
              <a:t>Realistic Job Previews</a:t>
            </a:r>
            <a:endParaRPr lang="ba-RU" dirty="0"/>
          </a:p>
        </p:txBody>
      </p:sp>
      <p:sp>
        <p:nvSpPr>
          <p:cNvPr id="9" name="Text Placeholder 8"/>
          <p:cNvSpPr>
            <a:spLocks noGrp="1"/>
          </p:cNvSpPr>
          <p:nvPr>
            <p:ph idx="1"/>
          </p:nvPr>
        </p:nvSpPr>
        <p:spPr/>
        <p:txBody>
          <a:bodyPr/>
          <a:lstStyle/>
          <a:p>
            <a:r>
              <a:rPr lang="en-US" b="1" dirty="0"/>
              <a:t>Realistic job previews (RJPs) </a:t>
            </a:r>
            <a:r>
              <a:rPr lang="en-US" dirty="0"/>
              <a:t>– present both positive and potentially negative information to job candidates</a:t>
            </a:r>
          </a:p>
          <a:p>
            <a:pPr marL="919163" indent="-455613">
              <a:buFont typeface="Arial" panose="020B0604020202020204" pitchFamily="34" charset="0"/>
              <a:buChar char="–"/>
            </a:pPr>
            <a:r>
              <a:rPr lang="en-US" dirty="0"/>
              <a:t>Goal is not to deter candidates, but to:</a:t>
            </a:r>
          </a:p>
          <a:p>
            <a:pPr marL="1377950" indent="-463550">
              <a:buFont typeface="Wingdings" panose="05000000000000000000" pitchFamily="2" charset="2"/>
              <a:buChar char="§"/>
            </a:pPr>
            <a:r>
              <a:rPr lang="en-US" dirty="0"/>
              <a:t>Provide accurate information about job and organization</a:t>
            </a:r>
          </a:p>
          <a:p>
            <a:pPr marL="1377950" indent="-463550">
              <a:buFont typeface="Wingdings" panose="05000000000000000000" pitchFamily="2" charset="2"/>
              <a:buChar char="§"/>
            </a:pPr>
            <a:r>
              <a:rPr lang="en-US" dirty="0"/>
              <a:t>Build trust</a:t>
            </a:r>
          </a:p>
          <a:p>
            <a:pPr marL="1377950" indent="-463550">
              <a:buFont typeface="Wingdings" panose="05000000000000000000" pitchFamily="2" charset="2"/>
              <a:buChar char="§"/>
            </a:pPr>
            <a:r>
              <a:rPr lang="en-US" dirty="0"/>
              <a:t>Reduce turnover (especially from employees who quit because the job wasn’t what they expected)</a:t>
            </a:r>
          </a:p>
        </p:txBody>
      </p:sp>
    </p:spTree>
    <p:extLst>
      <p:ext uri="{BB962C8B-B14F-4D97-AF65-F5344CB8AC3E}">
        <p14:creationId xmlns:p14="http://schemas.microsoft.com/office/powerpoint/2010/main" val="337052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4265-0C36-EF7E-FC38-447F93A053FF}"/>
              </a:ext>
            </a:extLst>
          </p:cNvPr>
          <p:cNvSpPr>
            <a:spLocks noGrp="1"/>
          </p:cNvSpPr>
          <p:nvPr>
            <p:ph type="title"/>
          </p:nvPr>
        </p:nvSpPr>
        <p:spPr/>
        <p:txBody>
          <a:bodyPr/>
          <a:lstStyle/>
          <a:p>
            <a:r>
              <a:rPr lang="en-US" dirty="0"/>
              <a:t>Discussion Activity</a:t>
            </a:r>
          </a:p>
        </p:txBody>
      </p:sp>
      <p:sp>
        <p:nvSpPr>
          <p:cNvPr id="3" name="Content Placeholder 2">
            <a:extLst>
              <a:ext uri="{FF2B5EF4-FFF2-40B4-BE49-F238E27FC236}">
                <a16:creationId xmlns:a16="http://schemas.microsoft.com/office/drawing/2014/main" id="{DAED1C53-0F18-F021-F562-C16A6C24EF42}"/>
              </a:ext>
            </a:extLst>
          </p:cNvPr>
          <p:cNvSpPr>
            <a:spLocks noGrp="1"/>
          </p:cNvSpPr>
          <p:nvPr>
            <p:ph idx="1"/>
          </p:nvPr>
        </p:nvSpPr>
        <p:spPr/>
        <p:txBody>
          <a:bodyPr/>
          <a:lstStyle/>
          <a:p>
            <a:pPr marL="0" indent="0">
              <a:buNone/>
            </a:pPr>
            <a:r>
              <a:rPr lang="en-US" dirty="0"/>
              <a:t>Almost everyone has experienced a job interview. Think of a job you’ve had where the interviewer or person doing the hiring did a poor job of providing a realistic job preview. If you feel comfortable doing so, share that experience with the class. In what ways can interviewers be “honest” without discouraging job applicants?</a:t>
            </a:r>
          </a:p>
        </p:txBody>
      </p:sp>
    </p:spTree>
    <p:extLst>
      <p:ext uri="{BB962C8B-B14F-4D97-AF65-F5344CB8AC3E}">
        <p14:creationId xmlns:p14="http://schemas.microsoft.com/office/powerpoint/2010/main" val="194620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4265-0C36-EF7E-FC38-447F93A053FF}"/>
              </a:ext>
            </a:extLst>
          </p:cNvPr>
          <p:cNvSpPr>
            <a:spLocks noGrp="1"/>
          </p:cNvSpPr>
          <p:nvPr>
            <p:ph type="title"/>
          </p:nvPr>
        </p:nvSpPr>
        <p:spPr/>
        <p:txBody>
          <a:bodyPr/>
          <a:lstStyle/>
          <a:p>
            <a:r>
              <a:rPr lang="en-US" dirty="0"/>
              <a:t>Discussion Activity Debrief</a:t>
            </a:r>
          </a:p>
        </p:txBody>
      </p:sp>
      <p:sp>
        <p:nvSpPr>
          <p:cNvPr id="3" name="Content Placeholder 2">
            <a:extLst>
              <a:ext uri="{FF2B5EF4-FFF2-40B4-BE49-F238E27FC236}">
                <a16:creationId xmlns:a16="http://schemas.microsoft.com/office/drawing/2014/main" id="{DAED1C53-0F18-F021-F562-C16A6C24EF42}"/>
              </a:ext>
            </a:extLst>
          </p:cNvPr>
          <p:cNvSpPr>
            <a:spLocks noGrp="1"/>
          </p:cNvSpPr>
          <p:nvPr>
            <p:ph idx="1"/>
          </p:nvPr>
        </p:nvSpPr>
        <p:spPr/>
        <p:txBody>
          <a:bodyPr/>
          <a:lstStyle/>
          <a:p>
            <a:pPr marL="0" indent="0">
              <a:buNone/>
            </a:pPr>
            <a:r>
              <a:rPr lang="en-US" dirty="0"/>
              <a:t>Almost everyone has experienced a job interview. Think of a job you’ve had where the interviewer or person doing the hiring did a poor job of providing a realistic job preview. If you feel comfortable doing so, share that experience with the class. In what ways can interviewers be “honest” without discouraging job applicants?</a:t>
            </a:r>
          </a:p>
          <a:p>
            <a:r>
              <a:rPr lang="en-US" dirty="0"/>
              <a:t>The whole point of an RJP is to build trust between the organization and the potential employee. A common reason employees give when leaving an organization is that the job is not what they expected; therefore, RJPs can be helpful in reducing turnover rates and employee satisfaction.</a:t>
            </a:r>
          </a:p>
        </p:txBody>
      </p:sp>
    </p:spTree>
    <p:extLst>
      <p:ext uri="{BB962C8B-B14F-4D97-AF65-F5344CB8AC3E}">
        <p14:creationId xmlns:p14="http://schemas.microsoft.com/office/powerpoint/2010/main" val="283932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3-2</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r>
              <a:rPr lang="en-US" dirty="0"/>
              <a:t>Personality and Individual Behavior</a:t>
            </a:r>
          </a:p>
        </p:txBody>
      </p:sp>
    </p:spTree>
    <p:custDataLst>
      <p:tags r:id="rId1"/>
    </p:custDataLst>
    <p:extLst>
      <p:ext uri="{BB962C8B-B14F-4D97-AF65-F5344CB8AC3E}">
        <p14:creationId xmlns:p14="http://schemas.microsoft.com/office/powerpoint/2010/main" val="148372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B8F5A4-0EA8-EECF-6C68-E8CD6A127ECD}"/>
              </a:ext>
            </a:extLst>
          </p:cNvPr>
          <p:cNvSpPr>
            <a:spLocks noGrp="1"/>
          </p:cNvSpPr>
          <p:nvPr>
            <p:ph type="title"/>
          </p:nvPr>
        </p:nvSpPr>
        <p:spPr/>
        <p:txBody>
          <a:bodyPr/>
          <a:lstStyle/>
          <a:p>
            <a:r>
              <a:rPr lang="en-US" dirty="0"/>
              <a:t>Personality</a:t>
            </a:r>
          </a:p>
        </p:txBody>
      </p:sp>
      <p:sp>
        <p:nvSpPr>
          <p:cNvPr id="5" name="Content Placeholder 4">
            <a:extLst>
              <a:ext uri="{FF2B5EF4-FFF2-40B4-BE49-F238E27FC236}">
                <a16:creationId xmlns:a16="http://schemas.microsoft.com/office/drawing/2014/main" id="{078B2FCD-962C-3DD0-32E2-05FD13863E9C}"/>
              </a:ext>
            </a:extLst>
          </p:cNvPr>
          <p:cNvSpPr>
            <a:spLocks noGrp="1"/>
          </p:cNvSpPr>
          <p:nvPr>
            <p:ph idx="1"/>
          </p:nvPr>
        </p:nvSpPr>
        <p:spPr/>
        <p:txBody>
          <a:bodyPr/>
          <a:lstStyle/>
          <a:p>
            <a:pPr marL="342900" indent="-342900">
              <a:buClr>
                <a:srgbClr val="004A78"/>
              </a:buClr>
              <a:buFont typeface="Arial" panose="020B0604020202020204" pitchFamily="34" charset="0"/>
              <a:buChar char="•"/>
            </a:pPr>
            <a:r>
              <a:rPr lang="en-US" b="1" dirty="0"/>
              <a:t>Personality</a:t>
            </a:r>
            <a:r>
              <a:rPr lang="en-US" dirty="0"/>
              <a:t> – the relatively stable set of psychological attributes that distinguish one person from another</a:t>
            </a:r>
          </a:p>
          <a:p>
            <a:pPr marL="342900" indent="-342900">
              <a:buClr>
                <a:srgbClr val="004A78"/>
              </a:buClr>
              <a:buFont typeface="Arial" panose="020B0604020202020204" pitchFamily="34" charset="0"/>
              <a:buChar char="•"/>
            </a:pPr>
            <a:r>
              <a:rPr lang="en-US" dirty="0"/>
              <a:t>The nature versus nurture debate concerns the extent to which personality attributes are inherited from our parents or shaped by our environment.</a:t>
            </a:r>
          </a:p>
          <a:p>
            <a:pPr marL="342900" indent="-342900">
              <a:buClr>
                <a:srgbClr val="004A78"/>
              </a:buClr>
              <a:buFont typeface="Arial" panose="020B0604020202020204" pitchFamily="34" charset="0"/>
              <a:buChar char="•"/>
            </a:pPr>
            <a:r>
              <a:rPr lang="en-US" dirty="0"/>
              <a:t>In understanding how personality attributes affect individuals’ behavior, managers can help influence the development of successful behavior patterns and attitudes in employees.</a:t>
            </a:r>
          </a:p>
          <a:p>
            <a:endParaRPr lang="en-US" dirty="0"/>
          </a:p>
        </p:txBody>
      </p:sp>
    </p:spTree>
    <p:extLst>
      <p:ext uri="{BB962C8B-B14F-4D97-AF65-F5344CB8AC3E}">
        <p14:creationId xmlns:p14="http://schemas.microsoft.com/office/powerpoint/2010/main" val="892424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
        <a:cs typeface=""/>
      </a:majorFont>
      <a:minorFont>
        <a:latin typeface="Work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Same as internal version</Value>
    </AdminNotes>
    <Admin xmlns="c8ecdccd-e3b0-4392-94c4-49d90f16d1d5">
      <UserInfo>
        <DisplayName>Tumelaire, Justin M</DisplayName>
        <AccountId>640</AccountId>
        <AccountType/>
      </UserInfo>
    </Admin>
    <PartnerProgram xmlns="c8ecdccd-e3b0-4392-94c4-49d90f16d1d5">
      <Value>HE Production</Value>
      <Value>Authoring</Value>
      <Value>Ancillary Production</Value>
    </PartnerProgram>
    <Topic xmlns="c8ecdccd-e3b0-4392-94c4-49d90f16d1d5">
      <Value>Accessibility</Value>
      <Value>Partner Programs</Value>
      <Value>Project Management</Value>
    </Topic>
    <Copy xmlns="c8ecdccd-e3b0-4392-94c4-49d90f16d1d5">true</Copy>
    <MasterLocation_x0028_ifCopy_x003d_Yes_x0029_ xmlns="c8ecdccd-e3b0-4392-94c4-49d90f16d1d5">Learning</MasterLocation_x0028_ifCopy_x003d_Yes_x0029_>
    <Owner xmlns="c8ecdccd-e3b0-4392-94c4-49d90f16d1d5">Learning</Owner>
    <AdminComment xmlns="c8ecdccd-e3b0-4392-94c4-49d90f16d1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4" ma:contentTypeDescription="Create a new document." ma:contentTypeScope="" ma:versionID="cfb54d5a2f67464e5c48062edbc967a3">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3cb68446a720b464dcf29b34007991ff"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element ref="ns2:Admin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lt text"/>
                    <xsd:enumeration value="Archiving"/>
                    <xsd:enumeration value="CenDoc"/>
                    <xsd:enumeration value="Cognero"/>
                    <xsd:enumeration value="Content Corrections/Reprints"/>
                    <xsd:enumeration value="Content Review Checklist"/>
                    <xsd:enumeration value="Design"/>
                    <xsd:enumeration value="Files to Printer"/>
                    <xsd:enumeration value="Inclusivity &amp; Diversity"/>
                    <xsd:enumeration value="Invoicing"/>
                    <xsd:enumeration value="Partner Programs"/>
                    <xsd:enumeration value="Print PDF"/>
                    <xsd:enumeration value="Production"/>
                    <xsd:enumeration value="Project Management"/>
                    <xsd:enumeration value="Other"/>
                    <xsd:enumeration value="POD"/>
                    <xsd:enumeration value="Source Document Only"/>
                    <xsd:enumeration value="Unassigned"/>
                  </xsd:restriction>
                </xsd:simpleType>
              </xsd:element>
            </xsd:sequence>
          </xsd:extension>
        </xsd:complexContent>
      </xsd:complexType>
    </xsd:element>
    <xsd:element name="Owner" ma:index="3" nillable="true" ma:displayName="Owner Team" ma:format="Dropdown" ma:internalName="Owner">
      <xsd:simpleType>
        <xsd:restriction base="dms:Choice">
          <xsd:enumeration value="Content Corrections"/>
          <xsd:enumeration value="Content Creation"/>
          <xsd:enumeration value="COM"/>
          <xsd:enumeration value="Creative Studio"/>
          <xsd:enumeration value="Digital Production"/>
          <xsd:enumeration value="Finance"/>
          <xsd:enumeration value="Learning"/>
          <xsd:enumeration value="Manufacturing"/>
          <xsd:enumeration value="NGL"/>
          <xsd:enumeration value="Other (see note)"/>
          <xsd:enumeration value="Printer"/>
          <xsd:enumeration value="SPM"/>
        </xsd:restriction>
      </xsd:simpleType>
    </xsd:element>
    <xsd:element name="Admin" ma:index="4" nillable="true" ma:displayName="Owner Contact" ma:format="Dropdow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Original Location (if Copy? = Yes)" ma:default="n/a" ma:description="Site/document library where master version is maintained" ma:format="Dropdown" ma:internalName="MasterLocation_x0028_ifCopy_x003d_Yes_x0029_">
      <xsd:simpleType>
        <xsd:restriction base="dms:Choice">
          <xsd:enumeration value="Alfresco"/>
          <xsd:enumeration value="Catalyst / Finance"/>
          <xsd:enumeration value="Content Creation"/>
          <xsd:enumeration value="Creative Studio"/>
          <xsd:enumeration value="GPMOT"/>
          <xsd:enumeration value="Learning"/>
          <xsd:enumeration value="n/a"/>
          <xsd:enumeration value="NGL"/>
          <xsd:enumeration value="SPM"/>
          <xsd:enumeration value="VIP Documents"/>
          <xsd:enumeration value="Other (see note)"/>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element name="AdminComment" ma:index="26" nillable="true" ma:displayName="Admin Comment" ma:format="Dropdown" ma:internalName="Admin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cc1e726a-7c3b-4654-9122-87de3e28a51c"/>
    <ds:schemaRef ds:uri="http://purl.org/dc/terms/"/>
    <ds:schemaRef ds:uri="http://schemas.microsoft.com/office/infopath/2007/PartnerControls"/>
    <ds:schemaRef ds:uri="c8ecdccd-e3b0-4392-94c4-49d90f16d1d5"/>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A3863D95-82FF-4859-B42D-BE5874459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2137</TotalTime>
  <Words>2538</Words>
  <Application>Microsoft Office PowerPoint</Application>
  <PresentationFormat>Widescreen</PresentationFormat>
  <Paragraphs>267</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Arial</vt:lpstr>
      <vt:lpstr>Calibri</vt:lpstr>
      <vt:lpstr>Courier New</vt:lpstr>
      <vt:lpstr>NewCenturySchlbkLTStd-Roman</vt:lpstr>
      <vt:lpstr>Summer Font</vt:lpstr>
      <vt:lpstr>Times New Roman</vt:lpstr>
      <vt:lpstr>Wingdings</vt:lpstr>
      <vt:lpstr>Work Sans</vt:lpstr>
      <vt:lpstr>Optimized Template Master</vt:lpstr>
      <vt:lpstr>Organizational Behavior, 14e</vt:lpstr>
      <vt:lpstr>Learning Outcomes</vt:lpstr>
      <vt:lpstr>3-1</vt:lpstr>
      <vt:lpstr>Individual Differences and the Concept of Fit</vt:lpstr>
      <vt:lpstr>Realistic Job Previews</vt:lpstr>
      <vt:lpstr>Discussion Activity</vt:lpstr>
      <vt:lpstr>Discussion Activity Debrief</vt:lpstr>
      <vt:lpstr>3-2</vt:lpstr>
      <vt:lpstr>Personality</vt:lpstr>
      <vt:lpstr>The “Big Five” Framework</vt:lpstr>
      <vt:lpstr>Figure 3.1  “Big Five”  Personality Traits</vt:lpstr>
      <vt:lpstr>The Myers-Briggs Framework</vt:lpstr>
      <vt:lpstr>Written Assignment Activity</vt:lpstr>
      <vt:lpstr>3-3</vt:lpstr>
      <vt:lpstr>Locus of Control</vt:lpstr>
      <vt:lpstr>Table 3.2 Effects of Locus of Control  on Organizational Outcomes</vt:lpstr>
      <vt:lpstr>Authoritarianism and Machiavellianism</vt:lpstr>
      <vt:lpstr>Tolerance for Risk and Ambiguity</vt:lpstr>
      <vt:lpstr>Figure 3.2 Type A and B Traits</vt:lpstr>
      <vt:lpstr>The Bullying Personality</vt:lpstr>
      <vt:lpstr>Role of the Situation</vt:lpstr>
      <vt:lpstr>Group Activity</vt:lpstr>
      <vt:lpstr>3-4</vt:lpstr>
      <vt:lpstr>Intelligence</vt:lpstr>
      <vt:lpstr>Gardner’s Theory of Multiple Intelligences</vt:lpstr>
      <vt:lpstr>Table 3.4 Matching Intelligence Types with Career Choices (1 of 2)</vt:lpstr>
      <vt:lpstr>Table 3.4 Matching Intelligence Types with Career Choices (2 of 2)</vt:lpstr>
      <vt:lpstr>Emotional Intelligence</vt:lpstr>
      <vt:lpstr>Polling Activity</vt:lpstr>
      <vt:lpstr>3-5</vt:lpstr>
      <vt:lpstr>Learning Styles</vt:lpstr>
      <vt:lpstr>Kolb Learning Style Inventory</vt:lpstr>
      <vt:lpstr>Learning Style Orientations</vt:lpstr>
      <vt:lpstr>Knowledge Check 3.1</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Williams</dc:creator>
  <cp:lastModifiedBy>User</cp:lastModifiedBy>
  <cp:revision>67</cp:revision>
  <cp:lastPrinted>2016-10-03T15:29:39Z</cp:lastPrinted>
  <dcterms:created xsi:type="dcterms:W3CDTF">2021-12-10T16:21:02Z</dcterms:created>
  <dcterms:modified xsi:type="dcterms:W3CDTF">2025-05-19T07:58:09Z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ExtendedDescription">
    <vt:lpwstr/>
  </property>
  <property fmtid="{D5CDD505-2E9C-101B-9397-08002B2CF9AE}" pid="15" name="TriggerFlowInfo">
    <vt:lpwstr/>
  </property>
  <property fmtid="{D5CDD505-2E9C-101B-9397-08002B2CF9AE}" pid="16" name="Notes">
    <vt:lpwstr>Manage access: Not shared</vt:lpwstr>
  </property>
</Properties>
</file>