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Lst>
  <p:notesMasterIdLst>
    <p:notesMasterId r:id="rId36"/>
  </p:notesMasterIdLst>
  <p:handoutMasterIdLst>
    <p:handoutMasterId r:id="rId37"/>
  </p:handoutMasterIdLst>
  <p:sldIdLst>
    <p:sldId id="405" r:id="rId5"/>
    <p:sldId id="375" r:id="rId6"/>
    <p:sldId id="350" r:id="rId7"/>
    <p:sldId id="404" r:id="rId8"/>
    <p:sldId id="376"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397" r:id="rId30"/>
    <p:sldId id="398" r:id="rId31"/>
    <p:sldId id="399" r:id="rId32"/>
    <p:sldId id="400" r:id="rId33"/>
    <p:sldId id="401" r:id="rId34"/>
    <p:sldId id="40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Instructions" id="{0C3528E6-B7D8-46A4-B518-4CE345D7E444}">
          <p14:sldIdLst>
            <p14:sldId id="405"/>
            <p14:sldId id="375"/>
          </p14:sldIdLst>
        </p14:section>
        <p14:section name="RSD1 Slides" id="{E9422832-582D-494B-9A2E-182F5DB022C2}">
          <p14:sldIdLst>
            <p14:sldId id="350"/>
            <p14:sldId id="404"/>
            <p14:sldId id="376"/>
            <p14:sldId id="377"/>
            <p14:sldId id="378"/>
            <p14:sldId id="379"/>
            <p14:sldId id="380"/>
            <p14:sldId id="381"/>
            <p14:sldId id="382"/>
            <p14:sldId id="383"/>
            <p14:sldId id="384"/>
            <p14:sldId id="385"/>
            <p14:sldId id="386"/>
            <p14:sldId id="387"/>
            <p14:sldId id="388"/>
          </p14:sldIdLst>
        </p14:section>
        <p14:section name="RSD2 Slides" id="{A6005AF4-2FC4-4769-9FB9-7087E7CDB950}">
          <p14:sldIdLst>
            <p14:sldId id="389"/>
            <p14:sldId id="390"/>
            <p14:sldId id="391"/>
            <p14:sldId id="392"/>
            <p14:sldId id="393"/>
            <p14:sldId id="394"/>
            <p14:sldId id="395"/>
            <p14:sldId id="396"/>
            <p14:sldId id="397"/>
            <p14:sldId id="398"/>
            <p14:sldId id="399"/>
            <p14:sldId id="400"/>
            <p14:sldId id="401"/>
            <p14:sldId id="4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57A4"/>
    <a:srgbClr val="768694"/>
    <a:srgbClr val="492366"/>
    <a:srgbClr val="EAE5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E2D1C5-6BD7-4593-8F55-F868AFD20EE9}" v="2" dt="2023-06-02T20:32:26.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1429" autoAdjust="0"/>
  </p:normalViewPr>
  <p:slideViewPr>
    <p:cSldViewPr snapToGrid="0">
      <p:cViewPr varScale="1">
        <p:scale>
          <a:sx n="30" d="100"/>
          <a:sy n="30" d="100"/>
        </p:scale>
        <p:origin x="1180" y="2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5/17/2025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974768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a:t>
            </a:r>
          </a:p>
          <a:p>
            <a:pPr marL="171450" indent="-171450">
              <a:buFont typeface="Arial" panose="020B0604020202020204" pitchFamily="34" charset="0"/>
              <a:buChar char="•"/>
            </a:pPr>
            <a:r>
              <a:rPr lang="en-US" dirty="0"/>
              <a:t>The approach on this slide is used to justify the methodology using methodology articles and resources</a:t>
            </a:r>
          </a:p>
          <a:p>
            <a:pPr marL="171450" indent="-171450">
              <a:buFont typeface="Arial" panose="020B0604020202020204" pitchFamily="34" charset="0"/>
              <a:buChar char="•"/>
            </a:pPr>
            <a:r>
              <a:rPr lang="en-US" dirty="0"/>
              <a:t>The information presented on this slide is used to develop one of the three paragraphs comprising the methodology section in Chapter 3. In addition, a second paragraph is added justifying why the opposite methodology is not as appropriate. A third paragraph is developed that uses similar and related empirical articles to justify the proposed methodology for the study</a:t>
            </a:r>
          </a:p>
          <a:p>
            <a:endParaRPr lang="en-US" dirty="0"/>
          </a:p>
          <a:p>
            <a:endParaRPr lang="en-US" dirty="0"/>
          </a:p>
          <a:p>
            <a:r>
              <a:rPr lang="en-US" b="1" u="sng" dirty="0"/>
              <a:t>Slide Requirements: </a:t>
            </a:r>
          </a:p>
          <a:p>
            <a:pPr marL="228600" indent="-228600">
              <a:buFont typeface="+mj-lt"/>
              <a:buAutoNum type="arabicPeriod"/>
            </a:pPr>
            <a:r>
              <a:rPr lang="en-US" dirty="0"/>
              <a:t>First Column (Quantitative):</a:t>
            </a:r>
          </a:p>
          <a:p>
            <a:pPr marL="685800" lvl="1" indent="-228600">
              <a:buFont typeface="+mj-lt"/>
              <a:buAutoNum type="alphaLcParenR"/>
            </a:pPr>
            <a:r>
              <a:rPr lang="en-US" dirty="0"/>
              <a:t>Describe the main attributes of quantitative methodology, citing 2-3 empirical and/or seminal sources.</a:t>
            </a:r>
          </a:p>
          <a:p>
            <a:pPr marL="685800" lvl="1" indent="-228600">
              <a:buFont typeface="+mj-lt"/>
              <a:buAutoNum type="alphaLcParenR"/>
            </a:pPr>
            <a:r>
              <a:rPr lang="en-US" dirty="0"/>
              <a:t>Justify why quantitative methodology </a:t>
            </a:r>
            <a:r>
              <a:rPr lang="en-US" b="1" i="1" dirty="0"/>
              <a:t>is</a:t>
            </a:r>
            <a:r>
              <a:rPr lang="en-US" dirty="0"/>
              <a:t> appropriate for the proposed topic based on those attributes.</a:t>
            </a:r>
          </a:p>
          <a:p>
            <a:pPr marL="228600" indent="-228600">
              <a:buFont typeface="+mj-lt"/>
              <a:buAutoNum type="arabicPeriod"/>
            </a:pPr>
            <a:r>
              <a:rPr lang="en-US" dirty="0"/>
              <a:t>Second Column (Qualitative)</a:t>
            </a:r>
          </a:p>
          <a:p>
            <a:pPr marL="685800" lvl="1" indent="-228600">
              <a:buFont typeface="+mj-lt"/>
              <a:buAutoNum type="alphaLcParenR"/>
            </a:pPr>
            <a:r>
              <a:rPr lang="en-US" dirty="0"/>
              <a:t>Describe the main attributes of qualitative methodology, citing 2-3 empirical and/or seminal sources.</a:t>
            </a:r>
          </a:p>
          <a:p>
            <a:pPr marL="685800" lvl="1" indent="-228600">
              <a:buFont typeface="+mj-lt"/>
              <a:buAutoNum type="alphaLcParenR"/>
            </a:pPr>
            <a:r>
              <a:rPr lang="en-US" dirty="0"/>
              <a:t>Justify why qualitative methodology is </a:t>
            </a:r>
            <a:r>
              <a:rPr lang="en-US" b="1" i="1" dirty="0"/>
              <a:t>not</a:t>
            </a:r>
            <a:r>
              <a:rPr lang="en-US" dirty="0"/>
              <a:t> appropriate for the proposed topic based on those attributes.</a:t>
            </a:r>
          </a:p>
          <a:p>
            <a:pPr marL="228600" indent="-228600">
              <a:buFont typeface="+mj-lt"/>
              <a:buAutoNum type="arabicPeriod"/>
            </a:pPr>
            <a:endParaRPr lang="en-US" dirty="0"/>
          </a:p>
          <a:p>
            <a:pPr marL="0" indent="0">
              <a:buFont typeface="+mj-lt"/>
              <a:buNone/>
            </a:pPr>
            <a:r>
              <a:rPr lang="en-US" b="1" u="sng" dirty="0"/>
              <a:t>Hint: </a:t>
            </a:r>
          </a:p>
          <a:p>
            <a:pPr marL="228600" indent="-228600">
              <a:buFont typeface="+mj-lt"/>
              <a:buAutoNum type="arabicPeriod"/>
            </a:pPr>
            <a:r>
              <a:rPr lang="en-US" dirty="0"/>
              <a:t>Do not summarize prior research in this slide</a:t>
            </a:r>
          </a:p>
          <a:p>
            <a:pPr marL="228600" indent="-228600">
              <a:buFont typeface="+mj-lt"/>
              <a:buAutoNum type="arabicPeriod"/>
            </a:pPr>
            <a:r>
              <a:rPr lang="en-US" sz="1800" dirty="0">
                <a:effectLst/>
                <a:latin typeface="Segoe UI" panose="020B0502040204020203" pitchFamily="34" charset="0"/>
              </a:rPr>
              <a:t>Hint: consider epistemological characteristics, such as the role of theory, instrumentation, objectivity, inductive vs. deductive paradigms, etc.</a:t>
            </a:r>
            <a:endParaRPr lang="en-US" dirty="0"/>
          </a:p>
          <a:p>
            <a:pPr marL="228600" indent="-228600">
              <a:buFont typeface="+mj-lt"/>
              <a:buAutoNum type="arabicPeriod"/>
            </a:pPr>
            <a:r>
              <a:rPr lang="en-US" dirty="0"/>
              <a:t>Having trouble finding articles to support this slide? </a:t>
            </a:r>
          </a:p>
          <a:p>
            <a:pPr marL="685800" lvl="1" indent="-228600">
              <a:buFont typeface="Arial" panose="020B0604020202020204" pitchFamily="34" charset="0"/>
              <a:buChar char="•"/>
            </a:pPr>
            <a:r>
              <a:rPr lang="en-US" dirty="0"/>
              <a:t>For the quantitative description and justification, use the Quantitative Knowledge Base resources and articles: https://dc.gcu.edu/research/quantitative/rationale_for_a_quantitative_methodology</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For the qualitative description and justification, use the Qualitative Knowledge Base resources and articles: https://dc.gcu.edu/research/qualitative/rationale_for_qualitative_methodology_and_design</a:t>
            </a:r>
          </a:p>
          <a:p>
            <a:pPr marL="228600" indent="-228600">
              <a:buFont typeface="+mj-lt"/>
              <a:buAutoNum type="arabicPeriod"/>
            </a:pP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2987196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endParaRPr lang="en-US" u="sng" dirty="0"/>
          </a:p>
          <a:p>
            <a:pPr marL="171450" indent="-171450">
              <a:buFont typeface="Arial" panose="020B0604020202020204" pitchFamily="34" charset="0"/>
              <a:buChar char="•"/>
            </a:pPr>
            <a:r>
              <a:rPr lang="en-US" dirty="0"/>
              <a:t>When completing the proposal, the information on this slide is used to develop the Chapter 3 Rationale for Quantitative Design section. </a:t>
            </a:r>
          </a:p>
          <a:p>
            <a:endParaRPr lang="en-US" dirty="0"/>
          </a:p>
          <a:p>
            <a:r>
              <a:rPr lang="en-US" b="1" u="sng" dirty="0"/>
              <a:t>Slide Requirements: </a:t>
            </a:r>
          </a:p>
          <a:p>
            <a:pPr marL="228600" indent="-228600">
              <a:buFont typeface="+mj-lt"/>
              <a:buAutoNum type="arabicPeriod"/>
            </a:pPr>
            <a:r>
              <a:rPr lang="en-US" b="0" dirty="0"/>
              <a:t>Complete table for all six designs listed (see six on slide). </a:t>
            </a:r>
          </a:p>
          <a:p>
            <a:pPr marL="228600" indent="-228600">
              <a:buFont typeface="+mj-lt"/>
              <a:buAutoNum type="arabicPeriod"/>
            </a:pPr>
            <a:r>
              <a:rPr lang="en-US" b="0" dirty="0"/>
              <a:t>Definition Column: In 2-3 sentences, describe/define each design using empirical or authoritative sources.</a:t>
            </a:r>
          </a:p>
          <a:p>
            <a:pPr marL="228600" indent="-228600">
              <a:buFont typeface="+mj-lt"/>
              <a:buAutoNum type="arabicPeriod"/>
            </a:pPr>
            <a:r>
              <a:rPr lang="en-US" b="0" dirty="0"/>
              <a:t>Justification Column: </a:t>
            </a:r>
          </a:p>
          <a:p>
            <a:pPr marL="685800" lvl="1" indent="-228600">
              <a:buFont typeface="Arial" panose="020B0604020202020204" pitchFamily="34" charset="0"/>
              <a:buChar char="•"/>
            </a:pPr>
            <a:r>
              <a:rPr lang="en-US" b="0" dirty="0"/>
              <a:t>For the design selected for your proposed topic, justify why you are using the design based on the definition provided.</a:t>
            </a:r>
          </a:p>
          <a:p>
            <a:pPr marL="685800" lvl="1" indent="-228600">
              <a:buFont typeface="Arial" panose="020B0604020202020204" pitchFamily="34" charset="0"/>
              <a:buChar char="•"/>
            </a:pPr>
            <a:r>
              <a:rPr lang="en-US" b="0" dirty="0"/>
              <a:t>For the other five designs, justify why you are NOT using them based on the definitions provided for each.</a:t>
            </a:r>
          </a:p>
          <a:p>
            <a:endParaRPr lang="en-US" b="0" dirty="0"/>
          </a:p>
          <a:p>
            <a:r>
              <a:rPr lang="en-US" b="1" u="sng" dirty="0"/>
              <a:t>Hints: </a:t>
            </a:r>
          </a:p>
          <a:p>
            <a:pPr marL="228600" indent="-228600">
              <a:buFont typeface="+mj-lt"/>
              <a:buAutoNum type="arabicPeriod"/>
            </a:pPr>
            <a:r>
              <a:rPr lang="en-US" dirty="0"/>
              <a:t>Recommendation: Highlight the row for the design you are using for your proposed topic.</a:t>
            </a:r>
          </a:p>
          <a:p>
            <a:pPr marL="228600" indent="-228600">
              <a:buFont typeface="+mj-lt"/>
              <a:buAutoNum type="arabicPeriod"/>
            </a:pPr>
            <a:r>
              <a:rPr lang="en-US" dirty="0"/>
              <a:t>Do not summarize prior research in this slide</a:t>
            </a:r>
          </a:p>
          <a:p>
            <a:pPr marL="228600" indent="-228600">
              <a:buFont typeface="+mj-lt"/>
              <a:buAutoNum type="arabicPeriod"/>
            </a:pPr>
            <a:r>
              <a:rPr lang="en-US" dirty="0"/>
              <a:t>Having trouble finding articles to support this slide? </a:t>
            </a:r>
          </a:p>
          <a:p>
            <a:pPr marL="685800" lvl="1" indent="-228600">
              <a:buFont typeface="Arial" panose="020B0604020202020204" pitchFamily="34" charset="0"/>
              <a:buChar char="•"/>
            </a:pPr>
            <a:r>
              <a:rPr lang="en-US" dirty="0"/>
              <a:t>Use the Quantitative Knowledge Base resources and articles: https://dc.gcu.edu/research/quantitative/rationale_for_quantitative_design</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Use the GCU Quantitative Core Designs Document https://dc.gcu.edu/dissertation/dissertation-templates/6_core_designs/quantitative_gcu_core_designs_08_10_20.docx</a:t>
            </a:r>
            <a:endParaRPr lang="en-US" sz="1800" dirty="0">
              <a:effectLst/>
              <a:latin typeface="Arial" panose="020B0604020202020204" pitchFamily="34" charset="0"/>
            </a:endParaRPr>
          </a:p>
          <a:p>
            <a:pPr marL="685800" lvl="1" indent="-228600">
              <a:buFont typeface="Arial" panose="020B0604020202020204" pitchFamily="34" charset="0"/>
              <a:buChar char="•"/>
            </a:pP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3749269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Identify and discuss the feasibility of your proposed study based on the Feasibility &amp; Benefits Checklist located in the Dissertation Template appendices. </a:t>
            </a:r>
          </a:p>
          <a:p>
            <a:pPr marL="171450" indent="-171450">
              <a:buFont typeface="Arial" panose="020B0604020202020204" pitchFamily="34" charset="0"/>
              <a:buChar char="•"/>
            </a:pPr>
            <a:r>
              <a:rPr lang="en-US" dirty="0"/>
              <a:t>The information on this slide will be used to inform the Ethical Considerations section in Ch. 3. </a:t>
            </a:r>
          </a:p>
          <a:p>
            <a:endParaRPr lang="en-US" dirty="0"/>
          </a:p>
          <a:p>
            <a:r>
              <a:rPr lang="en-US" b="1" u="sng" dirty="0"/>
              <a:t>Feasibility Slide 1 Requirements: </a:t>
            </a:r>
          </a:p>
          <a:p>
            <a:pPr marL="0" indent="0">
              <a:buFont typeface="+mj-lt"/>
              <a:buNone/>
            </a:pPr>
            <a:r>
              <a:rPr lang="en-US" dirty="0"/>
              <a:t>Complete the following bullets in order of presentation: </a:t>
            </a:r>
          </a:p>
          <a:p>
            <a:pPr marL="228600" indent="-228600">
              <a:buFont typeface="+mj-lt"/>
              <a:buAutoNum type="arabicPeriod"/>
            </a:pPr>
            <a:r>
              <a:rPr lang="en-US" dirty="0"/>
              <a:t>Resources for Study: </a:t>
            </a:r>
          </a:p>
          <a:p>
            <a:pPr marL="685800" lvl="1" indent="-228600">
              <a:buFont typeface="+mj-lt"/>
              <a:buAutoNum type="alphaLcParenR"/>
            </a:pPr>
            <a:r>
              <a:rPr lang="en-US" dirty="0"/>
              <a:t>What, if any, authorization(s) are required as well as how you will obtain authorization? If no authorization is needed, why not? </a:t>
            </a:r>
          </a:p>
          <a:p>
            <a:pPr marL="685800" lvl="1" indent="-228600">
              <a:buFont typeface="+mj-lt"/>
              <a:buAutoNum type="alphaLcParenR"/>
            </a:pPr>
            <a:r>
              <a:rPr lang="en-US" dirty="0"/>
              <a:t>What, if any, access to site resources will you need? (i.e., building access, computer programs, etc.)</a:t>
            </a:r>
          </a:p>
          <a:p>
            <a:pPr marL="685800" lvl="1" indent="-228600">
              <a:buFont typeface="+mj-lt"/>
              <a:buAutoNum type="alphaLcParenR"/>
            </a:pPr>
            <a:r>
              <a:rPr lang="en-US" dirty="0"/>
              <a:t>Additional trainings necessary (i.e., instrument certifications, etc.)</a:t>
            </a:r>
          </a:p>
          <a:p>
            <a:pPr marL="685800" lvl="1" indent="-228600">
              <a:buFont typeface="+mj-lt"/>
              <a:buAutoNum type="alphaLcParenR"/>
            </a:pPr>
            <a:r>
              <a:rPr lang="en-US" dirty="0"/>
              <a:t>Any other resources you will need to complete this study.</a:t>
            </a:r>
          </a:p>
          <a:p>
            <a:pPr marL="228600" indent="-228600">
              <a:buFont typeface="+mj-lt"/>
              <a:buAutoNum type="arabicPeriod"/>
            </a:pPr>
            <a:r>
              <a:rPr lang="en-US" dirty="0"/>
              <a:t>Ethical Concerns/Considerations: </a:t>
            </a:r>
          </a:p>
          <a:p>
            <a:pPr marL="685800" lvl="1" indent="-228600">
              <a:buFont typeface="+mj-lt"/>
              <a:buAutoNum type="alphaLcParenR"/>
            </a:pPr>
            <a:r>
              <a:rPr lang="en-US" dirty="0"/>
              <a:t>What risks, if any, are present? How will you mitigate these risks? </a:t>
            </a:r>
          </a:p>
          <a:p>
            <a:pPr marL="685800" lvl="1" indent="-228600">
              <a:buFont typeface="+mj-lt"/>
              <a:buAutoNum type="alphaLcParenR"/>
            </a:pPr>
            <a:r>
              <a:rPr lang="en-US" dirty="0"/>
              <a:t>What benefits are there to participants? </a:t>
            </a:r>
          </a:p>
          <a:p>
            <a:endParaRPr lang="en-US" dirty="0"/>
          </a:p>
          <a:p>
            <a:r>
              <a:rPr lang="en-US" b="1" u="sng" dirty="0"/>
              <a:t>Hint: </a:t>
            </a:r>
          </a:p>
          <a:p>
            <a:pPr marL="171450" indent="-171450">
              <a:buFont typeface="Arial" panose="020B0604020202020204" pitchFamily="34" charset="0"/>
              <a:buChar char="•"/>
            </a:pPr>
            <a:r>
              <a:rPr lang="en-US" b="0" u="none" dirty="0"/>
              <a:t>Visit https://dc.gcu.edu/irb for additional resources and information</a:t>
            </a:r>
          </a:p>
          <a:p>
            <a:pPr marL="171450" indent="-171450">
              <a:buFont typeface="Arial" panose="020B0604020202020204" pitchFamily="34" charset="0"/>
              <a:buChar char="•"/>
            </a:pPr>
            <a:r>
              <a:rPr lang="en-US" b="0" u="none" dirty="0"/>
              <a:t>Not sure what to consider? Use the dissertation template “Feasibility and Benefits Checklist” in the appendices.</a:t>
            </a:r>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153624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Identify and discuss the feasibility of your proposed study based on the Feasibility &amp; Benefits Checklist located in the Dissertation Template appendices. </a:t>
            </a:r>
          </a:p>
          <a:p>
            <a:pPr marL="171450" indent="-171450">
              <a:buFont typeface="Arial" panose="020B0604020202020204" pitchFamily="34" charset="0"/>
              <a:buChar char="•"/>
            </a:pPr>
            <a:r>
              <a:rPr lang="en-US" dirty="0"/>
              <a:t>The information on this slide will be used to inform the Ethical Considerations section in Ch. 3. </a:t>
            </a:r>
          </a:p>
          <a:p>
            <a:endParaRPr lang="en-US" b="1" u="sng" dirty="0"/>
          </a:p>
          <a:p>
            <a:r>
              <a:rPr lang="en-US" b="1" u="sng" dirty="0"/>
              <a:t>Feasibility Slide 2 Requirements: </a:t>
            </a:r>
          </a:p>
          <a:p>
            <a:pPr marL="0" indent="0">
              <a:buFont typeface="+mj-lt"/>
              <a:buNone/>
            </a:pPr>
            <a:r>
              <a:rPr lang="en-US" dirty="0"/>
              <a:t>Complete the following bullets in order of presentation: </a:t>
            </a:r>
          </a:p>
          <a:p>
            <a:pPr marL="228600" indent="-228600">
              <a:buFont typeface="+mj-lt"/>
              <a:buAutoNum type="arabicPeriod"/>
            </a:pPr>
            <a:r>
              <a:rPr lang="en-US" dirty="0"/>
              <a:t>Study Alignment with Program: </a:t>
            </a:r>
          </a:p>
          <a:p>
            <a:pPr marL="685800" lvl="1" indent="-228600">
              <a:buFont typeface="+mj-lt"/>
              <a:buAutoNum type="alphaLcParenR"/>
            </a:pPr>
            <a:r>
              <a:rPr lang="en-US" dirty="0"/>
              <a:t>Identify your degree program and emphasis</a:t>
            </a:r>
          </a:p>
          <a:p>
            <a:pPr marL="685800" lvl="1" indent="-228600">
              <a:buFont typeface="+mj-lt"/>
              <a:buAutoNum type="alphaLcParenR"/>
            </a:pPr>
            <a:r>
              <a:rPr lang="en-US" dirty="0"/>
              <a:t>Describe how your study aligns with your overall degree program (i.e. Business Administration, Organizational Leadership, General Psychology, etc.).</a:t>
            </a:r>
          </a:p>
          <a:p>
            <a:pPr marL="228600" indent="-228600">
              <a:buFont typeface="+mj-lt"/>
              <a:buAutoNum type="arabicPeriod"/>
            </a:pPr>
            <a:r>
              <a:rPr lang="en-US" dirty="0"/>
              <a:t>Feasibility Concerns: </a:t>
            </a:r>
          </a:p>
          <a:p>
            <a:pPr marL="685800" lvl="1" indent="-228600">
              <a:buFont typeface="+mj-lt"/>
              <a:buAutoNum type="alphaLcParenR"/>
            </a:pPr>
            <a:r>
              <a:rPr lang="en-US" dirty="0"/>
              <a:t>What obstacles might you face, and what are your backup plans? </a:t>
            </a:r>
          </a:p>
          <a:p>
            <a:pPr marL="685800" lvl="1" indent="-228600">
              <a:buFont typeface="+mj-lt"/>
              <a:buAutoNum type="alphaLcParenR"/>
            </a:pPr>
            <a:r>
              <a:rPr lang="en-US" dirty="0"/>
              <a:t>Based on the information you have learned, is your study feasible? Why or why not? How can you make your study more manageable? </a:t>
            </a:r>
          </a:p>
          <a:p>
            <a:endParaRPr lang="en-US" dirty="0"/>
          </a:p>
          <a:p>
            <a:r>
              <a:rPr lang="en-US" b="1" u="sng" dirty="0"/>
              <a:t>Hint: </a:t>
            </a:r>
          </a:p>
          <a:p>
            <a:pPr marL="171450" indent="-171450">
              <a:buFont typeface="Arial" panose="020B0604020202020204" pitchFamily="34" charset="0"/>
              <a:buChar char="•"/>
            </a:pPr>
            <a:r>
              <a:rPr lang="en-US" b="0" u="none" dirty="0"/>
              <a:t>Visit https://dc.gcu.edu/irb for additional resources and information.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u="none" dirty="0"/>
              <a:t>Not sure what to consider? Use the dissertation template “Feasibility and Benefits Checklist” in the appendices.</a:t>
            </a:r>
          </a:p>
          <a:p>
            <a:pPr marL="171450" indent="-171450">
              <a:buFont typeface="Arial" panose="020B0604020202020204" pitchFamily="34" charset="0"/>
              <a:buChar char="•"/>
            </a:pPr>
            <a:endParaRPr lang="en-US" b="0" u="none"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143462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This slide is a placeholder for your defense of your topic to your residency instructor, peers, and/or dissertation committee. </a:t>
            </a:r>
          </a:p>
          <a:p>
            <a:pPr marL="171450" indent="-171450">
              <a:buFont typeface="Arial" panose="020B0604020202020204" pitchFamily="34" charset="0"/>
              <a:buChar char="•"/>
            </a:pPr>
            <a:r>
              <a:rPr lang="en-US" dirty="0"/>
              <a:t>Learners should be prepared to answer questions about their study, including the key points, alignment, and feasibility.</a:t>
            </a:r>
          </a:p>
          <a:p>
            <a:pPr marL="0" indent="0">
              <a:buFont typeface="Arial" panose="020B0604020202020204" pitchFamily="34" charset="0"/>
              <a:buNone/>
            </a:pPr>
            <a:endParaRPr lang="en-US" dirty="0"/>
          </a:p>
          <a:p>
            <a:pPr marL="0" indent="0">
              <a:buFont typeface="Arial" panose="020B0604020202020204" pitchFamily="34" charset="0"/>
              <a:buNone/>
            </a:pPr>
            <a:r>
              <a:rPr lang="en-US" b="1" u="sng" dirty="0"/>
              <a:t>Slide Requirements: </a:t>
            </a:r>
          </a:p>
          <a:p>
            <a:pPr marL="171450" indent="-171450">
              <a:buFont typeface="Arial" panose="020B0604020202020204" pitchFamily="34" charset="0"/>
              <a:buChar char="•"/>
            </a:pPr>
            <a:r>
              <a:rPr lang="en-US" b="0" u="none" dirty="0"/>
              <a:t>This slide is for presentation purposes in RSD-851 only – no content is required.</a:t>
            </a:r>
          </a:p>
          <a:p>
            <a:pPr marL="171450" indent="-171450">
              <a:buFont typeface="Arial" panose="020B0604020202020204" pitchFamily="34" charset="0"/>
              <a:buChar char="•"/>
            </a:pPr>
            <a:r>
              <a:rPr lang="en-US" b="1" u="sng" dirty="0"/>
              <a:t>After</a:t>
            </a:r>
            <a:r>
              <a:rPr lang="en-US" b="1" u="none" dirty="0"/>
              <a:t> successful completion of RSD-851, this slide may be deleted.</a:t>
            </a:r>
          </a:p>
          <a:p>
            <a:pPr marL="171450" indent="-171450">
              <a:buFont typeface="Arial" panose="020B0604020202020204" pitchFamily="34" charset="0"/>
              <a:buChar char="•"/>
            </a:pP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3177684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Be the project manager by preparing for and working on the dissertation. </a:t>
            </a:r>
          </a:p>
          <a:p>
            <a:pPr marL="171450" indent="-171450">
              <a:buFont typeface="Arial" panose="020B0604020202020204" pitchFamily="34" charset="0"/>
              <a:buChar char="•"/>
            </a:pPr>
            <a:r>
              <a:rPr lang="en-US" dirty="0"/>
              <a:t>Take ownership of your progress and develop a detailed plan for completing your dissertation using the dissertation milestone guide: https://dc.gcu.edu/research/milestones.</a:t>
            </a:r>
          </a:p>
          <a:p>
            <a:endParaRPr lang="en-US" dirty="0"/>
          </a:p>
          <a:p>
            <a:r>
              <a:rPr lang="en-US" b="1" u="sng" dirty="0"/>
              <a:t>Slide Requirements: </a:t>
            </a:r>
          </a:p>
          <a:p>
            <a:pPr marL="171450" indent="-171450">
              <a:buFont typeface="Arial" panose="020B0604020202020204" pitchFamily="34" charset="0"/>
              <a:buChar char="•"/>
            </a:pPr>
            <a:r>
              <a:rPr lang="en-US" dirty="0"/>
              <a:t>In bullets, indicate the next steps you plan to take to prepare for and work on your dissertation.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1" dirty="0"/>
              <a:t>This slide is required for RSD-851 only but may be completed for learner reference in other classes.</a:t>
            </a:r>
          </a:p>
          <a:p>
            <a:endParaRPr lang="en-US" dirty="0"/>
          </a:p>
          <a:p>
            <a:r>
              <a:rPr lang="en-US" b="1" u="sng" dirty="0"/>
              <a:t>Hints: </a:t>
            </a:r>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List of Next Steps </a:t>
            </a:r>
            <a:r>
              <a:rPr lang="en-US" dirty="0">
                <a:solidFill>
                  <a:srgbClr val="FF0000"/>
                </a:solidFill>
              </a:rPr>
              <a:t>might </a:t>
            </a:r>
            <a:r>
              <a:rPr lang="en-US" dirty="0"/>
              <a:t>include (customize to your study):  </a:t>
            </a:r>
          </a:p>
          <a:p>
            <a:pPr marL="342900" lvl="0" indent="-342900">
              <a:buFont typeface="Arial" panose="020B0604020202020204" pitchFamily="34" charset="0"/>
              <a:buChar char="•"/>
            </a:pPr>
            <a:r>
              <a:rPr lang="en-US" sz="2000" dirty="0"/>
              <a:t>Create a detailed dissertation project plan using the Dissertation Milestone Guide</a:t>
            </a:r>
          </a:p>
          <a:p>
            <a:pPr marL="342900" lvl="0" indent="-342900">
              <a:buFont typeface="Arial" panose="020B0604020202020204" pitchFamily="34" charset="0"/>
              <a:buChar char="•"/>
            </a:pPr>
            <a:r>
              <a:rPr lang="en-US" sz="2000" dirty="0"/>
              <a:t>DC Network</a:t>
            </a:r>
          </a:p>
          <a:p>
            <a:pPr marL="742950" lvl="1" indent="-285750">
              <a:buFont typeface="Arial" panose="020B0604020202020204" pitchFamily="34" charset="0"/>
              <a:buChar char="•"/>
            </a:pPr>
            <a:r>
              <a:rPr lang="en-US" sz="1800" dirty="0"/>
              <a:t>Review resources on Identifying a Content Expert.  Begin the process to identify a potential Content Expert that may be interested in serving on your committee</a:t>
            </a:r>
          </a:p>
          <a:p>
            <a:pPr marL="742950" lvl="1" indent="-285750">
              <a:buFont typeface="Arial" panose="020B0604020202020204" pitchFamily="34" charset="0"/>
              <a:buChar char="•"/>
            </a:pPr>
            <a:r>
              <a:rPr lang="en-US" sz="1800" dirty="0"/>
              <a:t>Review the IRB Research Center resources for the Institutional Review Board process and CIT  requirements</a:t>
            </a:r>
          </a:p>
          <a:p>
            <a:pPr marL="742950" lvl="1" indent="-285750">
              <a:buFont typeface="Arial" panose="020B0604020202020204" pitchFamily="34" charset="0"/>
              <a:buChar char="•"/>
            </a:pPr>
            <a:r>
              <a:rPr lang="en-US" dirty="0"/>
              <a:t>The DC Network Milestone Guide lists all milestones for Year 1, Year 2, and Year 3+: </a:t>
            </a:r>
          </a:p>
          <a:p>
            <a:pPr marL="1085850" lvl="2" indent="-171450">
              <a:buFont typeface="Arial" panose="020B0604020202020204" pitchFamily="34" charset="0"/>
              <a:buChar char="•"/>
            </a:pPr>
            <a:r>
              <a:rPr lang="en-US" dirty="0"/>
              <a:t>Year 1: https://dc.gcu.edu/research/milestones/year_1</a:t>
            </a:r>
          </a:p>
          <a:p>
            <a:pPr marL="1085850" lvl="2" indent="-171450">
              <a:buFont typeface="Arial" panose="020B0604020202020204" pitchFamily="34" charset="0"/>
              <a:buChar char="•"/>
            </a:pPr>
            <a:r>
              <a:rPr lang="en-US" dirty="0"/>
              <a:t>Year 2: https://dc.gcu.edu/research/milestones/year_2</a:t>
            </a:r>
          </a:p>
          <a:p>
            <a:pPr marL="1085850" lvl="2" indent="-171450">
              <a:buFont typeface="Arial" panose="020B0604020202020204" pitchFamily="34" charset="0"/>
              <a:buChar char="•"/>
            </a:pPr>
            <a:r>
              <a:rPr lang="en-US" dirty="0"/>
              <a:t>Year 3+: https://dc.gcu.edu/research/milestones/year_3</a:t>
            </a:r>
          </a:p>
          <a:p>
            <a:pPr marL="342900" lvl="0" indent="-342900">
              <a:buFont typeface="Arial" panose="020B0604020202020204" pitchFamily="34" charset="0"/>
              <a:buChar char="•"/>
            </a:pPr>
            <a:r>
              <a:rPr lang="en-US" sz="2000" dirty="0"/>
              <a:t>Gather and organize empirical articles (5 years or newer) on related topic</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2000" dirty="0"/>
              <a:t>Start CITI Training</a:t>
            </a:r>
          </a:p>
          <a:p>
            <a:pPr marL="0" lvl="0" indent="0">
              <a:buFont typeface="Arial" panose="020B0604020202020204" pitchFamily="34" charset="0"/>
              <a:buNone/>
            </a:pPr>
            <a:endParaRPr lang="en-US" sz="2000" dirty="0"/>
          </a:p>
          <a:p>
            <a:pPr marL="800100" lvl="1" indent="-342900">
              <a:buFont typeface="Arial" panose="020B0604020202020204" pitchFamily="34" charset="0"/>
              <a:buChar char="•"/>
            </a:pPr>
            <a:endParaRPr lang="en-US" sz="2000" dirty="0"/>
          </a:p>
          <a:p>
            <a:endParaRPr lang="en-US" u="none" dirty="0"/>
          </a:p>
          <a:p>
            <a:endParaRPr lang="en-US" dirty="0"/>
          </a:p>
          <a:p>
            <a:endParaRPr lang="en-US" b="1" u="sng"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2815813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a:solidFill>
                  <a:schemeClr val="tx1"/>
                </a:solidFill>
                <a:effectLst/>
                <a:latin typeface="Gill Sans" charset="0"/>
                <a:ea typeface="+mn-ea"/>
                <a:cs typeface="+mn-cs"/>
              </a:rPr>
              <a:t>Objective: </a:t>
            </a:r>
          </a:p>
          <a:p>
            <a:r>
              <a:rPr lang="en-US" dirty="0"/>
              <a:t>This slide is used to provide the purpose statement, which will be expanded upon in the Chapter 3: Purpose of the Study section. </a:t>
            </a:r>
          </a:p>
          <a:p>
            <a:endParaRPr lang="en-US" b="1" dirty="0"/>
          </a:p>
          <a:p>
            <a:r>
              <a:rPr lang="en-US" b="1" u="sng" dirty="0"/>
              <a:t>Slide Requirements: </a:t>
            </a:r>
          </a:p>
          <a:p>
            <a:pPr marL="228600" indent="-228600">
              <a:buFont typeface="+mj-lt"/>
              <a:buAutoNum type="arabicPeriod"/>
            </a:pPr>
            <a:r>
              <a:rPr lang="en-US" dirty="0"/>
              <a:t>State the purpose of the study in </a:t>
            </a:r>
            <a:r>
              <a:rPr lang="en-US" sz="1200" b="1" u="sng" kern="1200" dirty="0">
                <a:solidFill>
                  <a:schemeClr val="tx1"/>
                </a:solidFill>
                <a:effectLst/>
                <a:latin typeface="Gill Sans" charset="0"/>
                <a:ea typeface="+mn-ea"/>
                <a:cs typeface="+mn-cs"/>
              </a:rPr>
              <a:t>one</a:t>
            </a:r>
            <a:r>
              <a:rPr lang="en-US" sz="1200" kern="1200" dirty="0">
                <a:solidFill>
                  <a:schemeClr val="tx1"/>
                </a:solidFill>
                <a:effectLst/>
                <a:latin typeface="Gill Sans" charset="0"/>
                <a:ea typeface="+mn-ea"/>
                <a:cs typeface="+mn-cs"/>
              </a:rPr>
              <a:t> sentence that identifies the research methodology, design, problem statement, target population, and geographic location. </a:t>
            </a:r>
          </a:p>
          <a:p>
            <a:pPr marL="228600" indent="-228600">
              <a:buFont typeface="+mj-lt"/>
              <a:buAutoNum type="arabicPeriod"/>
            </a:pPr>
            <a:r>
              <a:rPr lang="en-US" sz="1200" kern="1200" dirty="0">
                <a:solidFill>
                  <a:schemeClr val="tx1"/>
                </a:solidFill>
                <a:effectLst/>
                <a:latin typeface="Gill Sans" charset="0"/>
                <a:ea typeface="+mn-ea"/>
                <a:cs typeface="+mn-cs"/>
              </a:rPr>
              <a:t>Alignment: The purpose statement must align with the problem statement, variables/research questions, methodology, and design.</a:t>
            </a:r>
          </a:p>
          <a:p>
            <a:pPr marL="228600" indent="-228600">
              <a:buFont typeface="+mj-lt"/>
              <a:buAutoNum type="arabicPeriod"/>
            </a:pPr>
            <a:endParaRPr lang="en-US" sz="1200" kern="1200" dirty="0">
              <a:solidFill>
                <a:schemeClr val="tx1"/>
              </a:solidFill>
              <a:effectLst/>
              <a:latin typeface="Gill Sans" charset="0"/>
              <a:ea typeface="+mn-ea"/>
              <a:cs typeface="+mn-cs"/>
            </a:endParaRPr>
          </a:p>
          <a:p>
            <a:pPr marL="0" indent="0">
              <a:buFont typeface="+mj-lt"/>
              <a:buNone/>
            </a:pPr>
            <a:r>
              <a:rPr lang="en-US" sz="1200" b="1" i="0" u="sng" kern="1200" dirty="0">
                <a:solidFill>
                  <a:schemeClr val="tx1"/>
                </a:solidFill>
                <a:effectLst/>
                <a:latin typeface="Gill Sans" charset="0"/>
                <a:ea typeface="+mn-ea"/>
                <a:cs typeface="+mn-cs"/>
              </a:rPr>
              <a:t>Hint: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200" kern="1200" dirty="0">
                <a:solidFill>
                  <a:schemeClr val="tx1"/>
                </a:solidFill>
                <a:effectLst/>
                <a:latin typeface="Gill Sans" charset="0"/>
                <a:ea typeface="+mn-ea"/>
                <a:cs typeface="+mn-cs"/>
              </a:rPr>
              <a:t>This is presented as a declarative statement. Possible structure: "The purpose of this quantitative [</a:t>
            </a:r>
            <a:r>
              <a:rPr lang="en-US" sz="1200" i="1" kern="1200" dirty="0">
                <a:solidFill>
                  <a:schemeClr val="tx1"/>
                </a:solidFill>
                <a:effectLst/>
                <a:latin typeface="Gill Sans" charset="0"/>
                <a:ea typeface="+mn-ea"/>
                <a:cs typeface="+mn-cs"/>
              </a:rPr>
              <a:t>design</a:t>
            </a:r>
            <a:r>
              <a:rPr lang="en-US" sz="1200" kern="1200" dirty="0">
                <a:solidFill>
                  <a:schemeClr val="tx1"/>
                </a:solidFill>
                <a:effectLst/>
                <a:latin typeface="Gill Sans" charset="0"/>
                <a:ea typeface="+mn-ea"/>
                <a:cs typeface="+mn-cs"/>
              </a:rPr>
              <a:t>] study is to … [</a:t>
            </a:r>
            <a:r>
              <a:rPr lang="en-US" sz="1200" i="1" kern="1200" dirty="0">
                <a:solidFill>
                  <a:schemeClr val="tx1"/>
                </a:solidFill>
                <a:effectLst/>
                <a:latin typeface="Gill Sans" charset="0"/>
                <a:ea typeface="+mn-ea"/>
                <a:cs typeface="+mn-cs"/>
              </a:rPr>
              <a:t>include the unknown from the Problem Statement</a:t>
            </a:r>
            <a:r>
              <a:rPr lang="en-US" sz="1200" kern="1200" dirty="0">
                <a:solidFill>
                  <a:schemeClr val="tx1"/>
                </a:solidFill>
                <a:effectLst/>
                <a:latin typeface="Gill Sans" charset="0"/>
                <a:ea typeface="+mn-ea"/>
                <a:cs typeface="+mn-cs"/>
              </a:rPr>
              <a:t>] among [</a:t>
            </a:r>
            <a:r>
              <a:rPr lang="en-US" sz="1200" i="1" kern="1200" dirty="0">
                <a:solidFill>
                  <a:schemeClr val="tx1"/>
                </a:solidFill>
                <a:effectLst/>
                <a:latin typeface="Gill Sans" charset="0"/>
                <a:ea typeface="+mn-ea"/>
                <a:cs typeface="+mn-cs"/>
              </a:rPr>
              <a:t>target population</a:t>
            </a:r>
            <a:r>
              <a:rPr lang="en-US" sz="1200" kern="1200" dirty="0">
                <a:solidFill>
                  <a:schemeClr val="tx1"/>
                </a:solidFill>
                <a:effectLst/>
                <a:latin typeface="Gill Sans" charset="0"/>
                <a:ea typeface="+mn-ea"/>
                <a:cs typeface="+mn-cs"/>
              </a:rPr>
              <a:t>] at a [</a:t>
            </a:r>
            <a:r>
              <a:rPr lang="en-US" sz="1200" i="1" kern="1200" dirty="0">
                <a:solidFill>
                  <a:schemeClr val="tx1"/>
                </a:solidFill>
                <a:effectLst/>
                <a:latin typeface="Gill Sans" charset="0"/>
                <a:ea typeface="+mn-ea"/>
                <a:cs typeface="+mn-cs"/>
              </a:rPr>
              <a:t>setting/geographic location</a:t>
            </a:r>
            <a:r>
              <a:rPr lang="en-US" sz="1200" kern="1200" dirty="0">
                <a:solidFill>
                  <a:schemeClr val="tx1"/>
                </a:solidFill>
                <a:effectLst/>
                <a:latin typeface="Gill Sans" charset="0"/>
                <a:ea typeface="+mn-ea"/>
                <a:cs typeface="+mn-cs"/>
              </a:rPr>
              <a:t>]."</a:t>
            </a:r>
            <a:endParaRPr lang="en-US" dirty="0"/>
          </a:p>
          <a:p>
            <a:pPr marL="171450" indent="-171450">
              <a:buFont typeface="Arial" panose="020B0604020202020204" pitchFamily="34" charset="0"/>
              <a:buChar char="•"/>
            </a:pPr>
            <a:r>
              <a:rPr lang="en-US" sz="1200" kern="1200" dirty="0">
                <a:solidFill>
                  <a:schemeClr val="tx1"/>
                </a:solidFill>
                <a:effectLst/>
                <a:latin typeface="Gill Sans" charset="0"/>
                <a:ea typeface="+mn-ea"/>
                <a:cs typeface="+mn-cs"/>
              </a:rPr>
              <a:t>Check recent GCU dissertations for models of purpose statement structure: https://lopes.idm.oclc.org/login?url=https://search.proquest.com/pqdtlocal1008967?accountid=7374</a:t>
            </a:r>
          </a:p>
          <a:p>
            <a:pPr marL="171450" indent="-171450">
              <a:buFont typeface="Arial" panose="020B0604020202020204" pitchFamily="34" charset="0"/>
              <a:buChar char="•"/>
            </a:pPr>
            <a:r>
              <a:rPr lang="en-US" dirty="0"/>
              <a:t>Need some further guidance? Use the Quantitative Knowledge Base: </a:t>
            </a:r>
            <a:r>
              <a:rPr lang="en-US" sz="1200" kern="1200" dirty="0">
                <a:solidFill>
                  <a:schemeClr val="tx1"/>
                </a:solidFill>
                <a:effectLst/>
                <a:latin typeface="Gill Sans" charset="0"/>
                <a:ea typeface="+mn-ea"/>
                <a:cs typeface="+mn-cs"/>
              </a:rPr>
              <a:t>https://dc.gcu.edu/research/quantitative/purpose_of_the_study</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3783237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This outline is used to ensure there is an appropriate and reachable target population.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In the Proposal this outline becomes a section in Chapter 3.</a:t>
            </a:r>
          </a:p>
          <a:p>
            <a:endParaRPr lang="en-US" b="0" dirty="0"/>
          </a:p>
          <a:p>
            <a:r>
              <a:rPr lang="en-US" b="1" u="sng" dirty="0"/>
              <a:t>Slide Requirements: </a:t>
            </a:r>
          </a:p>
          <a:p>
            <a:pPr marL="228600" indent="-228600">
              <a:buAutoNum type="arabicPeriod"/>
            </a:pPr>
            <a:r>
              <a:rPr lang="en-US" dirty="0"/>
              <a:t>Top Row: Define the terms general population, target population, and sample using authoritative sources. </a:t>
            </a:r>
          </a:p>
          <a:p>
            <a:pPr marL="228600" indent="-228600">
              <a:buAutoNum type="arabicPeriod"/>
            </a:pPr>
            <a:r>
              <a:rPr lang="en-US" dirty="0"/>
              <a:t>Bottom Row: Describe the population, target population, and sample as related to the proposed study.</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General Population: Describe the population of interest for your overall study.</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Target Population: Estimate the size of the target population and identify the specific way to access the target population (see hints below).</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Sample: Estimate the projected sample size and who/what will be sampled.</a:t>
            </a:r>
          </a:p>
          <a:p>
            <a:pPr marL="685800" marR="0" lvl="1" indent="-228600" algn="l" defTabSz="914400" rtl="0" eaLnBrk="0" fontAlgn="base" latinLnBrk="0" hangingPunct="0">
              <a:lnSpc>
                <a:spcPct val="100000"/>
              </a:lnSpc>
              <a:spcBef>
                <a:spcPct val="0"/>
              </a:spcBef>
              <a:spcAft>
                <a:spcPct val="0"/>
              </a:spcAft>
              <a:buClrTx/>
              <a:buSzTx/>
              <a:buFontTx/>
              <a:buAutoNum type="arabicPeriod"/>
              <a:tabLst/>
              <a:defRPr/>
            </a:pPr>
            <a:endParaRPr lang="en-US" dirty="0"/>
          </a:p>
          <a:p>
            <a:r>
              <a:rPr lang="en-US" b="1" u="sng" dirty="0"/>
              <a:t>Hints: </a:t>
            </a:r>
          </a:p>
          <a:p>
            <a:pPr marL="228600" indent="-228600">
              <a:buFont typeface="+mj-lt"/>
              <a:buAutoNum type="arabicPeriod"/>
            </a:pPr>
            <a:r>
              <a:rPr lang="en-US" sz="1800" dirty="0">
                <a:effectLst/>
                <a:latin typeface="Segoe UI" panose="020B0502040204020203" pitchFamily="34" charset="0"/>
              </a:rPr>
              <a:t>Visit the Quantitative Knowledgebase for more information and resources about populations and samples. https://dc.gcu.edu/research/quantitative/population_and_sample_selection</a:t>
            </a:r>
          </a:p>
          <a:p>
            <a:pPr marL="228600" indent="-228600">
              <a:buFont typeface="+mj-lt"/>
              <a:buAutoNum type="arabicPeriod"/>
            </a:pPr>
            <a:r>
              <a:rPr lang="en-US" sz="1200" dirty="0"/>
              <a:t>W</a:t>
            </a:r>
            <a:r>
              <a:rPr lang="en-US" dirty="0"/>
              <a:t>ay to access the target population which might include: </a:t>
            </a:r>
          </a:p>
          <a:p>
            <a:pPr marL="685800" lvl="1" indent="-228600">
              <a:buFont typeface="Arial" panose="020B0604020202020204" pitchFamily="34" charset="0"/>
              <a:buChar char="•"/>
            </a:pPr>
            <a:r>
              <a:rPr lang="en-US" dirty="0"/>
              <a:t>Using your organization (with appropriate approvals); </a:t>
            </a:r>
          </a:p>
          <a:p>
            <a:pPr marL="685800" lvl="1" indent="-228600">
              <a:buFont typeface="Arial" panose="020B0604020202020204" pitchFamily="34" charset="0"/>
              <a:buChar char="•"/>
            </a:pPr>
            <a:r>
              <a:rPr lang="en-US" dirty="0"/>
              <a:t>Asking an association to support/communicate the study;</a:t>
            </a:r>
          </a:p>
          <a:p>
            <a:pPr marL="685800" lvl="1" indent="-228600">
              <a:buFont typeface="Arial" panose="020B0604020202020204" pitchFamily="34" charset="0"/>
              <a:buChar char="•"/>
            </a:pPr>
            <a:r>
              <a:rPr lang="en-US" dirty="0"/>
              <a:t>Using a social group such as a church to support/communicate your research; </a:t>
            </a:r>
          </a:p>
          <a:p>
            <a:pPr marL="685800" lvl="1" indent="-228600">
              <a:buFont typeface="Arial" panose="020B0604020202020204" pitchFamily="34" charset="0"/>
              <a:buChar char="•"/>
            </a:pPr>
            <a:r>
              <a:rPr lang="en-US" dirty="0"/>
              <a:t>Using social media to find the sample;</a:t>
            </a:r>
          </a:p>
          <a:p>
            <a:pPr marL="685800" lvl="1" indent="-228600">
              <a:buFont typeface="Arial" panose="020B0604020202020204" pitchFamily="34" charset="0"/>
              <a:buChar char="•"/>
            </a:pPr>
            <a:r>
              <a:rPr lang="en-US" dirty="0"/>
              <a:t>Using archival data from an organization or association; </a:t>
            </a:r>
          </a:p>
          <a:p>
            <a:pPr marL="685800" lvl="1" indent="-228600">
              <a:buFont typeface="Arial" panose="020B0604020202020204" pitchFamily="34" charset="0"/>
              <a:buChar char="•"/>
            </a:pPr>
            <a:r>
              <a:rPr lang="en-US" dirty="0"/>
              <a:t>Using publicly available archival data;</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200" dirty="0"/>
              <a:t>Purchasing an audience through 3</a:t>
            </a:r>
            <a:r>
              <a:rPr lang="en-US" sz="1200" baseline="30000" dirty="0"/>
              <a:t>rd</a:t>
            </a:r>
            <a:r>
              <a:rPr lang="en-US" sz="1200" dirty="0"/>
              <a:t> party sites. </a:t>
            </a:r>
            <a:endParaRPr lang="en-US" dirty="0"/>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dirty="0"/>
              <a:t>Assume 5-20 percent of the target population recruited would participate; therefore, ensure the target population is sufficiently large to obtain the final proposed sample size. </a:t>
            </a:r>
          </a:p>
          <a:p>
            <a:pPr marL="228600" indent="-228600">
              <a:buFont typeface="+mj-lt"/>
              <a:buAutoNum type="arabicPeriod"/>
            </a:pPr>
            <a:r>
              <a:rPr lang="en-US" sz="1200" dirty="0"/>
              <a:t>For quantitative studies, to determine the minimum sample size of clean data, learners may use G*power analysis by changing power (1-</a:t>
            </a:r>
            <a:r>
              <a:rPr lang="el-GR" sz="1200" i="1" dirty="0"/>
              <a:t>β</a:t>
            </a:r>
            <a:r>
              <a:rPr lang="en-US" sz="1200" i="1" dirty="0"/>
              <a:t>) </a:t>
            </a:r>
            <a:r>
              <a:rPr lang="en-US" sz="1200" dirty="0"/>
              <a:t>to .80 and changing alpha (</a:t>
            </a:r>
            <a:r>
              <a:rPr lang="el-GR" sz="1200" dirty="0"/>
              <a:t>α</a:t>
            </a:r>
            <a:r>
              <a:rPr lang="en-US" sz="1200" dirty="0"/>
              <a:t>) to align with the corresponding alpha of the hypothesis. </a:t>
            </a:r>
          </a:p>
          <a:p>
            <a:pPr marL="228600" indent="-228600">
              <a:buFont typeface="+mj-lt"/>
              <a:buAutoNum type="arabicPeriod"/>
            </a:pPr>
            <a:r>
              <a:rPr lang="en-US" sz="1200" dirty="0"/>
              <a:t>Students can download G*power by following this link and the instructions: https://www.psychologie.hhu.de/arbeitsgruppen/allgemeine-psychologie-und-arbeitspsychologie/gpower.html (or search G*power in Google)</a:t>
            </a:r>
          </a:p>
          <a:p>
            <a:pPr marL="0" indent="0">
              <a:buFont typeface="+mj-lt"/>
              <a:buNone/>
            </a:pPr>
            <a:endParaRPr lang="en-US" sz="1200" dirty="0"/>
          </a:p>
          <a:p>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3367084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This outline is used to identify the types and structure of each data source.</a:t>
            </a:r>
          </a:p>
          <a:p>
            <a:pPr marL="171450" indent="-171450">
              <a:buFont typeface="Arial" panose="020B0604020202020204" pitchFamily="34" charset="0"/>
              <a:buChar char="•"/>
            </a:pPr>
            <a:r>
              <a:rPr lang="en-US" dirty="0"/>
              <a:t>This outline is then used to develop the section on Sources</a:t>
            </a:r>
            <a:r>
              <a:rPr lang="en-US" baseline="0" dirty="0"/>
              <a:t> of Data </a:t>
            </a:r>
            <a:r>
              <a:rPr lang="en-US" dirty="0"/>
              <a:t>in Chapter 3 in the Proposal. </a:t>
            </a:r>
          </a:p>
          <a:p>
            <a:pPr marL="0" indent="0">
              <a:buFont typeface="Arial" panose="020B0604020202020204" pitchFamily="34" charset="0"/>
              <a:buNone/>
            </a:pPr>
            <a:endParaRPr lang="en-US" dirty="0"/>
          </a:p>
          <a:p>
            <a:pPr marL="0" indent="0">
              <a:buFont typeface="Arial" panose="020B0604020202020204" pitchFamily="34" charset="0"/>
              <a:buNone/>
            </a:pPr>
            <a:r>
              <a:rPr lang="en-US" b="1" u="sng" dirty="0"/>
              <a:t>Slide Requirements: </a:t>
            </a:r>
          </a:p>
          <a:p>
            <a:pPr marL="228600" indent="-228600">
              <a:buFont typeface="+mj-lt"/>
              <a:buAutoNum type="arabicPeriod"/>
            </a:pPr>
            <a:r>
              <a:rPr lang="en-US" dirty="0"/>
              <a:t>Top Row: Identify each instrument</a:t>
            </a:r>
          </a:p>
          <a:p>
            <a:pPr marL="228600" indent="-228600">
              <a:buFont typeface="+mj-lt"/>
              <a:buAutoNum type="arabicPeriod"/>
            </a:pPr>
            <a:r>
              <a:rPr lang="en-US" dirty="0"/>
              <a:t>Bottom Row: For each instrument: describe the instrument in detail, including:</a:t>
            </a:r>
          </a:p>
          <a:p>
            <a:pPr marL="628650" lvl="1" indent="-171450">
              <a:buFont typeface="Arial" panose="020B0604020202020204" pitchFamily="34" charset="0"/>
              <a:buChar char="•"/>
            </a:pPr>
            <a:r>
              <a:rPr lang="en-US" dirty="0"/>
              <a:t>The variable(s) for which it will provide data. </a:t>
            </a:r>
          </a:p>
          <a:p>
            <a:pPr marL="628650" lvl="1" indent="-171450">
              <a:buFont typeface="Arial" panose="020B0604020202020204" pitchFamily="34" charset="0"/>
              <a:buChar char="•"/>
            </a:pPr>
            <a:r>
              <a:rPr lang="en-US" dirty="0"/>
              <a:t>Validity of the instrument to provide data for the variable(s).</a:t>
            </a:r>
          </a:p>
          <a:p>
            <a:pPr marL="628650" lvl="1" indent="-171450">
              <a:buFont typeface="Arial" panose="020B0604020202020204" pitchFamily="34" charset="0"/>
              <a:buChar char="•"/>
            </a:pPr>
            <a:r>
              <a:rPr lang="en-US" dirty="0"/>
              <a:t>Reliability of the instrument to provide data for the variable(s).</a:t>
            </a:r>
          </a:p>
          <a:p>
            <a:pPr marL="628650" lvl="1" indent="-171450">
              <a:buFont typeface="Arial" panose="020B0604020202020204" pitchFamily="34" charset="0"/>
              <a:buChar char="•"/>
            </a:pPr>
            <a:r>
              <a:rPr lang="en-US" dirty="0"/>
              <a:t>The level of measurement provided by the instrument.</a:t>
            </a:r>
          </a:p>
          <a:p>
            <a:pPr marL="228600" lvl="0" indent="-228600">
              <a:buFont typeface="+mj-lt"/>
              <a:buAutoNum type="arabicPeriod"/>
            </a:pPr>
            <a:r>
              <a:rPr lang="en-US" b="0" u="none" dirty="0"/>
              <a:t>If applicable: If a variable is commonly measured via a demographic question (i.e., gender, age, GPA), include the demographic questionnaire as an instrument.</a:t>
            </a:r>
          </a:p>
          <a:p>
            <a:pPr marL="628650" lvl="1" indent="-171450">
              <a:buFont typeface="Arial" panose="020B0604020202020204" pitchFamily="34" charset="0"/>
              <a:buChar char="•"/>
            </a:pPr>
            <a:r>
              <a:rPr lang="en-US" b="0" u="none" dirty="0"/>
              <a:t>Demographic questionnaires do not have validity and reliability statistics associated with them. </a:t>
            </a:r>
          </a:p>
          <a:p>
            <a:pPr marL="228600" lvl="0" indent="-228600">
              <a:buFont typeface="+mj-lt"/>
              <a:buAutoNum type="arabicPeriod"/>
            </a:pPr>
            <a:r>
              <a:rPr lang="en-US" dirty="0"/>
              <a:t>If needed, add columns for additional instruments (or delete extra columns)</a:t>
            </a:r>
          </a:p>
          <a:p>
            <a:pPr marL="228600" lvl="0" indent="-228600">
              <a:buFont typeface="+mj-lt"/>
              <a:buAutoNum type="arabicPeriod"/>
            </a:pPr>
            <a:endParaRPr lang="en-US" dirty="0"/>
          </a:p>
          <a:p>
            <a:pPr marL="0" lvl="0" indent="0">
              <a:buFont typeface="+mj-lt"/>
              <a:buNone/>
            </a:pPr>
            <a:r>
              <a:rPr lang="en-US" b="1" u="sng" dirty="0"/>
              <a:t>Hints/Additional Requirements: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u="none" dirty="0"/>
              <a:t>Instruments must have established validity and reliability for measuring the variables.</a:t>
            </a:r>
          </a:p>
          <a:p>
            <a:pPr marL="628650" marR="0" lvl="1"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Use the instrument article to provide the reliability and validity statistics for the instrument. </a:t>
            </a:r>
          </a:p>
          <a:p>
            <a:pPr marL="628650" marR="0" lvl="1"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200" b="0" u="none" kern="1200" dirty="0">
                <a:solidFill>
                  <a:schemeClr val="tx1"/>
                </a:solidFill>
                <a:effectLst/>
                <a:latin typeface="Gill Sans" charset="0"/>
                <a:ea typeface="+mn-ea"/>
                <a:cs typeface="+mn-cs"/>
              </a:rPr>
              <a:t>Reliability is typically established with Cronbach’s alpha. </a:t>
            </a:r>
          </a:p>
          <a:p>
            <a:pPr marL="628650" marR="0" lvl="1"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200" b="0" u="none" kern="1200" dirty="0">
                <a:solidFill>
                  <a:schemeClr val="tx1"/>
                </a:solidFill>
                <a:effectLst/>
                <a:latin typeface="Gill Sans" charset="0"/>
                <a:ea typeface="+mn-ea"/>
                <a:cs typeface="+mn-cs"/>
              </a:rPr>
              <a:t>A factor analysis is typically used to help establish validity of an instrument.</a:t>
            </a:r>
            <a:endParaRPr lang="en-US" b="0" u="none" dirty="0"/>
          </a:p>
          <a:p>
            <a:pPr marL="628650" marR="0" lvl="1"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Exception: Demographic questionnaires do not have established validity and reliability</a:t>
            </a:r>
          </a:p>
          <a:p>
            <a:pPr marL="171450" lvl="0" indent="-171450">
              <a:buFont typeface="Arial" panose="020B0604020202020204" pitchFamily="34" charset="0"/>
              <a:buChar char="•"/>
            </a:pPr>
            <a:r>
              <a:rPr lang="en-US" b="0" u="none" dirty="0"/>
              <a:t>If you are using a previously published measurement instrument, discuss the characteristics of the instrument in detail. I.e., for a validated survey, describe: </a:t>
            </a:r>
          </a:p>
          <a:p>
            <a:pPr marL="628650" lvl="1" indent="-171450">
              <a:buFont typeface="Arial" panose="020B0604020202020204" pitchFamily="34" charset="0"/>
              <a:buChar char="•"/>
            </a:pPr>
            <a:r>
              <a:rPr lang="en-US" sz="1200" kern="1200" dirty="0">
                <a:solidFill>
                  <a:schemeClr val="tx1"/>
                </a:solidFill>
                <a:effectLst/>
                <a:latin typeface="Gill Sans" charset="0"/>
                <a:ea typeface="+mn-ea"/>
                <a:cs typeface="+mn-cs"/>
              </a:rPr>
              <a:t>The structure of the instrument, including subscales, etc..</a:t>
            </a:r>
          </a:p>
          <a:p>
            <a:pPr marL="628650" lvl="1" indent="-171450">
              <a:buFont typeface="Arial" panose="020B0604020202020204" pitchFamily="34" charset="0"/>
              <a:buChar char="•"/>
            </a:pPr>
            <a:r>
              <a:rPr lang="en-US" sz="1200" kern="1200" dirty="0">
                <a:solidFill>
                  <a:schemeClr val="tx1"/>
                </a:solidFill>
                <a:effectLst/>
                <a:latin typeface="Gill Sans" charset="0"/>
                <a:ea typeface="+mn-ea"/>
                <a:cs typeface="+mn-cs"/>
              </a:rPr>
              <a:t>The type and number of items or questions per scale and/or subscale.</a:t>
            </a:r>
          </a:p>
          <a:p>
            <a:pPr marL="628650" lvl="1" indent="-171450">
              <a:buFont typeface="Arial" panose="020B0604020202020204" pitchFamily="34" charset="0"/>
              <a:buChar char="•"/>
            </a:pPr>
            <a:r>
              <a:rPr lang="en-US" sz="1200" kern="1200" dirty="0">
                <a:solidFill>
                  <a:schemeClr val="tx1"/>
                </a:solidFill>
                <a:effectLst/>
                <a:latin typeface="Gill Sans" charset="0"/>
                <a:ea typeface="+mn-ea"/>
                <a:cs typeface="+mn-cs"/>
              </a:rPr>
              <a:t>The statistical scale of measurement (nominal, ordinal, interval, or ratio) of data obtained from the instrument.</a:t>
            </a:r>
          </a:p>
          <a:p>
            <a:pPr marL="171450" lvl="0" indent="-171450">
              <a:buFont typeface="Arial" panose="020B0604020202020204" pitchFamily="34" charset="0"/>
              <a:buChar char="•"/>
            </a:pPr>
            <a:r>
              <a:rPr lang="en-US" sz="1200" b="0" u="none" kern="1200" dirty="0">
                <a:solidFill>
                  <a:schemeClr val="tx1"/>
                </a:solidFill>
                <a:effectLst/>
                <a:latin typeface="Gill Sans" charset="0"/>
                <a:ea typeface="+mn-ea"/>
                <a:cs typeface="+mn-cs"/>
              </a:rPr>
              <a:t>There are differences between Likert items and Likert scales. While Likert items are ordinal, one can argue that a Likert scale is interval. It is recommended, if possible, learner use parametric statistics, which require interval or ratio data. </a:t>
            </a:r>
            <a:endParaRPr lang="en-US" b="0" u="none" dirty="0"/>
          </a:p>
          <a:p>
            <a:pPr marL="171450" lvl="0" indent="-171450">
              <a:buFont typeface="Arial" panose="020B0604020202020204" pitchFamily="34" charset="0"/>
              <a:buChar char="•"/>
            </a:pPr>
            <a:r>
              <a:rPr lang="en-US" sz="1200" kern="1200" dirty="0">
                <a:solidFill>
                  <a:schemeClr val="tx1"/>
                </a:solidFill>
                <a:effectLst/>
                <a:latin typeface="Gill Sans" charset="0"/>
                <a:ea typeface="+mn-ea"/>
                <a:cs typeface="+mn-cs"/>
              </a:rPr>
              <a:t>If your research data will come from an electronic database (</a:t>
            </a:r>
            <a:r>
              <a:rPr lang="en-US" sz="1200" i="1" kern="1200" dirty="0">
                <a:solidFill>
                  <a:schemeClr val="tx1"/>
                </a:solidFill>
                <a:effectLst/>
                <a:latin typeface="Gill Sans" charset="0"/>
                <a:ea typeface="+mn-ea"/>
                <a:cs typeface="+mn-cs"/>
              </a:rPr>
              <a:t>archival,</a:t>
            </a:r>
            <a:r>
              <a:rPr lang="en-US" sz="1200" kern="1200" dirty="0">
                <a:solidFill>
                  <a:schemeClr val="tx1"/>
                </a:solidFill>
                <a:effectLst/>
                <a:latin typeface="Gill Sans" charset="0"/>
                <a:ea typeface="+mn-ea"/>
                <a:cs typeface="+mn-cs"/>
              </a:rPr>
              <a:t> or </a:t>
            </a:r>
            <a:r>
              <a:rPr lang="en-US" sz="1200" i="1" kern="1200" dirty="0">
                <a:solidFill>
                  <a:schemeClr val="tx1"/>
                </a:solidFill>
                <a:effectLst/>
                <a:latin typeface="Gill Sans" charset="0"/>
                <a:ea typeface="+mn-ea"/>
                <a:cs typeface="+mn-cs"/>
              </a:rPr>
              <a:t>secondary</a:t>
            </a:r>
            <a:r>
              <a:rPr lang="en-US" sz="1200" kern="1200" dirty="0">
                <a:solidFill>
                  <a:schemeClr val="tx1"/>
                </a:solidFill>
                <a:effectLst/>
                <a:latin typeface="Gill Sans" charset="0"/>
                <a:ea typeface="+mn-ea"/>
                <a:cs typeface="+mn-cs"/>
              </a:rPr>
              <a:t> data), identify the database and indicate exactly how the data will be obtained or accessed.</a:t>
            </a:r>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1807584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There are four separate slides that will comprise the data collection section in the Prospectus and the proposal. </a:t>
            </a:r>
          </a:p>
          <a:p>
            <a:pPr marL="171450" indent="-171450">
              <a:buFont typeface="Arial" panose="020B0604020202020204" pitchFamily="34" charset="0"/>
              <a:buChar char="•"/>
            </a:pPr>
            <a:r>
              <a:rPr lang="en-US" dirty="0"/>
              <a:t>These set of four slides are used in bullet format in the Prospectus. They then provide the outline for the Data Collection section in Chapter 3 in the Proposal. </a:t>
            </a:r>
          </a:p>
          <a:p>
            <a:pPr marL="171450" indent="-171450">
              <a:buFont typeface="Arial" panose="020B0604020202020204" pitchFamily="34" charset="0"/>
              <a:buChar char="•"/>
            </a:pPr>
            <a:r>
              <a:rPr lang="en-US" dirty="0"/>
              <a:t>This Slide: This first slide only discusses all of the permissions required. </a:t>
            </a: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dirty="0"/>
              <a:t>**Note: Do not alter the names on the slides, and do not change the order of the four data collection slides or the bullets within them.  It is important to show the bullets in the order in which they would occur. **</a:t>
            </a:r>
          </a:p>
          <a:p>
            <a:endParaRPr lang="en-US" dirty="0"/>
          </a:p>
          <a:p>
            <a:r>
              <a:rPr lang="en-US" b="1" u="sng" dirty="0"/>
              <a:t>Slide Requirements: </a:t>
            </a:r>
          </a:p>
          <a:p>
            <a:pPr marL="228600" indent="-228600">
              <a:buFont typeface="+mj-lt"/>
              <a:buAutoNum type="arabicPeriod"/>
            </a:pPr>
            <a:r>
              <a:rPr lang="en-US" dirty="0"/>
              <a:t>Modify each bullet point to be specific to your study, and if you do not believe the bullet is relevant for your study put in a statement justifying why not.  </a:t>
            </a:r>
          </a:p>
          <a:p>
            <a:pPr marL="228600" indent="-228600">
              <a:buFont typeface="+mj-lt"/>
              <a:buAutoNum type="arabicPeriod"/>
            </a:pPr>
            <a:r>
              <a:rPr lang="en-US" dirty="0"/>
              <a:t>Required Bullets: </a:t>
            </a:r>
          </a:p>
          <a:p>
            <a:pPr marL="628650" lvl="1" indent="-171450">
              <a:buFont typeface="Arial" panose="020B0604020202020204" pitchFamily="34" charset="0"/>
              <a:buChar char="•"/>
            </a:pPr>
            <a:r>
              <a:rPr lang="en-US" sz="1200" dirty="0"/>
              <a:t>Site approval </a:t>
            </a:r>
          </a:p>
          <a:p>
            <a:pPr marL="628650" lvl="1" indent="-171450">
              <a:buFont typeface="Arial" panose="020B0604020202020204" pitchFamily="34" charset="0"/>
              <a:buChar char="•"/>
            </a:pPr>
            <a:r>
              <a:rPr lang="en-US" sz="1200" dirty="0"/>
              <a:t>Permission to use each instrument or data source</a:t>
            </a:r>
          </a:p>
          <a:p>
            <a:pPr marL="628650" lvl="1" indent="-171450">
              <a:buFont typeface="Arial" panose="020B0604020202020204" pitchFamily="34" charset="0"/>
              <a:buChar char="•"/>
            </a:pPr>
            <a:r>
              <a:rPr lang="en-US" sz="1200" dirty="0"/>
              <a:t>Obtaining administrative guide and validation information on each data sources from owner/literature</a:t>
            </a:r>
          </a:p>
          <a:p>
            <a:pPr marL="628650" lvl="1" indent="-171450">
              <a:buFont typeface="Arial" panose="020B0604020202020204" pitchFamily="34" charset="0"/>
              <a:buChar char="•"/>
            </a:pPr>
            <a:r>
              <a:rPr lang="en-US" sz="1200" dirty="0"/>
              <a:t>GCU Chair and Committee Approvals</a:t>
            </a:r>
          </a:p>
          <a:p>
            <a:pPr marL="628650" lvl="1" indent="-171450">
              <a:buFont typeface="Arial" panose="020B0604020202020204" pitchFamily="34" charset="0"/>
              <a:buChar char="•"/>
            </a:pPr>
            <a:r>
              <a:rPr lang="en-US" sz="1200" dirty="0"/>
              <a:t>AQR Approval </a:t>
            </a:r>
          </a:p>
          <a:p>
            <a:pPr marL="628650" lvl="1" indent="-171450">
              <a:buFont typeface="Arial" panose="020B0604020202020204" pitchFamily="34" charset="0"/>
              <a:buChar char="•"/>
            </a:pPr>
            <a:r>
              <a:rPr lang="en-US" sz="1400" dirty="0"/>
              <a:t>IRB Approval</a:t>
            </a:r>
          </a:p>
          <a:p>
            <a:pPr marL="628650" lvl="1" indent="-171450">
              <a:buFont typeface="Arial" panose="020B0604020202020204" pitchFamily="34" charset="0"/>
              <a:buChar char="•"/>
            </a:pPr>
            <a:r>
              <a:rPr lang="en-US" sz="1400" dirty="0"/>
              <a:t>Consent form from individual participants</a:t>
            </a:r>
          </a:p>
          <a:p>
            <a:pPr marL="0" lvl="0" indent="0">
              <a:buFont typeface="Arial" panose="020B0604020202020204" pitchFamily="34" charset="0"/>
              <a:buNone/>
            </a:pPr>
            <a:endParaRPr lang="en-US" sz="1400" dirty="0"/>
          </a:p>
          <a:p>
            <a:pPr marL="0" lvl="0" indent="0">
              <a:buFont typeface="Arial" panose="020B0604020202020204" pitchFamily="34" charset="0"/>
              <a:buNone/>
            </a:pPr>
            <a:r>
              <a:rPr lang="en-US" sz="1400" b="1" u="sng" dirty="0"/>
              <a:t>Hints:</a:t>
            </a:r>
          </a:p>
          <a:p>
            <a:pPr marL="285750" lvl="0" indent="-285750">
              <a:buFont typeface="Arial" panose="020B0604020202020204" pitchFamily="34" charset="0"/>
              <a:buChar char="•"/>
            </a:pPr>
            <a:r>
              <a:rPr lang="en-US" sz="1400" b="0" u="none" dirty="0"/>
              <a:t>If site authorization is not required, state the reason.</a:t>
            </a:r>
          </a:p>
          <a:p>
            <a:pPr marL="285750" lvl="0" indent="-285750">
              <a:buFont typeface="Arial" panose="020B0604020202020204" pitchFamily="34" charset="0"/>
              <a:buChar char="•"/>
            </a:pPr>
            <a:r>
              <a:rPr lang="en-US" sz="1400" b="0" u="none" dirty="0"/>
              <a:t>Unless otherwise specified, site authorization(s) are valid one year from the date of signature.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400" b="0" u="none" dirty="0"/>
              <a:t>See the Quantitative Knowledge Base for additional resources: </a:t>
            </a:r>
            <a:r>
              <a:rPr lang="en-US" sz="1400" b="1" u="none" dirty="0"/>
              <a:t>https://dc.gcu.edu/research/quantitative/data_collection_and_management</a:t>
            </a:r>
            <a:endParaRPr lang="en-US" sz="1400" b="0" u="none" dirty="0"/>
          </a:p>
          <a:p>
            <a:pPr marL="457200" lvl="1" indent="0">
              <a:buFont typeface="Arial" panose="020B0604020202020204" pitchFamily="34" charset="0"/>
              <a:buNone/>
            </a:pPr>
            <a:endParaRPr lang="en-US" sz="1200"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194345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a:t>
            </a:r>
          </a:p>
          <a:p>
            <a:r>
              <a:rPr lang="en-US" b="0" u="none" dirty="0"/>
              <a:t>The alignment table provides a visual organization of the research components of the dissertation topic. As changes are made to the components on this slide, learners should copy the changes to the appropriate slides. </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173556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There are four separate slides that will comprise the data collection section in the Prospectus and the proposal. </a:t>
            </a:r>
          </a:p>
          <a:p>
            <a:pPr marL="171450" indent="-171450">
              <a:buFont typeface="Arial" panose="020B0604020202020204" pitchFamily="34" charset="0"/>
              <a:buChar char="•"/>
            </a:pPr>
            <a:r>
              <a:rPr lang="en-US" dirty="0"/>
              <a:t>These set of four slides are used in bullet format in the Prospectus. They then provide the outline for the Data Collection section in Chapter 3 in the Proposal.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This Slide: This second slide only discusses the sampling strategy and then the steps for the sampling process. </a:t>
            </a: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dirty="0"/>
              <a:t>**Note: Do not alter the names on the slides, and do not change the order of the four data collection slides or the bullets within them.  It is important to show the bullets in the order in which they would occur. **</a:t>
            </a:r>
          </a:p>
          <a:p>
            <a:endParaRPr lang="en-US" dirty="0"/>
          </a:p>
          <a:p>
            <a:r>
              <a:rPr lang="en-US" b="1" u="sng" dirty="0"/>
              <a:t>Slide Requirements: </a:t>
            </a:r>
          </a:p>
          <a:p>
            <a:pPr marL="228600" indent="-228600">
              <a:buFont typeface="+mj-lt"/>
              <a:buAutoNum type="arabicPeriod"/>
            </a:pPr>
            <a:r>
              <a:rPr lang="en-US" dirty="0"/>
              <a:t>Steps to Access/Identify Each Group: State the steps you will take to identify and access the sample for each group of participants.</a:t>
            </a:r>
          </a:p>
          <a:p>
            <a:pPr marL="685800" lvl="1" indent="-228600">
              <a:buFont typeface="Arial" panose="020B0604020202020204" pitchFamily="34" charset="0"/>
              <a:buChar char="•"/>
            </a:pPr>
            <a:r>
              <a:rPr lang="en-US" dirty="0"/>
              <a:t>Dependent on your study, you may only have one group.</a:t>
            </a:r>
          </a:p>
          <a:p>
            <a:pPr marL="685800" lvl="1" indent="-228600">
              <a:buFont typeface="Arial" panose="020B0604020202020204" pitchFamily="34" charset="0"/>
              <a:buChar char="•"/>
            </a:pPr>
            <a:r>
              <a:rPr lang="en-US" dirty="0"/>
              <a:t>If you have more than one group and your analysis requires paired data, discuss how you will pair that data across groups (i.e., parenting stats and individual student stats)</a:t>
            </a:r>
          </a:p>
          <a:p>
            <a:pPr marL="228600" indent="-228600">
              <a:buFont typeface="+mj-lt"/>
              <a:buAutoNum type="arabicPeriod"/>
            </a:pPr>
            <a:r>
              <a:rPr lang="en-US" dirty="0"/>
              <a:t>Participation Criteria Row: Identify the criteria for selecting your sample for each group. </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dirty="0"/>
              <a:t>Sampling Strategy &amp; Description Row: Identify and describe each sampling strategy, citing an authoritative source.</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I.e., Convenience sampling, random sampling, purposive sampling, snowball sampling.</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If the same sampling strategy will be used for all groups, specify this.</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dirty="0"/>
              <a:t>Complete the 2</a:t>
            </a:r>
            <a:r>
              <a:rPr lang="en-US" baseline="30000" dirty="0"/>
              <a:t>nd</a:t>
            </a:r>
            <a:r>
              <a:rPr lang="en-US" dirty="0"/>
              <a:t> column indicating the backup plan should the primary plan not work as intended and/or yield enough participants</a:t>
            </a:r>
          </a:p>
          <a:p>
            <a:pPr marL="0" indent="0">
              <a:buFont typeface="+mj-lt"/>
              <a:buNone/>
            </a:pPr>
            <a:endParaRPr lang="en-US" dirty="0"/>
          </a:p>
          <a:p>
            <a:pPr marL="0" indent="0">
              <a:buFont typeface="+mj-lt"/>
              <a:buNone/>
            </a:pPr>
            <a:r>
              <a:rPr lang="en-US" b="1" u="sng" dirty="0"/>
              <a:t>Hints: </a:t>
            </a:r>
          </a:p>
          <a:p>
            <a:pPr marL="171450" indent="-171450">
              <a:buFont typeface="Arial" panose="020B0604020202020204" pitchFamily="34" charset="0"/>
              <a:buChar char="•"/>
            </a:pPr>
            <a:r>
              <a:rPr lang="en-US" dirty="0"/>
              <a:t>See the Quantitative Knowledge Base for resources on sampling: </a:t>
            </a:r>
            <a:r>
              <a:rPr lang="en-US" b="1" dirty="0"/>
              <a:t>https://dc.gcu.edu/research/quantitative/population_and_sample_selection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Describe the operational characteristics of the sampling frame (the group you intend to directly ask to participate). For more information, see Casteel and Bridier (2021), and </a:t>
            </a:r>
            <a:r>
              <a:rPr lang="en-US" sz="1800" dirty="0" err="1">
                <a:effectLst/>
                <a:latin typeface="Segoe UI" panose="020B0502040204020203" pitchFamily="34" charset="0"/>
              </a:rPr>
              <a:t>Etikan</a:t>
            </a:r>
            <a:r>
              <a:rPr lang="en-US" sz="1800" dirty="0">
                <a:effectLst/>
                <a:latin typeface="Segoe UI" panose="020B0502040204020203" pitchFamily="34" charset="0"/>
              </a:rPr>
              <a:t> and </a:t>
            </a:r>
            <a:r>
              <a:rPr lang="en-US" sz="1800" dirty="0" err="1">
                <a:effectLst/>
                <a:latin typeface="Segoe UI" panose="020B0502040204020203" pitchFamily="34" charset="0"/>
              </a:rPr>
              <a:t>Bala</a:t>
            </a:r>
            <a:r>
              <a:rPr lang="en-US" sz="1800" dirty="0">
                <a:effectLst/>
                <a:latin typeface="Segoe UI" panose="020B0502040204020203" pitchFamily="34" charset="0"/>
              </a:rPr>
              <a:t> (2017).</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Link to Casteel and Bridier (2021): https://www.informingscience.org/Publications/4766</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Link to </a:t>
            </a:r>
            <a:r>
              <a:rPr lang="en-US" sz="1800" dirty="0" err="1">
                <a:effectLst/>
                <a:latin typeface="Segoe UI" panose="020B0502040204020203" pitchFamily="34" charset="0"/>
              </a:rPr>
              <a:t>Etikan</a:t>
            </a:r>
            <a:r>
              <a:rPr lang="en-US" sz="1800" dirty="0">
                <a:effectLst/>
                <a:latin typeface="Segoe UI" panose="020B0502040204020203" pitchFamily="34" charset="0"/>
              </a:rPr>
              <a:t> and </a:t>
            </a:r>
            <a:r>
              <a:rPr lang="en-US" sz="1800" dirty="0" err="1">
                <a:effectLst/>
                <a:latin typeface="Segoe UI" panose="020B0502040204020203" pitchFamily="34" charset="0"/>
              </a:rPr>
              <a:t>Bala</a:t>
            </a:r>
            <a:r>
              <a:rPr lang="en-US" sz="1800" dirty="0">
                <a:effectLst/>
                <a:latin typeface="Segoe UI" panose="020B0502040204020203" pitchFamily="34" charset="0"/>
              </a:rPr>
              <a:t> (2017): http://www.mkc.ac.in/pdf/study-material/sociology/4thSem/Sampling-nglish.pdf</a:t>
            </a:r>
            <a:endParaRPr lang="en-US" sz="1800" dirty="0">
              <a:effectLst/>
              <a:latin typeface="Arial" panose="020B0604020202020204" pitchFamily="34" charset="0"/>
            </a:endParaRPr>
          </a:p>
          <a:p>
            <a:pPr marL="171450" indent="-171450">
              <a:buFont typeface="Arial" panose="020B0604020202020204" pitchFamily="34" charset="0"/>
              <a:buChar char="•"/>
            </a:pPr>
            <a:r>
              <a:rPr lang="en-US" b="0" dirty="0"/>
              <a:t>See the Quantitative Knowledge Based for additional resources on data collection: </a:t>
            </a:r>
            <a:r>
              <a:rPr lang="en-US" b="1" dirty="0"/>
              <a:t>https://dc.gcu.edu/research/quantitative/data_collection_and_management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On the full dissertation template, learners must include their primary sampling plan as well as at least two backup plans (i.e., Plan B and Plan C). </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2603872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There are four separate slides that will comprise the data collection section in the Prospectus and the proposal. </a:t>
            </a:r>
          </a:p>
          <a:p>
            <a:pPr marL="171450" indent="-171450">
              <a:buFont typeface="Arial" panose="020B0604020202020204" pitchFamily="34" charset="0"/>
              <a:buChar char="•"/>
            </a:pPr>
            <a:r>
              <a:rPr lang="en-US" dirty="0"/>
              <a:t>These set of four slides are used in bullet format in the Prospectus. They then provide the outline for the Data Collection section in Chapter 3 in the Proposal.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This Slide: This third slide only discusses the specific detailed steps to collect the data. </a:t>
            </a: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dirty="0"/>
              <a:t>**Note: Do not alter the names on the slides, and do not change the order of the four data collection slides or the bullets within them.  It is important to show the bullets in the order in which they would occur.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b="1" u="sng" dirty="0"/>
              <a:t>Slide Requirements: </a:t>
            </a:r>
          </a:p>
          <a:p>
            <a:pPr marL="228600" indent="-228600">
              <a:buFont typeface="+mj-lt"/>
              <a:buAutoNum type="arabicPeriod"/>
            </a:pPr>
            <a:r>
              <a:rPr lang="en-US" b="1" u="none" dirty="0"/>
              <a:t>Complete this slide based on the Primary Sampling Plan (Plan A) identified on the previous slide. </a:t>
            </a:r>
          </a:p>
          <a:p>
            <a:pPr marL="685800" lvl="1" indent="-228600">
              <a:buFont typeface="Arial" panose="020B0604020202020204" pitchFamily="34" charset="0"/>
              <a:buChar char="•"/>
            </a:pPr>
            <a:r>
              <a:rPr lang="en-US" b="0" u="none" dirty="0"/>
              <a:t>Optional: Duplicate this slide to outline the steps for Plan B – instructors/chairs may ask for or require this based on feasibility assessment of Plan A</a:t>
            </a:r>
          </a:p>
          <a:p>
            <a:pPr marL="228600" indent="-228600">
              <a:buFont typeface="+mj-lt"/>
              <a:buAutoNum type="arabicPeriod"/>
            </a:pPr>
            <a:r>
              <a:rPr lang="en-US" b="0" u="none" dirty="0"/>
              <a:t>Provide step-by-step detailed instructions regarding how you plan to collect your data. </a:t>
            </a:r>
          </a:p>
          <a:p>
            <a:pPr marL="228600" indent="-228600">
              <a:buFont typeface="+mj-lt"/>
              <a:buAutoNum type="arabicPeriod"/>
            </a:pPr>
            <a:r>
              <a:rPr lang="en-US" b="0" u="none" dirty="0"/>
              <a:t>Steps should detail how each instrument will be completed by the participants, including:</a:t>
            </a:r>
          </a:p>
          <a:p>
            <a:pPr marL="685800" lvl="1" indent="-228600">
              <a:buFont typeface="Arial" panose="020B0604020202020204" pitchFamily="34" charset="0"/>
              <a:buChar char="•"/>
            </a:pPr>
            <a:r>
              <a:rPr lang="en-US" b="0" u="none" dirty="0"/>
              <a:t>How you plan to obtain informed consent(s). </a:t>
            </a:r>
          </a:p>
          <a:p>
            <a:pPr marL="685800" lvl="1" indent="-228600">
              <a:buFont typeface="Arial" panose="020B0604020202020204" pitchFamily="34" charset="0"/>
              <a:buChar char="•"/>
            </a:pPr>
            <a:r>
              <a:rPr lang="en-US" b="0" u="none" dirty="0"/>
              <a:t>How each instrument will be completed (who, what, when, how, where)</a:t>
            </a:r>
          </a:p>
          <a:p>
            <a:pPr marL="685800" lvl="1" indent="-228600">
              <a:buFont typeface="Arial" panose="020B0604020202020204" pitchFamily="34" charset="0"/>
              <a:buChar char="•"/>
            </a:pPr>
            <a:r>
              <a:rPr lang="en-US" b="0" u="none" dirty="0"/>
              <a:t>Discuss any demographic information you plan to obtain and when.</a:t>
            </a:r>
          </a:p>
          <a:p>
            <a:pPr marL="228600" lvl="0" indent="-228600">
              <a:buFont typeface="+mj-lt"/>
              <a:buAutoNum type="arabicPeriod"/>
            </a:pPr>
            <a:r>
              <a:rPr lang="en-US" b="0" u="none" dirty="0"/>
              <a:t>Present the steps in chronological order for each instrument.</a:t>
            </a:r>
          </a:p>
          <a:p>
            <a:pPr marL="228600" indent="-228600">
              <a:buFont typeface="+mj-lt"/>
              <a:buAutoNum type="arabicPeriod"/>
            </a:pPr>
            <a:endParaRPr lang="en-US" b="0" u="none" dirty="0"/>
          </a:p>
          <a:p>
            <a:pPr marL="0" indent="0">
              <a:buFont typeface="+mj-lt"/>
              <a:buNone/>
            </a:pPr>
            <a:r>
              <a:rPr lang="en-US" b="1" u="sng" dirty="0"/>
              <a:t>Hint: </a:t>
            </a:r>
          </a:p>
          <a:p>
            <a:pPr marL="171450" indent="-171450">
              <a:buFont typeface="Arial" panose="020B0604020202020204" pitchFamily="34" charset="0"/>
              <a:buChar char="•"/>
            </a:pPr>
            <a:r>
              <a:rPr lang="en-US" b="0" u="none" dirty="0"/>
              <a:t>This slide should be sufficiently thorough such that another researcher could use the instructions to collect your data for you. </a:t>
            </a:r>
          </a:p>
          <a:p>
            <a:pPr marL="171450" indent="-171450">
              <a:buFont typeface="Arial" panose="020B0604020202020204" pitchFamily="34" charset="0"/>
              <a:buChar char="•"/>
            </a:pPr>
            <a:r>
              <a:rPr lang="en-US" b="0" u="none" dirty="0"/>
              <a:t>Note: Demographic data might not be a source of data but is required for all studies. Specify when/how demographic information will be collected within the data collection steps</a:t>
            </a:r>
          </a:p>
          <a:p>
            <a:pPr marL="628650" lvl="1" indent="-171450">
              <a:buFont typeface="Arial" panose="020B0604020202020204" pitchFamily="34" charset="0"/>
              <a:buChar char="•"/>
            </a:pPr>
            <a:r>
              <a:rPr lang="en-US" b="0" u="none" dirty="0"/>
              <a:t>i.e., as part of SurveyMonkey including informed consent, demographic questionnaire, and additional survey(s) if applicable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dirty="0"/>
              <a:t>See the Quantitative Knowledge Based for additional resources on data collection: </a:t>
            </a:r>
            <a:r>
              <a:rPr lang="en-US" b="1" dirty="0"/>
              <a:t>https://dc.gcu.edu/research/quantitative/data_collection_and_management</a:t>
            </a:r>
          </a:p>
          <a:p>
            <a:pPr marL="171450" indent="-171450">
              <a:buFont typeface="Arial" panose="020B0604020202020204" pitchFamily="34" charset="0"/>
              <a:buChar char="•"/>
            </a:pPr>
            <a:endParaRPr lang="en-US" b="0" u="none"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1212788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There are four separate slides that will comprise the data collection section in the Prospectus and the proposal. </a:t>
            </a:r>
          </a:p>
          <a:p>
            <a:pPr marL="171450" indent="-171450">
              <a:buFont typeface="Arial" panose="020B0604020202020204" pitchFamily="34" charset="0"/>
              <a:buChar char="•"/>
            </a:pPr>
            <a:r>
              <a:rPr lang="en-US" dirty="0"/>
              <a:t>These set of four slides are used in bullet format in the Prospectus. They then provide the outline for the Data Collection section in Chapter 3 in the Proposal.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This Slide: This fourth slide only discusses the data management and storage process. </a:t>
            </a: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dirty="0"/>
              <a:t>**Note: Do not alter the names on the slides, and do not change the order of the four data collection slides or the bullets within them.  It is important to show the bullets in the order in which they would occur. **</a:t>
            </a:r>
          </a:p>
          <a:p>
            <a:endParaRPr lang="en-US" dirty="0"/>
          </a:p>
          <a:p>
            <a:r>
              <a:rPr lang="en-US" b="1" u="sng" dirty="0"/>
              <a:t>Slide Requirements: </a:t>
            </a:r>
          </a:p>
          <a:p>
            <a:pPr marL="0" indent="0">
              <a:buNone/>
            </a:pPr>
            <a:r>
              <a:rPr lang="en-US" dirty="0"/>
              <a:t>Answer the four questions on the slide: </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sz="1200" dirty="0">
                <a:solidFill>
                  <a:schemeClr val="bg2">
                    <a:lumMod val="75000"/>
                    <a:lumOff val="25000"/>
                  </a:schemeClr>
                </a:solidFill>
                <a:cs typeface="Calibri Light" panose="020F0302020204030204" pitchFamily="34" charset="0"/>
              </a:rPr>
              <a:t>Where will you store the data?</a:t>
            </a:r>
          </a:p>
          <a:p>
            <a:pPr marL="228600" indent="-228600">
              <a:buFont typeface="+mj-lt"/>
              <a:buAutoNum type="arabicPeriod"/>
            </a:pPr>
            <a:r>
              <a:rPr lang="en-US" sz="2100" dirty="0">
                <a:solidFill>
                  <a:schemeClr val="bg2">
                    <a:lumMod val="75000"/>
                    <a:lumOff val="25000"/>
                  </a:schemeClr>
                </a:solidFill>
                <a:cs typeface="Calibri Light" panose="020F0302020204030204" pitchFamily="34" charset="0"/>
              </a:rPr>
              <a:t>How long will you store the data? </a:t>
            </a:r>
          </a:p>
          <a:p>
            <a:pPr marL="228600" indent="-228600">
              <a:buFont typeface="+mj-lt"/>
              <a:buAutoNum type="arabicPeriod"/>
            </a:pPr>
            <a:r>
              <a:rPr lang="en-US" sz="2100" dirty="0">
                <a:solidFill>
                  <a:schemeClr val="bg2">
                    <a:lumMod val="75000"/>
                    <a:lumOff val="25000"/>
                  </a:schemeClr>
                </a:solidFill>
                <a:cs typeface="Calibri Light" panose="020F0302020204030204" pitchFamily="34" charset="0"/>
              </a:rPr>
              <a:t>How will you protect the data? </a:t>
            </a:r>
          </a:p>
          <a:p>
            <a:pPr marL="228600" indent="-228600">
              <a:buFont typeface="+mj-lt"/>
              <a:buAutoNum type="arabicPeriod"/>
            </a:pPr>
            <a:r>
              <a:rPr lang="en-US" sz="2100" dirty="0">
                <a:solidFill>
                  <a:schemeClr val="bg2">
                    <a:lumMod val="75000"/>
                    <a:lumOff val="25000"/>
                  </a:schemeClr>
                </a:solidFill>
                <a:cs typeface="Calibri Light" panose="020F0302020204030204" pitchFamily="34" charset="0"/>
              </a:rPr>
              <a:t>How will you destroy the data? </a:t>
            </a:r>
            <a:endParaRPr lang="en-US" sz="2100" dirty="0">
              <a:solidFill>
                <a:schemeClr val="bg2">
                  <a:lumMod val="75000"/>
                  <a:lumOff val="25000"/>
                </a:schemeClr>
              </a:solidFill>
            </a:endParaRPr>
          </a:p>
          <a:p>
            <a:pPr marL="0" lvl="0" indent="0">
              <a:buNone/>
            </a:pPr>
            <a:endParaRPr lang="en-US" dirty="0"/>
          </a:p>
          <a:p>
            <a:pPr marL="0" lvl="0" indent="0">
              <a:buNone/>
            </a:pPr>
            <a:r>
              <a:rPr lang="en-US" b="1" u="sng" dirty="0"/>
              <a:t>Hints: </a:t>
            </a:r>
          </a:p>
          <a:p>
            <a:pPr marL="171450" lvl="0" indent="-171450">
              <a:buFont typeface="Arial" panose="020B0604020202020204" pitchFamily="34" charset="0"/>
              <a:buChar char="•"/>
            </a:pPr>
            <a:r>
              <a:rPr lang="en-US" b="0" u="none" dirty="0"/>
              <a:t>Be sure to address all data if management will be different for different data.</a:t>
            </a:r>
          </a:p>
          <a:p>
            <a:pPr marL="171450" lvl="0" indent="-171450">
              <a:buFont typeface="Arial" panose="020B0604020202020204" pitchFamily="34" charset="0"/>
              <a:buChar char="•"/>
            </a:pPr>
            <a:r>
              <a:rPr lang="en-US" b="0" u="none" dirty="0"/>
              <a:t>Protecting data includes participant personal identifiable information.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u="none" dirty="0"/>
              <a:t>Visit https://dc.gcu.edu/irb for resources and additional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dirty="0"/>
              <a:t>Refer to the IRB Informed Consent Template for requirements on data management and storage.</a:t>
            </a:r>
          </a:p>
          <a:p>
            <a:pPr marL="171450" lvl="0" indent="-171450">
              <a:buFont typeface="Arial" panose="020B0604020202020204" pitchFamily="34" charset="0"/>
              <a:buChar char="•"/>
            </a:pPr>
            <a:endParaRPr lang="en-US" b="0" u="none"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24</a:t>
            </a:fld>
            <a:endParaRPr lang="en-US" dirty="0"/>
          </a:p>
        </p:txBody>
      </p:sp>
    </p:spTree>
    <p:extLst>
      <p:ext uri="{BB962C8B-B14F-4D97-AF65-F5344CB8AC3E}">
        <p14:creationId xmlns:p14="http://schemas.microsoft.com/office/powerpoint/2010/main" val="2254357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 following slides show the approach to cover for quantitative analysis.</a:t>
            </a:r>
          </a:p>
          <a:p>
            <a:pPr marL="171450" indent="-171450">
              <a:buFont typeface="Arial" panose="020B0604020202020204" pitchFamily="34" charset="0"/>
              <a:buChar char="•"/>
            </a:pPr>
            <a:r>
              <a:rPr lang="en-US" dirty="0"/>
              <a:t>The information on this slide will be used to inform the Data Analysis section of Ch. 3</a:t>
            </a:r>
          </a:p>
          <a:p>
            <a:pPr marL="171450" indent="-171450">
              <a:buFont typeface="Arial" panose="020B0604020202020204" pitchFamily="34" charset="0"/>
              <a:buChar char="•"/>
            </a:pPr>
            <a:r>
              <a:rPr lang="en-US" dirty="0"/>
              <a:t>This set of steps may require more than one slide. </a:t>
            </a:r>
          </a:p>
          <a:p>
            <a:endParaRPr lang="en-US" dirty="0"/>
          </a:p>
          <a:p>
            <a:r>
              <a:rPr lang="en-US" b="1" u="sng" dirty="0"/>
              <a:t>Slide Requirements: </a:t>
            </a:r>
          </a:p>
          <a:p>
            <a:pPr marL="228600" indent="-228600">
              <a:buAutoNum type="arabicPeriod"/>
            </a:pPr>
            <a:r>
              <a:rPr lang="en-US" dirty="0"/>
              <a:t>Replace the subtitle with the analytic test used (i.e., Pearson correlation, Multiple Linear Regression, independent samples </a:t>
            </a:r>
            <a:r>
              <a:rPr lang="en-US" i="1" dirty="0"/>
              <a:t>t-</a:t>
            </a:r>
            <a:r>
              <a:rPr lang="en-US" i="0" dirty="0"/>
              <a:t>test, ANOVA, etc.</a:t>
            </a:r>
            <a:r>
              <a:rPr lang="en-US" dirty="0"/>
              <a:t>).</a:t>
            </a:r>
          </a:p>
          <a:p>
            <a:pPr marL="228600" indent="-228600">
              <a:buAutoNum type="arabicPeriod"/>
            </a:pPr>
            <a:r>
              <a:rPr lang="en-US" dirty="0"/>
              <a:t>Identify each step you will take to analyze the data.</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800" dirty="0">
                <a:effectLst/>
                <a:latin typeface="Segoe UI" panose="020B0502040204020203" pitchFamily="34" charset="0"/>
              </a:rPr>
              <a:t>Describe how the hypothesis will be tested.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Describe the type of results that would be reported for the selected analysis.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Present how one would determine the disposition of the hypothesis testing.</a:t>
            </a:r>
            <a:r>
              <a:rPr lang="en-US" dirty="0"/>
              <a:t>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Create a slide for each hypothesis or set of hypotheses if an analysis addresses multiple hypotheses. Two are included in this template. If a third or more are needed, duplicate this slide. </a:t>
            </a:r>
          </a:p>
          <a:p>
            <a:pPr marL="228600" indent="-228600">
              <a:buAutoNum type="arabicPeriod"/>
            </a:pPr>
            <a:endParaRPr lang="en-US" dirty="0"/>
          </a:p>
          <a:p>
            <a:pPr marL="228600" indent="-228600">
              <a:buAutoNum type="arabicPeriod"/>
            </a:pPr>
            <a:endParaRPr lang="en-US" dirty="0"/>
          </a:p>
          <a:p>
            <a:pPr marL="0" indent="0">
              <a:buNone/>
            </a:pPr>
            <a:r>
              <a:rPr lang="en-US" b="1" u="sng" dirty="0"/>
              <a:t>Hints: </a:t>
            </a:r>
          </a:p>
          <a:p>
            <a:pPr marL="171450" indent="-171450">
              <a:buFont typeface="Arial" panose="020B0604020202020204" pitchFamily="34" charset="0"/>
              <a:buChar char="•"/>
            </a:pPr>
            <a:r>
              <a:rPr lang="en-US" dirty="0"/>
              <a:t>Many learners use Laerd.com for determining the proper statistical analysis and learning the chronological steps needed to complete that analysis. Visit https://dc.gcu.edu/documents/tools/researchtools/statistical-research-folder/laerd_statistics for a discount code.</a:t>
            </a:r>
          </a:p>
          <a:p>
            <a:pPr marL="171450" indent="-171450">
              <a:buFont typeface="Arial" panose="020B0604020202020204" pitchFamily="34" charset="0"/>
              <a:buChar char="•"/>
            </a:pPr>
            <a:r>
              <a:rPr lang="en-US" dirty="0"/>
              <a:t>If applicable, don’t forget to include cleaning the data, program(s) used if any, descriptive statistics for the variables and demographic data, etc.</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See the Quantitative Knowledge Base for resources on data analysis: </a:t>
            </a:r>
            <a:r>
              <a:rPr lang="en-US" b="1" dirty="0"/>
              <a:t>https://dc.gcu.edu/research/quantitative/data_analysis_procedures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25</a:t>
            </a:fld>
            <a:endParaRPr lang="en-US" dirty="0"/>
          </a:p>
        </p:txBody>
      </p:sp>
    </p:spTree>
    <p:extLst>
      <p:ext uri="{BB962C8B-B14F-4D97-AF65-F5344CB8AC3E}">
        <p14:creationId xmlns:p14="http://schemas.microsoft.com/office/powerpoint/2010/main" val="2188900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The following slides show the approach to cover for quantitative analysis.</a:t>
            </a:r>
          </a:p>
          <a:p>
            <a:pPr marL="171450" indent="-171450">
              <a:buFont typeface="Arial" panose="020B0604020202020204" pitchFamily="34" charset="0"/>
              <a:buChar char="•"/>
            </a:pPr>
            <a:r>
              <a:rPr lang="en-US" dirty="0"/>
              <a:t>The information on this slide will be used to inform the Data Analysis section of Ch. 3</a:t>
            </a:r>
          </a:p>
          <a:p>
            <a:pPr marL="171450" indent="-171450">
              <a:buFont typeface="Arial" panose="020B0604020202020204" pitchFamily="34" charset="0"/>
              <a:buChar char="•"/>
            </a:pPr>
            <a:r>
              <a:rPr lang="en-US" dirty="0"/>
              <a:t>This set of steps may require more than one slide. </a:t>
            </a:r>
          </a:p>
          <a:p>
            <a:endParaRPr lang="en-US" dirty="0"/>
          </a:p>
          <a:p>
            <a:r>
              <a:rPr lang="en-US" b="1" u="sng" dirty="0"/>
              <a:t>Slide Requirements: </a:t>
            </a:r>
          </a:p>
          <a:p>
            <a:pPr marL="228600" indent="-228600">
              <a:buAutoNum type="arabicPeriod"/>
            </a:pPr>
            <a:r>
              <a:rPr lang="en-US" dirty="0"/>
              <a:t>Replace the subtitle with the analytic test used (i.e., Pearson correlation, Multiple Linear Regression, independent samples </a:t>
            </a:r>
            <a:r>
              <a:rPr lang="en-US" i="1" dirty="0"/>
              <a:t>t-</a:t>
            </a:r>
            <a:r>
              <a:rPr lang="en-US" i="0" dirty="0"/>
              <a:t>test, ANOVA, etc.</a:t>
            </a:r>
            <a:r>
              <a:rPr lang="en-US" dirty="0"/>
              <a:t>).</a:t>
            </a:r>
          </a:p>
          <a:p>
            <a:pPr marL="228600" indent="-228600">
              <a:buAutoNum type="arabicPeriod"/>
            </a:pPr>
            <a:r>
              <a:rPr lang="en-US" dirty="0"/>
              <a:t>Identify each step you will take to analyze the data.</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800" dirty="0">
                <a:effectLst/>
                <a:latin typeface="Segoe UI" panose="020B0502040204020203" pitchFamily="34" charset="0"/>
              </a:rPr>
              <a:t>Describe how the hypothesis will be tested.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Describe the type of results that would be reported for the selected analysis.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Present how one would determine the disposition of the hypothesis testing.</a:t>
            </a:r>
            <a:r>
              <a:rPr lang="en-US" dirty="0"/>
              <a:t>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Create a slide for each hypothesis or set of hypotheses if an analysis addresses multiple hypotheses. Two are included in this template. If a third or more are needed, duplicate this slide. </a:t>
            </a:r>
          </a:p>
          <a:p>
            <a:pPr marL="228600" indent="-228600">
              <a:buAutoNum type="arabicPeriod"/>
            </a:pPr>
            <a:endParaRPr lang="en-US" dirty="0"/>
          </a:p>
          <a:p>
            <a:pPr marL="0" indent="0">
              <a:buNone/>
            </a:pPr>
            <a:r>
              <a:rPr lang="en-US" b="1" u="sng" dirty="0"/>
              <a:t>Hints: </a:t>
            </a:r>
          </a:p>
          <a:p>
            <a:pPr marL="171450" indent="-171450">
              <a:buFont typeface="Arial" panose="020B0604020202020204" pitchFamily="34" charset="0"/>
              <a:buChar char="•"/>
            </a:pPr>
            <a:r>
              <a:rPr lang="en-US" dirty="0"/>
              <a:t>Many learners use Laerd.com for determining the proper statistical analysis and learning the chronological steps needed to complete that analysis. Visit https://dc.gcu.edu/documents/tools/researchtools/statistical-research-folder/laerd_statistics for a discount code.</a:t>
            </a:r>
          </a:p>
          <a:p>
            <a:pPr marL="171450" indent="-171450">
              <a:buFont typeface="Arial" panose="020B0604020202020204" pitchFamily="34" charset="0"/>
              <a:buChar char="•"/>
            </a:pPr>
            <a:r>
              <a:rPr lang="en-US" dirty="0"/>
              <a:t>If applicable, don’t forget to include cleaning the data, program(s) used if any, descriptive statistics for the variables and demographic data, etc.</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See the Quantitative Knowledge Base for resources on data analysis: </a:t>
            </a:r>
            <a:r>
              <a:rPr lang="en-US" b="1" dirty="0"/>
              <a:t>https://dc.gcu.edu/research/quantitative/data_analysis_procedures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26</a:t>
            </a:fld>
            <a:endParaRPr lang="en-US" dirty="0"/>
          </a:p>
        </p:txBody>
      </p:sp>
    </p:spTree>
    <p:extLst>
      <p:ext uri="{BB962C8B-B14F-4D97-AF65-F5344CB8AC3E}">
        <p14:creationId xmlns:p14="http://schemas.microsoft.com/office/powerpoint/2010/main" val="1360073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Identify and discuss the feasibility of your proposed study based on the Feasibility &amp; Benefits Checklist located in the Dissertation Template appendices. </a:t>
            </a:r>
          </a:p>
          <a:p>
            <a:pPr marL="171450" indent="-171450">
              <a:buFont typeface="Arial" panose="020B0604020202020204" pitchFamily="34" charset="0"/>
              <a:buChar char="•"/>
            </a:pPr>
            <a:r>
              <a:rPr lang="en-US" dirty="0"/>
              <a:t>The information on this slide will be used to inform the Ethical Considerations section in Ch. 3. </a:t>
            </a:r>
          </a:p>
          <a:p>
            <a:pPr marL="171450" indent="-171450">
              <a:buFont typeface="Arial" panose="020B0604020202020204" pitchFamily="34" charset="0"/>
              <a:buChar char="•"/>
            </a:pPr>
            <a:r>
              <a:rPr lang="en-US" dirty="0"/>
              <a:t>As part of preparation for this slide, you will complete the Feasibility &amp; Benefits Checklist located in the dissertation template appendices, a required appendix in your dissertation.</a:t>
            </a:r>
          </a:p>
          <a:p>
            <a:endParaRPr lang="en-US" dirty="0"/>
          </a:p>
          <a:p>
            <a:r>
              <a:rPr lang="en-US" b="1" u="sng" dirty="0"/>
              <a:t>Slide Requirements for Slide 1:</a:t>
            </a:r>
          </a:p>
          <a:p>
            <a:pPr marL="0" indent="0">
              <a:buFont typeface="+mj-lt"/>
              <a:buNone/>
            </a:pPr>
            <a:r>
              <a:rPr lang="en-US" dirty="0"/>
              <a:t>Complete the following bullets in order of presentation: </a:t>
            </a:r>
          </a:p>
          <a:p>
            <a:pPr marL="228600" indent="-228600">
              <a:buFont typeface="+mj-lt"/>
              <a:buAutoNum type="arabicPeriod"/>
            </a:pPr>
            <a:r>
              <a:rPr lang="en-US" dirty="0"/>
              <a:t>Resources for Study: </a:t>
            </a:r>
          </a:p>
          <a:p>
            <a:pPr marL="685800" lvl="1" indent="-228600">
              <a:buFont typeface="+mj-lt"/>
              <a:buAutoNum type="alphaLcParenR"/>
            </a:pPr>
            <a:r>
              <a:rPr lang="en-US" dirty="0"/>
              <a:t>What, if any, authorization(s) are required as well as how you will obtain authorization? If no authorization is needed, why not? </a:t>
            </a:r>
          </a:p>
          <a:p>
            <a:pPr marL="685800" lvl="1" indent="-228600">
              <a:buFont typeface="+mj-lt"/>
              <a:buAutoNum type="alphaLcParenR"/>
            </a:pPr>
            <a:r>
              <a:rPr lang="en-US" dirty="0"/>
              <a:t>What, if any, access to site resources will you need? (i.e., building access, computer programs, etc.)</a:t>
            </a:r>
          </a:p>
          <a:p>
            <a:pPr marL="685800" lvl="1" indent="-228600">
              <a:buFont typeface="+mj-lt"/>
              <a:buAutoNum type="alphaLcParenR"/>
            </a:pPr>
            <a:r>
              <a:rPr lang="en-US" dirty="0"/>
              <a:t>Additional trainings necessary (i.e., instrument certifications, etc.)</a:t>
            </a:r>
          </a:p>
          <a:p>
            <a:pPr marL="685800" lvl="1" indent="-228600">
              <a:buFont typeface="+mj-lt"/>
              <a:buAutoNum type="alphaLcParenR"/>
            </a:pPr>
            <a:r>
              <a:rPr lang="en-US" dirty="0"/>
              <a:t>Any other resources you will need to complete this study.</a:t>
            </a:r>
          </a:p>
          <a:p>
            <a:pPr marL="228600" indent="-228600">
              <a:buFont typeface="+mj-lt"/>
              <a:buAutoNum type="arabicPeriod"/>
            </a:pPr>
            <a:r>
              <a:rPr lang="en-US" dirty="0"/>
              <a:t>Ethical Concerns/Considerations: </a:t>
            </a:r>
          </a:p>
          <a:p>
            <a:pPr marL="685800" lvl="1" indent="-228600">
              <a:buFont typeface="+mj-lt"/>
              <a:buAutoNum type="alphaLcParenR"/>
            </a:pPr>
            <a:r>
              <a:rPr lang="en-US" dirty="0"/>
              <a:t>What risks, if any, are present? How will you mitigate these risks? </a:t>
            </a:r>
          </a:p>
          <a:p>
            <a:pPr marL="685800" lvl="1" indent="-228600">
              <a:buFont typeface="+mj-lt"/>
              <a:buAutoNum type="alphaLcParenR"/>
            </a:pPr>
            <a:r>
              <a:rPr lang="en-US" dirty="0"/>
              <a:t>What benefits are there to participants? </a:t>
            </a:r>
          </a:p>
          <a:p>
            <a:pPr marL="228600" lvl="0" indent="-228600">
              <a:buFont typeface="+mj-lt"/>
              <a:buAutoNum type="arabicPeriod"/>
            </a:pPr>
            <a:r>
              <a:rPr lang="en-US" b="1" dirty="0"/>
              <a:t>Once this slide is completed, delete the original Feasibility Slide 1 completed in the RSD 1 section. </a:t>
            </a:r>
          </a:p>
          <a:p>
            <a:pPr marL="685800" lvl="1" indent="-228600">
              <a:buFont typeface="+mj-lt"/>
              <a:buAutoNum type="alphaLcParenR"/>
            </a:pPr>
            <a:endParaRPr lang="en-US" dirty="0"/>
          </a:p>
          <a:p>
            <a:endParaRPr lang="en-US" dirty="0"/>
          </a:p>
          <a:p>
            <a:r>
              <a:rPr lang="en-US" b="1" u="sng" dirty="0"/>
              <a:t>Hint: </a:t>
            </a:r>
          </a:p>
          <a:p>
            <a:pPr marL="171450" indent="-171450">
              <a:buFont typeface="Arial" panose="020B0604020202020204" pitchFamily="34" charset="0"/>
              <a:buChar char="•"/>
            </a:pPr>
            <a:r>
              <a:rPr lang="en-US" b="0" u="none" dirty="0"/>
              <a:t>Visit https://dc.gcu.edu/irb for additional resources and information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u="none" dirty="0"/>
              <a:t>Not sure what to consider? Use the dissertation template “Feasibility and Benefits Checklist” in the appendices.</a:t>
            </a:r>
          </a:p>
          <a:p>
            <a:pPr marL="171450" indent="-171450">
              <a:buFont typeface="Arial" panose="020B0604020202020204" pitchFamily="34" charset="0"/>
              <a:buChar char="•"/>
            </a:pPr>
            <a:endParaRPr lang="en-US" b="0" u="none"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27</a:t>
            </a:fld>
            <a:endParaRPr lang="en-US" dirty="0"/>
          </a:p>
        </p:txBody>
      </p:sp>
    </p:spTree>
    <p:extLst>
      <p:ext uri="{BB962C8B-B14F-4D97-AF65-F5344CB8AC3E}">
        <p14:creationId xmlns:p14="http://schemas.microsoft.com/office/powerpoint/2010/main" val="9572942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Identify and discuss the feasibility of your proposed study based on the Feasibility &amp; Benefits Checklist located in the Dissertation Template appendices. </a:t>
            </a:r>
          </a:p>
          <a:p>
            <a:pPr marL="171450" indent="-171450">
              <a:buFont typeface="Arial" panose="020B0604020202020204" pitchFamily="34" charset="0"/>
              <a:buChar char="•"/>
            </a:pPr>
            <a:r>
              <a:rPr lang="en-US" dirty="0"/>
              <a:t>The information on this slide will be used to inform the Ethical Considerations section in Ch. 3. </a:t>
            </a:r>
          </a:p>
          <a:p>
            <a:pPr marL="171450" indent="-171450">
              <a:buFont typeface="Arial" panose="020B0604020202020204" pitchFamily="34" charset="0"/>
              <a:buChar char="•"/>
            </a:pPr>
            <a:r>
              <a:rPr lang="en-US" dirty="0"/>
              <a:t>As part of preparation for this slide, you will complete the Feasibility &amp; Benefits Checklist located in the dissertation template appendices, a required appendix in your dissertation.</a:t>
            </a:r>
          </a:p>
          <a:p>
            <a:endParaRPr lang="en-US" dirty="0"/>
          </a:p>
          <a:p>
            <a:r>
              <a:rPr lang="en-US" b="1" u="sng" dirty="0"/>
              <a:t>Slide Requirements for Slide 2:</a:t>
            </a:r>
          </a:p>
          <a:p>
            <a:pPr marL="0" indent="0">
              <a:buFont typeface="+mj-lt"/>
              <a:buNone/>
            </a:pPr>
            <a:r>
              <a:rPr lang="en-US" dirty="0"/>
              <a:t>Complete the following bullets in order of presentation: </a:t>
            </a:r>
          </a:p>
          <a:p>
            <a:pPr marL="228600" indent="-228600">
              <a:buFont typeface="+mj-lt"/>
              <a:buAutoNum type="arabicPeriod"/>
            </a:pPr>
            <a:r>
              <a:rPr lang="en-US" dirty="0"/>
              <a:t>Study Alignment with Program: </a:t>
            </a:r>
          </a:p>
          <a:p>
            <a:pPr marL="685800" lvl="1" indent="-228600">
              <a:buFont typeface="+mj-lt"/>
              <a:buAutoNum type="alphaLcParenR"/>
            </a:pPr>
            <a:r>
              <a:rPr lang="en-US" dirty="0"/>
              <a:t>Identify your degree program and emphasis.</a:t>
            </a:r>
          </a:p>
          <a:p>
            <a:pPr marL="685800" lvl="1" indent="-228600">
              <a:buFont typeface="+mj-lt"/>
              <a:buAutoNum type="alphaLcParenR"/>
            </a:pPr>
            <a:r>
              <a:rPr lang="en-US" dirty="0"/>
              <a:t>Describe how your study aligns with your overall degree program (i.e. Business Administration, Organizational Leadership, General Psychology, etc.).</a:t>
            </a:r>
          </a:p>
          <a:p>
            <a:pPr marL="228600" indent="-228600">
              <a:buFont typeface="+mj-lt"/>
              <a:buAutoNum type="arabicPeriod"/>
            </a:pPr>
            <a:r>
              <a:rPr lang="en-US" dirty="0"/>
              <a:t>Feasibility Concerns: </a:t>
            </a:r>
          </a:p>
          <a:p>
            <a:pPr marL="685800" lvl="1" indent="-228600">
              <a:buFont typeface="+mj-lt"/>
              <a:buAutoNum type="alphaLcParenR"/>
            </a:pPr>
            <a:r>
              <a:rPr lang="en-US" dirty="0"/>
              <a:t>What obstacles might you face, and what are your backup plans? </a:t>
            </a:r>
          </a:p>
          <a:p>
            <a:pPr marL="685800" lvl="1" indent="-228600">
              <a:buFont typeface="+mj-lt"/>
              <a:buAutoNum type="alphaLcParenR"/>
            </a:pPr>
            <a:r>
              <a:rPr lang="en-US" dirty="0"/>
              <a:t>Based on the information you have learned, is your study feasible? Why or why not? How can you make your study more manageable? </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b="1" dirty="0"/>
              <a:t>Once this slide is completed, delete the original Feasibility Slide 2 completed in the RSD 1 section. </a:t>
            </a:r>
          </a:p>
          <a:p>
            <a:endParaRPr lang="en-US" dirty="0"/>
          </a:p>
          <a:p>
            <a:r>
              <a:rPr lang="en-US" b="1" u="sng" dirty="0"/>
              <a:t>Hint: </a:t>
            </a:r>
          </a:p>
          <a:p>
            <a:pPr marL="171450" indent="-171450">
              <a:buFont typeface="Arial" panose="020B0604020202020204" pitchFamily="34" charset="0"/>
              <a:buChar char="•"/>
            </a:pPr>
            <a:r>
              <a:rPr lang="en-US" b="0" u="none" dirty="0"/>
              <a:t>Visit https://dc.gcu.edu/irb for additional resources and information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b="0" u="none" dirty="0"/>
              <a:t>Not sure what to consider? Use the dissertation template “Feasibility and Benefits Checklist” in the appendices.</a:t>
            </a:r>
          </a:p>
          <a:p>
            <a:pPr marL="171450" indent="-171450">
              <a:buFont typeface="Arial" panose="020B0604020202020204" pitchFamily="34" charset="0"/>
              <a:buChar char="•"/>
            </a:pPr>
            <a:endParaRPr lang="en-US" b="0" u="none" dirty="0"/>
          </a:p>
          <a:p>
            <a:endParaRPr lang="en-US" b="0" u="none"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28</a:t>
            </a:fld>
            <a:endParaRPr lang="en-US" dirty="0"/>
          </a:p>
        </p:txBody>
      </p:sp>
    </p:spTree>
    <p:extLst>
      <p:ext uri="{BB962C8B-B14F-4D97-AF65-F5344CB8AC3E}">
        <p14:creationId xmlns:p14="http://schemas.microsoft.com/office/powerpoint/2010/main" val="3309522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Objectives: </a:t>
            </a:r>
          </a:p>
          <a:p>
            <a:pPr marL="171450" indent="-171450">
              <a:buFont typeface="Arial" panose="020B0604020202020204" pitchFamily="34" charset="0"/>
              <a:buChar char="•"/>
            </a:pPr>
            <a:r>
              <a:rPr lang="en-US" dirty="0"/>
              <a:t>This slide is a placeholder for your defense of your topic to your residency instructor, peers, and/or dissertation committee. </a:t>
            </a:r>
          </a:p>
          <a:p>
            <a:pPr marL="171450" indent="-171450">
              <a:buFont typeface="Arial" panose="020B0604020202020204" pitchFamily="34" charset="0"/>
              <a:buChar char="•"/>
            </a:pPr>
            <a:r>
              <a:rPr lang="en-US" dirty="0"/>
              <a:t>Learners should be prepared to answer questions about their study, including the key points, alignment, and feasibility.</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b="1" u="sng" dirty="0"/>
              <a:t>Slide Requirements: </a:t>
            </a:r>
          </a:p>
          <a:p>
            <a:pPr marL="171450" indent="-171450">
              <a:buFont typeface="Arial" panose="020B0604020202020204" pitchFamily="34" charset="0"/>
              <a:buChar char="•"/>
            </a:pPr>
            <a:r>
              <a:rPr lang="en-US" b="0" u="none" dirty="0"/>
              <a:t>This slide is for presentation purposes </a:t>
            </a:r>
            <a:r>
              <a:rPr lang="en-US" b="0" u="none"/>
              <a:t>in RSD-881/884 </a:t>
            </a:r>
            <a:r>
              <a:rPr lang="en-US" b="0" u="none" dirty="0"/>
              <a:t>only – no content is required.</a:t>
            </a:r>
          </a:p>
          <a:p>
            <a:pPr marL="171450" indent="-171450">
              <a:buFont typeface="Arial" panose="020B0604020202020204" pitchFamily="34" charset="0"/>
              <a:buChar char="•"/>
            </a:pPr>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29</a:t>
            </a:fld>
            <a:endParaRPr lang="en-US" dirty="0"/>
          </a:p>
        </p:txBody>
      </p:sp>
    </p:spTree>
    <p:extLst>
      <p:ext uri="{BB962C8B-B14F-4D97-AF65-F5344CB8AC3E}">
        <p14:creationId xmlns:p14="http://schemas.microsoft.com/office/powerpoint/2010/main" val="41619780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 </a:t>
            </a:r>
          </a:p>
          <a:p>
            <a:pPr marL="171450" indent="-171450">
              <a:buFont typeface="Arial" panose="020B0604020202020204" pitchFamily="34" charset="0"/>
              <a:buChar char="•"/>
            </a:pPr>
            <a:r>
              <a:rPr lang="en-US" dirty="0"/>
              <a:t>Be the project manager by preparing for and working on the dissertation. </a:t>
            </a:r>
          </a:p>
          <a:p>
            <a:pPr marL="171450" indent="-171450">
              <a:buFont typeface="Arial" panose="020B0604020202020204" pitchFamily="34" charset="0"/>
              <a:buChar char="•"/>
            </a:pPr>
            <a:r>
              <a:rPr lang="en-US" dirty="0"/>
              <a:t>Take ownership of your progress and develop a detailed plan for completing your dissertation using the dissertation milestone guide: https://dc.gcu.edu/research/milestones.</a:t>
            </a:r>
          </a:p>
          <a:p>
            <a:endParaRPr lang="en-US" dirty="0"/>
          </a:p>
          <a:p>
            <a:r>
              <a:rPr lang="en-US" b="1" u="sng" dirty="0"/>
              <a:t>Slide Requirements: </a:t>
            </a:r>
          </a:p>
          <a:p>
            <a:r>
              <a:rPr lang="en-US" dirty="0"/>
              <a:t>Discuss next steps you plan to take to prepare for and work on your dissertation.</a:t>
            </a:r>
          </a:p>
          <a:p>
            <a:endParaRPr lang="en-US" dirty="0"/>
          </a:p>
          <a:p>
            <a:r>
              <a:rPr lang="en-US" b="1" u="sng" dirty="0"/>
              <a:t>Hints: </a:t>
            </a:r>
          </a:p>
          <a:p>
            <a:pPr marL="0" lvl="0" indent="0">
              <a:buFont typeface="Arial" panose="020B0604020202020204" pitchFamily="34" charset="0"/>
              <a:buNone/>
            </a:pPr>
            <a:r>
              <a:rPr lang="en-US" dirty="0"/>
              <a:t>List of Next Steps </a:t>
            </a:r>
            <a:r>
              <a:rPr lang="en-US" dirty="0">
                <a:solidFill>
                  <a:srgbClr val="FF0000"/>
                </a:solidFill>
              </a:rPr>
              <a:t>might </a:t>
            </a:r>
            <a:r>
              <a:rPr lang="en-US" dirty="0"/>
              <a:t>include (customize to your study):  </a:t>
            </a:r>
          </a:p>
          <a:p>
            <a:pPr marL="171450" lvl="0" indent="-171450">
              <a:buFont typeface="Arial" panose="020B0604020202020204" pitchFamily="34" charset="0"/>
              <a:buChar char="•"/>
            </a:pPr>
            <a:r>
              <a:rPr lang="en-US" sz="2000" dirty="0"/>
              <a:t>Create/update your detailed dissertation project plan using the Dissertation Milestone Guide</a:t>
            </a:r>
          </a:p>
          <a:p>
            <a:pPr marL="171450" lvl="0" indent="-171450">
              <a:buFont typeface="Arial" panose="020B0604020202020204" pitchFamily="34" charset="0"/>
              <a:buChar char="•"/>
            </a:pPr>
            <a:r>
              <a:rPr lang="en-US" sz="2000" dirty="0"/>
              <a:t>DC Network:</a:t>
            </a:r>
          </a:p>
          <a:p>
            <a:pPr marL="628650" lvl="1" indent="-171450">
              <a:buFont typeface="Arial" panose="020B0604020202020204" pitchFamily="34" charset="0"/>
              <a:buChar char="•"/>
            </a:pPr>
            <a:r>
              <a:rPr lang="en-US" sz="1800" dirty="0"/>
              <a:t>Review resources on Identifying a Content Expert.  Begin the process to identify a potential Content Expert that may be interested in serving on your committee</a:t>
            </a:r>
          </a:p>
          <a:p>
            <a:pPr marL="628650" lvl="1" indent="-171450">
              <a:buFont typeface="Arial" panose="020B0604020202020204" pitchFamily="34" charset="0"/>
              <a:buChar char="•"/>
            </a:pPr>
            <a:r>
              <a:rPr lang="en-US" sz="1800" dirty="0"/>
              <a:t>Review the IRB Research Center resources for the Institutional Review Board process and CIT  requirements</a:t>
            </a:r>
          </a:p>
          <a:p>
            <a:pPr marL="628650" lvl="1" indent="-171450">
              <a:buFont typeface="Arial" panose="020B0604020202020204" pitchFamily="34" charset="0"/>
              <a:buChar char="•"/>
            </a:pPr>
            <a:r>
              <a:rPr lang="en-US" dirty="0"/>
              <a:t>The DC Network Milestone Guide lists all milestones for Year 1, Year 2, and Year 3+: </a:t>
            </a:r>
          </a:p>
          <a:p>
            <a:pPr marL="1085850" lvl="2" indent="-171450">
              <a:buFont typeface="Arial" panose="020B0604020202020204" pitchFamily="34" charset="0"/>
              <a:buChar char="•"/>
            </a:pPr>
            <a:r>
              <a:rPr lang="en-US" dirty="0"/>
              <a:t>Year 1: https://dc.gcu.edu/research/milestones/year_1</a:t>
            </a:r>
          </a:p>
          <a:p>
            <a:pPr marL="1085850" lvl="2" indent="-171450">
              <a:buFont typeface="Arial" panose="020B0604020202020204" pitchFamily="34" charset="0"/>
              <a:buChar char="•"/>
            </a:pPr>
            <a:r>
              <a:rPr lang="en-US" dirty="0"/>
              <a:t>Year 2: https://dc.gcu.edu/research/milestones/year_2</a:t>
            </a:r>
          </a:p>
          <a:p>
            <a:pPr marL="1085850" lvl="2" indent="-171450">
              <a:buFont typeface="Arial" panose="020B0604020202020204" pitchFamily="34" charset="0"/>
              <a:buChar char="•"/>
            </a:pPr>
            <a:r>
              <a:rPr lang="en-US" dirty="0"/>
              <a:t>Year 3+: https://dc.gcu.edu/research/milestones/year_3</a:t>
            </a:r>
          </a:p>
          <a:p>
            <a:pPr marL="171450" lvl="0" indent="-171450">
              <a:buFont typeface="Arial" panose="020B0604020202020204" pitchFamily="34" charset="0"/>
              <a:buChar char="•"/>
            </a:pPr>
            <a:r>
              <a:rPr lang="en-US" sz="2000" dirty="0"/>
              <a:t>Continue to gather and organize (5 years and newer) empirical articles on related topic</a:t>
            </a:r>
          </a:p>
          <a:p>
            <a:pPr marL="171450" lvl="0" indent="-171450">
              <a:buFont typeface="Arial" panose="020B0604020202020204" pitchFamily="34" charset="0"/>
              <a:buChar char="•"/>
            </a:pPr>
            <a:r>
              <a:rPr lang="en-US" sz="2000" dirty="0"/>
              <a:t>Review the Dissertation Template, Develop an outline/draft of Chapter 2 (Literature Review) and Chapters 1 &amp; 3 as well.</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30</a:t>
            </a:fld>
            <a:endParaRPr lang="en-US" dirty="0"/>
          </a:p>
        </p:txBody>
      </p:sp>
    </p:spTree>
    <p:extLst>
      <p:ext uri="{BB962C8B-B14F-4D97-AF65-F5344CB8AC3E}">
        <p14:creationId xmlns:p14="http://schemas.microsoft.com/office/powerpoint/2010/main" val="6481099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Slide Requirements: </a:t>
            </a:r>
          </a:p>
          <a:p>
            <a:r>
              <a:rPr lang="en-US" dirty="0"/>
              <a:t>Include a fully APA-formatted reference for each citation used in the slides. </a:t>
            </a:r>
          </a:p>
          <a:p>
            <a:r>
              <a:rPr lang="en-US" dirty="0"/>
              <a:t>Add additional slides as needed</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31</a:t>
            </a:fld>
            <a:endParaRPr lang="en-US" dirty="0"/>
          </a:p>
        </p:txBody>
      </p:sp>
    </p:spTree>
    <p:extLst>
      <p:ext uri="{BB962C8B-B14F-4D97-AF65-F5344CB8AC3E}">
        <p14:creationId xmlns:p14="http://schemas.microsoft.com/office/powerpoint/2010/main" val="681389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u="sng" dirty="0"/>
              <a:t>Objective:</a:t>
            </a:r>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The outline on this slide is used in the Prospectus to develop the Background of the Study in Chapter 1 and the Background of the Problem Space in Chapter 2.  </a:t>
            </a:r>
          </a:p>
          <a:p>
            <a:endParaRPr lang="en-US" b="1" dirty="0"/>
          </a:p>
          <a:p>
            <a:r>
              <a:rPr lang="en-US" b="1" u="sng" dirty="0"/>
              <a:t>Slide Requirements: </a:t>
            </a:r>
          </a:p>
          <a:p>
            <a:pPr marL="228600" indent="-228600">
              <a:buAutoNum type="arabicPeriod"/>
            </a:pPr>
            <a:r>
              <a:rPr lang="en-US" dirty="0"/>
              <a:t>Present findings from prior research related to the history of the problem in practice, issue, and/or topic.</a:t>
            </a:r>
          </a:p>
          <a:p>
            <a:pPr marL="228600" indent="-228600">
              <a:buAutoNum type="arabicPeriod"/>
            </a:pPr>
            <a:r>
              <a:rPr lang="en-US" dirty="0"/>
              <a:t>In bullet format, provide a history of: </a:t>
            </a:r>
          </a:p>
          <a:p>
            <a:pPr marL="685800" lvl="1" indent="-228600">
              <a:buFont typeface="+mj-lt"/>
              <a:buAutoNum type="alphaLcParenR"/>
            </a:pPr>
            <a:r>
              <a:rPr lang="en-US" dirty="0"/>
              <a:t>When and how the problem emerged in the literature. </a:t>
            </a:r>
          </a:p>
          <a:p>
            <a:pPr marL="685800" lvl="1" indent="-228600">
              <a:buFont typeface="+mj-lt"/>
              <a:buAutoNum type="alphaLcParenR"/>
            </a:pPr>
            <a:r>
              <a:rPr lang="en-US" sz="1800" dirty="0">
                <a:effectLst/>
                <a:latin typeface="Times New Roman" panose="02020603050405020304" pitchFamily="18" charset="0"/>
                <a:ea typeface="Times New Roman" panose="02020603050405020304" pitchFamily="18" charset="0"/>
              </a:rPr>
              <a:t>Describe trends in research and literature since its emergence. </a:t>
            </a:r>
          </a:p>
          <a:p>
            <a:pPr marL="685800" lvl="1" indent="-228600">
              <a:buFont typeface="+mj-lt"/>
              <a:buAutoNum type="alphaLcParenR"/>
            </a:pPr>
            <a:r>
              <a:rPr lang="en-US" sz="1800" dirty="0">
                <a:effectLst/>
                <a:latin typeface="Times New Roman" panose="02020603050405020304" pitchFamily="18" charset="0"/>
                <a:ea typeface="Times New Roman" panose="02020603050405020304" pitchFamily="18" charset="0"/>
              </a:rPr>
              <a:t>Describe how the research focus has changed over the past five years.</a:t>
            </a:r>
          </a:p>
          <a:p>
            <a:pPr marL="228600" lvl="0" indent="-228600">
              <a:buFont typeface="+mj-lt"/>
              <a:buAutoNum type="arabicPeriod"/>
            </a:pPr>
            <a:r>
              <a:rPr lang="en-US" dirty="0"/>
              <a:t>Support information with empirical citations.</a:t>
            </a:r>
          </a:p>
          <a:p>
            <a:pPr marL="0" lvl="0" indent="0">
              <a:buFont typeface="+mj-lt"/>
              <a:buNone/>
            </a:pPr>
            <a:endParaRPr lang="en-US" dirty="0"/>
          </a:p>
          <a:p>
            <a:pPr marL="0" lvl="0" indent="0">
              <a:buFont typeface="+mj-lt"/>
              <a:buNone/>
            </a:pPr>
            <a:r>
              <a:rPr lang="en-US" b="1" u="sng" dirty="0"/>
              <a:t>Hints: </a:t>
            </a:r>
            <a:endParaRPr lang="en-US" b="0" u="none" dirty="0"/>
          </a:p>
          <a:p>
            <a:pPr marL="171450" lvl="0" indent="-171450">
              <a:buFont typeface="Arial" panose="020B0604020202020204" pitchFamily="34" charset="0"/>
              <a:buChar char="•"/>
            </a:pPr>
            <a:r>
              <a:rPr lang="en-US" b="0" u="none" dirty="0"/>
              <a:t>Research older than 5 years is allowed for bullets (a) and (b) above. </a:t>
            </a:r>
          </a:p>
          <a:p>
            <a:pPr marL="171450" lvl="0" indent="-171450">
              <a:buFont typeface="Arial" panose="020B0604020202020204" pitchFamily="34" charset="0"/>
              <a:buChar char="•"/>
            </a:pPr>
            <a:r>
              <a:rPr lang="en-US" b="0" u="none" dirty="0"/>
              <a:t>Primary sources (not secondary sources) must be cited.</a:t>
            </a:r>
          </a:p>
          <a:p>
            <a:pPr marL="171450" lvl="0" indent="-171450">
              <a:buFont typeface="Arial" panose="020B0604020202020204" pitchFamily="34" charset="0"/>
              <a:buChar char="•"/>
            </a:pPr>
            <a:r>
              <a:rPr lang="en-US" b="0" u="none" dirty="0"/>
              <a:t>Use the GCU Library Doctoral Research guide! https://libguides.gcu.edu/QuantitativeDoctoralResearch/Empirical</a:t>
            </a:r>
          </a:p>
          <a:p>
            <a:pPr marL="1143000" lvl="2" indent="-228600">
              <a:buFont typeface="+mj-lt"/>
              <a:buAutoNum type="alphaLcParenR"/>
            </a:pPr>
            <a:endParaRPr lang="en-US" sz="1200" kern="1200" dirty="0">
              <a:solidFill>
                <a:schemeClr val="tx1"/>
              </a:solidFill>
              <a:effectLst/>
              <a:latin typeface="Gill Sans" charset="0"/>
              <a:ea typeface="+mn-ea"/>
              <a:cs typeface="+mn-cs"/>
            </a:endParaRPr>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2621124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 </a:t>
            </a:r>
          </a:p>
          <a:p>
            <a:pPr marL="0" indent="0">
              <a:buFont typeface="Arial" panose="020B0604020202020204" pitchFamily="34" charset="0"/>
              <a:buNone/>
            </a:pPr>
            <a:r>
              <a:rPr lang="en-US" dirty="0"/>
              <a:t>The outline on this slide is used in the Prospectus to develop the Introduction/Background of the Study in Chapter 1 and the Background of the Problem Space in Chapter 2.  </a:t>
            </a:r>
          </a:p>
          <a:p>
            <a:endParaRPr lang="en-US" dirty="0"/>
          </a:p>
          <a:p>
            <a:r>
              <a:rPr lang="en-US" b="1" u="sng" dirty="0"/>
              <a:t>Slide Requirements: </a:t>
            </a:r>
          </a:p>
          <a:p>
            <a:pPr marL="228600" indent="-228600">
              <a:buFont typeface="+mj-lt"/>
              <a:buAutoNum type="arabicPeriod"/>
            </a:pPr>
            <a:r>
              <a:rPr lang="en-US" dirty="0"/>
              <a:t>In bullet format, describe </a:t>
            </a:r>
            <a:r>
              <a:rPr lang="en-US" sz="1200" kern="1200" dirty="0">
                <a:solidFill>
                  <a:schemeClr val="tx1"/>
                </a:solidFill>
                <a:effectLst/>
                <a:latin typeface="Gill Sans" charset="0"/>
                <a:ea typeface="+mn-ea"/>
                <a:cs typeface="+mn-cs"/>
              </a:rPr>
              <a:t>the problem space related to the topic from empirical literature or research. The following bullets are required for this slide: </a:t>
            </a:r>
          </a:p>
          <a:p>
            <a:pPr marL="685800" lvl="1" indent="-228600">
              <a:buFont typeface="+mj-lt"/>
              <a:buAutoNum type="alphaLcParenR"/>
            </a:pPr>
            <a:r>
              <a:rPr lang="en-US" sz="1200" kern="1200" dirty="0">
                <a:solidFill>
                  <a:schemeClr val="tx1"/>
                </a:solidFill>
                <a:effectLst/>
                <a:latin typeface="Gill Sans" charset="0"/>
                <a:ea typeface="+mn-ea"/>
                <a:cs typeface="+mn-cs"/>
              </a:rPr>
              <a:t>State the problem in practice, issue, and/or topic to be studied.</a:t>
            </a:r>
          </a:p>
          <a:p>
            <a:pPr marL="685800" lvl="1" indent="-228600">
              <a:buFont typeface="+mj-lt"/>
              <a:buAutoNum type="alphaLcParenR"/>
            </a:pPr>
            <a:r>
              <a:rPr lang="en-US" sz="1200" kern="1200" dirty="0">
                <a:solidFill>
                  <a:schemeClr val="tx1"/>
                </a:solidFill>
                <a:effectLst/>
                <a:latin typeface="Gill Sans" charset="0"/>
                <a:ea typeface="+mn-ea"/>
                <a:cs typeface="+mn-cs"/>
              </a:rPr>
              <a:t>Describe what is already known about the problem, issue, and/or topic from recent and relevant empirical research. </a:t>
            </a:r>
          </a:p>
          <a:p>
            <a:pPr marL="685800" lvl="1" indent="-228600">
              <a:buFont typeface="+mj-lt"/>
              <a:buAutoNum type="alphaLcParenR"/>
            </a:pPr>
            <a:r>
              <a:rPr lang="en-US" sz="1200" kern="1200" dirty="0">
                <a:solidFill>
                  <a:schemeClr val="tx1"/>
                </a:solidFill>
                <a:effectLst/>
                <a:latin typeface="Gill Sans" charset="0"/>
                <a:ea typeface="+mn-ea"/>
                <a:cs typeface="+mn-cs"/>
              </a:rPr>
              <a:t>Describe what still needs to be studied or understood about the problem, issue, and/or topic from recent and relevant empirical research. </a:t>
            </a:r>
          </a:p>
          <a:p>
            <a:pPr marL="685800" lvl="1" indent="-228600">
              <a:buFont typeface="+mj-lt"/>
              <a:buAutoNum type="alphaLcParenR"/>
            </a:pPr>
            <a:r>
              <a:rPr lang="en-US" sz="1200" kern="1200" dirty="0">
                <a:solidFill>
                  <a:schemeClr val="tx1"/>
                </a:solidFill>
                <a:effectLst/>
                <a:latin typeface="Gill Sans" charset="0"/>
                <a:ea typeface="+mn-ea"/>
                <a:cs typeface="+mn-cs"/>
              </a:rPr>
              <a:t>Synthesize the overall problem space into a 2-3 sentence argument demonstrating the relevance and need for your proposed topic. </a:t>
            </a:r>
          </a:p>
          <a:p>
            <a:pPr marL="228600" lvl="0" indent="-228600">
              <a:buFont typeface="+mj-lt"/>
              <a:buAutoNum type="arabicPeriod"/>
            </a:pPr>
            <a:r>
              <a:rPr lang="en-US" sz="1200" kern="1200" dirty="0">
                <a:solidFill>
                  <a:schemeClr val="tx1"/>
                </a:solidFill>
                <a:effectLst/>
                <a:latin typeface="Gill Sans" charset="0"/>
                <a:ea typeface="+mn-ea"/>
                <a:cs typeface="+mn-cs"/>
              </a:rPr>
              <a:t>Citations are required for each description and/or argument.</a:t>
            </a:r>
          </a:p>
          <a:p>
            <a:pPr marL="0" indent="0">
              <a:buNone/>
            </a:pPr>
            <a:endParaRPr lang="en-US" sz="1200" kern="1200" dirty="0">
              <a:solidFill>
                <a:schemeClr val="tx1"/>
              </a:solidFill>
              <a:effectLst/>
              <a:latin typeface="Gill Sans" charset="0"/>
              <a:ea typeface="+mn-ea"/>
              <a:cs typeface="+mn-cs"/>
            </a:endParaRPr>
          </a:p>
          <a:p>
            <a:pPr marL="0" indent="0">
              <a:buNone/>
            </a:pPr>
            <a:r>
              <a:rPr lang="en-US" sz="1200" b="1" u="sng" kern="1200" dirty="0">
                <a:solidFill>
                  <a:schemeClr val="tx1"/>
                </a:solidFill>
                <a:effectLst/>
                <a:latin typeface="Gill Sans" charset="0"/>
                <a:ea typeface="+mn-ea"/>
                <a:cs typeface="+mn-cs"/>
              </a:rPr>
              <a:t>Hint:</a:t>
            </a:r>
          </a:p>
          <a:p>
            <a:pPr marL="0" indent="0">
              <a:buNone/>
            </a:pPr>
            <a:r>
              <a:rPr lang="en-US" sz="1200" kern="1200" dirty="0">
                <a:solidFill>
                  <a:schemeClr val="tx1"/>
                </a:solidFill>
                <a:effectLst/>
                <a:latin typeface="Gill Sans" charset="0"/>
                <a:ea typeface="+mn-ea"/>
                <a:cs typeface="+mn-cs"/>
              </a:rPr>
              <a:t>Using empirical literature dated primarily within the past 5 years, identify and support what still needs to be understood regarding the problem space through a combination of arguments: </a:t>
            </a:r>
          </a:p>
          <a:p>
            <a:pPr marL="228600" lvl="0" indent="-228600">
              <a:buFont typeface="Arial" panose="020B0604020202020204" pitchFamily="34" charset="0"/>
              <a:buChar char="•"/>
            </a:pPr>
            <a:r>
              <a:rPr lang="en-US" sz="1200" kern="1200" dirty="0">
                <a:solidFill>
                  <a:schemeClr val="tx1"/>
                </a:solidFill>
                <a:effectLst/>
                <a:latin typeface="Gill Sans" charset="0"/>
                <a:ea typeface="+mn-ea"/>
                <a:cs typeface="+mn-cs"/>
              </a:rPr>
              <a:t>Professional and/or broader societal need identified in the literature</a:t>
            </a:r>
          </a:p>
          <a:p>
            <a:pPr marL="228600" lvl="0" indent="-228600">
              <a:buFont typeface="Arial" panose="020B0604020202020204" pitchFamily="34" charset="0"/>
              <a:buChar char="•"/>
            </a:pPr>
            <a:r>
              <a:rPr lang="en-US" sz="1200" kern="1200" dirty="0">
                <a:solidFill>
                  <a:schemeClr val="tx1"/>
                </a:solidFill>
                <a:effectLst/>
                <a:latin typeface="Gill Sans" charset="0"/>
                <a:ea typeface="+mn-ea"/>
                <a:cs typeface="+mn-cs"/>
              </a:rPr>
              <a:t>Directions for future research based on limitations, recommendations, and/or conflicting findings</a:t>
            </a:r>
          </a:p>
          <a:p>
            <a:pPr marL="228600" lvl="0" indent="-228600">
              <a:buFont typeface="Arial" panose="020B0604020202020204" pitchFamily="34" charset="0"/>
              <a:buChar char="•"/>
            </a:pPr>
            <a:r>
              <a:rPr lang="en-US" sz="1200" kern="1200" dirty="0">
                <a:solidFill>
                  <a:schemeClr val="tx1"/>
                </a:solidFill>
                <a:effectLst/>
                <a:latin typeface="Gill Sans" charset="0"/>
                <a:ea typeface="+mn-ea"/>
                <a:cs typeface="+mn-cs"/>
              </a:rPr>
              <a:t>Synthesis of broader topics to study in combination</a:t>
            </a:r>
          </a:p>
          <a:p>
            <a:pPr marL="228600" indent="-228600">
              <a:buAutoNum type="arabicPeriod"/>
            </a:pPr>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1223220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u="sng" dirty="0"/>
              <a:t>Objective: </a:t>
            </a:r>
          </a:p>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In the Proposal this information is used to develop the research questions for chapter 1 and 3.  It is expanded significantly in Chapter 2. </a:t>
            </a:r>
          </a:p>
          <a:p>
            <a:endParaRPr lang="en-US" dirty="0"/>
          </a:p>
          <a:p>
            <a:r>
              <a:rPr lang="en-US" b="1" u="sng" dirty="0"/>
              <a:t>Slide Requirements: </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dirty="0"/>
              <a:t>There should be one slide for each theory, model, or concept in outline format. </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Duplicate this slide if more than one is needed (right click on the slide, click “Duplicate Slide”)</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dirty="0"/>
              <a:t>For each, describe the overall theory/model/concept using </a:t>
            </a:r>
            <a:r>
              <a:rPr lang="en-US" b="1" u="sng" dirty="0"/>
              <a:t>seminal citations</a:t>
            </a:r>
            <a:r>
              <a:rPr lang="en-US" dirty="0"/>
              <a:t>. </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Focus on describing the theory/model/concept and how it will be used in the proposed topic, not how it has been used in prior studies.  </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If a visual is available, it may be included. Visuals do not replace a written explanation.</a:t>
            </a:r>
          </a:p>
          <a:p>
            <a:pPr marL="228600" indent="-228600">
              <a:buFont typeface="+mj-lt"/>
              <a:buAutoNum type="arabicPeriod"/>
            </a:pPr>
            <a:r>
              <a:rPr lang="en-US" b="1" u="sng" dirty="0"/>
              <a:t>Every variable must be defined using a theory, model, or concept.</a:t>
            </a:r>
          </a:p>
          <a:p>
            <a:pPr marL="685800" lvl="1" indent="-228600">
              <a:buFont typeface="Arial" panose="020B0604020202020204" pitchFamily="34" charset="0"/>
              <a:buChar char="•"/>
            </a:pPr>
            <a:r>
              <a:rPr lang="en-US" dirty="0"/>
              <a:t>Indicate which variable(s) this theory, model, or concept is defining.</a:t>
            </a:r>
          </a:p>
          <a:p>
            <a:pPr marL="0" lvl="0" indent="0">
              <a:buFont typeface="Arial" panose="020B0604020202020204" pitchFamily="34" charset="0"/>
              <a:buNone/>
            </a:pPr>
            <a:r>
              <a:rPr lang="en-US" dirty="0"/>
              <a:t>4.   </a:t>
            </a:r>
            <a:r>
              <a:rPr lang="en-US" sz="1800" dirty="0">
                <a:effectLst/>
                <a:latin typeface="Segoe UI" panose="020B0502040204020203" pitchFamily="34" charset="0"/>
              </a:rPr>
              <a:t>If using two or more theories or models, indicate how one theory or model informs the other, if applicable.</a:t>
            </a:r>
            <a:endParaRPr lang="en-US" dirty="0"/>
          </a:p>
          <a:p>
            <a:endParaRPr lang="en-US" dirty="0"/>
          </a:p>
          <a:p>
            <a:r>
              <a:rPr lang="en-US" b="1" u="sng" dirty="0"/>
              <a:t>Hints: </a:t>
            </a:r>
          </a:p>
          <a:p>
            <a:r>
              <a:rPr lang="en-US" dirty="0"/>
              <a:t>Ways to find models or theories are:</a:t>
            </a:r>
          </a:p>
          <a:p>
            <a:pPr marL="228600" indent="-228600">
              <a:buAutoNum type="arabicPeriod"/>
            </a:pPr>
            <a:r>
              <a:rPr lang="en-US" dirty="0"/>
              <a:t>Find studies related to your topic and see what theoretical foundation theory, model, or concept they used. Then research it to find a quantitative instrument that is used to collect data on it. </a:t>
            </a:r>
          </a:p>
          <a:p>
            <a:pPr marL="228600" indent="-228600">
              <a:buAutoNum type="arabicPeriod"/>
            </a:pPr>
            <a:r>
              <a:rPr lang="en-US" dirty="0"/>
              <a:t>Look for validated quantitative instruments that measure variables you are studying.</a:t>
            </a:r>
          </a:p>
          <a:p>
            <a:pPr marL="685800" lvl="1" indent="-228600">
              <a:buFont typeface="Arial" panose="020B0604020202020204" pitchFamily="34" charset="0"/>
              <a:buChar char="•"/>
            </a:pPr>
            <a:r>
              <a:rPr lang="en-US" dirty="0"/>
              <a:t>Do a GCU Library or Google Scholar search on the instrument to see which theory, model, or concept the author(s) used. </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Examine the theory, model, or concept the instrument author(s) used to create their instrument. </a:t>
            </a:r>
          </a:p>
          <a:p>
            <a:pPr marL="685800" lvl="1" indent="-228600">
              <a:buFont typeface="Arial" panose="020B0604020202020204" pitchFamily="34" charset="0"/>
              <a:buChar char="•"/>
            </a:pPr>
            <a:r>
              <a:rPr lang="en-US" dirty="0"/>
              <a:t>Once identified, trace back historically to the creator of the initial theory, model or concept to find the seminal source.  </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430093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 </a:t>
            </a:r>
          </a:p>
          <a:p>
            <a:pPr marL="0" indent="0">
              <a:buFont typeface="Arial" panose="020B0604020202020204" pitchFamily="34" charset="0"/>
              <a:buNone/>
            </a:pPr>
            <a:r>
              <a:rPr lang="en-US" dirty="0"/>
              <a:t>In the Prospectus this slide is used to provide an outline of the topics/themes that will be included in the Review of Literature section, which is 30+ pages in Chapter 2. </a:t>
            </a:r>
          </a:p>
          <a:p>
            <a:endParaRPr lang="en-US" dirty="0"/>
          </a:p>
          <a:p>
            <a:r>
              <a:rPr lang="en-US" b="1" u="sng" dirty="0"/>
              <a:t>Slide Requirements: </a:t>
            </a:r>
          </a:p>
          <a:p>
            <a:pPr marL="228600" indent="-228600">
              <a:buFont typeface="+mj-lt"/>
              <a:buAutoNum type="arabicPeriod"/>
            </a:pPr>
            <a:r>
              <a:rPr lang="en-US" dirty="0"/>
              <a:t>Identify 3-5 major topics/themes in the literature related to the proposed problem space</a:t>
            </a:r>
          </a:p>
          <a:p>
            <a:pPr marL="228600" lvl="0" indent="-228600">
              <a:buFont typeface="+mj-lt"/>
              <a:buAutoNum type="arabicPeriod"/>
            </a:pPr>
            <a:r>
              <a:rPr lang="en-US" dirty="0"/>
              <a:t>Each bullet should include:</a:t>
            </a:r>
          </a:p>
          <a:p>
            <a:pPr marL="685800" lvl="1" indent="-228600">
              <a:buFont typeface="+mj-lt"/>
              <a:buAutoNum type="alphaLcParenR"/>
            </a:pPr>
            <a:r>
              <a:rPr lang="en-US" dirty="0"/>
              <a:t>2-3 sentences defining/describing each topic</a:t>
            </a:r>
          </a:p>
          <a:p>
            <a:pPr marL="685800" lvl="1" indent="-228600">
              <a:buFont typeface="+mj-lt"/>
              <a:buAutoNum type="alphaLcParenR"/>
            </a:pPr>
            <a:r>
              <a:rPr lang="en-US" dirty="0"/>
              <a:t>At least 3 empirical sources supporting each topic</a:t>
            </a:r>
          </a:p>
          <a:p>
            <a:pPr marL="228600" indent="-228600">
              <a:buFont typeface="+mj-lt"/>
              <a:buAutoNum type="arabicPeriod"/>
            </a:pPr>
            <a:endParaRPr lang="en-US" dirty="0"/>
          </a:p>
          <a:p>
            <a:pPr marL="0" indent="0">
              <a:buFont typeface="+mj-lt"/>
              <a:buNone/>
            </a:pPr>
            <a:r>
              <a:rPr lang="en-US" b="1" u="sng" dirty="0"/>
              <a:t>Hints: </a:t>
            </a:r>
          </a:p>
          <a:p>
            <a:pPr marL="228600" indent="-228600">
              <a:buFont typeface="+mj-lt"/>
              <a:buAutoNum type="arabicPeriod"/>
            </a:pPr>
            <a:r>
              <a:rPr lang="en-US" dirty="0"/>
              <a:t>For quantitative studies, themes could include: </a:t>
            </a:r>
          </a:p>
          <a:p>
            <a:pPr marL="685800" lvl="1" indent="-228600">
              <a:buFont typeface="+mj-lt"/>
              <a:buAutoNum type="alphaLcParenR"/>
            </a:pPr>
            <a:r>
              <a:rPr lang="en-US" dirty="0"/>
              <a:t>Studies describing and/or relating the variables</a:t>
            </a:r>
          </a:p>
          <a:p>
            <a:pPr marL="685800" lvl="1" indent="-228600">
              <a:buFont typeface="+mj-lt"/>
              <a:buAutoNum type="alphaLcParenR"/>
            </a:pPr>
            <a:r>
              <a:rPr lang="en-US" dirty="0"/>
              <a:t>Studies on related research such as factors associated with the themes</a:t>
            </a:r>
          </a:p>
          <a:p>
            <a:pPr marL="685800" lvl="1" indent="-228600">
              <a:buFont typeface="+mj-lt"/>
              <a:buAutoNum type="alphaLcParenR"/>
            </a:pPr>
            <a:r>
              <a:rPr lang="en-US" dirty="0"/>
              <a:t>Studies on the instruments used to collect data</a:t>
            </a:r>
          </a:p>
          <a:p>
            <a:pPr marL="685800" lvl="1" indent="-228600">
              <a:buFont typeface="+mj-lt"/>
              <a:buAutoNum type="alphaLcParenR"/>
            </a:pPr>
            <a:r>
              <a:rPr lang="en-US" dirty="0"/>
              <a:t>Studies on the broad population for the study</a:t>
            </a:r>
          </a:p>
          <a:p>
            <a:pPr marL="685800" lvl="1" indent="-228600">
              <a:buFont typeface="+mj-lt"/>
              <a:buAutoNum type="alphaLcParenR"/>
            </a:pPr>
            <a:r>
              <a:rPr lang="en-US" dirty="0"/>
              <a:t>Studies defining the need from a community, professional, or organizational perspective</a:t>
            </a:r>
          </a:p>
          <a:p>
            <a:pPr marL="685800" lvl="1" indent="-228600">
              <a:buFont typeface="+mj-lt"/>
              <a:buAutoNum type="alphaLcParenR"/>
            </a:pPr>
            <a:r>
              <a:rPr lang="en-US" dirty="0"/>
              <a:t>Studies similar to the topic</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kern="1200" dirty="0">
                <a:solidFill>
                  <a:schemeClr val="tx1"/>
                </a:solidFill>
                <a:effectLst/>
                <a:latin typeface="Gill Sans" charset="0"/>
                <a:ea typeface="+mn-ea"/>
                <a:cs typeface="+mn-cs"/>
              </a:rPr>
              <a:t>If additional space is needed, duplicate this slide.</a:t>
            </a: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517555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a:solidFill>
                  <a:schemeClr val="tx1"/>
                </a:solidFill>
                <a:effectLst/>
                <a:latin typeface="Gill Sans" charset="0"/>
                <a:ea typeface="+mn-ea"/>
                <a:cs typeface="+mn-cs"/>
              </a:rPr>
              <a:t>Objective: </a:t>
            </a:r>
          </a:p>
          <a:p>
            <a:r>
              <a:rPr lang="en-US" dirty="0"/>
              <a:t>This slide is used to provide the problem statement, which will be expanded upon in the Chapter 2: Problem Statement section. </a:t>
            </a:r>
          </a:p>
          <a:p>
            <a:endParaRPr lang="en-US" sz="1200" b="0" u="none" kern="1200" dirty="0">
              <a:solidFill>
                <a:schemeClr val="tx1"/>
              </a:solidFill>
              <a:effectLst/>
              <a:latin typeface="Gill Sans" charset="0"/>
              <a:ea typeface="+mn-ea"/>
              <a:cs typeface="+mn-cs"/>
            </a:endParaRPr>
          </a:p>
          <a:p>
            <a:r>
              <a:rPr lang="en-US" sz="1200" b="1" u="sng" kern="1200" dirty="0">
                <a:solidFill>
                  <a:schemeClr val="tx1"/>
                </a:solidFill>
                <a:effectLst/>
                <a:latin typeface="Gill Sans" charset="0"/>
                <a:ea typeface="+mn-ea"/>
                <a:cs typeface="+mn-cs"/>
              </a:rPr>
              <a:t>Slide Requirements: </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sz="1200" kern="1200" dirty="0">
                <a:solidFill>
                  <a:schemeClr val="tx1"/>
                </a:solidFill>
                <a:effectLst/>
                <a:latin typeface="Gill Sans" charset="0"/>
                <a:ea typeface="+mn-ea"/>
                <a:cs typeface="+mn-cs"/>
              </a:rPr>
              <a:t>State the specific problem for research with a single, clear, declarative sentence.</a:t>
            </a: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defRPr/>
            </a:pPr>
            <a:r>
              <a:rPr lang="en-US" sz="1200" kern="1200" dirty="0">
                <a:solidFill>
                  <a:schemeClr val="tx1"/>
                </a:solidFill>
                <a:effectLst/>
                <a:latin typeface="Gill Sans" charset="0"/>
                <a:ea typeface="+mn-ea"/>
                <a:cs typeface="+mn-cs"/>
              </a:rPr>
              <a:t>Alignment: The problem statement must align with the established problem space as described on previous slides. </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sz="1200" kern="1200" dirty="0">
              <a:solidFill>
                <a:schemeClr val="tx1"/>
              </a:solidFill>
              <a:effectLst/>
              <a:latin typeface="Gill Sans"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sz="1200" b="1" u="sng" kern="1200" dirty="0">
                <a:solidFill>
                  <a:schemeClr val="tx1"/>
                </a:solidFill>
                <a:effectLst/>
                <a:latin typeface="Gill Sans" charset="0"/>
                <a:ea typeface="+mn-ea"/>
                <a:cs typeface="+mn-cs"/>
              </a:rPr>
              <a:t>Hints: </a:t>
            </a:r>
          </a:p>
          <a:p>
            <a:pPr marL="171450" lvl="0" indent="-171450">
              <a:buFont typeface="Arial" panose="020B0604020202020204" pitchFamily="34" charset="0"/>
              <a:buChar char="•"/>
            </a:pPr>
            <a:r>
              <a:rPr lang="en-US" sz="1200" kern="1200" dirty="0">
                <a:solidFill>
                  <a:schemeClr val="tx1"/>
                </a:solidFill>
                <a:effectLst/>
                <a:latin typeface="Gill Sans" charset="0"/>
                <a:ea typeface="+mn-ea"/>
                <a:cs typeface="+mn-cs"/>
              </a:rPr>
              <a:t>The problem statement does not include citations. </a:t>
            </a:r>
          </a:p>
          <a:p>
            <a:pPr marL="171450" lvl="0" indent="-171450">
              <a:buFont typeface="Arial" panose="020B0604020202020204" pitchFamily="34" charset="0"/>
              <a:buChar char="•"/>
            </a:pPr>
            <a:r>
              <a:rPr lang="en-US" sz="1800" dirty="0">
                <a:effectLst/>
                <a:latin typeface="Segoe UI" panose="020B0502040204020203" pitchFamily="34" charset="0"/>
              </a:rPr>
              <a:t>Unless specifically stated by the problem space, the problem statement does not include a specific population or geographic location.</a:t>
            </a:r>
            <a:endParaRPr lang="en-US" sz="1200" kern="1200" dirty="0">
              <a:solidFill>
                <a:schemeClr val="tx1"/>
              </a:solidFill>
              <a:effectLst/>
              <a:latin typeface="Gill Sans" charset="0"/>
              <a:ea typeface="+mn-ea"/>
              <a:cs typeface="+mn-cs"/>
            </a:endParaRPr>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1357507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 </a:t>
            </a:r>
          </a:p>
          <a:p>
            <a:r>
              <a:rPr lang="en-US" b="0" u="none" dirty="0"/>
              <a:t>State and define each variable in table format. The table is used in Chapter 3: Research Questions and Hypotheses in the dissertation template.</a:t>
            </a:r>
          </a:p>
          <a:p>
            <a:endParaRPr lang="en-US" b="0" u="none" dirty="0"/>
          </a:p>
          <a:p>
            <a:r>
              <a:rPr lang="en-US" b="1" u="sng" dirty="0"/>
              <a:t>Slide Requirements:</a:t>
            </a:r>
          </a:p>
          <a:p>
            <a:pPr marL="228600" indent="-228600">
              <a:buAutoNum type="arabicPeriod"/>
            </a:pPr>
            <a:r>
              <a:rPr lang="en-US" dirty="0"/>
              <a:t>Complete the table for each variable.</a:t>
            </a:r>
          </a:p>
          <a:p>
            <a:pPr marL="742950" lvl="1" indent="-285750">
              <a:buFont typeface="Arial" panose="020B0604020202020204" pitchFamily="34" charset="0"/>
              <a:buChar char="•"/>
            </a:pPr>
            <a:r>
              <a:rPr lang="en-US" sz="1800" dirty="0">
                <a:effectLst/>
                <a:latin typeface="Segoe UI" panose="020B0502040204020203" pitchFamily="34" charset="0"/>
              </a:rPr>
              <a:t>In column 1, along with variable name, identify the role of the variable in the study if applicable (e.g., independent, dependent, predictor, criterion, moderator, etc.).</a:t>
            </a:r>
            <a:endParaRPr lang="en-US" dirty="0"/>
          </a:p>
          <a:p>
            <a:pPr marL="228600" indent="-228600">
              <a:buAutoNum type="arabicPeriod"/>
            </a:pPr>
            <a:r>
              <a:rPr lang="en-US" dirty="0"/>
              <a:t>Included citations as appropriate.</a:t>
            </a:r>
          </a:p>
          <a:p>
            <a:pPr marL="228600" indent="-228600">
              <a:buAutoNum type="arabicPeriod"/>
            </a:pPr>
            <a:endParaRPr lang="en-US" dirty="0"/>
          </a:p>
          <a:p>
            <a:pPr marL="228600" indent="-228600">
              <a:buAutoNum type="arabicPeriod"/>
            </a:pPr>
            <a:endParaRPr lang="en-US" dirty="0"/>
          </a:p>
          <a:p>
            <a:pPr marL="0" indent="0">
              <a:buNone/>
            </a:pPr>
            <a:r>
              <a:rPr lang="en-US" b="1" u="sng" dirty="0"/>
              <a:t>Hints: </a:t>
            </a:r>
          </a:p>
          <a:p>
            <a:pPr marL="228600" indent="-228600">
              <a:buAutoNum type="arabicPeriod"/>
            </a:pPr>
            <a:r>
              <a:rPr lang="en-US" sz="1200" kern="1200" dirty="0">
                <a:solidFill>
                  <a:schemeClr val="tx1"/>
                </a:solidFill>
                <a:effectLst/>
                <a:latin typeface="Gill Sans" charset="0"/>
                <a:ea typeface="+mn-ea"/>
                <a:cs typeface="+mn-cs"/>
              </a:rPr>
              <a:t>The conceptual definition is ‘what does it mean’. Refer back to the theoretical foundation slide(s).</a:t>
            </a:r>
          </a:p>
          <a:p>
            <a:pPr marL="228600" indent="-228600">
              <a:buAutoNum type="arabicPeriod"/>
            </a:pPr>
            <a:r>
              <a:rPr lang="en-US" sz="1200" kern="1200" dirty="0">
                <a:solidFill>
                  <a:schemeClr val="tx1"/>
                </a:solidFill>
                <a:effectLst/>
                <a:latin typeface="Gill Sans" charset="0"/>
                <a:ea typeface="+mn-ea"/>
                <a:cs typeface="+mn-cs"/>
              </a:rPr>
              <a:t>An operational definition is how </a:t>
            </a:r>
            <a:r>
              <a:rPr lang="en-US" sz="1800" dirty="0">
                <a:effectLst/>
                <a:latin typeface="Segoe UI" panose="020B0502040204020203" pitchFamily="34" charset="0"/>
              </a:rPr>
              <a:t>one recognizes the construct under investigation. In psychology, the operational definition is often a behavior. The scale (instrument) provides a measurement of the operational definition. For example, extraversion is operationalized as the desire of an individual to seek social activity. The scale then measures the extent of the operational definition, which becomes a measure of the extent to which an individual seeks out social activity. </a:t>
            </a:r>
          </a:p>
          <a:p>
            <a:pPr marL="228600" indent="-228600">
              <a:buAutoNum type="arabicPeriod"/>
            </a:pPr>
            <a:r>
              <a:rPr lang="en-US" sz="1200" kern="1200" dirty="0">
                <a:solidFill>
                  <a:schemeClr val="tx1"/>
                </a:solidFill>
                <a:effectLst/>
                <a:latin typeface="Gill Sans" charset="0"/>
                <a:ea typeface="+mn-ea"/>
                <a:cs typeface="+mn-cs"/>
              </a:rPr>
              <a:t>The measurement level is whether the variable is nominal, ordinal, interval, or ratio. </a:t>
            </a:r>
          </a:p>
          <a:p>
            <a:pPr marL="228600" indent="-228600">
              <a:buAutoNum type="arabicPeriod"/>
            </a:pPr>
            <a:r>
              <a:rPr lang="en-US" sz="1200" kern="1200" dirty="0">
                <a:solidFill>
                  <a:schemeClr val="tx1"/>
                </a:solidFill>
                <a:effectLst/>
                <a:latin typeface="Gill Sans" charset="0"/>
                <a:ea typeface="+mn-ea"/>
                <a:cs typeface="+mn-cs"/>
              </a:rPr>
              <a:t>The instrument/data source is the name of the instrument used to measure the variable. </a:t>
            </a:r>
          </a:p>
          <a:p>
            <a:pPr marL="685800" lvl="1" indent="-228600">
              <a:buFont typeface="Arial" panose="020B0604020202020204" pitchFamily="34" charset="0"/>
              <a:buChar char="•"/>
            </a:pPr>
            <a:r>
              <a:rPr lang="en-US" sz="1200" kern="1200" dirty="0">
                <a:solidFill>
                  <a:schemeClr val="tx1"/>
                </a:solidFill>
                <a:effectLst/>
                <a:latin typeface="Gill Sans" charset="0"/>
                <a:ea typeface="+mn-ea"/>
                <a:cs typeface="+mn-cs"/>
              </a:rPr>
              <a:t>Most variables are measured via a valid and reliable instrument. </a:t>
            </a:r>
          </a:p>
          <a:p>
            <a:pPr marL="685800" lvl="1" indent="-228600">
              <a:buFont typeface="Arial" panose="020B0604020202020204" pitchFamily="34" charset="0"/>
              <a:buChar char="•"/>
            </a:pPr>
            <a:r>
              <a:rPr lang="en-US" sz="1200" kern="1200" dirty="0">
                <a:solidFill>
                  <a:schemeClr val="tx1"/>
                </a:solidFill>
                <a:effectLst/>
                <a:latin typeface="Gill Sans" charset="0"/>
                <a:ea typeface="+mn-ea"/>
                <a:cs typeface="+mn-cs"/>
              </a:rPr>
              <a:t>Other acceptable data source may include: </a:t>
            </a:r>
          </a:p>
          <a:p>
            <a:pPr marL="1143000" lvl="2" indent="-228600">
              <a:buFont typeface="Arial" panose="020B0604020202020204" pitchFamily="34" charset="0"/>
              <a:buChar char="•"/>
            </a:pPr>
            <a:r>
              <a:rPr lang="en-US" sz="1200" kern="1200" dirty="0">
                <a:solidFill>
                  <a:schemeClr val="tx1"/>
                </a:solidFill>
                <a:effectLst/>
                <a:latin typeface="Gill Sans" charset="0"/>
                <a:ea typeface="+mn-ea"/>
                <a:cs typeface="+mn-cs"/>
              </a:rPr>
              <a:t>Demographic questionnaire if the variable is commonly reported via this method.</a:t>
            </a:r>
          </a:p>
          <a:p>
            <a:pPr marL="1143000" lvl="2" indent="-228600">
              <a:buFont typeface="Arial" panose="020B0604020202020204" pitchFamily="34" charset="0"/>
              <a:buChar char="•"/>
            </a:pPr>
            <a:r>
              <a:rPr lang="en-US" sz="1200" kern="1200" dirty="0">
                <a:solidFill>
                  <a:schemeClr val="tx1"/>
                </a:solidFill>
                <a:effectLst/>
                <a:latin typeface="Gill Sans" charset="0"/>
                <a:ea typeface="+mn-ea"/>
                <a:cs typeface="+mn-cs"/>
              </a:rPr>
              <a:t>Archival data.</a:t>
            </a:r>
          </a:p>
          <a:p>
            <a:pPr marL="685800" lvl="1" indent="-228600">
              <a:buFont typeface="Arial" panose="020B0604020202020204" pitchFamily="34" charset="0"/>
              <a:buChar char="•"/>
            </a:pPr>
            <a:endParaRPr lang="en-US" sz="1200" kern="1200" dirty="0">
              <a:solidFill>
                <a:schemeClr val="tx1"/>
              </a:solidFill>
              <a:effectLst/>
              <a:latin typeface="Gill Sans" charset="0"/>
              <a:ea typeface="+mn-ea"/>
              <a:cs typeface="+mn-cs"/>
            </a:endParaRPr>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2567574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Objective: </a:t>
            </a:r>
          </a:p>
          <a:p>
            <a:pPr marL="0" marR="0" lvl="0" indent="0" algn="l" defTabSz="914400" rtl="0" eaLnBrk="0" fontAlgn="base" latinLnBrk="0" hangingPunct="0">
              <a:lnSpc>
                <a:spcPct val="100000"/>
              </a:lnSpc>
              <a:spcBef>
                <a:spcPct val="0"/>
              </a:spcBef>
              <a:spcAft>
                <a:spcPct val="0"/>
              </a:spcAft>
              <a:buClrTx/>
              <a:buSzTx/>
              <a:buFontTx/>
              <a:buNone/>
              <a:tabLst/>
              <a:defRPr/>
            </a:pPr>
            <a:r>
              <a:rPr lang="en-US" b="0" u="none" dirty="0"/>
              <a:t>State and define each research question and hypothesis. This information is expanded upon in Chapter 3: Research Questions and Hypotheses in the dissertation template.</a:t>
            </a:r>
          </a:p>
          <a:p>
            <a:endParaRPr lang="en-US" b="0" u="none" dirty="0"/>
          </a:p>
          <a:p>
            <a:r>
              <a:rPr lang="en-US" b="1" u="sng" dirty="0"/>
              <a:t>Slide Requirements:</a:t>
            </a:r>
          </a:p>
          <a:p>
            <a:pPr marL="228600" indent="-228600">
              <a:buAutoNum type="arabicPeriod"/>
            </a:pPr>
            <a:r>
              <a:rPr lang="en-US" dirty="0"/>
              <a:t>State the research question(s) and hypotheses guiding the proposed study.</a:t>
            </a:r>
          </a:p>
          <a:p>
            <a:pPr marL="228600" indent="-228600">
              <a:buAutoNum type="arabicPeriod"/>
            </a:pPr>
            <a:r>
              <a:rPr lang="en-US" dirty="0"/>
              <a:t>State the hypotheses for each research question. </a:t>
            </a:r>
          </a:p>
          <a:p>
            <a:pPr marL="685800" marR="0" lvl="1" indent="-2286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dirty="0"/>
              <a:t>If using only one research question, a minimum of two sets of hypotheses is required.</a:t>
            </a:r>
          </a:p>
          <a:p>
            <a:pPr marL="228600" indent="-228600">
              <a:buAutoNum type="arabicPeriod"/>
            </a:pPr>
            <a:r>
              <a:rPr lang="en-US" dirty="0"/>
              <a:t>Alignment: Research questions and hypotheses must align with the problem statement presented on the previous slide.</a:t>
            </a:r>
          </a:p>
          <a:p>
            <a:pPr marL="228600" indent="-228600">
              <a:buAutoNum type="arabicPeriod"/>
            </a:pPr>
            <a:endParaRPr lang="en-US" dirty="0"/>
          </a:p>
          <a:p>
            <a:pPr marL="228600" indent="-228600">
              <a:buAutoNum type="arabicPeriod"/>
            </a:pPr>
            <a:endParaRPr lang="en-US" dirty="0"/>
          </a:p>
          <a:p>
            <a:pPr marL="0" indent="0">
              <a:buNone/>
            </a:pPr>
            <a:r>
              <a:rPr lang="en-US" b="1" u="sng" dirty="0"/>
              <a:t>Hints: </a:t>
            </a:r>
          </a:p>
          <a:p>
            <a:pPr marL="228600" indent="-228600">
              <a:buAutoNum type="arabicPeriod"/>
            </a:pPr>
            <a:r>
              <a:rPr lang="en-US" dirty="0"/>
              <a:t>Do not introduce new variables/constructs in the research questions that were not introduced in the problem statement or theoretical foundation.</a:t>
            </a:r>
          </a:p>
          <a:p>
            <a:pPr marL="228600" indent="-228600">
              <a:buAutoNum type="arabicPeriod"/>
            </a:pPr>
            <a:r>
              <a:rPr lang="en-US" dirty="0"/>
              <a:t>One research question may have more than one set of hypotheses. </a:t>
            </a:r>
          </a:p>
          <a:p>
            <a:pPr marL="228600" indent="-228600">
              <a:buAutoNum type="arabicPeriod"/>
            </a:pPr>
            <a:r>
              <a:rPr lang="en-US" sz="1800" dirty="0">
                <a:effectLst/>
                <a:latin typeface="Segoe UI" panose="020B0502040204020203" pitchFamily="34" charset="0"/>
              </a:rPr>
              <a:t>Because the variables have been formally defined on the previous slide, it is unnecessary to include the instrument name as part of the RQ or hypothesis. The definition of the variable carries with it the inherent characteristics of the variable as defined on Slide 10.</a:t>
            </a:r>
            <a:endParaRPr lang="en-US" dirty="0"/>
          </a:p>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156732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tx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549157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pic>
        <p:nvPicPr>
          <p:cNvPr id="17" name="Picture 16">
            <a:extLst>
              <a:ext uri="{FF2B5EF4-FFF2-40B4-BE49-F238E27FC236}">
                <a16:creationId xmlns:a16="http://schemas.microsoft.com/office/drawing/2014/main" id="{8FDF59D7-BB30-7089-FC13-7E0E6057DA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19" name="Footer Placeholder 4">
            <a:extLst>
              <a:ext uri="{FF2B5EF4-FFF2-40B4-BE49-F238E27FC236}">
                <a16:creationId xmlns:a16="http://schemas.microsoft.com/office/drawing/2014/main" id="{B1EF8C6F-EBD9-7831-8714-3155CA265D08}"/>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sp>
        <p:nvSpPr>
          <p:cNvPr id="2" name="TextBox 1">
            <a:extLst>
              <a:ext uri="{FF2B5EF4-FFF2-40B4-BE49-F238E27FC236}">
                <a16:creationId xmlns:a16="http://schemas.microsoft.com/office/drawing/2014/main" id="{D5EB3C29-D1E2-70D5-B6DD-7E1A3D08DB87}"/>
              </a:ext>
            </a:extLst>
          </p:cNvPr>
          <p:cNvSpPr txBox="1"/>
          <p:nvPr userDrawn="1"/>
        </p:nvSpPr>
        <p:spPr>
          <a:xfrm>
            <a:off x="8175663" y="3825115"/>
            <a:ext cx="2251572" cy="3170099"/>
          </a:xfrm>
          <a:prstGeom prst="rect">
            <a:avLst/>
          </a:prstGeom>
          <a:noFill/>
        </p:spPr>
        <p:txBody>
          <a:bodyPr wrap="square" rtlCol="0">
            <a:spAutoFit/>
          </a:bodyPr>
          <a:lstStyle/>
          <a:p>
            <a:r>
              <a:rPr lang="en-US" sz="20000" b="1" dirty="0">
                <a:solidFill>
                  <a:schemeClr val="bg1"/>
                </a:solidFill>
              </a:rPr>
              <a:t>”</a:t>
            </a:r>
          </a:p>
        </p:txBody>
      </p:sp>
      <p:pic>
        <p:nvPicPr>
          <p:cNvPr id="3" name="Picture 2">
            <a:extLst>
              <a:ext uri="{FF2B5EF4-FFF2-40B4-BE49-F238E27FC236}">
                <a16:creationId xmlns:a16="http://schemas.microsoft.com/office/drawing/2014/main" id="{C44876CC-5113-9862-A499-D6A8D6538E3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1323" r="11145"/>
          <a:stretch/>
        </p:blipFill>
        <p:spPr>
          <a:xfrm>
            <a:off x="8228291" y="0"/>
            <a:ext cx="3963709" cy="3502111"/>
          </a:xfrm>
          <a:prstGeom prst="rect">
            <a:avLst/>
          </a:prstGeom>
        </p:spPr>
      </p:pic>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Question">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10177509" y="4789996"/>
            <a:ext cx="1589372" cy="1585049"/>
          </a:xfrm>
          <a:prstGeom prst="rect">
            <a:avLst/>
          </a:prstGeom>
          <a:noFill/>
        </p:spPr>
        <p:txBody>
          <a:bodyPr wrap="square" rtlCol="0">
            <a:spAutoFit/>
          </a:bodyPr>
          <a:lstStyle/>
          <a:p>
            <a:r>
              <a:rPr lang="en-US" sz="9700" b="1" dirty="0">
                <a:solidFill>
                  <a:schemeClr val="bg1"/>
                </a:solidFill>
              </a:rPr>
              <a:t>??</a:t>
            </a:r>
          </a:p>
        </p:txBody>
      </p:sp>
      <p:pic>
        <p:nvPicPr>
          <p:cNvPr id="7" name="Picture 6">
            <a:extLst>
              <a:ext uri="{FF2B5EF4-FFF2-40B4-BE49-F238E27FC236}">
                <a16:creationId xmlns:a16="http://schemas.microsoft.com/office/drawing/2014/main" id="{14A32D68-9C36-D501-1E44-565C98709CB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1323" r="11145" b="-1139"/>
          <a:stretch/>
        </p:blipFill>
        <p:spPr>
          <a:xfrm>
            <a:off x="8228291" y="0"/>
            <a:ext cx="3963709" cy="3552825"/>
          </a:xfrm>
          <a:prstGeom prst="rect">
            <a:avLst/>
          </a:prstGeom>
        </p:spPr>
      </p:pic>
    </p:spTree>
    <p:extLst>
      <p:ext uri="{BB962C8B-B14F-4D97-AF65-F5344CB8AC3E}">
        <p14:creationId xmlns:p14="http://schemas.microsoft.com/office/powerpoint/2010/main" val="256967447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1">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sp>
        <p:nvSpPr>
          <p:cNvPr id="12" name="Picture Placeholder 25">
            <a:extLst>
              <a:ext uri="{FF2B5EF4-FFF2-40B4-BE49-F238E27FC236}">
                <a16:creationId xmlns:a16="http://schemas.microsoft.com/office/drawing/2014/main" id="{7E6D46F2-0A83-44C1-A516-7F735BED4B41}"/>
              </a:ext>
            </a:extLst>
          </p:cNvPr>
          <p:cNvSpPr>
            <a:spLocks noGrp="1"/>
          </p:cNvSpPr>
          <p:nvPr>
            <p:ph type="pic" sz="quarter" idx="18"/>
          </p:nvPr>
        </p:nvSpPr>
        <p:spPr>
          <a:xfrm>
            <a:off x="1667699" y="1489926"/>
            <a:ext cx="2118245" cy="2037217"/>
          </a:xfrm>
          <a:prstGeom prst="rect">
            <a:avLst/>
          </a:prstGeom>
        </p:spPr>
        <p:txBody>
          <a:bodyPr/>
          <a:lstStyle/>
          <a:p>
            <a:r>
              <a:rPr lang="en-US"/>
              <a:t>Click icon to add picture</a:t>
            </a:r>
            <a:endParaRPr lang="en-US" dirty="0"/>
          </a:p>
        </p:txBody>
      </p:sp>
      <p:sp>
        <p:nvSpPr>
          <p:cNvPr id="20" name="Text Placeholder 29">
            <a:extLst>
              <a:ext uri="{FF2B5EF4-FFF2-40B4-BE49-F238E27FC236}">
                <a16:creationId xmlns:a16="http://schemas.microsoft.com/office/drawing/2014/main" id="{F7A0ADE6-2B1E-4141-A336-E036E6F701B9}"/>
              </a:ext>
            </a:extLst>
          </p:cNvPr>
          <p:cNvSpPr>
            <a:spLocks noGrp="1"/>
          </p:cNvSpPr>
          <p:nvPr>
            <p:ph type="body" sz="quarter" idx="12"/>
          </p:nvPr>
        </p:nvSpPr>
        <p:spPr>
          <a:xfrm>
            <a:off x="1667699" y="406572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1" name="Text Placeholder 29">
            <a:extLst>
              <a:ext uri="{FF2B5EF4-FFF2-40B4-BE49-F238E27FC236}">
                <a16:creationId xmlns:a16="http://schemas.microsoft.com/office/drawing/2014/main" id="{9650E7C0-7CF6-49FF-BC56-011954B5A999}"/>
              </a:ext>
            </a:extLst>
          </p:cNvPr>
          <p:cNvSpPr>
            <a:spLocks noGrp="1"/>
          </p:cNvSpPr>
          <p:nvPr>
            <p:ph type="body" sz="quarter" idx="11"/>
          </p:nvPr>
        </p:nvSpPr>
        <p:spPr>
          <a:xfrm>
            <a:off x="1667699" y="3609773"/>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24" name="Picture Placeholder 25">
            <a:extLst>
              <a:ext uri="{FF2B5EF4-FFF2-40B4-BE49-F238E27FC236}">
                <a16:creationId xmlns:a16="http://schemas.microsoft.com/office/drawing/2014/main" id="{BF1EE9A7-1A9A-42EE-856D-5F934082A7F2}"/>
              </a:ext>
            </a:extLst>
          </p:cNvPr>
          <p:cNvSpPr>
            <a:spLocks noGrp="1"/>
          </p:cNvSpPr>
          <p:nvPr>
            <p:ph type="pic" sz="quarter" idx="19"/>
          </p:nvPr>
        </p:nvSpPr>
        <p:spPr>
          <a:xfrm>
            <a:off x="5036877" y="1489926"/>
            <a:ext cx="2118245" cy="2037217"/>
          </a:xfrm>
          <a:prstGeom prst="rect">
            <a:avLst/>
          </a:prstGeom>
        </p:spPr>
        <p:txBody>
          <a:bodyPr/>
          <a:lstStyle/>
          <a:p>
            <a:r>
              <a:rPr lang="en-US"/>
              <a:t>Click icon to add picture</a:t>
            </a:r>
            <a:endParaRPr lang="en-US" dirty="0"/>
          </a:p>
        </p:txBody>
      </p:sp>
      <p:sp>
        <p:nvSpPr>
          <p:cNvPr id="25" name="Text Placeholder 29">
            <a:extLst>
              <a:ext uri="{FF2B5EF4-FFF2-40B4-BE49-F238E27FC236}">
                <a16:creationId xmlns:a16="http://schemas.microsoft.com/office/drawing/2014/main" id="{827386C4-0743-4F23-8BA6-9F39C1F552C8}"/>
              </a:ext>
            </a:extLst>
          </p:cNvPr>
          <p:cNvSpPr>
            <a:spLocks noGrp="1"/>
          </p:cNvSpPr>
          <p:nvPr>
            <p:ph type="body" sz="quarter" idx="20"/>
          </p:nvPr>
        </p:nvSpPr>
        <p:spPr>
          <a:xfrm>
            <a:off x="5036877" y="406572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6" name="Text Placeholder 29">
            <a:extLst>
              <a:ext uri="{FF2B5EF4-FFF2-40B4-BE49-F238E27FC236}">
                <a16:creationId xmlns:a16="http://schemas.microsoft.com/office/drawing/2014/main" id="{1A32C88B-0830-448D-AB5F-573544F34C85}"/>
              </a:ext>
            </a:extLst>
          </p:cNvPr>
          <p:cNvSpPr>
            <a:spLocks noGrp="1"/>
          </p:cNvSpPr>
          <p:nvPr>
            <p:ph type="body" sz="quarter" idx="21"/>
          </p:nvPr>
        </p:nvSpPr>
        <p:spPr>
          <a:xfrm>
            <a:off x="5036877" y="3609773"/>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27" name="Picture Placeholder 25">
            <a:extLst>
              <a:ext uri="{FF2B5EF4-FFF2-40B4-BE49-F238E27FC236}">
                <a16:creationId xmlns:a16="http://schemas.microsoft.com/office/drawing/2014/main" id="{47F712CD-D9F2-4C06-A1E9-64C0A4E1431D}"/>
              </a:ext>
            </a:extLst>
          </p:cNvPr>
          <p:cNvSpPr>
            <a:spLocks noGrp="1"/>
          </p:cNvSpPr>
          <p:nvPr>
            <p:ph type="pic" sz="quarter" idx="22"/>
          </p:nvPr>
        </p:nvSpPr>
        <p:spPr>
          <a:xfrm>
            <a:off x="8390700" y="1489926"/>
            <a:ext cx="2118245" cy="2037217"/>
          </a:xfrm>
          <a:prstGeom prst="rect">
            <a:avLst/>
          </a:prstGeom>
        </p:spPr>
        <p:txBody>
          <a:bodyPr/>
          <a:lstStyle/>
          <a:p>
            <a:r>
              <a:rPr lang="en-US"/>
              <a:t>Click icon to add picture</a:t>
            </a:r>
            <a:endParaRPr lang="en-US" dirty="0"/>
          </a:p>
        </p:txBody>
      </p:sp>
      <p:sp>
        <p:nvSpPr>
          <p:cNvPr id="28" name="Text Placeholder 29">
            <a:extLst>
              <a:ext uri="{FF2B5EF4-FFF2-40B4-BE49-F238E27FC236}">
                <a16:creationId xmlns:a16="http://schemas.microsoft.com/office/drawing/2014/main" id="{E263B05C-3ECB-4E38-8ADD-CA730BC0E159}"/>
              </a:ext>
            </a:extLst>
          </p:cNvPr>
          <p:cNvSpPr>
            <a:spLocks noGrp="1"/>
          </p:cNvSpPr>
          <p:nvPr>
            <p:ph type="body" sz="quarter" idx="23"/>
          </p:nvPr>
        </p:nvSpPr>
        <p:spPr>
          <a:xfrm>
            <a:off x="8390700" y="406572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9" name="Text Placeholder 29">
            <a:extLst>
              <a:ext uri="{FF2B5EF4-FFF2-40B4-BE49-F238E27FC236}">
                <a16:creationId xmlns:a16="http://schemas.microsoft.com/office/drawing/2014/main" id="{BACFEBB4-FCC3-4C2B-A52B-62BB3B69954D}"/>
              </a:ext>
            </a:extLst>
          </p:cNvPr>
          <p:cNvSpPr>
            <a:spLocks noGrp="1"/>
          </p:cNvSpPr>
          <p:nvPr>
            <p:ph type="body" sz="quarter" idx="24"/>
          </p:nvPr>
        </p:nvSpPr>
        <p:spPr>
          <a:xfrm>
            <a:off x="8390700" y="3609773"/>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pic>
        <p:nvPicPr>
          <p:cNvPr id="5" name="Picture 4">
            <a:extLst>
              <a:ext uri="{FF2B5EF4-FFF2-40B4-BE49-F238E27FC236}">
                <a16:creationId xmlns:a16="http://schemas.microsoft.com/office/drawing/2014/main" id="{C7799E24-7FBE-B57D-CA64-393422960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6" name="Footer Placeholder 4">
            <a:extLst>
              <a:ext uri="{FF2B5EF4-FFF2-40B4-BE49-F238E27FC236}">
                <a16:creationId xmlns:a16="http://schemas.microsoft.com/office/drawing/2014/main" id="{3F35D033-434E-E21C-2B43-0C1C73A7FE18}"/>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43449807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2">
    <p:bg>
      <p:bgPr>
        <a:solidFill>
          <a:schemeClr val="tx1"/>
        </a:solidFill>
        <a:effectLst/>
      </p:bgPr>
    </p:bg>
    <p:spTree>
      <p:nvGrpSpPr>
        <p:cNvPr id="1" name=""/>
        <p:cNvGrpSpPr/>
        <p:nvPr/>
      </p:nvGrpSpPr>
      <p:grpSpPr>
        <a:xfrm>
          <a:off x="0" y="0"/>
          <a:ext cx="0" cy="0"/>
          <a:chOff x="0" y="0"/>
          <a:chExt cx="0" cy="0"/>
        </a:xfrm>
      </p:grpSpPr>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grpSp>
        <p:nvGrpSpPr>
          <p:cNvPr id="41" name="Group 40">
            <a:extLst>
              <a:ext uri="{FF2B5EF4-FFF2-40B4-BE49-F238E27FC236}">
                <a16:creationId xmlns:a16="http://schemas.microsoft.com/office/drawing/2014/main" id="{87A6C927-F76C-4149-B647-AFFFA5CA0411}"/>
              </a:ext>
            </a:extLst>
          </p:cNvPr>
          <p:cNvGrpSpPr>
            <a:grpSpLocks/>
          </p:cNvGrpSpPr>
          <p:nvPr userDrawn="1"/>
        </p:nvGrpSpPr>
        <p:grpSpPr bwMode="auto">
          <a:xfrm rot="16200000" flipV="1">
            <a:off x="0" y="3900132"/>
            <a:ext cx="2959226" cy="2959226"/>
            <a:chOff x="0" y="12289"/>
            <a:chExt cx="3550" cy="3551"/>
          </a:xfrm>
        </p:grpSpPr>
        <p:sp>
          <p:nvSpPr>
            <p:cNvPr id="42" name="Freeform 24">
              <a:extLst>
                <a:ext uri="{FF2B5EF4-FFF2-40B4-BE49-F238E27FC236}">
                  <a16:creationId xmlns:a16="http://schemas.microsoft.com/office/drawing/2014/main" id="{9DE2AC11-3586-41E3-AE6E-8EA26F9AE746}"/>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5">
              <a:extLst>
                <a:ext uri="{FF2B5EF4-FFF2-40B4-BE49-F238E27FC236}">
                  <a16:creationId xmlns:a16="http://schemas.microsoft.com/office/drawing/2014/main" id="{AA1019C3-CC19-4FB9-9AE4-33D65DAFD7BA}"/>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6">
              <a:extLst>
                <a:ext uri="{FF2B5EF4-FFF2-40B4-BE49-F238E27FC236}">
                  <a16:creationId xmlns:a16="http://schemas.microsoft.com/office/drawing/2014/main" id="{E1135012-4ADF-4553-B61E-5DBE0197FF3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3" name="Picture 2">
            <a:extLst>
              <a:ext uri="{FF2B5EF4-FFF2-40B4-BE49-F238E27FC236}">
                <a16:creationId xmlns:a16="http://schemas.microsoft.com/office/drawing/2014/main" id="{E70BD76C-B2F4-F854-0028-E89FAFBBB7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6" name="Footer Placeholder 4">
            <a:extLst>
              <a:ext uri="{FF2B5EF4-FFF2-40B4-BE49-F238E27FC236}">
                <a16:creationId xmlns:a16="http://schemas.microsoft.com/office/drawing/2014/main" id="{30895277-1273-B098-A60F-0864FA177B50}"/>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rgbClr val="49236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rgbClr val="49236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rgbClr val="7757A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rgbClr val="7757A4"/>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rgbClr val="768694"/>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8EEC096C-3648-C269-3CDE-DD74AEBEFA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4" name="Footer Placeholder 4">
            <a:extLst>
              <a:ext uri="{FF2B5EF4-FFF2-40B4-BE49-F238E27FC236}">
                <a16:creationId xmlns:a16="http://schemas.microsoft.com/office/drawing/2014/main" id="{DB5EB3E0-4E5E-2066-BE00-2737F9BD443B}"/>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4838701"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4756241"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grpSp>
        <p:nvGrpSpPr>
          <p:cNvPr id="16" name="Group 15">
            <a:extLst>
              <a:ext uri="{FF2B5EF4-FFF2-40B4-BE49-F238E27FC236}">
                <a16:creationId xmlns:a16="http://schemas.microsoft.com/office/drawing/2014/main" id="{86F51088-77AD-4EF7-9746-5EF0C77E9583}"/>
              </a:ext>
            </a:extLst>
          </p:cNvPr>
          <p:cNvGrpSpPr>
            <a:grpSpLocks/>
          </p:cNvGrpSpPr>
          <p:nvPr userDrawn="1"/>
        </p:nvGrpSpPr>
        <p:grpSpPr bwMode="auto">
          <a:xfrm rot="5400000" flipV="1">
            <a:off x="9232774" y="3534"/>
            <a:ext cx="2959226" cy="2959226"/>
            <a:chOff x="0" y="12289"/>
            <a:chExt cx="3550" cy="3551"/>
          </a:xfrm>
        </p:grpSpPr>
        <p:sp>
          <p:nvSpPr>
            <p:cNvPr id="17" name="Freeform 14">
              <a:extLst>
                <a:ext uri="{FF2B5EF4-FFF2-40B4-BE49-F238E27FC236}">
                  <a16:creationId xmlns:a16="http://schemas.microsoft.com/office/drawing/2014/main" id="{C76C8E00-E900-4728-80F2-34B53E278C5F}"/>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5">
              <a:extLst>
                <a:ext uri="{FF2B5EF4-FFF2-40B4-BE49-F238E27FC236}">
                  <a16:creationId xmlns:a16="http://schemas.microsoft.com/office/drawing/2014/main" id="{0AB8A0AB-6DF6-41FE-A0E3-9BC650B68DC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18">
              <a:extLst>
                <a:ext uri="{FF2B5EF4-FFF2-40B4-BE49-F238E27FC236}">
                  <a16:creationId xmlns:a16="http://schemas.microsoft.com/office/drawing/2014/main" id="{CF5AFB2D-0CBA-45BD-A9F8-824AFC828095}"/>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3" name="Picture 2">
            <a:extLst>
              <a:ext uri="{FF2B5EF4-FFF2-40B4-BE49-F238E27FC236}">
                <a16:creationId xmlns:a16="http://schemas.microsoft.com/office/drawing/2014/main" id="{E9782A43-6E45-1DE0-DB9E-8CF0934EC9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4" name="Footer Placeholder 4">
            <a:extLst>
              <a:ext uri="{FF2B5EF4-FFF2-40B4-BE49-F238E27FC236}">
                <a16:creationId xmlns:a16="http://schemas.microsoft.com/office/drawing/2014/main" id="{76BEC3B4-0E0E-F5A4-3C4E-002E130420FD}"/>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lumn">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3036477"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3050628"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3052483"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grpSp>
        <p:nvGrpSpPr>
          <p:cNvPr id="2" name="Group 1">
            <a:extLst>
              <a:ext uri="{FF2B5EF4-FFF2-40B4-BE49-F238E27FC236}">
                <a16:creationId xmlns:a16="http://schemas.microsoft.com/office/drawing/2014/main" id="{11D88E2C-16CC-1C27-0832-DEF92429790D}"/>
              </a:ext>
            </a:extLst>
          </p:cNvPr>
          <p:cNvGrpSpPr>
            <a:grpSpLocks/>
          </p:cNvGrpSpPr>
          <p:nvPr userDrawn="1"/>
        </p:nvGrpSpPr>
        <p:grpSpPr bwMode="auto">
          <a:xfrm rot="5400000" flipV="1">
            <a:off x="9232774" y="3534"/>
            <a:ext cx="2959226" cy="2959226"/>
            <a:chOff x="0" y="12289"/>
            <a:chExt cx="3550" cy="3551"/>
          </a:xfrm>
        </p:grpSpPr>
        <p:sp>
          <p:nvSpPr>
            <p:cNvPr id="3" name="Freeform 14">
              <a:extLst>
                <a:ext uri="{FF2B5EF4-FFF2-40B4-BE49-F238E27FC236}">
                  <a16:creationId xmlns:a16="http://schemas.microsoft.com/office/drawing/2014/main" id="{D547A7AD-C8AB-866C-41CE-01BF9B105D5B}"/>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 name="Freeform 15">
              <a:extLst>
                <a:ext uri="{FF2B5EF4-FFF2-40B4-BE49-F238E27FC236}">
                  <a16:creationId xmlns:a16="http://schemas.microsoft.com/office/drawing/2014/main" id="{7DFEBB64-2918-E672-333C-9033EFE0612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Freeform 18">
              <a:extLst>
                <a:ext uri="{FF2B5EF4-FFF2-40B4-BE49-F238E27FC236}">
                  <a16:creationId xmlns:a16="http://schemas.microsoft.com/office/drawing/2014/main" id="{70E06448-C50C-0E2F-9161-48F9BFACA8A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7" name="Picture 6">
            <a:extLst>
              <a:ext uri="{FF2B5EF4-FFF2-40B4-BE49-F238E27FC236}">
                <a16:creationId xmlns:a16="http://schemas.microsoft.com/office/drawing/2014/main" id="{EE331A48-C79B-0068-9414-A9CDC63848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8" name="Footer Placeholder 4">
            <a:extLst>
              <a:ext uri="{FF2B5EF4-FFF2-40B4-BE49-F238E27FC236}">
                <a16:creationId xmlns:a16="http://schemas.microsoft.com/office/drawing/2014/main" id="{DDD66A3E-5419-4C66-4535-3E2C81139DEE}"/>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49530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bg1"/>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bg1"/>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bg1"/>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bg1"/>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bg1"/>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pic>
        <p:nvPicPr>
          <p:cNvPr id="5" name="Picture 4">
            <a:extLst>
              <a:ext uri="{FF2B5EF4-FFF2-40B4-BE49-F238E27FC236}">
                <a16:creationId xmlns:a16="http://schemas.microsoft.com/office/drawing/2014/main" id="{BE82069A-ABBE-34B6-3AFE-DE0B2582B5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6" name="Footer Placeholder 4">
            <a:extLst>
              <a:ext uri="{FF2B5EF4-FFF2-40B4-BE49-F238E27FC236}">
                <a16:creationId xmlns:a16="http://schemas.microsoft.com/office/drawing/2014/main" id="{E92265DA-FF74-94CB-E84F-F6014F29E57E}"/>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49149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3" name="Picture 2">
            <a:extLst>
              <a:ext uri="{FF2B5EF4-FFF2-40B4-BE49-F238E27FC236}">
                <a16:creationId xmlns:a16="http://schemas.microsoft.com/office/drawing/2014/main" id="{1946B9D0-FB14-B742-519A-0EAAD8D641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4" name="Footer Placeholder 4">
            <a:extLst>
              <a:ext uri="{FF2B5EF4-FFF2-40B4-BE49-F238E27FC236}">
                <a16:creationId xmlns:a16="http://schemas.microsoft.com/office/drawing/2014/main" id="{653D7D75-798E-82CB-8680-BE96223E1075}"/>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tx1"/>
        </a:soli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3" name="Picture 2">
            <a:extLst>
              <a:ext uri="{FF2B5EF4-FFF2-40B4-BE49-F238E27FC236}">
                <a16:creationId xmlns:a16="http://schemas.microsoft.com/office/drawing/2014/main" id="{BD331693-1E78-4D67-B89E-85C447A6DD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4" name="Footer Placeholder 4">
            <a:extLst>
              <a:ext uri="{FF2B5EF4-FFF2-40B4-BE49-F238E27FC236}">
                <a16:creationId xmlns:a16="http://schemas.microsoft.com/office/drawing/2014/main" id="{A4CF70E2-96F2-F55A-ADA3-A002D841C0B6}"/>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512852299"/>
      </p:ext>
    </p:extLst>
  </p:cSld>
  <p:clrMapOvr>
    <a:masterClrMapping/>
  </p:clrMapOvr>
  <p:extLst>
    <p:ext uri="{DCECCB84-F9BA-43D5-87BE-67443E8EF086}">
      <p15:sldGuideLst xmlns:p15="http://schemas.microsoft.com/office/powerpoint/2012/main">
        <p15:guide id="2" pos="7104">
          <p15:clr>
            <a:srgbClr val="FBAE40"/>
          </p15:clr>
        </p15:guide>
        <p15:guide id="3" pos="4344">
          <p15:clr>
            <a:srgbClr val="FBAE40"/>
          </p15:clr>
        </p15:guide>
        <p15:guide id="4" pos="4560">
          <p15:clr>
            <a:srgbClr val="FBAE40"/>
          </p15:clr>
        </p15:guide>
        <p15:guide id="8" orient="horz" pos="184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option 1">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6436902"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43100"/>
            <a:ext cx="2737756"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66026" y="274841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66026" y="2139923"/>
            <a:ext cx="2133600" cy="205837"/>
          </a:xfrm>
        </p:spPr>
        <p:txBody>
          <a:bodyPr lIns="0" tIns="0" rIns="0" bIns="0">
            <a:noAutofit/>
          </a:bodyPr>
          <a:lstStyle>
            <a:lvl1pPr marL="0" indent="0">
              <a:lnSpc>
                <a:spcPct val="100000"/>
              </a:lnSpc>
              <a:spcBef>
                <a:spcPts val="400"/>
              </a:spcBef>
              <a:buNone/>
              <a:defRPr sz="1800" b="0" i="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4419600" y="1943100"/>
            <a:ext cx="27432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4419600" y="273785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4419600" y="2129360"/>
            <a:ext cx="2128157" cy="205837"/>
          </a:xfrm>
        </p:spPr>
        <p:txBody>
          <a:bodyPr lIns="0" tIns="0" rIns="0" bIns="0">
            <a:noAutofit/>
          </a:bodyPr>
          <a:lstStyle>
            <a:lvl1pPr marL="0" indent="0">
              <a:lnSpc>
                <a:spcPct val="100000"/>
              </a:lnSpc>
              <a:spcBef>
                <a:spcPts val="400"/>
              </a:spcBef>
              <a:buNone/>
              <a:defRPr sz="1800" b="0" i="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33" name="Straight Connector 32">
            <a:extLst>
              <a:ext uri="{FF2B5EF4-FFF2-40B4-BE49-F238E27FC236}">
                <a16:creationId xmlns:a16="http://schemas.microsoft.com/office/drawing/2014/main" id="{15F2E4CA-545A-7C72-49EE-74E1ACB568C9}"/>
              </a:ext>
            </a:extLst>
          </p:cNvPr>
          <p:cNvCxnSpPr>
            <a:cxnSpLocks/>
          </p:cNvCxnSpPr>
          <p:nvPr userDrawn="1"/>
        </p:nvCxnSpPr>
        <p:spPr>
          <a:xfrm>
            <a:off x="952500" y="4429125"/>
            <a:ext cx="2737756"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34" name="Text Placeholder 29">
            <a:extLst>
              <a:ext uri="{FF2B5EF4-FFF2-40B4-BE49-F238E27FC236}">
                <a16:creationId xmlns:a16="http://schemas.microsoft.com/office/drawing/2014/main" id="{589E30AF-0B70-7E60-E0DC-9D7B5FF27BA4}"/>
              </a:ext>
            </a:extLst>
          </p:cNvPr>
          <p:cNvSpPr>
            <a:spLocks noGrp="1"/>
          </p:cNvSpPr>
          <p:nvPr>
            <p:ph type="body" sz="quarter" idx="17"/>
          </p:nvPr>
        </p:nvSpPr>
        <p:spPr>
          <a:xfrm>
            <a:off x="966026" y="5234444"/>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35" name="Text Placeholder 29">
            <a:extLst>
              <a:ext uri="{FF2B5EF4-FFF2-40B4-BE49-F238E27FC236}">
                <a16:creationId xmlns:a16="http://schemas.microsoft.com/office/drawing/2014/main" id="{0C2634AE-84E3-AE03-9B54-8DE138A558E2}"/>
              </a:ext>
            </a:extLst>
          </p:cNvPr>
          <p:cNvSpPr>
            <a:spLocks noGrp="1"/>
          </p:cNvSpPr>
          <p:nvPr>
            <p:ph type="body" sz="quarter" idx="18"/>
          </p:nvPr>
        </p:nvSpPr>
        <p:spPr>
          <a:xfrm>
            <a:off x="966026" y="4625948"/>
            <a:ext cx="2133600" cy="205837"/>
          </a:xfrm>
        </p:spPr>
        <p:txBody>
          <a:bodyPr lIns="0" tIns="0" rIns="0" bIns="0">
            <a:noAutofit/>
          </a:bodyPr>
          <a:lstStyle>
            <a:lvl1pPr marL="0" indent="0">
              <a:lnSpc>
                <a:spcPct val="100000"/>
              </a:lnSpc>
              <a:spcBef>
                <a:spcPts val="400"/>
              </a:spcBef>
              <a:buNone/>
              <a:defRPr sz="1800" b="0" i="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36" name="Straight Connector 35">
            <a:extLst>
              <a:ext uri="{FF2B5EF4-FFF2-40B4-BE49-F238E27FC236}">
                <a16:creationId xmlns:a16="http://schemas.microsoft.com/office/drawing/2014/main" id="{0C981234-5264-3E65-A251-0D5E105383DD}"/>
              </a:ext>
            </a:extLst>
          </p:cNvPr>
          <p:cNvCxnSpPr>
            <a:cxnSpLocks/>
          </p:cNvCxnSpPr>
          <p:nvPr userDrawn="1"/>
        </p:nvCxnSpPr>
        <p:spPr>
          <a:xfrm>
            <a:off x="4419600" y="4429125"/>
            <a:ext cx="27432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37" name="Text Placeholder 29">
            <a:extLst>
              <a:ext uri="{FF2B5EF4-FFF2-40B4-BE49-F238E27FC236}">
                <a16:creationId xmlns:a16="http://schemas.microsoft.com/office/drawing/2014/main" id="{7A738B21-2443-1294-D2A9-B4F5798D1514}"/>
              </a:ext>
            </a:extLst>
          </p:cNvPr>
          <p:cNvSpPr>
            <a:spLocks noGrp="1"/>
          </p:cNvSpPr>
          <p:nvPr>
            <p:ph type="body" sz="quarter" idx="19"/>
          </p:nvPr>
        </p:nvSpPr>
        <p:spPr>
          <a:xfrm>
            <a:off x="4419600" y="5223881"/>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38" name="Text Placeholder 29">
            <a:extLst>
              <a:ext uri="{FF2B5EF4-FFF2-40B4-BE49-F238E27FC236}">
                <a16:creationId xmlns:a16="http://schemas.microsoft.com/office/drawing/2014/main" id="{53F325B9-FB56-D11B-48A7-92BDA9D80E03}"/>
              </a:ext>
            </a:extLst>
          </p:cNvPr>
          <p:cNvSpPr>
            <a:spLocks noGrp="1"/>
          </p:cNvSpPr>
          <p:nvPr>
            <p:ph type="body" sz="quarter" idx="20"/>
          </p:nvPr>
        </p:nvSpPr>
        <p:spPr>
          <a:xfrm>
            <a:off x="4419600" y="4615385"/>
            <a:ext cx="2128157" cy="205837"/>
          </a:xfrm>
        </p:spPr>
        <p:txBody>
          <a:bodyPr lIns="0" tIns="0" rIns="0" bIns="0">
            <a:noAutofit/>
          </a:bodyPr>
          <a:lstStyle>
            <a:lvl1pPr marL="0" indent="0">
              <a:lnSpc>
                <a:spcPct val="100000"/>
              </a:lnSpc>
              <a:spcBef>
                <a:spcPts val="400"/>
              </a:spcBef>
              <a:buNone/>
              <a:defRPr sz="1800" b="0" i="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39" name="Straight Connector 38">
            <a:extLst>
              <a:ext uri="{FF2B5EF4-FFF2-40B4-BE49-F238E27FC236}">
                <a16:creationId xmlns:a16="http://schemas.microsoft.com/office/drawing/2014/main" id="{1FF42B78-8E6C-6921-EBBF-0EAADDCB1F49}"/>
              </a:ext>
            </a:extLst>
          </p:cNvPr>
          <p:cNvCxnSpPr>
            <a:cxnSpLocks/>
          </p:cNvCxnSpPr>
          <p:nvPr userDrawn="1"/>
        </p:nvCxnSpPr>
        <p:spPr>
          <a:xfrm>
            <a:off x="7943850" y="4417436"/>
            <a:ext cx="27432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40" name="Text Placeholder 29">
            <a:extLst>
              <a:ext uri="{FF2B5EF4-FFF2-40B4-BE49-F238E27FC236}">
                <a16:creationId xmlns:a16="http://schemas.microsoft.com/office/drawing/2014/main" id="{BC4FC791-5DD4-2B5D-22DB-654B91E32C25}"/>
              </a:ext>
            </a:extLst>
          </p:cNvPr>
          <p:cNvSpPr>
            <a:spLocks noGrp="1"/>
          </p:cNvSpPr>
          <p:nvPr>
            <p:ph type="body" sz="quarter" idx="21"/>
          </p:nvPr>
        </p:nvSpPr>
        <p:spPr>
          <a:xfrm>
            <a:off x="7943850" y="5212192"/>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41" name="Text Placeholder 29">
            <a:extLst>
              <a:ext uri="{FF2B5EF4-FFF2-40B4-BE49-F238E27FC236}">
                <a16:creationId xmlns:a16="http://schemas.microsoft.com/office/drawing/2014/main" id="{366A5E5A-410B-5F52-B11E-E3272D7A22FD}"/>
              </a:ext>
            </a:extLst>
          </p:cNvPr>
          <p:cNvSpPr>
            <a:spLocks noGrp="1"/>
          </p:cNvSpPr>
          <p:nvPr>
            <p:ph type="body" sz="quarter" idx="22"/>
          </p:nvPr>
        </p:nvSpPr>
        <p:spPr>
          <a:xfrm>
            <a:off x="7943850" y="4603696"/>
            <a:ext cx="2128157" cy="205837"/>
          </a:xfrm>
        </p:spPr>
        <p:txBody>
          <a:bodyPr lIns="0" tIns="0" rIns="0" bIns="0">
            <a:noAutofit/>
          </a:bodyPr>
          <a:lstStyle>
            <a:lvl1pPr marL="0" indent="0">
              <a:lnSpc>
                <a:spcPct val="100000"/>
              </a:lnSpc>
              <a:spcBef>
                <a:spcPts val="400"/>
              </a:spcBef>
              <a:buNone/>
              <a:defRPr sz="1800" b="0" i="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pic>
        <p:nvPicPr>
          <p:cNvPr id="45" name="Picture 44">
            <a:extLst>
              <a:ext uri="{FF2B5EF4-FFF2-40B4-BE49-F238E27FC236}">
                <a16:creationId xmlns:a16="http://schemas.microsoft.com/office/drawing/2014/main" id="{21E582B0-F9EA-72B8-F85B-88768E2440E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1323" r="11145"/>
          <a:stretch/>
        </p:blipFill>
        <p:spPr>
          <a:xfrm>
            <a:off x="8228291" y="0"/>
            <a:ext cx="3963709" cy="3502111"/>
          </a:xfrm>
          <a:prstGeom prst="rect">
            <a:avLst/>
          </a:prstGeom>
        </p:spPr>
      </p:pic>
    </p:spTree>
    <p:extLst>
      <p:ext uri="{BB962C8B-B14F-4D97-AF65-F5344CB8AC3E}">
        <p14:creationId xmlns:p14="http://schemas.microsoft.com/office/powerpoint/2010/main" val="4093066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a_editable">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79259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pic>
        <p:nvPicPr>
          <p:cNvPr id="3" name="Picture 2">
            <a:extLst>
              <a:ext uri="{FF2B5EF4-FFF2-40B4-BE49-F238E27FC236}">
                <a16:creationId xmlns:a16="http://schemas.microsoft.com/office/drawing/2014/main" id="{46694CFE-C82D-C513-C274-86057D2B8A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4" name="Footer Placeholder 4">
            <a:extLst>
              <a:ext uri="{FF2B5EF4-FFF2-40B4-BE49-F238E27FC236}">
                <a16:creationId xmlns:a16="http://schemas.microsoft.com/office/drawing/2014/main" id="{D3B647F0-48E7-368F-F310-2652528D7DD2}"/>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
        <p:nvSpPr>
          <p:cNvPr id="2" name="Text Placeholder 3">
            <a:extLst>
              <a:ext uri="{FF2B5EF4-FFF2-40B4-BE49-F238E27FC236}">
                <a16:creationId xmlns:a16="http://schemas.microsoft.com/office/drawing/2014/main" id="{4B70EA53-6334-DA75-2EC8-AEC5A43ADBA6}"/>
              </a:ext>
            </a:extLst>
          </p:cNvPr>
          <p:cNvSpPr>
            <a:spLocks noGrp="1"/>
          </p:cNvSpPr>
          <p:nvPr>
            <p:ph type="body" sz="quarter" idx="10"/>
          </p:nvPr>
        </p:nvSpPr>
        <p:spPr>
          <a:xfrm>
            <a:off x="963613" y="1757363"/>
            <a:ext cx="10693400" cy="446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203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custom photo">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1645920"/>
            <a:ext cx="5425440" cy="4003040"/>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4572000" cy="0"/>
          </a:xfrm>
          <a:prstGeom prst="line">
            <a:avLst/>
          </a:prstGeom>
          <a:ln w="101600">
            <a:solidFill>
              <a:srgbClr val="7757A4"/>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grpSp>
        <p:nvGrpSpPr>
          <p:cNvPr id="2" name="Group 1">
            <a:extLst>
              <a:ext uri="{FF2B5EF4-FFF2-40B4-BE49-F238E27FC236}">
                <a16:creationId xmlns:a16="http://schemas.microsoft.com/office/drawing/2014/main" id="{FD175B08-41BD-79AA-D60E-F2161ED9CF11}"/>
              </a:ext>
            </a:extLst>
          </p:cNvPr>
          <p:cNvGrpSpPr>
            <a:grpSpLocks/>
          </p:cNvGrpSpPr>
          <p:nvPr userDrawn="1"/>
        </p:nvGrpSpPr>
        <p:grpSpPr bwMode="auto">
          <a:xfrm rot="5400000" flipV="1">
            <a:off x="9232774" y="3534"/>
            <a:ext cx="2959226" cy="2959226"/>
            <a:chOff x="0" y="12289"/>
            <a:chExt cx="3550" cy="3551"/>
          </a:xfrm>
        </p:grpSpPr>
        <p:sp>
          <p:nvSpPr>
            <p:cNvPr id="3" name="Freeform 14">
              <a:extLst>
                <a:ext uri="{FF2B5EF4-FFF2-40B4-BE49-F238E27FC236}">
                  <a16:creationId xmlns:a16="http://schemas.microsoft.com/office/drawing/2014/main" id="{7D5A473E-7028-6D96-70F9-36AD5EC9CECF}"/>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 name="Freeform 15">
              <a:extLst>
                <a:ext uri="{FF2B5EF4-FFF2-40B4-BE49-F238E27FC236}">
                  <a16:creationId xmlns:a16="http://schemas.microsoft.com/office/drawing/2014/main" id="{B939EC59-69B2-4CFC-C8F4-3763684C8748}"/>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Freeform 18">
              <a:extLst>
                <a:ext uri="{FF2B5EF4-FFF2-40B4-BE49-F238E27FC236}">
                  <a16:creationId xmlns:a16="http://schemas.microsoft.com/office/drawing/2014/main" id="{1E29E342-C1C4-BF2E-9AE1-C85CD284FE1B}"/>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10" name="Picture 9">
            <a:extLst>
              <a:ext uri="{FF2B5EF4-FFF2-40B4-BE49-F238E27FC236}">
                <a16:creationId xmlns:a16="http://schemas.microsoft.com/office/drawing/2014/main" id="{C40EDFBD-418C-B1DA-4E6C-45252D3588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11" name="Footer Placeholder 4">
            <a:extLst>
              <a:ext uri="{FF2B5EF4-FFF2-40B4-BE49-F238E27FC236}">
                <a16:creationId xmlns:a16="http://schemas.microsoft.com/office/drawing/2014/main" id="{7E137E73-E830-7EE4-6AF8-DCA5C18F346C}"/>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4078F8-70A0-410B-A51C-F27F566C57DE}"/>
              </a:ext>
            </a:extLst>
          </p:cNvPr>
          <p:cNvSpPr/>
          <p:nvPr userDrawn="1"/>
        </p:nvSpPr>
        <p:spPr>
          <a:xfrm>
            <a:off x="0" y="0"/>
            <a:ext cx="12192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only">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BAB35815-6C12-41AE-BF67-58D9B26774DD}"/>
              </a:ext>
            </a:extLst>
          </p:cNvPr>
          <p:cNvSpPr>
            <a:spLocks noGrp="1"/>
          </p:cNvSpPr>
          <p:nvPr>
            <p:ph type="body" sz="quarter" idx="10"/>
          </p:nvPr>
        </p:nvSpPr>
        <p:spPr>
          <a:xfrm>
            <a:off x="963613" y="1757363"/>
            <a:ext cx="10693400" cy="446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2" name="Group 1">
            <a:extLst>
              <a:ext uri="{FF2B5EF4-FFF2-40B4-BE49-F238E27FC236}">
                <a16:creationId xmlns:a16="http://schemas.microsoft.com/office/drawing/2014/main" id="{64381D73-8195-590A-894F-FA168900D344}"/>
              </a:ext>
            </a:extLst>
          </p:cNvPr>
          <p:cNvGrpSpPr>
            <a:grpSpLocks/>
          </p:cNvGrpSpPr>
          <p:nvPr userDrawn="1"/>
        </p:nvGrpSpPr>
        <p:grpSpPr bwMode="auto">
          <a:xfrm rot="5400000" flipV="1">
            <a:off x="9232774" y="3534"/>
            <a:ext cx="2959226" cy="2959226"/>
            <a:chOff x="0" y="12289"/>
            <a:chExt cx="3550" cy="3551"/>
          </a:xfrm>
        </p:grpSpPr>
        <p:sp>
          <p:nvSpPr>
            <p:cNvPr id="3" name="Freeform 14">
              <a:extLst>
                <a:ext uri="{FF2B5EF4-FFF2-40B4-BE49-F238E27FC236}">
                  <a16:creationId xmlns:a16="http://schemas.microsoft.com/office/drawing/2014/main" id="{8DA7550B-3339-304C-3D2F-FAACD80B78EC}"/>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Freeform 15">
              <a:extLst>
                <a:ext uri="{FF2B5EF4-FFF2-40B4-BE49-F238E27FC236}">
                  <a16:creationId xmlns:a16="http://schemas.microsoft.com/office/drawing/2014/main" id="{8A8FE5D2-89F4-0B89-4D2F-337B4927EDD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6" name="Freeform 18">
              <a:extLst>
                <a:ext uri="{FF2B5EF4-FFF2-40B4-BE49-F238E27FC236}">
                  <a16:creationId xmlns:a16="http://schemas.microsoft.com/office/drawing/2014/main" id="{83A63293-3FBB-6CCE-52E2-6FF62BC237FB}"/>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8" name="Picture 7">
            <a:extLst>
              <a:ext uri="{FF2B5EF4-FFF2-40B4-BE49-F238E27FC236}">
                <a16:creationId xmlns:a16="http://schemas.microsoft.com/office/drawing/2014/main" id="{4DC6EDFA-40F8-5807-A926-941E243E34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11" name="Footer Placeholder 4">
            <a:extLst>
              <a:ext uri="{FF2B5EF4-FFF2-40B4-BE49-F238E27FC236}">
                <a16:creationId xmlns:a16="http://schemas.microsoft.com/office/drawing/2014/main" id="{D90E9078-BF83-8D4A-D096-63BA3BE067FD}"/>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94048844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grpSp>
        <p:nvGrpSpPr>
          <p:cNvPr id="2" name="Group 1">
            <a:extLst>
              <a:ext uri="{FF2B5EF4-FFF2-40B4-BE49-F238E27FC236}">
                <a16:creationId xmlns:a16="http://schemas.microsoft.com/office/drawing/2014/main" id="{ABEE0D9B-842E-2891-34F6-1D27CB98C6B3}"/>
              </a:ext>
            </a:extLst>
          </p:cNvPr>
          <p:cNvGrpSpPr>
            <a:grpSpLocks/>
          </p:cNvGrpSpPr>
          <p:nvPr userDrawn="1"/>
        </p:nvGrpSpPr>
        <p:grpSpPr bwMode="auto">
          <a:xfrm rot="5400000" flipV="1">
            <a:off x="9232774" y="3534"/>
            <a:ext cx="2959226" cy="2959226"/>
            <a:chOff x="0" y="12289"/>
            <a:chExt cx="3550" cy="3551"/>
          </a:xfrm>
        </p:grpSpPr>
        <p:sp>
          <p:nvSpPr>
            <p:cNvPr id="3" name="Freeform 14">
              <a:extLst>
                <a:ext uri="{FF2B5EF4-FFF2-40B4-BE49-F238E27FC236}">
                  <a16:creationId xmlns:a16="http://schemas.microsoft.com/office/drawing/2014/main" id="{A7006F45-1DA8-938A-3FD7-8BF861D5044B}"/>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 name="Freeform 15">
              <a:extLst>
                <a:ext uri="{FF2B5EF4-FFF2-40B4-BE49-F238E27FC236}">
                  <a16:creationId xmlns:a16="http://schemas.microsoft.com/office/drawing/2014/main" id="{FCDDF626-3539-9DDF-470F-412B54CCA4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Freeform 18">
              <a:extLst>
                <a:ext uri="{FF2B5EF4-FFF2-40B4-BE49-F238E27FC236}">
                  <a16:creationId xmlns:a16="http://schemas.microsoft.com/office/drawing/2014/main" id="{FE749106-2251-D2A9-1EAF-81D75951E186}"/>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8" name="Picture 7">
            <a:extLst>
              <a:ext uri="{FF2B5EF4-FFF2-40B4-BE49-F238E27FC236}">
                <a16:creationId xmlns:a16="http://schemas.microsoft.com/office/drawing/2014/main" id="{209BEECA-8D7A-C434-7295-FB91C8387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11" name="Footer Placeholder 4">
            <a:extLst>
              <a:ext uri="{FF2B5EF4-FFF2-40B4-BE49-F238E27FC236}">
                <a16:creationId xmlns:a16="http://schemas.microsoft.com/office/drawing/2014/main" id="{BCC8031D-4B05-F5A2-5B3F-12B5EBD61771}"/>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19325"/>
            <a:ext cx="10287000" cy="2593109"/>
          </a:xfrm>
        </p:spPr>
        <p:txBody>
          <a:bodyPr/>
          <a:lstStyle/>
          <a:p>
            <a:r>
              <a:rPr lang="en-US"/>
              <a:t>Click icon to add table</a:t>
            </a:r>
            <a:endParaRPr lang="en-US" dirty="0"/>
          </a:p>
        </p:txBody>
      </p:sp>
      <p:grpSp>
        <p:nvGrpSpPr>
          <p:cNvPr id="2" name="Group 1">
            <a:extLst>
              <a:ext uri="{FF2B5EF4-FFF2-40B4-BE49-F238E27FC236}">
                <a16:creationId xmlns:a16="http://schemas.microsoft.com/office/drawing/2014/main" id="{B29EDB25-6697-CB66-D7AC-B9BC29EBE7ED}"/>
              </a:ext>
            </a:extLst>
          </p:cNvPr>
          <p:cNvGrpSpPr>
            <a:grpSpLocks/>
          </p:cNvGrpSpPr>
          <p:nvPr userDrawn="1"/>
        </p:nvGrpSpPr>
        <p:grpSpPr bwMode="auto">
          <a:xfrm rot="5400000" flipV="1">
            <a:off x="9232774" y="3534"/>
            <a:ext cx="2959226" cy="2959226"/>
            <a:chOff x="0" y="12289"/>
            <a:chExt cx="3550" cy="3551"/>
          </a:xfrm>
        </p:grpSpPr>
        <p:sp>
          <p:nvSpPr>
            <p:cNvPr id="3" name="Freeform 14">
              <a:extLst>
                <a:ext uri="{FF2B5EF4-FFF2-40B4-BE49-F238E27FC236}">
                  <a16:creationId xmlns:a16="http://schemas.microsoft.com/office/drawing/2014/main" id="{2C7F6B75-BEA5-DDD3-21B9-DBC7B891875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49236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 name="Freeform 15">
              <a:extLst>
                <a:ext uri="{FF2B5EF4-FFF2-40B4-BE49-F238E27FC236}">
                  <a16:creationId xmlns:a16="http://schemas.microsoft.com/office/drawing/2014/main" id="{0DADF58D-6CCE-6D57-DD4C-4213AEA6FD2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 name="Freeform 18">
              <a:extLst>
                <a:ext uri="{FF2B5EF4-FFF2-40B4-BE49-F238E27FC236}">
                  <a16:creationId xmlns:a16="http://schemas.microsoft.com/office/drawing/2014/main" id="{42CC506C-1EE5-78F2-17C1-B924617C4D8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7757A4"/>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pic>
        <p:nvPicPr>
          <p:cNvPr id="10" name="Picture 9">
            <a:extLst>
              <a:ext uri="{FF2B5EF4-FFF2-40B4-BE49-F238E27FC236}">
                <a16:creationId xmlns:a16="http://schemas.microsoft.com/office/drawing/2014/main" id="{CD871F42-C78F-85C7-0DDF-9443A7E64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5436" y="6299793"/>
            <a:ext cx="418391" cy="415945"/>
          </a:xfrm>
          <a:prstGeom prst="rect">
            <a:avLst/>
          </a:prstGeom>
        </p:spPr>
      </p:pic>
      <p:sp>
        <p:nvSpPr>
          <p:cNvPr id="11" name="Footer Placeholder 4">
            <a:extLst>
              <a:ext uri="{FF2B5EF4-FFF2-40B4-BE49-F238E27FC236}">
                <a16:creationId xmlns:a16="http://schemas.microsoft.com/office/drawing/2014/main" id="{D95E3D25-79BA-550F-4E44-C04648A08D9E}"/>
              </a:ext>
            </a:extLst>
          </p:cNvPr>
          <p:cNvSpPr>
            <a:spLocks noGrp="1"/>
          </p:cNvSpPr>
          <p:nvPr>
            <p:ph type="ftr" sz="quarter" idx="3"/>
          </p:nvPr>
        </p:nvSpPr>
        <p:spPr>
          <a:xfrm>
            <a:off x="10693667" y="6362299"/>
            <a:ext cx="1317821" cy="334189"/>
          </a:xfrm>
          <a:prstGeom prst="rect">
            <a:avLst/>
          </a:prstGeom>
        </p:spPr>
        <p:txBody>
          <a:bodyPr vert="horz" lIns="0" tIns="0" rIns="0" bIns="0" rtlCol="0" anchor="t" anchorCtr="0"/>
          <a:lstStyle>
            <a:lvl1pPr algn="l">
              <a:defRPr sz="1200" b="0" i="0">
                <a:solidFill>
                  <a:schemeClr val="bg1"/>
                </a:solidFill>
                <a:latin typeface="+mj-lt"/>
              </a:defRPr>
            </a:lvl1pPr>
          </a:lstStyle>
          <a:p>
            <a:r>
              <a:rPr lang="en-US" sz="1400"/>
              <a:t>DOCTORATES WITH PURPOSE</a:t>
            </a:r>
            <a:endParaRPr lang="en-US" sz="1400" dirty="0"/>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700" r:id="rId2"/>
    <p:sldLayoutId id="2147483693" r:id="rId3"/>
    <p:sldLayoutId id="2147483695" r:id="rId4"/>
    <p:sldLayoutId id="2147483671" r:id="rId5"/>
    <p:sldLayoutId id="2147483672" r:id="rId6"/>
    <p:sldLayoutId id="2147483694" r:id="rId7"/>
    <p:sldLayoutId id="2147483673" r:id="rId8"/>
    <p:sldLayoutId id="2147483684" r:id="rId9"/>
    <p:sldLayoutId id="2147483675" r:id="rId10"/>
    <p:sldLayoutId id="2147483697" r:id="rId11"/>
    <p:sldLayoutId id="2147483696" r:id="rId12"/>
    <p:sldLayoutId id="2147483676" r:id="rId13"/>
    <p:sldLayoutId id="2147483677" r:id="rId14"/>
    <p:sldLayoutId id="2147483685" r:id="rId15"/>
    <p:sldLayoutId id="2147483688" r:id="rId16"/>
    <p:sldLayoutId id="2147483692" r:id="rId17"/>
    <p:sldLayoutId id="2147483682" r:id="rId18"/>
  </p:sldLayoutIdLst>
  <p:hf sldNum="0" hdr="0" dt="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A9A7-B223-C91D-2113-D0F776C36B10}"/>
              </a:ext>
            </a:extLst>
          </p:cNvPr>
          <p:cNvSpPr>
            <a:spLocks noGrp="1"/>
          </p:cNvSpPr>
          <p:nvPr>
            <p:ph type="title"/>
          </p:nvPr>
        </p:nvSpPr>
        <p:spPr>
          <a:xfrm>
            <a:off x="964023" y="879063"/>
            <a:ext cx="6018668" cy="610863"/>
          </a:xfrm>
        </p:spPr>
        <p:txBody>
          <a:bodyPr>
            <a:normAutofit fontScale="90000"/>
          </a:bodyPr>
          <a:lstStyle/>
          <a:p>
            <a:r>
              <a:rPr lang="en-US" sz="4400" u="sng" dirty="0">
                <a:solidFill>
                  <a:schemeClr val="bg1"/>
                </a:solidFill>
                <a:latin typeface="Gill Sans"/>
              </a:rPr>
              <a:t>Quantitative Prospectus </a:t>
            </a:r>
            <a:r>
              <a:rPr lang="en-US" sz="4400" b="0" dirty="0">
                <a:solidFill>
                  <a:schemeClr val="bg1"/>
                </a:solidFill>
                <a:latin typeface="Gill Sans"/>
              </a:rPr>
              <a:t>Instructions for Learners</a:t>
            </a:r>
            <a:endParaRPr lang="en-US" b="0" dirty="0">
              <a:solidFill>
                <a:schemeClr val="bg1"/>
              </a:solidFill>
            </a:endParaRPr>
          </a:p>
        </p:txBody>
      </p:sp>
      <p:sp>
        <p:nvSpPr>
          <p:cNvPr id="3" name="Text Placeholder 2">
            <a:extLst>
              <a:ext uri="{FF2B5EF4-FFF2-40B4-BE49-F238E27FC236}">
                <a16:creationId xmlns:a16="http://schemas.microsoft.com/office/drawing/2014/main" id="{A3FC2042-24ED-4889-AE21-BA11B0129573}"/>
              </a:ext>
            </a:extLst>
          </p:cNvPr>
          <p:cNvSpPr>
            <a:spLocks noGrp="1"/>
          </p:cNvSpPr>
          <p:nvPr>
            <p:ph type="body" idx="1"/>
          </p:nvPr>
        </p:nvSpPr>
        <p:spPr/>
        <p:txBody>
          <a:bodyPr>
            <a:normAutofit/>
          </a:bodyPr>
          <a:lstStyle/>
          <a:p>
            <a:r>
              <a:rPr lang="en-US" dirty="0"/>
              <a:t>General Instructions</a:t>
            </a:r>
          </a:p>
        </p:txBody>
      </p:sp>
      <p:sp>
        <p:nvSpPr>
          <p:cNvPr id="4" name="Text Placeholder 3">
            <a:extLst>
              <a:ext uri="{FF2B5EF4-FFF2-40B4-BE49-F238E27FC236}">
                <a16:creationId xmlns:a16="http://schemas.microsoft.com/office/drawing/2014/main" id="{1FBBA058-3199-6E03-470B-EEEDA98F4B36}"/>
              </a:ext>
            </a:extLst>
          </p:cNvPr>
          <p:cNvSpPr>
            <a:spLocks noGrp="1"/>
          </p:cNvSpPr>
          <p:nvPr>
            <p:ph type="body" idx="10"/>
          </p:nvPr>
        </p:nvSpPr>
        <p:spPr>
          <a:xfrm>
            <a:off x="6362700" y="2300984"/>
            <a:ext cx="5374375" cy="404216"/>
          </a:xfrm>
        </p:spPr>
        <p:txBody>
          <a:bodyPr>
            <a:normAutofit/>
          </a:bodyPr>
          <a:lstStyle/>
          <a:p>
            <a:r>
              <a:rPr lang="en-US" dirty="0"/>
              <a:t>Additional Information for Completing Each Slide</a:t>
            </a:r>
          </a:p>
        </p:txBody>
      </p:sp>
      <p:sp>
        <p:nvSpPr>
          <p:cNvPr id="5" name="Content Placeholder 4">
            <a:extLst>
              <a:ext uri="{FF2B5EF4-FFF2-40B4-BE49-F238E27FC236}">
                <a16:creationId xmlns:a16="http://schemas.microsoft.com/office/drawing/2014/main" id="{B3E817A5-A7DC-4632-84EF-8169F1EF99D3}"/>
              </a:ext>
            </a:extLst>
          </p:cNvPr>
          <p:cNvSpPr>
            <a:spLocks noGrp="1"/>
          </p:cNvSpPr>
          <p:nvPr>
            <p:ph sz="half" idx="2"/>
          </p:nvPr>
        </p:nvSpPr>
        <p:spPr>
          <a:xfrm>
            <a:off x="964023" y="2799146"/>
            <a:ext cx="4827178" cy="3784534"/>
          </a:xfrm>
        </p:spPr>
        <p:txBody>
          <a:bodyPr>
            <a:normAutofit fontScale="92500" lnSpcReduction="10000"/>
          </a:bodyPr>
          <a:lstStyle/>
          <a:p>
            <a:r>
              <a:rPr lang="en-US" sz="1800" b="1" dirty="0"/>
              <a:t>Use this template only if you have a </a:t>
            </a:r>
            <a:r>
              <a:rPr lang="en-US" sz="1800" b="1" i="1" u="sng" dirty="0"/>
              <a:t>Quantitative</a:t>
            </a:r>
            <a:r>
              <a:rPr lang="en-US" sz="1800" b="1" dirty="0"/>
              <a:t> topic.</a:t>
            </a:r>
          </a:p>
          <a:p>
            <a:r>
              <a:rPr lang="en-US" sz="1800" dirty="0"/>
              <a:t>This is a working document. You will work on and revise this PPT starting in year one of your program up through x-955. </a:t>
            </a:r>
          </a:p>
          <a:p>
            <a:r>
              <a:rPr lang="en-US" sz="1800" dirty="0"/>
              <a:t>Instructions per Course Type: </a:t>
            </a:r>
          </a:p>
          <a:p>
            <a:pPr lvl="1"/>
            <a:r>
              <a:rPr lang="en-US" sz="1800" dirty="0"/>
              <a:t>Research (RES) Courses: Refer to your course syllabus to determine which slides you should complete or revise. </a:t>
            </a:r>
          </a:p>
          <a:p>
            <a:pPr lvl="1"/>
            <a:r>
              <a:rPr lang="en-US" sz="1800" dirty="0"/>
              <a:t>Residency (RSD) Courses: </a:t>
            </a:r>
          </a:p>
          <a:p>
            <a:pPr lvl="1"/>
            <a:r>
              <a:rPr lang="en-US" sz="1800" dirty="0"/>
              <a:t>RSD-851 - complete slides in RSD1 section. </a:t>
            </a:r>
          </a:p>
          <a:p>
            <a:pPr lvl="1"/>
            <a:r>
              <a:rPr lang="en-US" sz="1800"/>
              <a:t>RSD-883/881 &amp; x-955 – </a:t>
            </a:r>
            <a:r>
              <a:rPr lang="en-US" sz="1800" dirty="0"/>
              <a:t>revise/update slides from RSD1 and complete slides in RSD2 section.</a:t>
            </a:r>
          </a:p>
          <a:p>
            <a:endParaRPr lang="en-US" sz="1800" dirty="0"/>
          </a:p>
        </p:txBody>
      </p:sp>
      <p:sp>
        <p:nvSpPr>
          <p:cNvPr id="6" name="Content Placeholder 5">
            <a:extLst>
              <a:ext uri="{FF2B5EF4-FFF2-40B4-BE49-F238E27FC236}">
                <a16:creationId xmlns:a16="http://schemas.microsoft.com/office/drawing/2014/main" id="{55978DD1-FDE9-4F18-E0E0-2BB733183FE0}"/>
              </a:ext>
            </a:extLst>
          </p:cNvPr>
          <p:cNvSpPr>
            <a:spLocks noGrp="1"/>
          </p:cNvSpPr>
          <p:nvPr>
            <p:ph sz="half" idx="13"/>
          </p:nvPr>
        </p:nvSpPr>
        <p:spPr>
          <a:xfrm>
            <a:off x="6362700" y="2799145"/>
            <a:ext cx="4756241" cy="3435399"/>
          </a:xfrm>
        </p:spPr>
        <p:txBody>
          <a:bodyPr>
            <a:normAutofit/>
          </a:bodyPr>
          <a:lstStyle/>
          <a:p>
            <a:r>
              <a:rPr lang="en-US" sz="1800" dirty="0"/>
              <a:t>Requirements, hints, and alignment notes are found in the </a:t>
            </a:r>
            <a:r>
              <a:rPr lang="en-US" sz="1800" u="sng" dirty="0"/>
              <a:t>Speaker Notes </a:t>
            </a:r>
            <a:r>
              <a:rPr lang="en-US" sz="1800" dirty="0"/>
              <a:t>section. </a:t>
            </a:r>
          </a:p>
          <a:p>
            <a:pPr lvl="1"/>
            <a:r>
              <a:rPr lang="en-US" sz="1800" b="1" dirty="0">
                <a:solidFill>
                  <a:srgbClr val="7030A0"/>
                </a:solidFill>
              </a:rPr>
              <a:t>To view speaker notes, click the “View” tab at the top of the application and select “notes.”</a:t>
            </a:r>
          </a:p>
          <a:p>
            <a:pPr lvl="1"/>
            <a:r>
              <a:rPr lang="en-US" sz="1800" dirty="0"/>
              <a:t>Hint: You may need to expand the notes section in order to see all of the notes contained for each slide.</a:t>
            </a:r>
          </a:p>
          <a:p>
            <a:r>
              <a:rPr lang="en-US" sz="1800" dirty="0"/>
              <a:t>To view comments/feedback from faculty, click the “review” tab at the top of the application and select “Show Comments.”</a:t>
            </a:r>
          </a:p>
          <a:p>
            <a:endParaRPr lang="en-US" sz="1800" dirty="0"/>
          </a:p>
        </p:txBody>
      </p:sp>
      <p:sp>
        <p:nvSpPr>
          <p:cNvPr id="7" name="Footer Placeholder 6">
            <a:extLst>
              <a:ext uri="{FF2B5EF4-FFF2-40B4-BE49-F238E27FC236}">
                <a16:creationId xmlns:a16="http://schemas.microsoft.com/office/drawing/2014/main" id="{6D4688EA-4AB2-DDA0-8DE2-D0D5657CA076}"/>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983493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99B97-6C8E-DB84-706A-45E71C92EC6B}"/>
              </a:ext>
            </a:extLst>
          </p:cNvPr>
          <p:cNvSpPr>
            <a:spLocks noGrp="1"/>
          </p:cNvSpPr>
          <p:nvPr>
            <p:ph type="title"/>
          </p:nvPr>
        </p:nvSpPr>
        <p:spPr>
          <a:xfrm>
            <a:off x="938385" y="622689"/>
            <a:ext cx="4941477" cy="610863"/>
          </a:xfrm>
        </p:spPr>
        <p:txBody>
          <a:bodyPr/>
          <a:lstStyle/>
          <a:p>
            <a:r>
              <a:rPr lang="en-US" dirty="0"/>
              <a:t>Variables</a:t>
            </a:r>
          </a:p>
        </p:txBody>
      </p:sp>
      <p:graphicFrame>
        <p:nvGraphicFramePr>
          <p:cNvPr id="5" name="Table 5">
            <a:extLst>
              <a:ext uri="{FF2B5EF4-FFF2-40B4-BE49-F238E27FC236}">
                <a16:creationId xmlns:a16="http://schemas.microsoft.com/office/drawing/2014/main" id="{E0AE1334-FA7A-FC17-BF8A-6029246D3A47}"/>
              </a:ext>
            </a:extLst>
          </p:cNvPr>
          <p:cNvGraphicFramePr>
            <a:graphicFrameLocks noGrp="1"/>
          </p:cNvGraphicFramePr>
          <p:nvPr>
            <p:ph type="tbl" sz="quarter" idx="10"/>
            <p:extLst>
              <p:ext uri="{D42A27DB-BD31-4B8C-83A1-F6EECF244321}">
                <p14:modId xmlns:p14="http://schemas.microsoft.com/office/powerpoint/2010/main" val="2970306319"/>
              </p:ext>
            </p:extLst>
          </p:nvPr>
        </p:nvGraphicFramePr>
        <p:xfrm>
          <a:off x="958944" y="1463553"/>
          <a:ext cx="10436195" cy="4771758"/>
        </p:xfrm>
        <a:graphic>
          <a:graphicData uri="http://schemas.openxmlformats.org/drawingml/2006/table">
            <a:tbl>
              <a:tblPr firstRow="1" bandRow="1">
                <a:tableStyleId>{5C22544A-7EE6-4342-B048-85BDC9FD1C3A}</a:tableStyleId>
              </a:tblPr>
              <a:tblGrid>
                <a:gridCol w="2087239">
                  <a:extLst>
                    <a:ext uri="{9D8B030D-6E8A-4147-A177-3AD203B41FA5}">
                      <a16:colId xmlns:a16="http://schemas.microsoft.com/office/drawing/2014/main" val="3466058060"/>
                    </a:ext>
                  </a:extLst>
                </a:gridCol>
                <a:gridCol w="2087239">
                  <a:extLst>
                    <a:ext uri="{9D8B030D-6E8A-4147-A177-3AD203B41FA5}">
                      <a16:colId xmlns:a16="http://schemas.microsoft.com/office/drawing/2014/main" val="4216589639"/>
                    </a:ext>
                  </a:extLst>
                </a:gridCol>
                <a:gridCol w="2087239">
                  <a:extLst>
                    <a:ext uri="{9D8B030D-6E8A-4147-A177-3AD203B41FA5}">
                      <a16:colId xmlns:a16="http://schemas.microsoft.com/office/drawing/2014/main" val="1597660572"/>
                    </a:ext>
                  </a:extLst>
                </a:gridCol>
                <a:gridCol w="2087239">
                  <a:extLst>
                    <a:ext uri="{9D8B030D-6E8A-4147-A177-3AD203B41FA5}">
                      <a16:colId xmlns:a16="http://schemas.microsoft.com/office/drawing/2014/main" val="1082616122"/>
                    </a:ext>
                  </a:extLst>
                </a:gridCol>
                <a:gridCol w="2087239">
                  <a:extLst>
                    <a:ext uri="{9D8B030D-6E8A-4147-A177-3AD203B41FA5}">
                      <a16:colId xmlns:a16="http://schemas.microsoft.com/office/drawing/2014/main" val="1786524334"/>
                    </a:ext>
                  </a:extLst>
                </a:gridCol>
              </a:tblGrid>
              <a:tr h="705931">
                <a:tc>
                  <a:txBody>
                    <a:bodyPr/>
                    <a:lstStyle/>
                    <a:p>
                      <a:pPr marL="0" marR="0" algn="ctr">
                        <a:spcBef>
                          <a:spcPts val="200"/>
                        </a:spcBef>
                        <a:spcAft>
                          <a:spcPts val="200"/>
                        </a:spcAft>
                      </a:pPr>
                      <a:r>
                        <a:rPr lang="en-US" sz="1800" dirty="0">
                          <a:effectLst/>
                          <a:latin typeface="Times New Roman" panose="02020603050405020304" pitchFamily="18" charset="0"/>
                          <a:ea typeface="Calibri" panose="020F0502020204030204" pitchFamily="34" charset="0"/>
                        </a:rPr>
                        <a:t>Variable Name (and Role if Applicable)</a:t>
                      </a:r>
                    </a:p>
                  </a:txBody>
                  <a:tcPr marL="68580" marR="68580" marT="0" marB="0" anchor="ctr"/>
                </a:tc>
                <a:tc>
                  <a:txBody>
                    <a:bodyPr/>
                    <a:lstStyle/>
                    <a:p>
                      <a:pPr marL="0" marR="0" algn="ctr">
                        <a:spcBef>
                          <a:spcPts val="200"/>
                        </a:spcBef>
                        <a:spcAft>
                          <a:spcPts val="200"/>
                        </a:spcAft>
                      </a:pPr>
                      <a:r>
                        <a:rPr lang="en-US" sz="1800" dirty="0">
                          <a:effectLst/>
                          <a:latin typeface="Times New Roman" panose="02020603050405020304" pitchFamily="18" charset="0"/>
                          <a:ea typeface="Calibri" panose="020F0502020204030204" pitchFamily="34" charset="0"/>
                        </a:rPr>
                        <a:t>Conceptual Definition</a:t>
                      </a:r>
                    </a:p>
                  </a:txBody>
                  <a:tcPr marL="68580" marR="68580" marT="0" marB="0" anchor="ctr"/>
                </a:tc>
                <a:tc>
                  <a:txBody>
                    <a:bodyPr/>
                    <a:lstStyle/>
                    <a:p>
                      <a:pPr marL="0" marR="0" algn="ctr">
                        <a:spcBef>
                          <a:spcPts val="200"/>
                        </a:spcBef>
                        <a:spcAft>
                          <a:spcPts val="200"/>
                        </a:spcAft>
                      </a:pPr>
                      <a:r>
                        <a:rPr lang="en-US" sz="1800" dirty="0">
                          <a:effectLst/>
                          <a:latin typeface="Times New Roman" panose="02020603050405020304" pitchFamily="18" charset="0"/>
                          <a:ea typeface="Calibri" panose="020F0502020204030204" pitchFamily="34" charset="0"/>
                        </a:rPr>
                        <a:t>Operational Definition</a:t>
                      </a:r>
                    </a:p>
                  </a:txBody>
                  <a:tcPr marL="68580" marR="68580" marT="0" marB="0" anchor="ctr"/>
                </a:tc>
                <a:tc>
                  <a:txBody>
                    <a:bodyPr/>
                    <a:lstStyle/>
                    <a:p>
                      <a:pPr marL="0" marR="0" algn="ctr">
                        <a:spcBef>
                          <a:spcPts val="200"/>
                        </a:spcBef>
                        <a:spcAft>
                          <a:spcPts val="200"/>
                        </a:spcAft>
                      </a:pPr>
                      <a:r>
                        <a:rPr lang="en-US" sz="1800" dirty="0">
                          <a:effectLst/>
                          <a:latin typeface="Times New Roman" panose="02020603050405020304" pitchFamily="18" charset="0"/>
                          <a:ea typeface="Calibri" panose="020F0502020204030204" pitchFamily="34" charset="0"/>
                        </a:rPr>
                        <a:t>Measurement Level</a:t>
                      </a:r>
                    </a:p>
                  </a:txBody>
                  <a:tcPr marL="68580" marR="68580" marT="0" marB="0" anchor="ctr"/>
                </a:tc>
                <a:tc>
                  <a:txBody>
                    <a:bodyPr/>
                    <a:lstStyle/>
                    <a:p>
                      <a:pPr marL="0" marR="0" algn="ctr">
                        <a:spcBef>
                          <a:spcPts val="200"/>
                        </a:spcBef>
                        <a:spcAft>
                          <a:spcPts val="200"/>
                        </a:spcAft>
                      </a:pPr>
                      <a:r>
                        <a:rPr lang="en-US" sz="1800" dirty="0">
                          <a:effectLst/>
                          <a:latin typeface="Times New Roman" panose="02020603050405020304" pitchFamily="18" charset="0"/>
                          <a:ea typeface="Calibri" panose="020F0502020204030204" pitchFamily="34" charset="0"/>
                        </a:rPr>
                        <a:t>Instrument/Data Source</a:t>
                      </a:r>
                    </a:p>
                  </a:txBody>
                  <a:tcPr marL="68580" marR="68580" marT="0" marB="0" anchor="ctr"/>
                </a:tc>
                <a:extLst>
                  <a:ext uri="{0D108BD9-81ED-4DB2-BD59-A6C34878D82A}">
                    <a16:rowId xmlns:a16="http://schemas.microsoft.com/office/drawing/2014/main" val="4265118536"/>
                  </a:ext>
                </a:extLst>
              </a:tr>
              <a:tr h="1316266">
                <a:tc>
                  <a:txBody>
                    <a:bodyPr/>
                    <a:lstStyle/>
                    <a:p>
                      <a:pPr marL="0" marR="0" algn="ctr">
                        <a:spcBef>
                          <a:spcPts val="200"/>
                        </a:spcBef>
                        <a:spcAft>
                          <a:spcPts val="200"/>
                        </a:spcAft>
                      </a:pPr>
                      <a:r>
                        <a:rPr lang="en-US" sz="1400" dirty="0">
                          <a:effectLst/>
                          <a:latin typeface="Times New Roman" panose="02020603050405020304" pitchFamily="18" charset="0"/>
                          <a:ea typeface="Calibri" panose="020F0502020204030204" pitchFamily="34" charset="0"/>
                        </a:rPr>
                        <a:t>[Variable 1]</a:t>
                      </a:r>
                    </a:p>
                  </a:txBody>
                  <a:tcPr marL="68580" marR="68580" marT="0" marB="0"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extLst>
                  <a:ext uri="{0D108BD9-81ED-4DB2-BD59-A6C34878D82A}">
                    <a16:rowId xmlns:a16="http://schemas.microsoft.com/office/drawing/2014/main" val="1261565926"/>
                  </a:ext>
                </a:extLst>
              </a:tr>
              <a:tr h="1316266">
                <a:tc>
                  <a:txBody>
                    <a:bodyPr/>
                    <a:lstStyle/>
                    <a:p>
                      <a:pPr marL="0" marR="0" algn="ctr">
                        <a:spcBef>
                          <a:spcPts val="200"/>
                        </a:spcBef>
                        <a:spcAft>
                          <a:spcPts val="200"/>
                        </a:spcAft>
                      </a:pPr>
                      <a:r>
                        <a:rPr lang="en-US" sz="1400" dirty="0">
                          <a:effectLst/>
                          <a:latin typeface="Times New Roman" panose="02020603050405020304" pitchFamily="18" charset="0"/>
                          <a:ea typeface="Calibri" panose="020F0502020204030204" pitchFamily="34" charset="0"/>
                        </a:rPr>
                        <a:t>[Variable 2]</a:t>
                      </a:r>
                    </a:p>
                  </a:txBody>
                  <a:tcPr marL="68580" marR="68580" marT="0" marB="0" anchor="ct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endParaRPr lang="en-US"/>
                    </a:p>
                  </a:txBody>
                  <a:tcPr anchor="ctr"/>
                </a:tc>
                <a:extLst>
                  <a:ext uri="{0D108BD9-81ED-4DB2-BD59-A6C34878D82A}">
                    <a16:rowId xmlns:a16="http://schemas.microsoft.com/office/drawing/2014/main" val="3450455398"/>
                  </a:ext>
                </a:extLst>
              </a:tr>
              <a:tr h="1316266">
                <a:tc>
                  <a:txBody>
                    <a:bodyPr/>
                    <a:lstStyle/>
                    <a:p>
                      <a:pPr marL="0" marR="0" algn="ctr">
                        <a:spcBef>
                          <a:spcPts val="200"/>
                        </a:spcBef>
                        <a:spcAft>
                          <a:spcPts val="200"/>
                        </a:spcAft>
                      </a:pPr>
                      <a:r>
                        <a:rPr lang="en-US" sz="1400" dirty="0">
                          <a:effectLst/>
                          <a:latin typeface="Times New Roman" panose="02020603050405020304" pitchFamily="18" charset="0"/>
                          <a:ea typeface="Calibri" panose="020F0502020204030204" pitchFamily="34" charset="0"/>
                        </a:rPr>
                        <a:t>[Add Variables as needed]</a:t>
                      </a:r>
                    </a:p>
                  </a:txBody>
                  <a:tcPr marL="68580" marR="68580" marT="0" marB="0"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dirty="0"/>
                    </a:p>
                  </a:txBody>
                  <a:tcPr anchor="ctr"/>
                </a:tc>
                <a:extLst>
                  <a:ext uri="{0D108BD9-81ED-4DB2-BD59-A6C34878D82A}">
                    <a16:rowId xmlns:a16="http://schemas.microsoft.com/office/drawing/2014/main" val="1377099569"/>
                  </a:ext>
                </a:extLst>
              </a:tr>
            </a:tbl>
          </a:graphicData>
        </a:graphic>
      </p:graphicFrame>
      <p:sp>
        <p:nvSpPr>
          <p:cNvPr id="4" name="Footer Placeholder 3">
            <a:extLst>
              <a:ext uri="{FF2B5EF4-FFF2-40B4-BE49-F238E27FC236}">
                <a16:creationId xmlns:a16="http://schemas.microsoft.com/office/drawing/2014/main" id="{5F02F718-423B-13EE-2187-C12E350AF9DB}"/>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755105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3C9BD2A-0256-D3B8-2272-84623C52672C}"/>
              </a:ext>
            </a:extLst>
          </p:cNvPr>
          <p:cNvSpPr>
            <a:spLocks noGrp="1"/>
          </p:cNvSpPr>
          <p:nvPr>
            <p:ph type="body" sz="quarter" idx="10"/>
          </p:nvPr>
        </p:nvSpPr>
        <p:spPr/>
        <p:txBody>
          <a:bodyPr/>
          <a:lstStyle/>
          <a:p>
            <a:pPr marL="0" indent="0">
              <a:buNone/>
            </a:pPr>
            <a:r>
              <a:rPr lang="en-US" dirty="0"/>
              <a:t>RQ1: </a:t>
            </a:r>
          </a:p>
          <a:p>
            <a:r>
              <a:rPr lang="en-US" dirty="0"/>
              <a:t>H1</a:t>
            </a:r>
            <a:r>
              <a:rPr lang="en-US" baseline="-25000" dirty="0"/>
              <a:t>0</a:t>
            </a:r>
            <a:endParaRPr lang="en-US" dirty="0"/>
          </a:p>
          <a:p>
            <a:r>
              <a:rPr lang="en-US" dirty="0"/>
              <a:t>H1</a:t>
            </a:r>
            <a:r>
              <a:rPr lang="en-US" baseline="-25000" dirty="0">
                <a:latin typeface="Calibri" panose="020F0502020204030204" pitchFamily="34" charset="0"/>
                <a:cs typeface="Calibri" panose="020F0502020204030204" pitchFamily="34" charset="0"/>
              </a:rPr>
              <a:t>A</a:t>
            </a:r>
            <a:endParaRPr lang="en-US" baseline="-25000" dirty="0"/>
          </a:p>
          <a:p>
            <a:pPr marL="0" indent="0">
              <a:buNone/>
            </a:pPr>
            <a:endParaRPr lang="en-US" dirty="0"/>
          </a:p>
          <a:p>
            <a:pPr marL="0" indent="0">
              <a:buNone/>
            </a:pPr>
            <a:r>
              <a:rPr lang="en-US" dirty="0"/>
              <a:t>RQ2:</a:t>
            </a:r>
          </a:p>
          <a:p>
            <a:r>
              <a:rPr lang="en-US" dirty="0"/>
              <a:t>H2</a:t>
            </a:r>
            <a:r>
              <a:rPr lang="en-US" baseline="-25000" dirty="0"/>
              <a:t>0</a:t>
            </a:r>
          </a:p>
          <a:p>
            <a:r>
              <a:rPr lang="en-US" dirty="0"/>
              <a:t>H2</a:t>
            </a:r>
            <a:r>
              <a:rPr lang="en-US" baseline="-25000" dirty="0">
                <a:latin typeface="Calibri" panose="020F0502020204030204" pitchFamily="34" charset="0"/>
                <a:cs typeface="Calibri" panose="020F0502020204030204" pitchFamily="34" charset="0"/>
              </a:rPr>
              <a:t>A</a:t>
            </a:r>
            <a:endParaRPr lang="en-US" baseline="-25000" dirty="0"/>
          </a:p>
          <a:p>
            <a:pPr lvl="1"/>
            <a:endParaRPr lang="en-US" dirty="0"/>
          </a:p>
          <a:p>
            <a:pPr marL="0" indent="0">
              <a:buNone/>
            </a:pPr>
            <a:r>
              <a:rPr lang="en-US" dirty="0"/>
              <a:t>Add additional RQs if needed</a:t>
            </a:r>
          </a:p>
          <a:p>
            <a:endParaRPr lang="en-US" dirty="0"/>
          </a:p>
        </p:txBody>
      </p:sp>
      <p:sp>
        <p:nvSpPr>
          <p:cNvPr id="4" name="Title 1">
            <a:extLst>
              <a:ext uri="{FF2B5EF4-FFF2-40B4-BE49-F238E27FC236}">
                <a16:creationId xmlns:a16="http://schemas.microsoft.com/office/drawing/2014/main" id="{A14FB77B-6F5E-303A-BDA1-859D148665B7}"/>
              </a:ext>
            </a:extLst>
          </p:cNvPr>
          <p:cNvSpPr txBox="1">
            <a:spLocks/>
          </p:cNvSpPr>
          <p:nvPr/>
        </p:nvSpPr>
        <p:spPr>
          <a:xfrm>
            <a:off x="963613" y="887946"/>
            <a:ext cx="6935377" cy="610863"/>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dirty="0">
                <a:latin typeface="+mj-lt"/>
              </a:rPr>
              <a:t>Research Questions &amp; Hypotheses</a:t>
            </a:r>
          </a:p>
        </p:txBody>
      </p:sp>
      <p:sp>
        <p:nvSpPr>
          <p:cNvPr id="6" name="Footer Placeholder 3">
            <a:extLst>
              <a:ext uri="{FF2B5EF4-FFF2-40B4-BE49-F238E27FC236}">
                <a16:creationId xmlns:a16="http://schemas.microsoft.com/office/drawing/2014/main" id="{9C68D352-0A00-DCCB-42CC-97554ADA4B33}"/>
              </a:ext>
            </a:extLst>
          </p:cNvPr>
          <p:cNvSpPr>
            <a:spLocks noGrp="1"/>
          </p:cNvSpPr>
          <p:nvPr>
            <p:ph type="ftr" sz="quarter" idx="3"/>
          </p:nvPr>
        </p:nvSpPr>
        <p:spPr>
          <a:xfrm>
            <a:off x="10693667" y="6362299"/>
            <a:ext cx="1317821" cy="334189"/>
          </a:xfrm>
        </p:spPr>
        <p:txBody>
          <a:bodyPr/>
          <a:lstStyle/>
          <a:p>
            <a:r>
              <a:rPr lang="en-US" sz="1400" dirty="0"/>
              <a:t>DOCTORATES WITH PURPOSE</a:t>
            </a:r>
          </a:p>
        </p:txBody>
      </p:sp>
    </p:spTree>
    <p:extLst>
      <p:ext uri="{BB962C8B-B14F-4D97-AF65-F5344CB8AC3E}">
        <p14:creationId xmlns:p14="http://schemas.microsoft.com/office/powerpoint/2010/main" val="3685616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284C4-41ED-E99E-D545-CAB1A4EDEF17}"/>
              </a:ext>
            </a:extLst>
          </p:cNvPr>
          <p:cNvSpPr>
            <a:spLocks noGrp="1"/>
          </p:cNvSpPr>
          <p:nvPr>
            <p:ph type="title"/>
          </p:nvPr>
        </p:nvSpPr>
        <p:spPr>
          <a:xfrm>
            <a:off x="952500" y="341877"/>
            <a:ext cx="6579777" cy="610863"/>
          </a:xfrm>
        </p:spPr>
        <p:txBody>
          <a:bodyPr>
            <a:normAutofit fontScale="90000"/>
          </a:bodyPr>
          <a:lstStyle/>
          <a:p>
            <a:r>
              <a:rPr lang="en-US" dirty="0"/>
              <a:t>Methodology Justification</a:t>
            </a:r>
          </a:p>
        </p:txBody>
      </p:sp>
      <p:graphicFrame>
        <p:nvGraphicFramePr>
          <p:cNvPr id="5" name="Table 5">
            <a:extLst>
              <a:ext uri="{FF2B5EF4-FFF2-40B4-BE49-F238E27FC236}">
                <a16:creationId xmlns:a16="http://schemas.microsoft.com/office/drawing/2014/main" id="{25C2E378-4012-7A6E-4F9D-C4D51DF25C6D}"/>
              </a:ext>
            </a:extLst>
          </p:cNvPr>
          <p:cNvGraphicFramePr>
            <a:graphicFrameLocks noGrp="1"/>
          </p:cNvGraphicFramePr>
          <p:nvPr>
            <p:ph type="tbl" sz="quarter" idx="10"/>
            <p:extLst>
              <p:ext uri="{D42A27DB-BD31-4B8C-83A1-F6EECF244321}">
                <p14:modId xmlns:p14="http://schemas.microsoft.com/office/powerpoint/2010/main" val="3499093106"/>
              </p:ext>
            </p:extLst>
          </p:nvPr>
        </p:nvGraphicFramePr>
        <p:xfrm>
          <a:off x="952500" y="1038197"/>
          <a:ext cx="10287000" cy="5255734"/>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3432439177"/>
                    </a:ext>
                  </a:extLst>
                </a:gridCol>
                <a:gridCol w="5143500">
                  <a:extLst>
                    <a:ext uri="{9D8B030D-6E8A-4147-A177-3AD203B41FA5}">
                      <a16:colId xmlns:a16="http://schemas.microsoft.com/office/drawing/2014/main" val="2007469737"/>
                    </a:ext>
                  </a:extLst>
                </a:gridCol>
              </a:tblGrid>
              <a:tr h="475556">
                <a:tc>
                  <a:txBody>
                    <a:bodyPr/>
                    <a:lstStyle/>
                    <a:p>
                      <a:pPr algn="ctr"/>
                      <a:r>
                        <a:rPr lang="en-US" sz="2400" dirty="0"/>
                        <a:t>Quantitative</a:t>
                      </a:r>
                    </a:p>
                  </a:txBody>
                  <a:tcPr anchor="ctr"/>
                </a:tc>
                <a:tc>
                  <a:txBody>
                    <a:bodyPr/>
                    <a:lstStyle/>
                    <a:p>
                      <a:pPr algn="ctr"/>
                      <a:r>
                        <a:rPr lang="en-US" sz="2400" dirty="0"/>
                        <a:t>Qualitative</a:t>
                      </a:r>
                    </a:p>
                  </a:txBody>
                  <a:tcPr anchor="ctr"/>
                </a:tc>
                <a:extLst>
                  <a:ext uri="{0D108BD9-81ED-4DB2-BD59-A6C34878D82A}">
                    <a16:rowId xmlns:a16="http://schemas.microsoft.com/office/drawing/2014/main" val="3471089016"/>
                  </a:ext>
                </a:extLst>
              </a:tr>
              <a:tr h="2390089">
                <a:tc>
                  <a:txBody>
                    <a:bodyPr/>
                    <a:lstStyle/>
                    <a:p>
                      <a:r>
                        <a:rPr lang="en-US" sz="1400" b="0" i="0" dirty="0">
                          <a:latin typeface="Calibri Light" panose="020F0302020204030204" pitchFamily="34" charset="0"/>
                          <a:cs typeface="Calibri Light" panose="020F0302020204030204" pitchFamily="34" charset="0"/>
                        </a:rPr>
                        <a:t>Main attributes of quantitative methodology: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effectLst/>
                          <a:latin typeface="Calibri Light" panose="020F0302020204030204" pitchFamily="34" charset="0"/>
                          <a:cs typeface="Calibri Light" panose="020F0302020204030204" pitchFamily="34" charset="0"/>
                        </a:rPr>
                        <a:t>Main attributes of qualitative methodology:</a:t>
                      </a:r>
                      <a:endParaRPr lang="en-US" sz="1400" b="0" i="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68937333"/>
                  </a:ext>
                </a:extLst>
              </a:tr>
              <a:tr h="2390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latin typeface="Calibri Light" panose="020F0302020204030204" pitchFamily="34" charset="0"/>
                          <a:cs typeface="Calibri Light" panose="020F0302020204030204" pitchFamily="34" charset="0"/>
                        </a:rPr>
                        <a:t>Justification for quantitative: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latin typeface="Calibri Light" panose="020F0302020204030204" pitchFamily="34" charset="0"/>
                          <a:cs typeface="Calibri Light" panose="020F0302020204030204" pitchFamily="34" charset="0"/>
                        </a:rPr>
                        <a:t>Justification against qualitative:</a:t>
                      </a:r>
                    </a:p>
                  </a:txBody>
                  <a:tcPr/>
                </a:tc>
                <a:extLst>
                  <a:ext uri="{0D108BD9-81ED-4DB2-BD59-A6C34878D82A}">
                    <a16:rowId xmlns:a16="http://schemas.microsoft.com/office/drawing/2014/main" val="2691734012"/>
                  </a:ext>
                </a:extLst>
              </a:tr>
            </a:tbl>
          </a:graphicData>
        </a:graphic>
      </p:graphicFrame>
      <p:sp>
        <p:nvSpPr>
          <p:cNvPr id="4" name="Footer Placeholder 3">
            <a:extLst>
              <a:ext uri="{FF2B5EF4-FFF2-40B4-BE49-F238E27FC236}">
                <a16:creationId xmlns:a16="http://schemas.microsoft.com/office/drawing/2014/main" id="{82F84C22-F235-6A38-CB95-BC2FC48EA97A}"/>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59985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B3C9B-8E15-9E32-D7D1-622E8D2784A2}"/>
              </a:ext>
            </a:extLst>
          </p:cNvPr>
          <p:cNvSpPr>
            <a:spLocks noGrp="1"/>
          </p:cNvSpPr>
          <p:nvPr>
            <p:ph type="title"/>
          </p:nvPr>
        </p:nvSpPr>
        <p:spPr>
          <a:xfrm>
            <a:off x="952500" y="270022"/>
            <a:ext cx="4941477" cy="610863"/>
          </a:xfrm>
        </p:spPr>
        <p:txBody>
          <a:bodyPr/>
          <a:lstStyle/>
          <a:p>
            <a:r>
              <a:rPr lang="en-US" dirty="0"/>
              <a:t>Design</a:t>
            </a:r>
          </a:p>
        </p:txBody>
      </p:sp>
      <p:graphicFrame>
        <p:nvGraphicFramePr>
          <p:cNvPr id="5" name="Table 5">
            <a:extLst>
              <a:ext uri="{FF2B5EF4-FFF2-40B4-BE49-F238E27FC236}">
                <a16:creationId xmlns:a16="http://schemas.microsoft.com/office/drawing/2014/main" id="{4112B8B6-20DF-94D2-4F0E-E8259011A471}"/>
              </a:ext>
            </a:extLst>
          </p:cNvPr>
          <p:cNvGraphicFramePr>
            <a:graphicFrameLocks noGrp="1"/>
          </p:cNvGraphicFramePr>
          <p:nvPr>
            <p:ph type="tbl" sz="quarter" idx="10"/>
            <p:extLst>
              <p:ext uri="{D42A27DB-BD31-4B8C-83A1-F6EECF244321}">
                <p14:modId xmlns:p14="http://schemas.microsoft.com/office/powerpoint/2010/main" val="3906444949"/>
              </p:ext>
            </p:extLst>
          </p:nvPr>
        </p:nvGraphicFramePr>
        <p:xfrm>
          <a:off x="952500" y="1023593"/>
          <a:ext cx="10287000" cy="5244698"/>
        </p:xfrm>
        <a:graphic>
          <a:graphicData uri="http://schemas.openxmlformats.org/drawingml/2006/table">
            <a:tbl>
              <a:tblPr firstRow="1" bandRow="1">
                <a:tableStyleId>{5C22544A-7EE6-4342-B048-85BDC9FD1C3A}</a:tableStyleId>
              </a:tblPr>
              <a:tblGrid>
                <a:gridCol w="1536700">
                  <a:extLst>
                    <a:ext uri="{9D8B030D-6E8A-4147-A177-3AD203B41FA5}">
                      <a16:colId xmlns:a16="http://schemas.microsoft.com/office/drawing/2014/main" val="234749847"/>
                    </a:ext>
                  </a:extLst>
                </a:gridCol>
                <a:gridCol w="5600700">
                  <a:extLst>
                    <a:ext uri="{9D8B030D-6E8A-4147-A177-3AD203B41FA5}">
                      <a16:colId xmlns:a16="http://schemas.microsoft.com/office/drawing/2014/main" val="3303502141"/>
                    </a:ext>
                  </a:extLst>
                </a:gridCol>
                <a:gridCol w="3149600">
                  <a:extLst>
                    <a:ext uri="{9D8B030D-6E8A-4147-A177-3AD203B41FA5}">
                      <a16:colId xmlns:a16="http://schemas.microsoft.com/office/drawing/2014/main" val="2477883035"/>
                    </a:ext>
                  </a:extLst>
                </a:gridCol>
              </a:tblGrid>
              <a:tr h="682250">
                <a:tc>
                  <a:txBody>
                    <a:bodyPr/>
                    <a:lstStyle/>
                    <a:p>
                      <a:pPr algn="ctr"/>
                      <a:r>
                        <a:rPr lang="en-US" sz="1600" b="1" i="0" dirty="0">
                          <a:solidFill>
                            <a:schemeClr val="tx1"/>
                          </a:solidFill>
                          <a:latin typeface="Calibri Light" panose="020F0302020204030204" pitchFamily="34" charset="0"/>
                          <a:cs typeface="Calibri Light" panose="020F0302020204030204" pitchFamily="34" charset="0"/>
                        </a:rPr>
                        <a:t>Design</a:t>
                      </a:r>
                    </a:p>
                  </a:txBody>
                  <a:tcPr anchor="ctr"/>
                </a:tc>
                <a:tc>
                  <a:txBody>
                    <a:bodyPr/>
                    <a:lstStyle/>
                    <a:p>
                      <a:pPr algn="ctr"/>
                      <a:r>
                        <a:rPr lang="en-US" sz="1600" b="1" i="0" dirty="0">
                          <a:solidFill>
                            <a:schemeClr val="tx1"/>
                          </a:solidFill>
                          <a:latin typeface="Calibri Light" panose="020F0302020204030204" pitchFamily="34" charset="0"/>
                          <a:cs typeface="Calibri Light" panose="020F0302020204030204" pitchFamily="34" charset="0"/>
                        </a:rPr>
                        <a:t>Definition</a:t>
                      </a:r>
                    </a:p>
                  </a:txBody>
                  <a:tcPr anchor="ctr"/>
                </a:tc>
                <a:tc>
                  <a:txBody>
                    <a:bodyPr/>
                    <a:lstStyle/>
                    <a:p>
                      <a:pPr algn="ctr"/>
                      <a:r>
                        <a:rPr lang="en-US" sz="1600" b="1" i="0" dirty="0">
                          <a:solidFill>
                            <a:schemeClr val="tx1"/>
                          </a:solidFill>
                          <a:latin typeface="Calibri Light" panose="020F0302020204030204" pitchFamily="34" charset="0"/>
                          <a:cs typeface="Calibri Light" panose="020F0302020204030204" pitchFamily="34" charset="0"/>
                        </a:rPr>
                        <a:t>Justification</a:t>
                      </a:r>
                    </a:p>
                    <a:p>
                      <a:pPr algn="ctr"/>
                      <a:r>
                        <a:rPr lang="en-US" sz="1600" b="1" i="0" dirty="0">
                          <a:solidFill>
                            <a:schemeClr val="tx1"/>
                          </a:solidFill>
                          <a:latin typeface="Calibri Light" panose="020F0302020204030204" pitchFamily="34" charset="0"/>
                          <a:cs typeface="Calibri Light" panose="020F0302020204030204" pitchFamily="34" charset="0"/>
                        </a:rPr>
                        <a:t>(use /not use)</a:t>
                      </a:r>
                    </a:p>
                  </a:txBody>
                  <a:tcPr anchor="ctr"/>
                </a:tc>
                <a:extLst>
                  <a:ext uri="{0D108BD9-81ED-4DB2-BD59-A6C34878D82A}">
                    <a16:rowId xmlns:a16="http://schemas.microsoft.com/office/drawing/2014/main" val="3389252364"/>
                  </a:ext>
                </a:extLst>
              </a:tr>
              <a:tr h="760408">
                <a:tc>
                  <a:txBody>
                    <a:bodyPr/>
                    <a:lstStyle/>
                    <a:p>
                      <a:pPr marL="0" marR="0" algn="l">
                        <a:spcBef>
                          <a:spcPts val="200"/>
                        </a:spcBef>
                        <a:spcAft>
                          <a:spcPts val="200"/>
                        </a:spcAft>
                      </a:pPr>
                      <a:r>
                        <a:rPr lang="en-US" sz="1600" dirty="0">
                          <a:effectLst/>
                          <a:latin typeface="Calibri Light" panose="020F0302020204030204" pitchFamily="34" charset="0"/>
                          <a:ea typeface="Times New Roman" panose="02020603050405020304" pitchFamily="18" charset="0"/>
                          <a:cs typeface="Calibri Light" panose="020F0302020204030204" pitchFamily="34" charset="0"/>
                        </a:rPr>
                        <a:t>Pre-Experimental</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i="0" dirty="0">
                        <a:highlight>
                          <a:srgbClr val="FFFF00"/>
                        </a:highlight>
                        <a:latin typeface="Calibri Light" panose="020F0302020204030204" pitchFamily="34" charset="0"/>
                        <a:cs typeface="Calibri Light" panose="020F0302020204030204" pitchFamily="34" charset="0"/>
                      </a:endParaRPr>
                    </a:p>
                  </a:txBody>
                  <a:tcPr/>
                </a:tc>
                <a:tc>
                  <a:txBody>
                    <a:bodyPr/>
                    <a:lstStyle/>
                    <a:p>
                      <a:endParaRPr lang="en-US" sz="1400" b="0" i="0" dirty="0">
                        <a:highlight>
                          <a:srgbClr val="FFFF00"/>
                        </a:highlight>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3132213913"/>
                  </a:ext>
                </a:extLst>
              </a:tr>
              <a:tr h="760408">
                <a:tc>
                  <a:txBody>
                    <a:bodyPr/>
                    <a:lstStyle/>
                    <a:p>
                      <a:pPr marL="0" marR="0" algn="l">
                        <a:spcBef>
                          <a:spcPts val="200"/>
                        </a:spcBef>
                        <a:spcAft>
                          <a:spcPts val="200"/>
                        </a:spcAft>
                      </a:pPr>
                      <a:r>
                        <a:rPr lang="en-US" sz="1600" kern="12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Quasi-Experimental</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i="0" kern="1200" dirty="0">
                        <a:latin typeface="Calibri Light" panose="020F0302020204030204" pitchFamily="34" charset="0"/>
                        <a:cs typeface="Calibri Light" panose="020F0302020204030204" pitchFamily="34" charset="0"/>
                      </a:endParaRPr>
                    </a:p>
                  </a:txBody>
                  <a:tcPr/>
                </a:tc>
                <a:tc>
                  <a:txBody>
                    <a:bodyPr/>
                    <a:lstStyle/>
                    <a:p>
                      <a:endParaRPr lang="en-US" sz="1400" b="0" i="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890075167"/>
                  </a:ext>
                </a:extLst>
              </a:tr>
              <a:tr h="760408">
                <a:tc>
                  <a:txBody>
                    <a:bodyPr/>
                    <a:lstStyle/>
                    <a:p>
                      <a:pPr marL="0" marR="0" algn="l">
                        <a:spcBef>
                          <a:spcPts val="200"/>
                        </a:spcBef>
                        <a:spcAft>
                          <a:spcPts val="200"/>
                        </a:spcAft>
                      </a:pPr>
                      <a:r>
                        <a:rPr lang="en-US" sz="1600" kern="12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Correlational or Associative</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i="0" u="none" strike="noStrike" kern="1200" dirty="0">
                        <a:solidFill>
                          <a:schemeClr val="dk1"/>
                        </a:solidFill>
                        <a:effectLst/>
                        <a:latin typeface="Calibri Light" panose="020F0302020204030204" pitchFamily="34" charset="0"/>
                        <a:ea typeface="+mn-ea"/>
                        <a:cs typeface="Calibri Light" panose="020F0302020204030204" pitchFamily="34" charset="0"/>
                      </a:endParaRPr>
                    </a:p>
                  </a:txBody>
                  <a:tcPr/>
                </a:tc>
                <a:tc>
                  <a:txBody>
                    <a:bodyPr/>
                    <a:lstStyle/>
                    <a:p>
                      <a:endParaRPr lang="en-US" sz="1400" b="0" i="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321472805"/>
                  </a:ext>
                </a:extLst>
              </a:tr>
              <a:tr h="760408">
                <a:tc>
                  <a:txBody>
                    <a:bodyPr/>
                    <a:lstStyle/>
                    <a:p>
                      <a:pPr marL="0" marR="0" algn="l">
                        <a:spcBef>
                          <a:spcPts val="200"/>
                        </a:spcBef>
                        <a:spcAft>
                          <a:spcPts val="200"/>
                        </a:spcAft>
                      </a:pPr>
                      <a:r>
                        <a:rPr lang="en-US" sz="1600" kern="12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Correlational-predictive</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i="0" u="none" strike="noStrike" kern="1200" dirty="0">
                        <a:effectLst/>
                        <a:latin typeface="Calibri Light" panose="020F0302020204030204" pitchFamily="34" charset="0"/>
                        <a:cs typeface="Calibri Light" panose="020F03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3129618978"/>
                  </a:ext>
                </a:extLst>
              </a:tr>
              <a:tr h="760408">
                <a:tc>
                  <a:txBody>
                    <a:bodyPr/>
                    <a:lstStyle/>
                    <a:p>
                      <a:pPr marL="0" marR="0" algn="l">
                        <a:spcBef>
                          <a:spcPts val="200"/>
                        </a:spcBef>
                        <a:spcAft>
                          <a:spcPts val="200"/>
                        </a:spcAft>
                      </a:pPr>
                      <a:r>
                        <a:rPr lang="en-US" sz="1600" kern="12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Comparative</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i="0" u="none" strike="noStrike" kern="1200" dirty="0">
                        <a:effectLst/>
                        <a:latin typeface="Calibri Light" panose="020F0302020204030204" pitchFamily="34" charset="0"/>
                        <a:cs typeface="Calibri Light" panose="020F03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i="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308888920"/>
                  </a:ext>
                </a:extLst>
              </a:tr>
              <a:tr h="760408">
                <a:tc>
                  <a:txBody>
                    <a:bodyPr/>
                    <a:lstStyle/>
                    <a:p>
                      <a:pPr marL="0" marR="0" algn="l">
                        <a:spcBef>
                          <a:spcPts val="200"/>
                        </a:spcBef>
                        <a:spcAft>
                          <a:spcPts val="200"/>
                        </a:spcAft>
                      </a:pPr>
                      <a:r>
                        <a:rPr lang="en-US" sz="1600" dirty="0">
                          <a:effectLst/>
                          <a:latin typeface="Calibri Light" panose="020F0302020204030204" pitchFamily="34" charset="0"/>
                          <a:ea typeface="Times New Roman" panose="02020603050405020304" pitchFamily="18" charset="0"/>
                          <a:cs typeface="Calibri Light" panose="020F0302020204030204" pitchFamily="34" charset="0"/>
                        </a:rPr>
                        <a:t>Ex Post Facto</a:t>
                      </a:r>
                      <a:endParaRPr lang="en-US"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tc>
                <a:tc>
                  <a:txBody>
                    <a:bodyPr/>
                    <a:lstStyle/>
                    <a:p>
                      <a:pPr marL="0" indent="0">
                        <a:buFont typeface="Arial" panose="020B0604020202020204" pitchFamily="34" charset="0"/>
                        <a:buNone/>
                      </a:pPr>
                      <a:endParaRPr lang="en-US" sz="1400" b="0" i="0" dirty="0">
                        <a:latin typeface="Calibri Light" panose="020F0302020204030204" pitchFamily="34" charset="0"/>
                        <a:cs typeface="Calibri Light" panose="020F0302020204030204" pitchFamily="34" charset="0"/>
                      </a:endParaRPr>
                    </a:p>
                  </a:txBody>
                  <a:tcPr/>
                </a:tc>
                <a:tc>
                  <a:txBody>
                    <a:bodyPr/>
                    <a:lstStyle/>
                    <a:p>
                      <a:endParaRPr lang="en-US" sz="1400" b="0" i="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926943635"/>
                  </a:ext>
                </a:extLst>
              </a:tr>
            </a:tbl>
          </a:graphicData>
        </a:graphic>
      </p:graphicFrame>
      <p:sp>
        <p:nvSpPr>
          <p:cNvPr id="4" name="Footer Placeholder 3">
            <a:extLst>
              <a:ext uri="{FF2B5EF4-FFF2-40B4-BE49-F238E27FC236}">
                <a16:creationId xmlns:a16="http://schemas.microsoft.com/office/drawing/2014/main" id="{341C697D-90CF-0A44-44EE-B0F7D772B18C}"/>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423795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5974-C015-395C-FE00-628B25430254}"/>
              </a:ext>
            </a:extLst>
          </p:cNvPr>
          <p:cNvSpPr>
            <a:spLocks noGrp="1"/>
          </p:cNvSpPr>
          <p:nvPr>
            <p:ph type="title"/>
          </p:nvPr>
        </p:nvSpPr>
        <p:spPr/>
        <p:txBody>
          <a:bodyPr/>
          <a:lstStyle/>
          <a:p>
            <a:r>
              <a:rPr lang="en-US" dirty="0"/>
              <a:t>Feasibility Slide 1</a:t>
            </a:r>
          </a:p>
        </p:txBody>
      </p:sp>
      <p:sp>
        <p:nvSpPr>
          <p:cNvPr id="3" name="Text Placeholder 2">
            <a:extLst>
              <a:ext uri="{FF2B5EF4-FFF2-40B4-BE49-F238E27FC236}">
                <a16:creationId xmlns:a16="http://schemas.microsoft.com/office/drawing/2014/main" id="{CBE175A4-781E-98CB-6DFA-51E81E532BFA}"/>
              </a:ext>
            </a:extLst>
          </p:cNvPr>
          <p:cNvSpPr>
            <a:spLocks noGrp="1"/>
          </p:cNvSpPr>
          <p:nvPr>
            <p:ph type="body" idx="1"/>
          </p:nvPr>
        </p:nvSpPr>
        <p:spPr>
          <a:xfrm>
            <a:off x="964023" y="2094337"/>
            <a:ext cx="4827178" cy="369463"/>
          </a:xfrm>
        </p:spPr>
        <p:txBody>
          <a:bodyPr/>
          <a:lstStyle/>
          <a:p>
            <a:r>
              <a:rPr lang="en-US" dirty="0"/>
              <a:t>Resources for Study</a:t>
            </a:r>
          </a:p>
        </p:txBody>
      </p:sp>
      <p:sp>
        <p:nvSpPr>
          <p:cNvPr id="4" name="Text Placeholder 3">
            <a:extLst>
              <a:ext uri="{FF2B5EF4-FFF2-40B4-BE49-F238E27FC236}">
                <a16:creationId xmlns:a16="http://schemas.microsoft.com/office/drawing/2014/main" id="{82A5A3FF-50E7-692E-C98D-C576392E8F38}"/>
              </a:ext>
            </a:extLst>
          </p:cNvPr>
          <p:cNvSpPr>
            <a:spLocks noGrp="1"/>
          </p:cNvSpPr>
          <p:nvPr>
            <p:ph type="body" idx="10"/>
          </p:nvPr>
        </p:nvSpPr>
        <p:spPr>
          <a:xfrm>
            <a:off x="6362700" y="2094337"/>
            <a:ext cx="4764829" cy="369463"/>
          </a:xfrm>
        </p:spPr>
        <p:txBody>
          <a:bodyPr/>
          <a:lstStyle/>
          <a:p>
            <a:r>
              <a:rPr lang="en-US" dirty="0"/>
              <a:t>Ethical Concerns</a:t>
            </a:r>
          </a:p>
        </p:txBody>
      </p:sp>
      <p:sp>
        <p:nvSpPr>
          <p:cNvPr id="5" name="Content Placeholder 4">
            <a:extLst>
              <a:ext uri="{FF2B5EF4-FFF2-40B4-BE49-F238E27FC236}">
                <a16:creationId xmlns:a16="http://schemas.microsoft.com/office/drawing/2014/main" id="{6D8EA8A5-8646-7C2E-7780-A1526C034674}"/>
              </a:ext>
            </a:extLst>
          </p:cNvPr>
          <p:cNvSpPr>
            <a:spLocks noGrp="1"/>
          </p:cNvSpPr>
          <p:nvPr>
            <p:ph sz="half" idx="2"/>
          </p:nvPr>
        </p:nvSpPr>
        <p:spPr>
          <a:xfrm>
            <a:off x="964023" y="2463801"/>
            <a:ext cx="4827178" cy="3898498"/>
          </a:xfrm>
        </p:spPr>
        <p:txBody>
          <a:bodyPr/>
          <a:lstStyle/>
          <a:p>
            <a:endParaRPr lang="en-US" dirty="0"/>
          </a:p>
        </p:txBody>
      </p:sp>
      <p:sp>
        <p:nvSpPr>
          <p:cNvPr id="6" name="Content Placeholder 5">
            <a:extLst>
              <a:ext uri="{FF2B5EF4-FFF2-40B4-BE49-F238E27FC236}">
                <a16:creationId xmlns:a16="http://schemas.microsoft.com/office/drawing/2014/main" id="{C43F7044-767D-BB09-63F3-A117BB048AFF}"/>
              </a:ext>
            </a:extLst>
          </p:cNvPr>
          <p:cNvSpPr>
            <a:spLocks noGrp="1"/>
          </p:cNvSpPr>
          <p:nvPr>
            <p:ph sz="half" idx="13"/>
          </p:nvPr>
        </p:nvSpPr>
        <p:spPr>
          <a:xfrm>
            <a:off x="6362700" y="2463800"/>
            <a:ext cx="4756241" cy="3898498"/>
          </a:xfrm>
        </p:spPr>
        <p:txBody>
          <a:bodyPr/>
          <a:lstStyle/>
          <a:p>
            <a:endParaRPr lang="en-US" dirty="0"/>
          </a:p>
        </p:txBody>
      </p:sp>
      <p:sp>
        <p:nvSpPr>
          <p:cNvPr id="7" name="Footer Placeholder 6">
            <a:extLst>
              <a:ext uri="{FF2B5EF4-FFF2-40B4-BE49-F238E27FC236}">
                <a16:creationId xmlns:a16="http://schemas.microsoft.com/office/drawing/2014/main" id="{D4FF64C5-CE22-1A13-DCFB-BA02EEC4A3C0}"/>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81268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5974-C015-395C-FE00-628B25430254}"/>
              </a:ext>
            </a:extLst>
          </p:cNvPr>
          <p:cNvSpPr>
            <a:spLocks noGrp="1"/>
          </p:cNvSpPr>
          <p:nvPr>
            <p:ph type="title"/>
          </p:nvPr>
        </p:nvSpPr>
        <p:spPr/>
        <p:txBody>
          <a:bodyPr/>
          <a:lstStyle/>
          <a:p>
            <a:r>
              <a:rPr lang="en-US" dirty="0"/>
              <a:t>Feasibility Slide 2</a:t>
            </a:r>
          </a:p>
        </p:txBody>
      </p:sp>
      <p:sp>
        <p:nvSpPr>
          <p:cNvPr id="3" name="Text Placeholder 2">
            <a:extLst>
              <a:ext uri="{FF2B5EF4-FFF2-40B4-BE49-F238E27FC236}">
                <a16:creationId xmlns:a16="http://schemas.microsoft.com/office/drawing/2014/main" id="{CBE175A4-781E-98CB-6DFA-51E81E532BFA}"/>
              </a:ext>
            </a:extLst>
          </p:cNvPr>
          <p:cNvSpPr>
            <a:spLocks noGrp="1"/>
          </p:cNvSpPr>
          <p:nvPr>
            <p:ph type="body" idx="1"/>
          </p:nvPr>
        </p:nvSpPr>
        <p:spPr>
          <a:xfrm>
            <a:off x="964023" y="2094337"/>
            <a:ext cx="4827178" cy="610863"/>
          </a:xfrm>
        </p:spPr>
        <p:txBody>
          <a:bodyPr>
            <a:noAutofit/>
          </a:bodyPr>
          <a:lstStyle/>
          <a:p>
            <a:pPr>
              <a:lnSpc>
                <a:spcPct val="100000"/>
              </a:lnSpc>
              <a:spcBef>
                <a:spcPts val="0"/>
              </a:spcBef>
            </a:pPr>
            <a:r>
              <a:rPr lang="en-US" dirty="0"/>
              <a:t>Study Alignment with Program </a:t>
            </a:r>
          </a:p>
          <a:p>
            <a:pPr>
              <a:lnSpc>
                <a:spcPct val="100000"/>
              </a:lnSpc>
              <a:spcBef>
                <a:spcPts val="0"/>
              </a:spcBef>
            </a:pPr>
            <a:r>
              <a:rPr lang="en-US" dirty="0"/>
              <a:t>(Identify Program of Study)</a:t>
            </a:r>
          </a:p>
        </p:txBody>
      </p:sp>
      <p:sp>
        <p:nvSpPr>
          <p:cNvPr id="4" name="Text Placeholder 3">
            <a:extLst>
              <a:ext uri="{FF2B5EF4-FFF2-40B4-BE49-F238E27FC236}">
                <a16:creationId xmlns:a16="http://schemas.microsoft.com/office/drawing/2014/main" id="{82A5A3FF-50E7-692E-C98D-C576392E8F38}"/>
              </a:ext>
            </a:extLst>
          </p:cNvPr>
          <p:cNvSpPr>
            <a:spLocks noGrp="1"/>
          </p:cNvSpPr>
          <p:nvPr>
            <p:ph type="body" idx="10"/>
          </p:nvPr>
        </p:nvSpPr>
        <p:spPr>
          <a:xfrm>
            <a:off x="6362700" y="2094337"/>
            <a:ext cx="4764829" cy="610863"/>
          </a:xfrm>
        </p:spPr>
        <p:txBody>
          <a:bodyPr/>
          <a:lstStyle/>
          <a:p>
            <a:r>
              <a:rPr lang="en-US" dirty="0"/>
              <a:t>Feasibility Concerns</a:t>
            </a:r>
          </a:p>
        </p:txBody>
      </p:sp>
      <p:sp>
        <p:nvSpPr>
          <p:cNvPr id="5" name="Content Placeholder 4">
            <a:extLst>
              <a:ext uri="{FF2B5EF4-FFF2-40B4-BE49-F238E27FC236}">
                <a16:creationId xmlns:a16="http://schemas.microsoft.com/office/drawing/2014/main" id="{6D8EA8A5-8646-7C2E-7780-A1526C034674}"/>
              </a:ext>
            </a:extLst>
          </p:cNvPr>
          <p:cNvSpPr>
            <a:spLocks noGrp="1"/>
          </p:cNvSpPr>
          <p:nvPr>
            <p:ph sz="half" idx="2"/>
          </p:nvPr>
        </p:nvSpPr>
        <p:spPr>
          <a:xfrm>
            <a:off x="964023" y="2799145"/>
            <a:ext cx="4827178" cy="3563153"/>
          </a:xfrm>
        </p:spPr>
        <p:txBody>
          <a:bodyPr/>
          <a:lstStyle/>
          <a:p>
            <a:pPr marL="292100" indent="-285750"/>
            <a:r>
              <a:rPr lang="en-US" sz="1600" dirty="0"/>
              <a:t>Degree &amp; Emphasis:</a:t>
            </a:r>
          </a:p>
          <a:p>
            <a:pPr marL="292100" indent="-285750"/>
            <a:endParaRPr lang="en-US" sz="1600" dirty="0"/>
          </a:p>
          <a:p>
            <a:pPr marL="292100" indent="-285750"/>
            <a:r>
              <a:rPr lang="en-US" sz="1600" dirty="0"/>
              <a:t>Alignment of topic to degree:</a:t>
            </a:r>
            <a:endParaRPr lang="en-US" sz="1600" b="1" u="sng" dirty="0"/>
          </a:p>
          <a:p>
            <a:endParaRPr lang="en-US" dirty="0"/>
          </a:p>
          <a:p>
            <a:endParaRPr lang="en-US" dirty="0"/>
          </a:p>
        </p:txBody>
      </p:sp>
      <p:sp>
        <p:nvSpPr>
          <p:cNvPr id="6" name="Content Placeholder 5">
            <a:extLst>
              <a:ext uri="{FF2B5EF4-FFF2-40B4-BE49-F238E27FC236}">
                <a16:creationId xmlns:a16="http://schemas.microsoft.com/office/drawing/2014/main" id="{C43F7044-767D-BB09-63F3-A117BB048AFF}"/>
              </a:ext>
            </a:extLst>
          </p:cNvPr>
          <p:cNvSpPr>
            <a:spLocks noGrp="1"/>
          </p:cNvSpPr>
          <p:nvPr>
            <p:ph sz="half" idx="13"/>
          </p:nvPr>
        </p:nvSpPr>
        <p:spPr>
          <a:xfrm>
            <a:off x="6362700" y="2799146"/>
            <a:ext cx="4756241" cy="3563152"/>
          </a:xfrm>
        </p:spPr>
        <p:txBody>
          <a:bodyPr/>
          <a:lstStyle/>
          <a:p>
            <a:endParaRPr lang="en-US"/>
          </a:p>
        </p:txBody>
      </p:sp>
      <p:sp>
        <p:nvSpPr>
          <p:cNvPr id="7" name="Footer Placeholder 6">
            <a:extLst>
              <a:ext uri="{FF2B5EF4-FFF2-40B4-BE49-F238E27FC236}">
                <a16:creationId xmlns:a16="http://schemas.microsoft.com/office/drawing/2014/main" id="{D4FF64C5-CE22-1A13-DCFB-BA02EEC4A3C0}"/>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681528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4C2A-C8B2-36D5-2BA6-F3F49E3153E8}"/>
              </a:ext>
            </a:extLst>
          </p:cNvPr>
          <p:cNvSpPr>
            <a:spLocks noGrp="1"/>
          </p:cNvSpPr>
          <p:nvPr>
            <p:ph type="title"/>
          </p:nvPr>
        </p:nvSpPr>
        <p:spPr/>
        <p:txBody>
          <a:bodyPr/>
          <a:lstStyle/>
          <a:p>
            <a:r>
              <a:rPr lang="en-US" dirty="0"/>
              <a:t>Defend</a:t>
            </a:r>
          </a:p>
        </p:txBody>
      </p:sp>
      <p:sp>
        <p:nvSpPr>
          <p:cNvPr id="3" name="Text Placeholder 2">
            <a:extLst>
              <a:ext uri="{FF2B5EF4-FFF2-40B4-BE49-F238E27FC236}">
                <a16:creationId xmlns:a16="http://schemas.microsoft.com/office/drawing/2014/main" id="{5ED5A459-B64A-2CD7-42DE-6896B6C423D4}"/>
              </a:ext>
            </a:extLst>
          </p:cNvPr>
          <p:cNvSpPr>
            <a:spLocks noGrp="1"/>
          </p:cNvSpPr>
          <p:nvPr>
            <p:ph type="body" sz="quarter" idx="10"/>
          </p:nvPr>
        </p:nvSpPr>
        <p:spPr/>
        <p:txBody>
          <a:bodyPr/>
          <a:lstStyle/>
          <a:p>
            <a:r>
              <a:rPr lang="en-US" dirty="0"/>
              <a:t>Questions</a:t>
            </a:r>
          </a:p>
          <a:p>
            <a:r>
              <a:rPr lang="en-US" dirty="0"/>
              <a:t>Feedback</a:t>
            </a:r>
          </a:p>
          <a:p>
            <a:endParaRPr lang="en-US" dirty="0"/>
          </a:p>
        </p:txBody>
      </p:sp>
      <p:sp>
        <p:nvSpPr>
          <p:cNvPr id="4" name="Footer Placeholder 3">
            <a:extLst>
              <a:ext uri="{FF2B5EF4-FFF2-40B4-BE49-F238E27FC236}">
                <a16:creationId xmlns:a16="http://schemas.microsoft.com/office/drawing/2014/main" id="{B8EAF519-4002-6E28-27A0-6F3C76CF0D1E}"/>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6619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4C2A-C8B2-36D5-2BA6-F3F49E3153E8}"/>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5ED5A459-B64A-2CD7-42DE-6896B6C423D4}"/>
              </a:ext>
            </a:extLst>
          </p:cNvPr>
          <p:cNvSpPr>
            <a:spLocks noGrp="1"/>
          </p:cNvSpPr>
          <p:nvPr>
            <p:ph type="body" sz="quarter" idx="10"/>
          </p:nvPr>
        </p:nvSpPr>
        <p:spPr/>
        <p:txBody>
          <a:bodyPr/>
          <a:lstStyle/>
          <a:p>
            <a:endParaRPr lang="en-US" dirty="0"/>
          </a:p>
        </p:txBody>
      </p:sp>
      <p:sp>
        <p:nvSpPr>
          <p:cNvPr id="4" name="Footer Placeholder 3">
            <a:extLst>
              <a:ext uri="{FF2B5EF4-FFF2-40B4-BE49-F238E27FC236}">
                <a16:creationId xmlns:a16="http://schemas.microsoft.com/office/drawing/2014/main" id="{B8EAF519-4002-6E28-27A0-6F3C76CF0D1E}"/>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638146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9696-B840-9696-2812-335911D7FE59}"/>
              </a:ext>
            </a:extLst>
          </p:cNvPr>
          <p:cNvSpPr>
            <a:spLocks noGrp="1"/>
          </p:cNvSpPr>
          <p:nvPr>
            <p:ph type="title"/>
          </p:nvPr>
        </p:nvSpPr>
        <p:spPr/>
        <p:txBody>
          <a:bodyPr>
            <a:normAutofit/>
          </a:bodyPr>
          <a:lstStyle/>
          <a:p>
            <a:r>
              <a:rPr lang="en-US" dirty="0"/>
              <a:t>Purpose Statement</a:t>
            </a:r>
          </a:p>
        </p:txBody>
      </p:sp>
      <p:sp>
        <p:nvSpPr>
          <p:cNvPr id="3" name="Text Placeholder 2">
            <a:extLst>
              <a:ext uri="{FF2B5EF4-FFF2-40B4-BE49-F238E27FC236}">
                <a16:creationId xmlns:a16="http://schemas.microsoft.com/office/drawing/2014/main" id="{6FF2AAF8-0EE8-E1E7-0854-3EBDAE204ADA}"/>
              </a:ext>
            </a:extLst>
          </p:cNvPr>
          <p:cNvSpPr>
            <a:spLocks noGrp="1"/>
          </p:cNvSpPr>
          <p:nvPr>
            <p:ph type="body" sz="quarter" idx="10"/>
          </p:nvPr>
        </p:nvSpPr>
        <p:spPr/>
        <p:txBody>
          <a:bodyPr/>
          <a:lstStyle/>
          <a:p>
            <a:pPr marL="0" indent="0">
              <a:buNone/>
            </a:pPr>
            <a:r>
              <a:rPr lang="en-US" dirty="0"/>
              <a:t>The purpose of this quantitative…</a:t>
            </a:r>
          </a:p>
        </p:txBody>
      </p:sp>
      <p:sp>
        <p:nvSpPr>
          <p:cNvPr id="4" name="Footer Placeholder 3">
            <a:extLst>
              <a:ext uri="{FF2B5EF4-FFF2-40B4-BE49-F238E27FC236}">
                <a16:creationId xmlns:a16="http://schemas.microsoft.com/office/drawing/2014/main" id="{7C324022-1DE9-8CED-F2E3-BFF563C53E0E}"/>
              </a:ext>
            </a:extLst>
          </p:cNvPr>
          <p:cNvSpPr>
            <a:spLocks noGrp="1"/>
          </p:cNvSpPr>
          <p:nvPr>
            <p:ph type="ftr" sz="quarter" idx="3"/>
          </p:nvPr>
        </p:nvSpPr>
        <p:spPr/>
        <p:txBody>
          <a:bodyPr/>
          <a:lstStyle/>
          <a:p>
            <a:r>
              <a:rPr lang="en-US" sz="1400" dirty="0"/>
              <a:t>DOCTORATES WITH PURPOSE</a:t>
            </a:r>
          </a:p>
        </p:txBody>
      </p:sp>
    </p:spTree>
    <p:extLst>
      <p:ext uri="{BB962C8B-B14F-4D97-AF65-F5344CB8AC3E}">
        <p14:creationId xmlns:p14="http://schemas.microsoft.com/office/powerpoint/2010/main" val="2539754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87FC4-C0BB-D09D-B40A-FC7960C5B334}"/>
              </a:ext>
            </a:extLst>
          </p:cNvPr>
          <p:cNvSpPr>
            <a:spLocks noGrp="1"/>
          </p:cNvSpPr>
          <p:nvPr>
            <p:ph type="title"/>
          </p:nvPr>
        </p:nvSpPr>
        <p:spPr>
          <a:xfrm>
            <a:off x="964023" y="776511"/>
            <a:ext cx="5703477" cy="610863"/>
          </a:xfrm>
        </p:spPr>
        <p:txBody>
          <a:bodyPr>
            <a:normAutofit fontScale="90000"/>
          </a:bodyPr>
          <a:lstStyle/>
          <a:p>
            <a:r>
              <a:rPr lang="en-US" dirty="0"/>
              <a:t>Population, Target Population, &amp; Sample</a:t>
            </a:r>
          </a:p>
        </p:txBody>
      </p:sp>
      <p:graphicFrame>
        <p:nvGraphicFramePr>
          <p:cNvPr id="5" name="Table 5">
            <a:extLst>
              <a:ext uri="{FF2B5EF4-FFF2-40B4-BE49-F238E27FC236}">
                <a16:creationId xmlns:a16="http://schemas.microsoft.com/office/drawing/2014/main" id="{7A4D7033-BBB5-A967-EB7E-78C3C39513F5}"/>
              </a:ext>
            </a:extLst>
          </p:cNvPr>
          <p:cNvGraphicFramePr>
            <a:graphicFrameLocks noGrp="1"/>
          </p:cNvGraphicFramePr>
          <p:nvPr>
            <p:ph type="tbl" sz="quarter" idx="10"/>
            <p:extLst>
              <p:ext uri="{D42A27DB-BD31-4B8C-83A1-F6EECF244321}">
                <p14:modId xmlns:p14="http://schemas.microsoft.com/office/powerpoint/2010/main" val="3739446600"/>
              </p:ext>
            </p:extLst>
          </p:nvPr>
        </p:nvGraphicFramePr>
        <p:xfrm>
          <a:off x="952500" y="1586547"/>
          <a:ext cx="10287000" cy="4673199"/>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3085096031"/>
                    </a:ext>
                  </a:extLst>
                </a:gridCol>
                <a:gridCol w="3429000">
                  <a:extLst>
                    <a:ext uri="{9D8B030D-6E8A-4147-A177-3AD203B41FA5}">
                      <a16:colId xmlns:a16="http://schemas.microsoft.com/office/drawing/2014/main" val="4206925705"/>
                    </a:ext>
                  </a:extLst>
                </a:gridCol>
                <a:gridCol w="3429000">
                  <a:extLst>
                    <a:ext uri="{9D8B030D-6E8A-4147-A177-3AD203B41FA5}">
                      <a16:colId xmlns:a16="http://schemas.microsoft.com/office/drawing/2014/main" val="871669540"/>
                    </a:ext>
                  </a:extLst>
                </a:gridCol>
              </a:tblGrid>
              <a:tr h="466467">
                <a:tc>
                  <a:txBody>
                    <a:bodyPr/>
                    <a:lstStyle/>
                    <a:p>
                      <a:pPr algn="ctr"/>
                      <a:r>
                        <a:rPr lang="en-US" sz="2000" b="1" i="0" dirty="0">
                          <a:latin typeface="Calibri Light" panose="020F0302020204030204" pitchFamily="34" charset="0"/>
                          <a:cs typeface="Calibri Light" panose="020F0302020204030204" pitchFamily="34" charset="0"/>
                        </a:rPr>
                        <a:t>General Population</a:t>
                      </a:r>
                    </a:p>
                  </a:txBody>
                  <a:tcPr/>
                </a:tc>
                <a:tc>
                  <a:txBody>
                    <a:bodyPr/>
                    <a:lstStyle/>
                    <a:p>
                      <a:pPr algn="ctr"/>
                      <a:r>
                        <a:rPr lang="en-US" sz="2000" b="1" i="0" dirty="0">
                          <a:latin typeface="Calibri Light" panose="020F0302020204030204" pitchFamily="34" charset="0"/>
                          <a:cs typeface="Calibri Light" panose="020F0302020204030204" pitchFamily="34" charset="0"/>
                        </a:rPr>
                        <a:t>Target Population</a:t>
                      </a:r>
                    </a:p>
                  </a:txBody>
                  <a:tcPr/>
                </a:tc>
                <a:tc>
                  <a:txBody>
                    <a:bodyPr/>
                    <a:lstStyle/>
                    <a:p>
                      <a:pPr algn="ctr"/>
                      <a:r>
                        <a:rPr lang="en-US" sz="2000" b="1" i="0" dirty="0">
                          <a:latin typeface="Calibri Light" panose="020F0302020204030204" pitchFamily="34" charset="0"/>
                          <a:cs typeface="Calibri Light" panose="020F0302020204030204" pitchFamily="34" charset="0"/>
                        </a:rPr>
                        <a:t>Sample</a:t>
                      </a:r>
                    </a:p>
                  </a:txBody>
                  <a:tcPr/>
                </a:tc>
                <a:extLst>
                  <a:ext uri="{0D108BD9-81ED-4DB2-BD59-A6C34878D82A}">
                    <a16:rowId xmlns:a16="http://schemas.microsoft.com/office/drawing/2014/main" val="592574490"/>
                  </a:ext>
                </a:extLst>
              </a:tr>
              <a:tr h="2103366">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958231563"/>
                  </a:ext>
                </a:extLst>
              </a:tr>
              <a:tr h="2103366">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82481769"/>
                  </a:ext>
                </a:extLst>
              </a:tr>
            </a:tbl>
          </a:graphicData>
        </a:graphic>
      </p:graphicFrame>
      <p:sp>
        <p:nvSpPr>
          <p:cNvPr id="4" name="Footer Placeholder 3">
            <a:extLst>
              <a:ext uri="{FF2B5EF4-FFF2-40B4-BE49-F238E27FC236}">
                <a16:creationId xmlns:a16="http://schemas.microsoft.com/office/drawing/2014/main" id="{0350432F-C668-E28D-B8D4-7754964FCC05}"/>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840788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A9A7-B223-C91D-2113-D0F776C36B10}"/>
              </a:ext>
            </a:extLst>
          </p:cNvPr>
          <p:cNvSpPr>
            <a:spLocks noGrp="1"/>
          </p:cNvSpPr>
          <p:nvPr>
            <p:ph type="title"/>
          </p:nvPr>
        </p:nvSpPr>
        <p:spPr>
          <a:xfrm>
            <a:off x="964023" y="879063"/>
            <a:ext cx="6018668" cy="610863"/>
          </a:xfrm>
        </p:spPr>
        <p:txBody>
          <a:bodyPr>
            <a:normAutofit/>
          </a:bodyPr>
          <a:lstStyle/>
          <a:p>
            <a:r>
              <a:rPr lang="en-US" sz="4400" dirty="0">
                <a:solidFill>
                  <a:schemeClr val="bg1"/>
                </a:solidFill>
                <a:latin typeface="Gill Sans"/>
              </a:rPr>
              <a:t>Instructions for Faculty</a:t>
            </a:r>
            <a:endParaRPr lang="en-US" dirty="0">
              <a:solidFill>
                <a:schemeClr val="bg1"/>
              </a:solidFill>
            </a:endParaRPr>
          </a:p>
        </p:txBody>
      </p:sp>
      <p:sp>
        <p:nvSpPr>
          <p:cNvPr id="3" name="Text Placeholder 2">
            <a:extLst>
              <a:ext uri="{FF2B5EF4-FFF2-40B4-BE49-F238E27FC236}">
                <a16:creationId xmlns:a16="http://schemas.microsoft.com/office/drawing/2014/main" id="{A3FC2042-24ED-4889-AE21-BA11B0129573}"/>
              </a:ext>
            </a:extLst>
          </p:cNvPr>
          <p:cNvSpPr>
            <a:spLocks noGrp="1"/>
          </p:cNvSpPr>
          <p:nvPr>
            <p:ph type="body" idx="1"/>
          </p:nvPr>
        </p:nvSpPr>
        <p:spPr/>
        <p:txBody>
          <a:bodyPr>
            <a:normAutofit/>
          </a:bodyPr>
          <a:lstStyle/>
          <a:p>
            <a:r>
              <a:rPr lang="en-US" dirty="0"/>
              <a:t>General Instructions</a:t>
            </a:r>
          </a:p>
        </p:txBody>
      </p:sp>
      <p:sp>
        <p:nvSpPr>
          <p:cNvPr id="4" name="Text Placeholder 3">
            <a:extLst>
              <a:ext uri="{FF2B5EF4-FFF2-40B4-BE49-F238E27FC236}">
                <a16:creationId xmlns:a16="http://schemas.microsoft.com/office/drawing/2014/main" id="{1FBBA058-3199-6E03-470B-EEEDA98F4B36}"/>
              </a:ext>
            </a:extLst>
          </p:cNvPr>
          <p:cNvSpPr>
            <a:spLocks noGrp="1"/>
          </p:cNvSpPr>
          <p:nvPr>
            <p:ph type="body" idx="10"/>
          </p:nvPr>
        </p:nvSpPr>
        <p:spPr/>
        <p:txBody>
          <a:bodyPr>
            <a:normAutofit/>
          </a:bodyPr>
          <a:lstStyle/>
          <a:p>
            <a:r>
              <a:rPr lang="en-US" dirty="0"/>
              <a:t>Additional Information</a:t>
            </a:r>
          </a:p>
        </p:txBody>
      </p:sp>
      <p:sp>
        <p:nvSpPr>
          <p:cNvPr id="5" name="Content Placeholder 4">
            <a:extLst>
              <a:ext uri="{FF2B5EF4-FFF2-40B4-BE49-F238E27FC236}">
                <a16:creationId xmlns:a16="http://schemas.microsoft.com/office/drawing/2014/main" id="{B3E817A5-A7DC-4632-84EF-8169F1EF99D3}"/>
              </a:ext>
            </a:extLst>
          </p:cNvPr>
          <p:cNvSpPr>
            <a:spLocks noGrp="1"/>
          </p:cNvSpPr>
          <p:nvPr>
            <p:ph sz="half" idx="2"/>
          </p:nvPr>
        </p:nvSpPr>
        <p:spPr>
          <a:xfrm>
            <a:off x="964023" y="2799146"/>
            <a:ext cx="4827178" cy="3784534"/>
          </a:xfrm>
        </p:spPr>
        <p:txBody>
          <a:bodyPr>
            <a:normAutofit/>
          </a:bodyPr>
          <a:lstStyle/>
          <a:p>
            <a:r>
              <a:rPr lang="en-US" sz="1800" dirty="0"/>
              <a:t>Written feedback is to be provided via bubble comments. </a:t>
            </a:r>
          </a:p>
          <a:p>
            <a:r>
              <a:rPr lang="en-US" sz="1800" dirty="0"/>
              <a:t>Comments can be created by holding </a:t>
            </a:r>
            <a:r>
              <a:rPr lang="en-US" sz="1800" dirty="0" err="1"/>
              <a:t>Ctrl+M</a:t>
            </a:r>
            <a:r>
              <a:rPr lang="en-US" sz="1800" dirty="0"/>
              <a:t> (for PC) or </a:t>
            </a:r>
            <a:r>
              <a:rPr lang="en-US" sz="1800" dirty="0" err="1"/>
              <a:t>Command+Shift+M</a:t>
            </a:r>
            <a:r>
              <a:rPr lang="en-US" sz="1800" dirty="0"/>
              <a:t> (Mac) on your keyboard, or via the Review tab. </a:t>
            </a:r>
          </a:p>
          <a:p>
            <a:r>
              <a:rPr lang="en-US" sz="1800" dirty="0"/>
              <a:t>To access the Comment pane, click the “review” tab and select “Show comments.”</a:t>
            </a:r>
          </a:p>
          <a:p>
            <a:endParaRPr lang="en-US" sz="1800" dirty="0"/>
          </a:p>
        </p:txBody>
      </p:sp>
      <p:sp>
        <p:nvSpPr>
          <p:cNvPr id="6" name="Content Placeholder 5">
            <a:extLst>
              <a:ext uri="{FF2B5EF4-FFF2-40B4-BE49-F238E27FC236}">
                <a16:creationId xmlns:a16="http://schemas.microsoft.com/office/drawing/2014/main" id="{55978DD1-FDE9-4F18-E0E0-2BB733183FE0}"/>
              </a:ext>
            </a:extLst>
          </p:cNvPr>
          <p:cNvSpPr>
            <a:spLocks noGrp="1"/>
          </p:cNvSpPr>
          <p:nvPr>
            <p:ph sz="half" idx="13"/>
          </p:nvPr>
        </p:nvSpPr>
        <p:spPr>
          <a:xfrm>
            <a:off x="6362700" y="2799145"/>
            <a:ext cx="4756241" cy="3435399"/>
          </a:xfrm>
        </p:spPr>
        <p:txBody>
          <a:bodyPr>
            <a:normAutofit/>
          </a:bodyPr>
          <a:lstStyle/>
          <a:p>
            <a:r>
              <a:rPr lang="en-US" sz="1800" dirty="0"/>
              <a:t>The notes section in each slide contains the slide requirements. </a:t>
            </a:r>
          </a:p>
          <a:p>
            <a:r>
              <a:rPr lang="en-US" sz="1800" dirty="0"/>
              <a:t>Feedback should be focused on helping the learner meet the slide requirements. </a:t>
            </a:r>
          </a:p>
          <a:p>
            <a:r>
              <a:rPr lang="en-US" sz="1800" dirty="0"/>
              <a:t>See the supplementary faculty job aid materials for grading and other resources.</a:t>
            </a:r>
          </a:p>
          <a:p>
            <a:endParaRPr lang="en-US" sz="1800" dirty="0"/>
          </a:p>
        </p:txBody>
      </p:sp>
      <p:sp>
        <p:nvSpPr>
          <p:cNvPr id="7" name="Footer Placeholder 6">
            <a:extLst>
              <a:ext uri="{FF2B5EF4-FFF2-40B4-BE49-F238E27FC236}">
                <a16:creationId xmlns:a16="http://schemas.microsoft.com/office/drawing/2014/main" id="{6D4688EA-4AB2-DDA0-8DE2-D0D5657CA076}"/>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196915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B31C2-7F5F-35B2-EF38-47DA21A35751}"/>
              </a:ext>
            </a:extLst>
          </p:cNvPr>
          <p:cNvSpPr>
            <a:spLocks noGrp="1"/>
          </p:cNvSpPr>
          <p:nvPr>
            <p:ph type="title"/>
          </p:nvPr>
        </p:nvSpPr>
        <p:spPr/>
        <p:txBody>
          <a:bodyPr/>
          <a:lstStyle/>
          <a:p>
            <a:r>
              <a:rPr lang="en-US" dirty="0"/>
              <a:t>Instrumentation</a:t>
            </a:r>
          </a:p>
        </p:txBody>
      </p:sp>
      <p:graphicFrame>
        <p:nvGraphicFramePr>
          <p:cNvPr id="5" name="Table 5">
            <a:extLst>
              <a:ext uri="{FF2B5EF4-FFF2-40B4-BE49-F238E27FC236}">
                <a16:creationId xmlns:a16="http://schemas.microsoft.com/office/drawing/2014/main" id="{7E26E1B7-BEEF-93EB-6F47-A180D4D918A9}"/>
              </a:ext>
            </a:extLst>
          </p:cNvPr>
          <p:cNvGraphicFramePr>
            <a:graphicFrameLocks noGrp="1"/>
          </p:cNvGraphicFramePr>
          <p:nvPr>
            <p:ph type="tbl" sz="quarter" idx="10"/>
            <p:extLst>
              <p:ext uri="{D42A27DB-BD31-4B8C-83A1-F6EECF244321}">
                <p14:modId xmlns:p14="http://schemas.microsoft.com/office/powerpoint/2010/main" val="3913840483"/>
              </p:ext>
            </p:extLst>
          </p:nvPr>
        </p:nvGraphicFramePr>
        <p:xfrm>
          <a:off x="952500" y="1489926"/>
          <a:ext cx="10287000" cy="4745774"/>
        </p:xfrm>
        <a:graphic>
          <a:graphicData uri="http://schemas.openxmlformats.org/drawingml/2006/table">
            <a:tbl>
              <a:tblPr firstRow="1" bandRow="1">
                <a:tableStyleId>{5C22544A-7EE6-4342-B048-85BDC9FD1C3A}</a:tableStyleId>
              </a:tblPr>
              <a:tblGrid>
                <a:gridCol w="3429000">
                  <a:extLst>
                    <a:ext uri="{9D8B030D-6E8A-4147-A177-3AD203B41FA5}">
                      <a16:colId xmlns:a16="http://schemas.microsoft.com/office/drawing/2014/main" val="2731934533"/>
                    </a:ext>
                  </a:extLst>
                </a:gridCol>
                <a:gridCol w="3429000">
                  <a:extLst>
                    <a:ext uri="{9D8B030D-6E8A-4147-A177-3AD203B41FA5}">
                      <a16:colId xmlns:a16="http://schemas.microsoft.com/office/drawing/2014/main" val="3460883238"/>
                    </a:ext>
                  </a:extLst>
                </a:gridCol>
                <a:gridCol w="3429000">
                  <a:extLst>
                    <a:ext uri="{9D8B030D-6E8A-4147-A177-3AD203B41FA5}">
                      <a16:colId xmlns:a16="http://schemas.microsoft.com/office/drawing/2014/main" val="4277746913"/>
                    </a:ext>
                  </a:extLst>
                </a:gridCol>
              </a:tblGrid>
              <a:tr h="7396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latin typeface="Calibri Light" panose="020F0302020204030204" pitchFamily="34" charset="0"/>
                          <a:ea typeface="+mn-ea"/>
                          <a:cs typeface="Calibri Light" panose="020F0302020204030204" pitchFamily="34" charset="0"/>
                        </a:rPr>
                        <a:t>Instrument #1: [insert name of instrument]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Light" panose="020F0302020204030204" pitchFamily="34" charset="0"/>
                          <a:ea typeface="+mn-ea"/>
                          <a:cs typeface="Calibri Light" panose="020F0302020204030204" pitchFamily="34" charset="0"/>
                        </a:rPr>
                        <a:t>Instrument #2: [insert name of instrument]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Light" panose="020F0302020204030204" pitchFamily="34" charset="0"/>
                          <a:ea typeface="+mn-ea"/>
                          <a:cs typeface="Calibri Light" panose="020F0302020204030204" pitchFamily="34" charset="0"/>
                        </a:rPr>
                        <a:t>Instrument #3: [insert name of instrument]</a:t>
                      </a:r>
                    </a:p>
                  </a:txBody>
                  <a:tcPr/>
                </a:tc>
                <a:extLst>
                  <a:ext uri="{0D108BD9-81ED-4DB2-BD59-A6C34878D82A}">
                    <a16:rowId xmlns:a16="http://schemas.microsoft.com/office/drawing/2014/main" val="138880956"/>
                  </a:ext>
                </a:extLst>
              </a:tr>
              <a:tr h="4006090">
                <a:tc>
                  <a:txBody>
                    <a:bodyPr/>
                    <a:lstStyle/>
                    <a:p>
                      <a:endParaRPr lang="en-US" sz="1400" dirty="0"/>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1698981370"/>
                  </a:ext>
                </a:extLst>
              </a:tr>
            </a:tbl>
          </a:graphicData>
        </a:graphic>
      </p:graphicFrame>
      <p:sp>
        <p:nvSpPr>
          <p:cNvPr id="4" name="Footer Placeholder 3">
            <a:extLst>
              <a:ext uri="{FF2B5EF4-FFF2-40B4-BE49-F238E27FC236}">
                <a16:creationId xmlns:a16="http://schemas.microsoft.com/office/drawing/2014/main" id="{D5CD2BC7-33B9-62C2-825F-F9ABAD477A23}"/>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260751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AEB75-77DE-D186-E419-81960E60D5A3}"/>
              </a:ext>
            </a:extLst>
          </p:cNvPr>
          <p:cNvSpPr>
            <a:spLocks noGrp="1"/>
          </p:cNvSpPr>
          <p:nvPr>
            <p:ph type="title"/>
          </p:nvPr>
        </p:nvSpPr>
        <p:spPr>
          <a:xfrm>
            <a:off x="964023" y="879063"/>
            <a:ext cx="7227477" cy="610863"/>
          </a:xfrm>
        </p:spPr>
        <p:txBody>
          <a:bodyPr>
            <a:normAutofit fontScale="90000"/>
          </a:bodyPr>
          <a:lstStyle/>
          <a:p>
            <a:r>
              <a:rPr lang="en-US" sz="4400" dirty="0">
                <a:solidFill>
                  <a:schemeClr val="bg1"/>
                </a:solidFill>
              </a:rPr>
              <a:t>Data Collection Steps: Slide 1</a:t>
            </a:r>
            <a:br>
              <a:rPr lang="en-US" sz="4400" dirty="0">
                <a:solidFill>
                  <a:schemeClr val="bg1"/>
                </a:solidFill>
              </a:rPr>
            </a:br>
            <a:r>
              <a:rPr lang="en-US" sz="4000" dirty="0">
                <a:solidFill>
                  <a:schemeClr val="bg1"/>
                </a:solidFill>
              </a:rPr>
              <a:t>Required Permissions</a:t>
            </a:r>
            <a:endParaRPr lang="en-US" dirty="0"/>
          </a:p>
        </p:txBody>
      </p:sp>
      <p:sp>
        <p:nvSpPr>
          <p:cNvPr id="3" name="Text Placeholder 2">
            <a:extLst>
              <a:ext uri="{FF2B5EF4-FFF2-40B4-BE49-F238E27FC236}">
                <a16:creationId xmlns:a16="http://schemas.microsoft.com/office/drawing/2014/main" id="{B499488D-23BE-21D5-F9F6-D76553281070}"/>
              </a:ext>
            </a:extLst>
          </p:cNvPr>
          <p:cNvSpPr>
            <a:spLocks noGrp="1"/>
          </p:cNvSpPr>
          <p:nvPr>
            <p:ph type="body" idx="1"/>
          </p:nvPr>
        </p:nvSpPr>
        <p:spPr>
          <a:xfrm>
            <a:off x="964023" y="2192821"/>
            <a:ext cx="10154918" cy="404216"/>
          </a:xfrm>
        </p:spPr>
        <p:txBody>
          <a:bodyPr>
            <a:normAutofit/>
          </a:bodyPr>
          <a:lstStyle/>
          <a:p>
            <a:pPr algn="ctr"/>
            <a:r>
              <a:rPr lang="en-US" sz="2400" b="1" dirty="0">
                <a:latin typeface="+mn-lt"/>
              </a:rPr>
              <a:t>Required permissions/approvals (prior to data collection)</a:t>
            </a:r>
            <a:endParaRPr lang="en-US" sz="2400" dirty="0"/>
          </a:p>
        </p:txBody>
      </p:sp>
      <p:sp>
        <p:nvSpPr>
          <p:cNvPr id="5" name="Content Placeholder 4">
            <a:extLst>
              <a:ext uri="{FF2B5EF4-FFF2-40B4-BE49-F238E27FC236}">
                <a16:creationId xmlns:a16="http://schemas.microsoft.com/office/drawing/2014/main" id="{FC3D6EA7-8467-CE83-EC59-B4242BD905E9}"/>
              </a:ext>
            </a:extLst>
          </p:cNvPr>
          <p:cNvSpPr>
            <a:spLocks noGrp="1"/>
          </p:cNvSpPr>
          <p:nvPr>
            <p:ph sz="half" idx="2"/>
          </p:nvPr>
        </p:nvSpPr>
        <p:spPr>
          <a:xfrm>
            <a:off x="964023" y="2799145"/>
            <a:ext cx="4827178" cy="3563153"/>
          </a:xfrm>
        </p:spPr>
        <p:txBody>
          <a:bodyPr>
            <a:normAutofit fontScale="92500" lnSpcReduction="20000"/>
          </a:bodyPr>
          <a:lstStyle/>
          <a:p>
            <a:r>
              <a:rPr lang="en-US" sz="2800" dirty="0"/>
              <a:t>Site approval (if applicable)</a:t>
            </a:r>
          </a:p>
          <a:p>
            <a:r>
              <a:rPr lang="en-US" sz="2800" dirty="0"/>
              <a:t>Permission to use each instrument</a:t>
            </a:r>
          </a:p>
          <a:p>
            <a:r>
              <a:rPr lang="en-US" sz="2800" dirty="0"/>
              <a:t>If using archival data, permission to use the data</a:t>
            </a:r>
          </a:p>
          <a:p>
            <a:r>
              <a:rPr lang="en-US" sz="2800" dirty="0"/>
              <a:t>Obtaining administrative guide and validation information on each instrument from owner/literature</a:t>
            </a:r>
          </a:p>
          <a:p>
            <a:endParaRPr lang="en-US" sz="2800" dirty="0"/>
          </a:p>
        </p:txBody>
      </p:sp>
      <p:sp>
        <p:nvSpPr>
          <p:cNvPr id="6" name="Content Placeholder 5">
            <a:extLst>
              <a:ext uri="{FF2B5EF4-FFF2-40B4-BE49-F238E27FC236}">
                <a16:creationId xmlns:a16="http://schemas.microsoft.com/office/drawing/2014/main" id="{A282E8F7-D774-14BB-2D2B-2FE0F4EF5256}"/>
              </a:ext>
            </a:extLst>
          </p:cNvPr>
          <p:cNvSpPr>
            <a:spLocks noGrp="1"/>
          </p:cNvSpPr>
          <p:nvPr>
            <p:ph sz="half" idx="13"/>
          </p:nvPr>
        </p:nvSpPr>
        <p:spPr>
          <a:xfrm>
            <a:off x="6362700" y="2799146"/>
            <a:ext cx="4756241" cy="3563152"/>
          </a:xfrm>
        </p:spPr>
        <p:txBody>
          <a:bodyPr>
            <a:normAutofit/>
          </a:bodyPr>
          <a:lstStyle/>
          <a:p>
            <a:r>
              <a:rPr lang="en-US" sz="2400" dirty="0"/>
              <a:t>GCU Chair and Committee Approvals</a:t>
            </a:r>
          </a:p>
          <a:p>
            <a:r>
              <a:rPr lang="en-US" sz="2400" dirty="0"/>
              <a:t>AQR Approval </a:t>
            </a:r>
          </a:p>
          <a:p>
            <a:r>
              <a:rPr lang="en-US" sz="2400" dirty="0"/>
              <a:t>IRB Approval</a:t>
            </a:r>
          </a:p>
          <a:p>
            <a:r>
              <a:rPr lang="en-US" sz="2400" dirty="0"/>
              <a:t>Informed Consent form from individual participants</a:t>
            </a:r>
          </a:p>
        </p:txBody>
      </p:sp>
      <p:sp>
        <p:nvSpPr>
          <p:cNvPr id="7" name="Footer Placeholder 6">
            <a:extLst>
              <a:ext uri="{FF2B5EF4-FFF2-40B4-BE49-F238E27FC236}">
                <a16:creationId xmlns:a16="http://schemas.microsoft.com/office/drawing/2014/main" id="{605A5943-C61C-2C6E-FFBD-FAE3194EC931}"/>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1237478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8C43-45C2-6652-9D58-C838A58AA0FE}"/>
              </a:ext>
            </a:extLst>
          </p:cNvPr>
          <p:cNvSpPr>
            <a:spLocks noGrp="1"/>
          </p:cNvSpPr>
          <p:nvPr>
            <p:ph type="title"/>
          </p:nvPr>
        </p:nvSpPr>
        <p:spPr>
          <a:xfrm>
            <a:off x="964023" y="785057"/>
            <a:ext cx="9729644" cy="610863"/>
          </a:xfrm>
        </p:spPr>
        <p:txBody>
          <a:bodyPr>
            <a:normAutofit fontScale="90000"/>
          </a:bodyPr>
          <a:lstStyle/>
          <a:p>
            <a:r>
              <a:rPr lang="en-US" sz="4800" dirty="0"/>
              <a:t>Data Collection Steps: Slide 2</a:t>
            </a:r>
            <a:br>
              <a:rPr lang="en-US" sz="4400" dirty="0"/>
            </a:br>
            <a:r>
              <a:rPr lang="en-US" sz="4200" dirty="0"/>
              <a:t>Sampling Strategy and Sample Selection</a:t>
            </a:r>
          </a:p>
        </p:txBody>
      </p:sp>
      <p:graphicFrame>
        <p:nvGraphicFramePr>
          <p:cNvPr id="5" name="Table 5">
            <a:extLst>
              <a:ext uri="{FF2B5EF4-FFF2-40B4-BE49-F238E27FC236}">
                <a16:creationId xmlns:a16="http://schemas.microsoft.com/office/drawing/2014/main" id="{27537B35-6E36-B6AA-4DBC-79A08177075D}"/>
              </a:ext>
            </a:extLst>
          </p:cNvPr>
          <p:cNvGraphicFramePr>
            <a:graphicFrameLocks noGrp="1"/>
          </p:cNvGraphicFramePr>
          <p:nvPr>
            <p:ph type="tbl" sz="quarter" idx="10"/>
            <p:extLst>
              <p:ext uri="{D42A27DB-BD31-4B8C-83A1-F6EECF244321}">
                <p14:modId xmlns:p14="http://schemas.microsoft.com/office/powerpoint/2010/main" val="3589957804"/>
              </p:ext>
            </p:extLst>
          </p:nvPr>
        </p:nvGraphicFramePr>
        <p:xfrm>
          <a:off x="952500" y="1569695"/>
          <a:ext cx="10287000" cy="4698600"/>
        </p:xfrm>
        <a:graphic>
          <a:graphicData uri="http://schemas.openxmlformats.org/drawingml/2006/table">
            <a:tbl>
              <a:tblPr firstRow="1" bandRow="1">
                <a:tableStyleId>{5C22544A-7EE6-4342-B048-85BDC9FD1C3A}</a:tableStyleId>
              </a:tblPr>
              <a:tblGrid>
                <a:gridCol w="1765300">
                  <a:extLst>
                    <a:ext uri="{9D8B030D-6E8A-4147-A177-3AD203B41FA5}">
                      <a16:colId xmlns:a16="http://schemas.microsoft.com/office/drawing/2014/main" val="2831069502"/>
                    </a:ext>
                  </a:extLst>
                </a:gridCol>
                <a:gridCol w="3860800">
                  <a:extLst>
                    <a:ext uri="{9D8B030D-6E8A-4147-A177-3AD203B41FA5}">
                      <a16:colId xmlns:a16="http://schemas.microsoft.com/office/drawing/2014/main" val="168785543"/>
                    </a:ext>
                  </a:extLst>
                </a:gridCol>
                <a:gridCol w="4660900">
                  <a:extLst>
                    <a:ext uri="{9D8B030D-6E8A-4147-A177-3AD203B41FA5}">
                      <a16:colId xmlns:a16="http://schemas.microsoft.com/office/drawing/2014/main" val="4070828063"/>
                    </a:ext>
                  </a:extLst>
                </a:gridCol>
              </a:tblGrid>
              <a:tr h="905007">
                <a:tc>
                  <a:txBody>
                    <a:bodyPr/>
                    <a:lstStyle/>
                    <a:p>
                      <a:pPr algn="ctr"/>
                      <a:endParaRPr lang="en-US" sz="1400" b="1" i="0" dirty="0">
                        <a:solidFill>
                          <a:schemeClr val="tx1"/>
                        </a:solidFill>
                        <a:latin typeface="Calibri Light" panose="020F0302020204030204" pitchFamily="34" charset="0"/>
                        <a:cs typeface="Calibri Light" panose="020F03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chemeClr val="tx1"/>
                          </a:solidFill>
                          <a:latin typeface="Calibri Light" panose="020F0302020204030204" pitchFamily="34" charset="0"/>
                          <a:ea typeface="+mn-ea"/>
                          <a:cs typeface="Calibri Light" panose="020F0302020204030204" pitchFamily="34" charset="0"/>
                        </a:rPr>
                        <a:t>Primary Sampling (Plan 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chemeClr val="tx1"/>
                          </a:solidFill>
                          <a:latin typeface="Calibri Light" panose="020F0302020204030204" pitchFamily="34" charset="0"/>
                          <a:ea typeface="+mn-ea"/>
                          <a:cs typeface="Calibri Light" panose="020F0302020204030204" pitchFamily="34" charset="0"/>
                        </a:rPr>
                        <a:t>Backup Sampling (Plan B)</a:t>
                      </a:r>
                    </a:p>
                  </a:txBody>
                  <a:tcPr anchor="ctr"/>
                </a:tc>
                <a:extLst>
                  <a:ext uri="{0D108BD9-81ED-4DB2-BD59-A6C34878D82A}">
                    <a16:rowId xmlns:a16="http://schemas.microsoft.com/office/drawing/2014/main" val="712050951"/>
                  </a:ext>
                </a:extLst>
              </a:tr>
              <a:tr h="1264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bg1"/>
                          </a:solidFill>
                          <a:latin typeface="Calibri Light" panose="020F0302020204030204" pitchFamily="34" charset="0"/>
                          <a:cs typeface="Calibri Light" panose="020F0302020204030204" pitchFamily="34" charset="0"/>
                        </a:rPr>
                        <a:t>Steps to Access/Identify Each Group of Participants &amp; Corresponding Instrument(s)</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Identify group and instrument(s)</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Identify group and instrument(s)</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extLst>
                  <a:ext uri="{0D108BD9-81ED-4DB2-BD59-A6C34878D82A}">
                    <a16:rowId xmlns:a16="http://schemas.microsoft.com/office/drawing/2014/main" val="1841878173"/>
                  </a:ext>
                </a:extLst>
              </a:tr>
              <a:tr h="1264531">
                <a:tc>
                  <a:txBody>
                    <a:bodyPr/>
                    <a:lstStyle/>
                    <a:p>
                      <a:r>
                        <a:rPr lang="en-US" sz="1400" b="0" i="0" dirty="0">
                          <a:solidFill>
                            <a:schemeClr val="bg1"/>
                          </a:solidFill>
                          <a:latin typeface="Calibri Light" panose="020F0302020204030204" pitchFamily="34" charset="0"/>
                          <a:cs typeface="Calibri Light" panose="020F0302020204030204" pitchFamily="34" charset="0"/>
                        </a:rPr>
                        <a:t>Participation Criteria for Each Group </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extLst>
                  <a:ext uri="{0D108BD9-81ED-4DB2-BD59-A6C34878D82A}">
                    <a16:rowId xmlns:a16="http://schemas.microsoft.com/office/drawing/2014/main" val="4053434138"/>
                  </a:ext>
                </a:extLst>
              </a:tr>
              <a:tr h="1264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bg1"/>
                          </a:solidFill>
                          <a:latin typeface="Calibri Light" panose="020F0302020204030204" pitchFamily="34" charset="0"/>
                          <a:cs typeface="Calibri Light" panose="020F0302020204030204" pitchFamily="34" charset="0"/>
                        </a:rPr>
                        <a:t>Sampling Strategy &amp; Description for Each Group</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tc>
                  <a:txBody>
                    <a:bodyPr/>
                    <a:lstStyle/>
                    <a:p>
                      <a:r>
                        <a:rPr lang="en-US" sz="1400" b="0" i="0" dirty="0">
                          <a:solidFill>
                            <a:schemeClr val="bg1"/>
                          </a:solidFill>
                          <a:latin typeface="Calibri Light" panose="020F0302020204030204" pitchFamily="34" charset="0"/>
                          <a:cs typeface="Calibri Light" panose="020F0302020204030204" pitchFamily="34" charset="0"/>
                        </a:rPr>
                        <a:t>Group 1: </a:t>
                      </a:r>
                    </a:p>
                    <a:p>
                      <a:r>
                        <a:rPr lang="en-US" sz="1400" b="0" i="0" dirty="0">
                          <a:solidFill>
                            <a:schemeClr val="bg1"/>
                          </a:solidFill>
                          <a:latin typeface="Calibri Light" panose="020F0302020204030204" pitchFamily="34" charset="0"/>
                          <a:cs typeface="Calibri Light" panose="020F0302020204030204" pitchFamily="34" charset="0"/>
                        </a:rPr>
                        <a:t>Group 2: (delete if no 2</a:t>
                      </a:r>
                      <a:r>
                        <a:rPr lang="en-US" sz="1400" b="0" i="0" baseline="30000" dirty="0">
                          <a:solidFill>
                            <a:schemeClr val="bg1"/>
                          </a:solidFill>
                          <a:latin typeface="Calibri Light" panose="020F0302020204030204" pitchFamily="34" charset="0"/>
                          <a:cs typeface="Calibri Light" panose="020F0302020204030204" pitchFamily="34" charset="0"/>
                        </a:rPr>
                        <a:t>nd</a:t>
                      </a:r>
                      <a:r>
                        <a:rPr lang="en-US" sz="1400" b="0" i="0" dirty="0">
                          <a:solidFill>
                            <a:schemeClr val="bg1"/>
                          </a:solidFill>
                          <a:latin typeface="Calibri Light" panose="020F0302020204030204" pitchFamily="34" charset="0"/>
                          <a:cs typeface="Calibri Light" panose="020F0302020204030204" pitchFamily="34" charset="0"/>
                        </a:rPr>
                        <a:t> group)</a:t>
                      </a:r>
                    </a:p>
                  </a:txBody>
                  <a:tcPr/>
                </a:tc>
                <a:extLst>
                  <a:ext uri="{0D108BD9-81ED-4DB2-BD59-A6C34878D82A}">
                    <a16:rowId xmlns:a16="http://schemas.microsoft.com/office/drawing/2014/main" val="2017156588"/>
                  </a:ext>
                </a:extLst>
              </a:tr>
            </a:tbl>
          </a:graphicData>
        </a:graphic>
      </p:graphicFrame>
      <p:sp>
        <p:nvSpPr>
          <p:cNvPr id="4" name="Footer Placeholder 3">
            <a:extLst>
              <a:ext uri="{FF2B5EF4-FFF2-40B4-BE49-F238E27FC236}">
                <a16:creationId xmlns:a16="http://schemas.microsoft.com/office/drawing/2014/main" id="{4FA3DFE9-6B05-04B4-438C-3DB1CA324EF7}"/>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535552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6292-9C20-4E2F-FEEA-27E61D0E8D93}"/>
              </a:ext>
            </a:extLst>
          </p:cNvPr>
          <p:cNvSpPr>
            <a:spLocks noGrp="1"/>
          </p:cNvSpPr>
          <p:nvPr>
            <p:ph type="title"/>
          </p:nvPr>
        </p:nvSpPr>
        <p:spPr>
          <a:xfrm>
            <a:off x="964023" y="879063"/>
            <a:ext cx="7405277" cy="610863"/>
          </a:xfrm>
        </p:spPr>
        <p:txBody>
          <a:bodyPr>
            <a:normAutofit fontScale="90000"/>
          </a:bodyPr>
          <a:lstStyle/>
          <a:p>
            <a:r>
              <a:rPr lang="en-US" sz="4400" dirty="0"/>
              <a:t>Data Collection Steps: Slide 3</a:t>
            </a:r>
            <a:br>
              <a:rPr lang="en-US" sz="4800" dirty="0"/>
            </a:br>
            <a:r>
              <a:rPr lang="en-US" sz="4800" dirty="0"/>
              <a:t> </a:t>
            </a:r>
            <a:r>
              <a:rPr lang="en-US" sz="4000" dirty="0"/>
              <a:t>Collecting the Data</a:t>
            </a:r>
            <a:endParaRPr lang="en-US" dirty="0"/>
          </a:p>
        </p:txBody>
      </p:sp>
      <p:sp>
        <p:nvSpPr>
          <p:cNvPr id="3" name="Text Placeholder 2">
            <a:extLst>
              <a:ext uri="{FF2B5EF4-FFF2-40B4-BE49-F238E27FC236}">
                <a16:creationId xmlns:a16="http://schemas.microsoft.com/office/drawing/2014/main" id="{E0D0E554-B322-9F37-E157-C0EDF3BD93D4}"/>
              </a:ext>
            </a:extLst>
          </p:cNvPr>
          <p:cNvSpPr>
            <a:spLocks noGrp="1"/>
          </p:cNvSpPr>
          <p:nvPr>
            <p:ph type="body" sz="quarter" idx="10"/>
          </p:nvPr>
        </p:nvSpPr>
        <p:spPr/>
        <p:txBody>
          <a:bodyPr/>
          <a:lstStyle/>
          <a:p>
            <a:r>
              <a:rPr lang="en-US" dirty="0"/>
              <a:t>Step 1:</a:t>
            </a:r>
          </a:p>
          <a:p>
            <a:r>
              <a:rPr lang="en-US" dirty="0"/>
              <a:t>Step 2:</a:t>
            </a:r>
          </a:p>
          <a:p>
            <a:r>
              <a:rPr lang="en-US" dirty="0"/>
              <a:t>Step 3:</a:t>
            </a:r>
          </a:p>
          <a:p>
            <a:r>
              <a:rPr lang="en-US" dirty="0"/>
              <a:t>etc.</a:t>
            </a:r>
          </a:p>
          <a:p>
            <a:endParaRPr lang="en-US" dirty="0"/>
          </a:p>
        </p:txBody>
      </p:sp>
      <p:sp>
        <p:nvSpPr>
          <p:cNvPr id="4" name="Footer Placeholder 3">
            <a:extLst>
              <a:ext uri="{FF2B5EF4-FFF2-40B4-BE49-F238E27FC236}">
                <a16:creationId xmlns:a16="http://schemas.microsoft.com/office/drawing/2014/main" id="{440DE1F7-68AC-A713-B626-D3DD7A97CA9B}"/>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707665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6292-9C20-4E2F-FEEA-27E61D0E8D93}"/>
              </a:ext>
            </a:extLst>
          </p:cNvPr>
          <p:cNvSpPr>
            <a:spLocks noGrp="1"/>
          </p:cNvSpPr>
          <p:nvPr>
            <p:ph type="title"/>
          </p:nvPr>
        </p:nvSpPr>
        <p:spPr>
          <a:xfrm>
            <a:off x="964023" y="879063"/>
            <a:ext cx="7405277" cy="610863"/>
          </a:xfrm>
        </p:spPr>
        <p:txBody>
          <a:bodyPr>
            <a:normAutofit fontScale="90000"/>
          </a:bodyPr>
          <a:lstStyle/>
          <a:p>
            <a:r>
              <a:rPr lang="en-US" sz="4400" dirty="0"/>
              <a:t>Data Collection Steps: Slide 4</a:t>
            </a:r>
            <a:br>
              <a:rPr lang="en-US" sz="4400" dirty="0"/>
            </a:br>
            <a:r>
              <a:rPr lang="en-US" sz="3600" dirty="0"/>
              <a:t>Data Management and Storage</a:t>
            </a:r>
            <a:endParaRPr lang="en-US" dirty="0"/>
          </a:p>
        </p:txBody>
      </p:sp>
      <p:sp>
        <p:nvSpPr>
          <p:cNvPr id="3" name="Text Placeholder 2">
            <a:extLst>
              <a:ext uri="{FF2B5EF4-FFF2-40B4-BE49-F238E27FC236}">
                <a16:creationId xmlns:a16="http://schemas.microsoft.com/office/drawing/2014/main" id="{E0D0E554-B322-9F37-E157-C0EDF3BD93D4}"/>
              </a:ext>
            </a:extLst>
          </p:cNvPr>
          <p:cNvSpPr>
            <a:spLocks noGrp="1"/>
          </p:cNvSpPr>
          <p:nvPr>
            <p:ph type="body" sz="quarter" idx="10"/>
          </p:nvPr>
        </p:nvSpPr>
        <p:spPr/>
        <p:txBody>
          <a:bodyPr/>
          <a:lstStyle/>
          <a:p>
            <a:r>
              <a:rPr lang="en-US" sz="2800" dirty="0">
                <a:cs typeface="Calibri Light" panose="020F0302020204030204" pitchFamily="34" charset="0"/>
              </a:rPr>
              <a:t>Where will you store the data? </a:t>
            </a:r>
          </a:p>
          <a:p>
            <a:pPr lvl="1"/>
            <a:r>
              <a:rPr lang="en-US" dirty="0">
                <a:cs typeface="Calibri Light" panose="020F0302020204030204" pitchFamily="34" charset="0"/>
              </a:rPr>
              <a:t>[answer]</a:t>
            </a:r>
          </a:p>
          <a:p>
            <a:r>
              <a:rPr lang="en-US" sz="2800" dirty="0">
                <a:cs typeface="Calibri Light" panose="020F0302020204030204" pitchFamily="34" charset="0"/>
              </a:rPr>
              <a:t>How long will you store the data? </a:t>
            </a:r>
          </a:p>
          <a:p>
            <a:pPr lvl="1"/>
            <a:r>
              <a:rPr lang="en-US" dirty="0">
                <a:cs typeface="Calibri Light" panose="020F0302020204030204" pitchFamily="34" charset="0"/>
              </a:rPr>
              <a:t>[answer]</a:t>
            </a:r>
          </a:p>
          <a:p>
            <a:r>
              <a:rPr lang="en-US" sz="2800" dirty="0">
                <a:cs typeface="Calibri Light" panose="020F0302020204030204" pitchFamily="34" charset="0"/>
              </a:rPr>
              <a:t>How will you protect the data? </a:t>
            </a:r>
          </a:p>
          <a:p>
            <a:pPr lvl="1"/>
            <a:r>
              <a:rPr lang="en-US" dirty="0">
                <a:cs typeface="Calibri Light" panose="020F0302020204030204" pitchFamily="34" charset="0"/>
              </a:rPr>
              <a:t>[answer]</a:t>
            </a:r>
          </a:p>
          <a:p>
            <a:r>
              <a:rPr lang="en-US" sz="2800" dirty="0">
                <a:cs typeface="Calibri Light" panose="020F0302020204030204" pitchFamily="34" charset="0"/>
              </a:rPr>
              <a:t>How will you destroy the data? </a:t>
            </a:r>
          </a:p>
          <a:p>
            <a:pPr lvl="1"/>
            <a:r>
              <a:rPr lang="en-US" dirty="0">
                <a:cs typeface="Calibri Light" panose="020F0302020204030204" pitchFamily="34" charset="0"/>
              </a:rPr>
              <a:t>[answer]</a:t>
            </a:r>
          </a:p>
        </p:txBody>
      </p:sp>
      <p:sp>
        <p:nvSpPr>
          <p:cNvPr id="4" name="Footer Placeholder 3">
            <a:extLst>
              <a:ext uri="{FF2B5EF4-FFF2-40B4-BE49-F238E27FC236}">
                <a16:creationId xmlns:a16="http://schemas.microsoft.com/office/drawing/2014/main" id="{440DE1F7-68AC-A713-B626-D3DD7A97CA9B}"/>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485900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6292-9C20-4E2F-FEEA-27E61D0E8D93}"/>
              </a:ext>
            </a:extLst>
          </p:cNvPr>
          <p:cNvSpPr>
            <a:spLocks noGrp="1"/>
          </p:cNvSpPr>
          <p:nvPr>
            <p:ph type="title"/>
          </p:nvPr>
        </p:nvSpPr>
        <p:spPr>
          <a:xfrm>
            <a:off x="964023" y="879063"/>
            <a:ext cx="8129177" cy="610863"/>
          </a:xfrm>
        </p:spPr>
        <p:txBody>
          <a:bodyPr>
            <a:normAutofit fontScale="90000"/>
          </a:bodyPr>
          <a:lstStyle/>
          <a:p>
            <a:r>
              <a:rPr lang="en-US" sz="4400" dirty="0"/>
              <a:t>Data Analysis Steps: Slide 1</a:t>
            </a:r>
            <a:br>
              <a:rPr lang="en-US" sz="4400" dirty="0"/>
            </a:br>
            <a:r>
              <a:rPr lang="en-US" sz="4400" dirty="0"/>
              <a:t>Hypothesis #1 – Analysis Strategy</a:t>
            </a:r>
            <a:endParaRPr lang="en-US" dirty="0"/>
          </a:p>
        </p:txBody>
      </p:sp>
      <p:sp>
        <p:nvSpPr>
          <p:cNvPr id="3" name="Text Placeholder 2">
            <a:extLst>
              <a:ext uri="{FF2B5EF4-FFF2-40B4-BE49-F238E27FC236}">
                <a16:creationId xmlns:a16="http://schemas.microsoft.com/office/drawing/2014/main" id="{E0D0E554-B322-9F37-E157-C0EDF3BD93D4}"/>
              </a:ext>
            </a:extLst>
          </p:cNvPr>
          <p:cNvSpPr>
            <a:spLocks noGrp="1"/>
          </p:cNvSpPr>
          <p:nvPr>
            <p:ph type="body" sz="quarter" idx="10"/>
          </p:nvPr>
        </p:nvSpPr>
        <p:spPr/>
        <p:txBody>
          <a:bodyPr/>
          <a:lstStyle/>
          <a:p>
            <a:r>
              <a:rPr lang="en-US" sz="2800" dirty="0">
                <a:cs typeface="Calibri Light" panose="020F0302020204030204" pitchFamily="34" charset="0"/>
              </a:rPr>
              <a:t>Step 1:</a:t>
            </a:r>
          </a:p>
          <a:p>
            <a:r>
              <a:rPr lang="en-US" sz="2800" dirty="0">
                <a:cs typeface="Calibri Light" panose="020F0302020204030204" pitchFamily="34" charset="0"/>
              </a:rPr>
              <a:t>Step 2:</a:t>
            </a:r>
          </a:p>
          <a:p>
            <a:r>
              <a:rPr lang="en-US" sz="2800" dirty="0">
                <a:cs typeface="Calibri Light" panose="020F0302020204030204" pitchFamily="34" charset="0"/>
              </a:rPr>
              <a:t>Step 3: </a:t>
            </a:r>
          </a:p>
          <a:p>
            <a:r>
              <a:rPr lang="en-US" sz="2800" dirty="0">
                <a:cs typeface="Calibri Light" panose="020F0302020204030204" pitchFamily="34" charset="0"/>
              </a:rPr>
              <a:t>etc.</a:t>
            </a:r>
            <a:endParaRPr lang="en-US" dirty="0">
              <a:cs typeface="Calibri Light" panose="020F0302020204030204" pitchFamily="34" charset="0"/>
            </a:endParaRPr>
          </a:p>
        </p:txBody>
      </p:sp>
      <p:sp>
        <p:nvSpPr>
          <p:cNvPr id="4" name="Footer Placeholder 3">
            <a:extLst>
              <a:ext uri="{FF2B5EF4-FFF2-40B4-BE49-F238E27FC236}">
                <a16:creationId xmlns:a16="http://schemas.microsoft.com/office/drawing/2014/main" id="{440DE1F7-68AC-A713-B626-D3DD7A97CA9B}"/>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537802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6292-9C20-4E2F-FEEA-27E61D0E8D93}"/>
              </a:ext>
            </a:extLst>
          </p:cNvPr>
          <p:cNvSpPr>
            <a:spLocks noGrp="1"/>
          </p:cNvSpPr>
          <p:nvPr>
            <p:ph type="title"/>
          </p:nvPr>
        </p:nvSpPr>
        <p:spPr>
          <a:xfrm>
            <a:off x="964023" y="879063"/>
            <a:ext cx="8129177" cy="610863"/>
          </a:xfrm>
        </p:spPr>
        <p:txBody>
          <a:bodyPr>
            <a:normAutofit fontScale="90000"/>
          </a:bodyPr>
          <a:lstStyle/>
          <a:p>
            <a:r>
              <a:rPr lang="en-US" sz="4400" dirty="0"/>
              <a:t>Data Analysis Steps: Slide 2</a:t>
            </a:r>
            <a:br>
              <a:rPr lang="en-US" sz="4400" dirty="0"/>
            </a:br>
            <a:r>
              <a:rPr lang="en-US" sz="4400" dirty="0"/>
              <a:t>Hypothesis #2 – Analysis Strategy</a:t>
            </a:r>
            <a:endParaRPr lang="en-US" dirty="0"/>
          </a:p>
        </p:txBody>
      </p:sp>
      <p:sp>
        <p:nvSpPr>
          <p:cNvPr id="3" name="Text Placeholder 2">
            <a:extLst>
              <a:ext uri="{FF2B5EF4-FFF2-40B4-BE49-F238E27FC236}">
                <a16:creationId xmlns:a16="http://schemas.microsoft.com/office/drawing/2014/main" id="{E0D0E554-B322-9F37-E157-C0EDF3BD93D4}"/>
              </a:ext>
            </a:extLst>
          </p:cNvPr>
          <p:cNvSpPr>
            <a:spLocks noGrp="1"/>
          </p:cNvSpPr>
          <p:nvPr>
            <p:ph type="body" sz="quarter" idx="10"/>
          </p:nvPr>
        </p:nvSpPr>
        <p:spPr/>
        <p:txBody>
          <a:bodyPr/>
          <a:lstStyle/>
          <a:p>
            <a:r>
              <a:rPr lang="en-US" sz="2800" dirty="0">
                <a:cs typeface="Calibri Light" panose="020F0302020204030204" pitchFamily="34" charset="0"/>
              </a:rPr>
              <a:t>Step 1:</a:t>
            </a:r>
          </a:p>
          <a:p>
            <a:r>
              <a:rPr lang="en-US" sz="2800" dirty="0">
                <a:cs typeface="Calibri Light" panose="020F0302020204030204" pitchFamily="34" charset="0"/>
              </a:rPr>
              <a:t>Step 2:</a:t>
            </a:r>
          </a:p>
          <a:p>
            <a:r>
              <a:rPr lang="en-US" sz="2800" dirty="0">
                <a:cs typeface="Calibri Light" panose="020F0302020204030204" pitchFamily="34" charset="0"/>
              </a:rPr>
              <a:t>Step 3: </a:t>
            </a:r>
          </a:p>
          <a:p>
            <a:r>
              <a:rPr lang="en-US" sz="2800" dirty="0">
                <a:cs typeface="Calibri Light" panose="020F0302020204030204" pitchFamily="34" charset="0"/>
              </a:rPr>
              <a:t>etc.</a:t>
            </a:r>
            <a:endParaRPr lang="en-US" dirty="0">
              <a:cs typeface="Calibri Light" panose="020F0302020204030204" pitchFamily="34" charset="0"/>
            </a:endParaRPr>
          </a:p>
        </p:txBody>
      </p:sp>
      <p:sp>
        <p:nvSpPr>
          <p:cNvPr id="4" name="Footer Placeholder 3">
            <a:extLst>
              <a:ext uri="{FF2B5EF4-FFF2-40B4-BE49-F238E27FC236}">
                <a16:creationId xmlns:a16="http://schemas.microsoft.com/office/drawing/2014/main" id="{440DE1F7-68AC-A713-B626-D3DD7A97CA9B}"/>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1187556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5974-C015-395C-FE00-628B25430254}"/>
              </a:ext>
            </a:extLst>
          </p:cNvPr>
          <p:cNvSpPr>
            <a:spLocks noGrp="1"/>
          </p:cNvSpPr>
          <p:nvPr>
            <p:ph type="title"/>
          </p:nvPr>
        </p:nvSpPr>
        <p:spPr/>
        <p:txBody>
          <a:bodyPr/>
          <a:lstStyle/>
          <a:p>
            <a:r>
              <a:rPr lang="en-US" dirty="0"/>
              <a:t>Feasibility Slide 1</a:t>
            </a:r>
          </a:p>
        </p:txBody>
      </p:sp>
      <p:sp>
        <p:nvSpPr>
          <p:cNvPr id="3" name="Text Placeholder 2">
            <a:extLst>
              <a:ext uri="{FF2B5EF4-FFF2-40B4-BE49-F238E27FC236}">
                <a16:creationId xmlns:a16="http://schemas.microsoft.com/office/drawing/2014/main" id="{CBE175A4-781E-98CB-6DFA-51E81E532BFA}"/>
              </a:ext>
            </a:extLst>
          </p:cNvPr>
          <p:cNvSpPr>
            <a:spLocks noGrp="1"/>
          </p:cNvSpPr>
          <p:nvPr>
            <p:ph type="body" idx="1"/>
          </p:nvPr>
        </p:nvSpPr>
        <p:spPr>
          <a:xfrm>
            <a:off x="964023" y="2094337"/>
            <a:ext cx="4827178" cy="369463"/>
          </a:xfrm>
        </p:spPr>
        <p:txBody>
          <a:bodyPr/>
          <a:lstStyle/>
          <a:p>
            <a:r>
              <a:rPr lang="en-US" dirty="0"/>
              <a:t>Resources for Study</a:t>
            </a:r>
          </a:p>
        </p:txBody>
      </p:sp>
      <p:sp>
        <p:nvSpPr>
          <p:cNvPr id="4" name="Text Placeholder 3">
            <a:extLst>
              <a:ext uri="{FF2B5EF4-FFF2-40B4-BE49-F238E27FC236}">
                <a16:creationId xmlns:a16="http://schemas.microsoft.com/office/drawing/2014/main" id="{82A5A3FF-50E7-692E-C98D-C576392E8F38}"/>
              </a:ext>
            </a:extLst>
          </p:cNvPr>
          <p:cNvSpPr>
            <a:spLocks noGrp="1"/>
          </p:cNvSpPr>
          <p:nvPr>
            <p:ph type="body" idx="10"/>
          </p:nvPr>
        </p:nvSpPr>
        <p:spPr>
          <a:xfrm>
            <a:off x="6362700" y="2094337"/>
            <a:ext cx="4764829" cy="369463"/>
          </a:xfrm>
        </p:spPr>
        <p:txBody>
          <a:bodyPr/>
          <a:lstStyle/>
          <a:p>
            <a:r>
              <a:rPr lang="en-US" dirty="0"/>
              <a:t>Ethical Concerns</a:t>
            </a:r>
          </a:p>
        </p:txBody>
      </p:sp>
      <p:sp>
        <p:nvSpPr>
          <p:cNvPr id="5" name="Content Placeholder 4">
            <a:extLst>
              <a:ext uri="{FF2B5EF4-FFF2-40B4-BE49-F238E27FC236}">
                <a16:creationId xmlns:a16="http://schemas.microsoft.com/office/drawing/2014/main" id="{6D8EA8A5-8646-7C2E-7780-A1526C034674}"/>
              </a:ext>
            </a:extLst>
          </p:cNvPr>
          <p:cNvSpPr>
            <a:spLocks noGrp="1"/>
          </p:cNvSpPr>
          <p:nvPr>
            <p:ph sz="half" idx="2"/>
          </p:nvPr>
        </p:nvSpPr>
        <p:spPr>
          <a:xfrm>
            <a:off x="964023" y="2463801"/>
            <a:ext cx="4827178" cy="3898498"/>
          </a:xfrm>
        </p:spPr>
        <p:txBody>
          <a:bodyPr/>
          <a:lstStyle/>
          <a:p>
            <a:endParaRPr lang="en-US" dirty="0"/>
          </a:p>
        </p:txBody>
      </p:sp>
      <p:sp>
        <p:nvSpPr>
          <p:cNvPr id="6" name="Content Placeholder 5">
            <a:extLst>
              <a:ext uri="{FF2B5EF4-FFF2-40B4-BE49-F238E27FC236}">
                <a16:creationId xmlns:a16="http://schemas.microsoft.com/office/drawing/2014/main" id="{C43F7044-767D-BB09-63F3-A117BB048AFF}"/>
              </a:ext>
            </a:extLst>
          </p:cNvPr>
          <p:cNvSpPr>
            <a:spLocks noGrp="1"/>
          </p:cNvSpPr>
          <p:nvPr>
            <p:ph sz="half" idx="13"/>
          </p:nvPr>
        </p:nvSpPr>
        <p:spPr>
          <a:xfrm>
            <a:off x="6362700" y="2463800"/>
            <a:ext cx="4756241" cy="3898498"/>
          </a:xfrm>
        </p:spPr>
        <p:txBody>
          <a:bodyPr/>
          <a:lstStyle/>
          <a:p>
            <a:endParaRPr lang="en-US" dirty="0"/>
          </a:p>
        </p:txBody>
      </p:sp>
      <p:sp>
        <p:nvSpPr>
          <p:cNvPr id="7" name="Footer Placeholder 6">
            <a:extLst>
              <a:ext uri="{FF2B5EF4-FFF2-40B4-BE49-F238E27FC236}">
                <a16:creationId xmlns:a16="http://schemas.microsoft.com/office/drawing/2014/main" id="{D4FF64C5-CE22-1A13-DCFB-BA02EEC4A3C0}"/>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664340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5974-C015-395C-FE00-628B25430254}"/>
              </a:ext>
            </a:extLst>
          </p:cNvPr>
          <p:cNvSpPr>
            <a:spLocks noGrp="1"/>
          </p:cNvSpPr>
          <p:nvPr>
            <p:ph type="title"/>
          </p:nvPr>
        </p:nvSpPr>
        <p:spPr/>
        <p:txBody>
          <a:bodyPr/>
          <a:lstStyle/>
          <a:p>
            <a:r>
              <a:rPr lang="en-US" dirty="0"/>
              <a:t>Feasibility Slide 2</a:t>
            </a:r>
          </a:p>
        </p:txBody>
      </p:sp>
      <p:sp>
        <p:nvSpPr>
          <p:cNvPr id="3" name="Text Placeholder 2">
            <a:extLst>
              <a:ext uri="{FF2B5EF4-FFF2-40B4-BE49-F238E27FC236}">
                <a16:creationId xmlns:a16="http://schemas.microsoft.com/office/drawing/2014/main" id="{CBE175A4-781E-98CB-6DFA-51E81E532BFA}"/>
              </a:ext>
            </a:extLst>
          </p:cNvPr>
          <p:cNvSpPr>
            <a:spLocks noGrp="1"/>
          </p:cNvSpPr>
          <p:nvPr>
            <p:ph type="body" idx="1"/>
          </p:nvPr>
        </p:nvSpPr>
        <p:spPr>
          <a:xfrm>
            <a:off x="964023" y="2094337"/>
            <a:ext cx="4827178" cy="610863"/>
          </a:xfrm>
        </p:spPr>
        <p:txBody>
          <a:bodyPr>
            <a:noAutofit/>
          </a:bodyPr>
          <a:lstStyle/>
          <a:p>
            <a:pPr>
              <a:lnSpc>
                <a:spcPct val="100000"/>
              </a:lnSpc>
              <a:spcBef>
                <a:spcPts val="0"/>
              </a:spcBef>
            </a:pPr>
            <a:r>
              <a:rPr lang="en-US" dirty="0"/>
              <a:t>Study Alignment with Program </a:t>
            </a:r>
          </a:p>
          <a:p>
            <a:pPr>
              <a:lnSpc>
                <a:spcPct val="100000"/>
              </a:lnSpc>
              <a:spcBef>
                <a:spcPts val="0"/>
              </a:spcBef>
            </a:pPr>
            <a:r>
              <a:rPr lang="en-US" dirty="0"/>
              <a:t>(Identify Program of Study)</a:t>
            </a:r>
          </a:p>
        </p:txBody>
      </p:sp>
      <p:sp>
        <p:nvSpPr>
          <p:cNvPr id="4" name="Text Placeholder 3">
            <a:extLst>
              <a:ext uri="{FF2B5EF4-FFF2-40B4-BE49-F238E27FC236}">
                <a16:creationId xmlns:a16="http://schemas.microsoft.com/office/drawing/2014/main" id="{82A5A3FF-50E7-692E-C98D-C576392E8F38}"/>
              </a:ext>
            </a:extLst>
          </p:cNvPr>
          <p:cNvSpPr>
            <a:spLocks noGrp="1"/>
          </p:cNvSpPr>
          <p:nvPr>
            <p:ph type="body" idx="10"/>
          </p:nvPr>
        </p:nvSpPr>
        <p:spPr>
          <a:xfrm>
            <a:off x="6362700" y="2094337"/>
            <a:ext cx="4764829" cy="610863"/>
          </a:xfrm>
        </p:spPr>
        <p:txBody>
          <a:bodyPr/>
          <a:lstStyle/>
          <a:p>
            <a:r>
              <a:rPr lang="en-US" dirty="0"/>
              <a:t>Feasibility Concerns</a:t>
            </a:r>
          </a:p>
        </p:txBody>
      </p:sp>
      <p:sp>
        <p:nvSpPr>
          <p:cNvPr id="5" name="Content Placeholder 4">
            <a:extLst>
              <a:ext uri="{FF2B5EF4-FFF2-40B4-BE49-F238E27FC236}">
                <a16:creationId xmlns:a16="http://schemas.microsoft.com/office/drawing/2014/main" id="{6D8EA8A5-8646-7C2E-7780-A1526C034674}"/>
              </a:ext>
            </a:extLst>
          </p:cNvPr>
          <p:cNvSpPr>
            <a:spLocks noGrp="1"/>
          </p:cNvSpPr>
          <p:nvPr>
            <p:ph sz="half" idx="2"/>
          </p:nvPr>
        </p:nvSpPr>
        <p:spPr>
          <a:xfrm>
            <a:off x="964023" y="2799145"/>
            <a:ext cx="4827178" cy="3563153"/>
          </a:xfrm>
        </p:spPr>
        <p:txBody>
          <a:bodyPr/>
          <a:lstStyle/>
          <a:p>
            <a:pPr marL="292100" indent="-285750"/>
            <a:r>
              <a:rPr lang="en-US" sz="1600" dirty="0"/>
              <a:t>Degree &amp; Emphasis:</a:t>
            </a:r>
          </a:p>
          <a:p>
            <a:pPr marL="292100" indent="-285750"/>
            <a:endParaRPr lang="en-US" sz="1600" dirty="0"/>
          </a:p>
          <a:p>
            <a:pPr marL="292100" indent="-285750"/>
            <a:r>
              <a:rPr lang="en-US" sz="1600" dirty="0"/>
              <a:t>Alignment of topic to degree:</a:t>
            </a:r>
            <a:endParaRPr lang="en-US" sz="1600" b="1" u="sng" dirty="0"/>
          </a:p>
          <a:p>
            <a:endParaRPr lang="en-US" dirty="0"/>
          </a:p>
          <a:p>
            <a:endParaRPr lang="en-US" dirty="0"/>
          </a:p>
        </p:txBody>
      </p:sp>
      <p:sp>
        <p:nvSpPr>
          <p:cNvPr id="6" name="Content Placeholder 5">
            <a:extLst>
              <a:ext uri="{FF2B5EF4-FFF2-40B4-BE49-F238E27FC236}">
                <a16:creationId xmlns:a16="http://schemas.microsoft.com/office/drawing/2014/main" id="{C43F7044-767D-BB09-63F3-A117BB048AFF}"/>
              </a:ext>
            </a:extLst>
          </p:cNvPr>
          <p:cNvSpPr>
            <a:spLocks noGrp="1"/>
          </p:cNvSpPr>
          <p:nvPr>
            <p:ph sz="half" idx="13"/>
          </p:nvPr>
        </p:nvSpPr>
        <p:spPr>
          <a:xfrm>
            <a:off x="6362700" y="2799146"/>
            <a:ext cx="4756241" cy="3563152"/>
          </a:xfrm>
        </p:spPr>
        <p:txBody>
          <a:bodyPr/>
          <a:lstStyle/>
          <a:p>
            <a:endParaRPr lang="en-US"/>
          </a:p>
        </p:txBody>
      </p:sp>
      <p:sp>
        <p:nvSpPr>
          <p:cNvPr id="7" name="Footer Placeholder 6">
            <a:extLst>
              <a:ext uri="{FF2B5EF4-FFF2-40B4-BE49-F238E27FC236}">
                <a16:creationId xmlns:a16="http://schemas.microsoft.com/office/drawing/2014/main" id="{D4FF64C5-CE22-1A13-DCFB-BA02EEC4A3C0}"/>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210722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4C2A-C8B2-36D5-2BA6-F3F49E3153E8}"/>
              </a:ext>
            </a:extLst>
          </p:cNvPr>
          <p:cNvSpPr>
            <a:spLocks noGrp="1"/>
          </p:cNvSpPr>
          <p:nvPr>
            <p:ph type="title"/>
          </p:nvPr>
        </p:nvSpPr>
        <p:spPr/>
        <p:txBody>
          <a:bodyPr/>
          <a:lstStyle/>
          <a:p>
            <a:r>
              <a:rPr lang="en-US" dirty="0"/>
              <a:t>Defend</a:t>
            </a:r>
          </a:p>
        </p:txBody>
      </p:sp>
      <p:sp>
        <p:nvSpPr>
          <p:cNvPr id="3" name="Text Placeholder 2">
            <a:extLst>
              <a:ext uri="{FF2B5EF4-FFF2-40B4-BE49-F238E27FC236}">
                <a16:creationId xmlns:a16="http://schemas.microsoft.com/office/drawing/2014/main" id="{5ED5A459-B64A-2CD7-42DE-6896B6C423D4}"/>
              </a:ext>
            </a:extLst>
          </p:cNvPr>
          <p:cNvSpPr>
            <a:spLocks noGrp="1"/>
          </p:cNvSpPr>
          <p:nvPr>
            <p:ph type="body" sz="quarter" idx="10"/>
          </p:nvPr>
        </p:nvSpPr>
        <p:spPr/>
        <p:txBody>
          <a:bodyPr/>
          <a:lstStyle/>
          <a:p>
            <a:r>
              <a:rPr lang="en-US" dirty="0"/>
              <a:t>Questions</a:t>
            </a:r>
          </a:p>
          <a:p>
            <a:r>
              <a:rPr lang="en-US" dirty="0"/>
              <a:t>Feedback</a:t>
            </a:r>
          </a:p>
          <a:p>
            <a:endParaRPr lang="en-US" dirty="0"/>
          </a:p>
        </p:txBody>
      </p:sp>
      <p:sp>
        <p:nvSpPr>
          <p:cNvPr id="4" name="Footer Placeholder 3">
            <a:extLst>
              <a:ext uri="{FF2B5EF4-FFF2-40B4-BE49-F238E27FC236}">
                <a16:creationId xmlns:a16="http://schemas.microsoft.com/office/drawing/2014/main" id="{B8EAF519-4002-6E28-27A0-6F3C76CF0D1E}"/>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818666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p:txBody>
          <a:bodyPr/>
          <a:lstStyle/>
          <a:p>
            <a:r>
              <a:rPr lang="en-US" dirty="0"/>
              <a:t>Proposed Dissertation Topic Title</a:t>
            </a:r>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p:txBody>
          <a:bodyPr/>
          <a:lstStyle/>
          <a:p>
            <a:r>
              <a:rPr lang="en-US" dirty="0">
                <a:latin typeface="+mj-lt"/>
              </a:rPr>
              <a:t>Learner Name</a:t>
            </a:r>
          </a:p>
          <a:p>
            <a:r>
              <a:rPr lang="en-US" dirty="0">
                <a:latin typeface="+mj-lt"/>
              </a:rPr>
              <a:t>Course Instructor</a:t>
            </a:r>
          </a:p>
          <a:p>
            <a:r>
              <a:rPr lang="en-US" dirty="0">
                <a:latin typeface="+mj-lt"/>
              </a:rPr>
              <a:t>Submission Date</a:t>
            </a:r>
          </a:p>
        </p:txBody>
      </p:sp>
      <p:sp>
        <p:nvSpPr>
          <p:cNvPr id="6" name="Footer Placeholder 5">
            <a:extLst>
              <a:ext uri="{FF2B5EF4-FFF2-40B4-BE49-F238E27FC236}">
                <a16:creationId xmlns:a16="http://schemas.microsoft.com/office/drawing/2014/main" id="{59FA0720-DBC6-8F46-60C6-A54A166A1595}"/>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960950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4C2A-C8B2-36D5-2BA6-F3F49E3153E8}"/>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5ED5A459-B64A-2CD7-42DE-6896B6C423D4}"/>
              </a:ext>
            </a:extLst>
          </p:cNvPr>
          <p:cNvSpPr>
            <a:spLocks noGrp="1"/>
          </p:cNvSpPr>
          <p:nvPr>
            <p:ph type="body" sz="quarter" idx="10"/>
          </p:nvPr>
        </p:nvSpPr>
        <p:spPr/>
        <p:txBody>
          <a:bodyPr/>
          <a:lstStyle/>
          <a:p>
            <a:endParaRPr lang="en-US" dirty="0"/>
          </a:p>
        </p:txBody>
      </p:sp>
      <p:sp>
        <p:nvSpPr>
          <p:cNvPr id="4" name="Footer Placeholder 3">
            <a:extLst>
              <a:ext uri="{FF2B5EF4-FFF2-40B4-BE49-F238E27FC236}">
                <a16:creationId xmlns:a16="http://schemas.microsoft.com/office/drawing/2014/main" id="{B8EAF519-4002-6E28-27A0-6F3C76CF0D1E}"/>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294542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FC0AD-BAFF-1947-2295-300BBC27D762}"/>
              </a:ext>
            </a:extLst>
          </p:cNvPr>
          <p:cNvSpPr>
            <a:spLocks noGrp="1"/>
          </p:cNvSpPr>
          <p:nvPr>
            <p:ph type="title"/>
          </p:nvPr>
        </p:nvSpPr>
        <p:spPr/>
        <p:txBody>
          <a:bodyPr/>
          <a:lstStyle/>
          <a:p>
            <a:r>
              <a:rPr lang="en-US" dirty="0"/>
              <a:t>References</a:t>
            </a:r>
          </a:p>
        </p:txBody>
      </p:sp>
      <p:sp>
        <p:nvSpPr>
          <p:cNvPr id="3" name="Text Placeholder 2">
            <a:extLst>
              <a:ext uri="{FF2B5EF4-FFF2-40B4-BE49-F238E27FC236}">
                <a16:creationId xmlns:a16="http://schemas.microsoft.com/office/drawing/2014/main" id="{39A73ADD-302F-D3EB-2D24-A0FF2A062826}"/>
              </a:ext>
            </a:extLst>
          </p:cNvPr>
          <p:cNvSpPr>
            <a:spLocks noGrp="1"/>
          </p:cNvSpPr>
          <p:nvPr>
            <p:ph type="body" sz="quarter" idx="10"/>
          </p:nvPr>
        </p:nvSpPr>
        <p:spPr/>
        <p:txBody>
          <a:bodyPr/>
          <a:lstStyle/>
          <a:p>
            <a:pPr marL="0" indent="-457200">
              <a:lnSpc>
                <a:spcPct val="100000"/>
              </a:lnSpc>
              <a:spcBef>
                <a:spcPts val="0"/>
              </a:spcBef>
              <a:buNone/>
            </a:pPr>
            <a:endParaRPr lang="en-US" dirty="0"/>
          </a:p>
        </p:txBody>
      </p:sp>
      <p:sp>
        <p:nvSpPr>
          <p:cNvPr id="4" name="Footer Placeholder 3">
            <a:extLst>
              <a:ext uri="{FF2B5EF4-FFF2-40B4-BE49-F238E27FC236}">
                <a16:creationId xmlns:a16="http://schemas.microsoft.com/office/drawing/2014/main" id="{F267A3A9-7EEB-335C-1A43-C0439B0AF850}"/>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1962097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5A9CB56-3403-2F75-3959-2E7E7B4CFAED}"/>
              </a:ext>
            </a:extLst>
          </p:cNvPr>
          <p:cNvSpPr>
            <a:spLocks noGrp="1"/>
          </p:cNvSpPr>
          <p:nvPr>
            <p:ph type="title"/>
          </p:nvPr>
        </p:nvSpPr>
        <p:spPr>
          <a:xfrm>
            <a:off x="519523" y="193263"/>
            <a:ext cx="4941477" cy="610863"/>
          </a:xfrm>
        </p:spPr>
        <p:txBody>
          <a:bodyPr/>
          <a:lstStyle/>
          <a:p>
            <a:r>
              <a:rPr lang="en-US" dirty="0"/>
              <a:t>Alignment Table</a:t>
            </a:r>
          </a:p>
        </p:txBody>
      </p:sp>
      <p:sp>
        <p:nvSpPr>
          <p:cNvPr id="2" name="Footer Placeholder 1">
            <a:extLst>
              <a:ext uri="{FF2B5EF4-FFF2-40B4-BE49-F238E27FC236}">
                <a16:creationId xmlns:a16="http://schemas.microsoft.com/office/drawing/2014/main" id="{B9D53A73-468D-7DFC-CEBA-CC3BDC5F79AB}"/>
              </a:ext>
            </a:extLst>
          </p:cNvPr>
          <p:cNvSpPr>
            <a:spLocks noGrp="1"/>
          </p:cNvSpPr>
          <p:nvPr>
            <p:ph type="ftr" sz="quarter" idx="3"/>
          </p:nvPr>
        </p:nvSpPr>
        <p:spPr/>
        <p:txBody>
          <a:bodyPr/>
          <a:lstStyle/>
          <a:p>
            <a:r>
              <a:rPr lang="en-US" sz="1400"/>
              <a:t>DOCTORATES WITH PURPOSE</a:t>
            </a:r>
            <a:endParaRPr lang="en-US" sz="1400" dirty="0"/>
          </a:p>
        </p:txBody>
      </p:sp>
      <p:graphicFrame>
        <p:nvGraphicFramePr>
          <p:cNvPr id="4" name="Table 3">
            <a:extLst>
              <a:ext uri="{FF2B5EF4-FFF2-40B4-BE49-F238E27FC236}">
                <a16:creationId xmlns:a16="http://schemas.microsoft.com/office/drawing/2014/main" id="{261B791F-4A3C-4D04-0692-5A013E47E9DD}"/>
              </a:ext>
            </a:extLst>
          </p:cNvPr>
          <p:cNvGraphicFramePr>
            <a:graphicFrameLocks noGrp="1"/>
          </p:cNvGraphicFramePr>
          <p:nvPr>
            <p:extLst>
              <p:ext uri="{D42A27DB-BD31-4B8C-83A1-F6EECF244321}">
                <p14:modId xmlns:p14="http://schemas.microsoft.com/office/powerpoint/2010/main" val="494429664"/>
              </p:ext>
            </p:extLst>
          </p:nvPr>
        </p:nvGraphicFramePr>
        <p:xfrm>
          <a:off x="519522" y="912679"/>
          <a:ext cx="11189878" cy="5338522"/>
        </p:xfrm>
        <a:graphic>
          <a:graphicData uri="http://schemas.openxmlformats.org/drawingml/2006/table">
            <a:tbl>
              <a:tblPr firstRow="1" firstCol="1" bandRow="1"/>
              <a:tblGrid>
                <a:gridCol w="5152603">
                  <a:extLst>
                    <a:ext uri="{9D8B030D-6E8A-4147-A177-3AD203B41FA5}">
                      <a16:colId xmlns:a16="http://schemas.microsoft.com/office/drawing/2014/main" val="3711440466"/>
                    </a:ext>
                  </a:extLst>
                </a:gridCol>
                <a:gridCol w="6037275">
                  <a:extLst>
                    <a:ext uri="{9D8B030D-6E8A-4147-A177-3AD203B41FA5}">
                      <a16:colId xmlns:a16="http://schemas.microsoft.com/office/drawing/2014/main" val="2969381698"/>
                    </a:ext>
                  </a:extLst>
                </a:gridCol>
              </a:tblGrid>
              <a:tr h="1216996">
                <a:tc>
                  <a:txBody>
                    <a:bodyPr/>
                    <a:lstStyle>
                      <a:lvl1pPr marL="0" algn="l" defTabSz="914400" rtl="0" eaLnBrk="1" latinLnBrk="0" hangingPunct="1">
                        <a:defRPr sz="1800" kern="1200">
                          <a:solidFill>
                            <a:schemeClr val="tx1"/>
                          </a:solidFill>
                          <a:latin typeface="Lucida Grande"/>
                          <a:ea typeface="ヒラギノ角ゴ ProN W3"/>
                          <a:cs typeface="ヒラギノ角ゴ ProN W3"/>
                        </a:defRPr>
                      </a:lvl1pPr>
                      <a:lvl2pPr marL="457200" algn="l" defTabSz="914400" rtl="0" eaLnBrk="1" latinLnBrk="0" hangingPunct="1">
                        <a:defRPr sz="1800" kern="1200">
                          <a:solidFill>
                            <a:schemeClr val="tx1"/>
                          </a:solidFill>
                          <a:latin typeface="Lucida Grande"/>
                          <a:ea typeface="ヒラギノ角ゴ ProN W3"/>
                          <a:cs typeface="ヒラギノ角ゴ ProN W3"/>
                        </a:defRPr>
                      </a:lvl2pPr>
                      <a:lvl3pPr marL="914400" algn="l" defTabSz="914400" rtl="0" eaLnBrk="1" latinLnBrk="0" hangingPunct="1">
                        <a:defRPr sz="1800" kern="1200">
                          <a:solidFill>
                            <a:schemeClr val="tx1"/>
                          </a:solidFill>
                          <a:latin typeface="Lucida Grande"/>
                          <a:ea typeface="ヒラギノ角ゴ ProN W3"/>
                          <a:cs typeface="ヒラギノ角ゴ ProN W3"/>
                        </a:defRPr>
                      </a:lvl3pPr>
                      <a:lvl4pPr marL="1371600" algn="l" defTabSz="914400" rtl="0" eaLnBrk="1" latinLnBrk="0" hangingPunct="1">
                        <a:defRPr sz="1800" kern="1200">
                          <a:solidFill>
                            <a:schemeClr val="tx1"/>
                          </a:solidFill>
                          <a:latin typeface="Lucida Grande"/>
                          <a:ea typeface="ヒラギノ角ゴ ProN W3"/>
                          <a:cs typeface="ヒラギノ角ゴ ProN W3"/>
                        </a:defRPr>
                      </a:lvl4pPr>
                      <a:lvl5pPr marL="1828800" algn="l" defTabSz="914400" rtl="0" eaLnBrk="1" latinLnBrk="0" hangingPunct="1">
                        <a:defRPr sz="1800" kern="1200">
                          <a:solidFill>
                            <a:schemeClr val="tx1"/>
                          </a:solidFill>
                          <a:latin typeface="Lucida Grande"/>
                          <a:ea typeface="ヒラギノ角ゴ ProN W3"/>
                          <a:cs typeface="ヒラギノ角ゴ ProN W3"/>
                        </a:defRPr>
                      </a:lvl5pPr>
                      <a:lvl6pPr marL="2286000" algn="l" defTabSz="914400" rtl="0" eaLnBrk="1" latinLnBrk="0" hangingPunct="1">
                        <a:defRPr sz="1800" kern="1200">
                          <a:solidFill>
                            <a:schemeClr val="tx1"/>
                          </a:solidFill>
                          <a:latin typeface="Lucida Grande"/>
                          <a:ea typeface="ヒラギノ角ゴ ProN W3"/>
                          <a:cs typeface="ヒラギノ角ゴ ProN W3"/>
                        </a:defRPr>
                      </a:lvl6pPr>
                      <a:lvl7pPr marL="2743200" algn="l" defTabSz="914400" rtl="0" eaLnBrk="1" latinLnBrk="0" hangingPunct="1">
                        <a:defRPr sz="1800" kern="1200">
                          <a:solidFill>
                            <a:schemeClr val="tx1"/>
                          </a:solidFill>
                          <a:latin typeface="Lucida Grande"/>
                          <a:ea typeface="ヒラギノ角ゴ ProN W3"/>
                          <a:cs typeface="ヒラギノ角ゴ ProN W3"/>
                        </a:defRPr>
                      </a:lvl7pPr>
                      <a:lvl8pPr marL="3200400" algn="l" defTabSz="914400" rtl="0" eaLnBrk="1" latinLnBrk="0" hangingPunct="1">
                        <a:defRPr sz="1800" kern="1200">
                          <a:solidFill>
                            <a:schemeClr val="tx1"/>
                          </a:solidFill>
                          <a:latin typeface="Lucida Grande"/>
                          <a:ea typeface="ヒラギノ角ゴ ProN W3"/>
                          <a:cs typeface="ヒラギノ角ゴ ProN W3"/>
                        </a:defRPr>
                      </a:lvl8pPr>
                      <a:lvl9pPr marL="3657600" algn="l" defTabSz="914400" rtl="0" eaLnBrk="1" latinLnBrk="0" hangingPunct="1">
                        <a:defRPr sz="1800" kern="1200">
                          <a:solidFill>
                            <a:schemeClr val="tx1"/>
                          </a:solidFill>
                          <a:latin typeface="Lucida Grande"/>
                          <a:ea typeface="ヒラギノ角ゴ ProN W3"/>
                          <a:cs typeface="ヒラギノ角ゴ ProN W3"/>
                        </a:defRPr>
                      </a:lvl9pPr>
                    </a:lstStyle>
                    <a:p>
                      <a:pPr marL="0" marR="0">
                        <a:spcBef>
                          <a:spcPts val="0"/>
                        </a:spcBef>
                        <a:spcAft>
                          <a:spcPts val="1000"/>
                        </a:spcAft>
                      </a:pPr>
                      <a:r>
                        <a:rPr lang="en-US" sz="1100" dirty="0">
                          <a:solidFill>
                            <a:schemeClr val="bg1"/>
                          </a:solidFill>
                          <a:effectLst/>
                          <a:latin typeface="+mn-lt"/>
                          <a:ea typeface="Calibri" panose="020F0502020204030204" pitchFamily="34" charset="0"/>
                        </a:rPr>
                        <a:t> </a:t>
                      </a:r>
                      <a:r>
                        <a:rPr lang="en-US" sz="1100" b="1" dirty="0">
                          <a:solidFill>
                            <a:schemeClr val="bg1"/>
                          </a:solidFill>
                          <a:effectLst/>
                          <a:latin typeface="+mn-lt"/>
                          <a:ea typeface="Calibri" panose="020F0502020204030204" pitchFamily="34" charset="0"/>
                        </a:rPr>
                        <a:t>Problem Statement</a:t>
                      </a:r>
                      <a:r>
                        <a:rPr lang="en-US" sz="1100" dirty="0">
                          <a:solidFill>
                            <a:schemeClr val="bg1"/>
                          </a:solidFill>
                          <a:effectLst/>
                          <a:latin typeface="+mn-lt"/>
                          <a:ea typeface="Calibri" panose="020F0502020204030204" pitchFamily="34" charset="0"/>
                        </a:rPr>
                        <a:t>:</a:t>
                      </a:r>
                      <a:endParaRPr lang="en-US" sz="1200" dirty="0">
                        <a:solidFill>
                          <a:schemeClr val="bg1"/>
                        </a:solidFill>
                        <a:effectLst/>
                        <a:latin typeface="+mn-lt"/>
                        <a:ea typeface="Calibri" panose="020F0502020204030204" pitchFamily="34" charset="0"/>
                      </a:endParaRPr>
                    </a:p>
                    <a:p>
                      <a:pPr marL="19050" marR="0">
                        <a:spcBef>
                          <a:spcPts val="0"/>
                        </a:spcBef>
                        <a:spcAft>
                          <a:spcPts val="1000"/>
                        </a:spcAft>
                      </a:pPr>
                      <a:r>
                        <a:rPr lang="en-US" sz="1100" dirty="0">
                          <a:solidFill>
                            <a:schemeClr val="bg1"/>
                          </a:solidFill>
                          <a:effectLst/>
                          <a:latin typeface="+mn-lt"/>
                          <a:ea typeface="Calibri" panose="020F0502020204030204" pitchFamily="34" charset="0"/>
                        </a:rPr>
                        <a:t>&lt;Enter a declarative problem statement. Use appropriate quantitative language to align with the selected methodology.&gt;</a:t>
                      </a:r>
                      <a:endParaRPr lang="en-US" sz="1200" dirty="0">
                        <a:solidFill>
                          <a:schemeClr val="bg1"/>
                        </a:solidFill>
                        <a:effectLst/>
                        <a:latin typeface="+mn-lt"/>
                        <a:ea typeface="Calibri" panose="020F0502020204030204" pitchFamily="34" charset="0"/>
                      </a:endParaRPr>
                    </a:p>
                  </a:txBody>
                  <a:tcPr marL="36195" marR="3619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Lucida Grande"/>
                          <a:ea typeface="ヒラギノ角ゴ ProN W3"/>
                          <a:cs typeface="ヒラギノ角ゴ ProN W3"/>
                        </a:defRPr>
                      </a:lvl1pPr>
                      <a:lvl2pPr marL="457200" algn="l" defTabSz="914400" rtl="0" eaLnBrk="1" latinLnBrk="0" hangingPunct="1">
                        <a:defRPr sz="1800" kern="1200">
                          <a:solidFill>
                            <a:schemeClr val="tx1"/>
                          </a:solidFill>
                          <a:latin typeface="Lucida Grande"/>
                          <a:ea typeface="ヒラギノ角ゴ ProN W3"/>
                          <a:cs typeface="ヒラギノ角ゴ ProN W3"/>
                        </a:defRPr>
                      </a:lvl2pPr>
                      <a:lvl3pPr marL="914400" algn="l" defTabSz="914400" rtl="0" eaLnBrk="1" latinLnBrk="0" hangingPunct="1">
                        <a:defRPr sz="1800" kern="1200">
                          <a:solidFill>
                            <a:schemeClr val="tx1"/>
                          </a:solidFill>
                          <a:latin typeface="Lucida Grande"/>
                          <a:ea typeface="ヒラギノ角ゴ ProN W3"/>
                          <a:cs typeface="ヒラギノ角ゴ ProN W3"/>
                        </a:defRPr>
                      </a:lvl3pPr>
                      <a:lvl4pPr marL="1371600" algn="l" defTabSz="914400" rtl="0" eaLnBrk="1" latinLnBrk="0" hangingPunct="1">
                        <a:defRPr sz="1800" kern="1200">
                          <a:solidFill>
                            <a:schemeClr val="tx1"/>
                          </a:solidFill>
                          <a:latin typeface="Lucida Grande"/>
                          <a:ea typeface="ヒラギノ角ゴ ProN W3"/>
                          <a:cs typeface="ヒラギノ角ゴ ProN W3"/>
                        </a:defRPr>
                      </a:lvl4pPr>
                      <a:lvl5pPr marL="1828800" algn="l" defTabSz="914400" rtl="0" eaLnBrk="1" latinLnBrk="0" hangingPunct="1">
                        <a:defRPr sz="1800" kern="1200">
                          <a:solidFill>
                            <a:schemeClr val="tx1"/>
                          </a:solidFill>
                          <a:latin typeface="Lucida Grande"/>
                          <a:ea typeface="ヒラギノ角ゴ ProN W3"/>
                          <a:cs typeface="ヒラギノ角ゴ ProN W3"/>
                        </a:defRPr>
                      </a:lvl5pPr>
                      <a:lvl6pPr marL="2286000" algn="l" defTabSz="914400" rtl="0" eaLnBrk="1" latinLnBrk="0" hangingPunct="1">
                        <a:defRPr sz="1800" kern="1200">
                          <a:solidFill>
                            <a:schemeClr val="tx1"/>
                          </a:solidFill>
                          <a:latin typeface="Lucida Grande"/>
                          <a:ea typeface="ヒラギノ角ゴ ProN W3"/>
                          <a:cs typeface="ヒラギノ角ゴ ProN W3"/>
                        </a:defRPr>
                      </a:lvl6pPr>
                      <a:lvl7pPr marL="2743200" algn="l" defTabSz="914400" rtl="0" eaLnBrk="1" latinLnBrk="0" hangingPunct="1">
                        <a:defRPr sz="1800" kern="1200">
                          <a:solidFill>
                            <a:schemeClr val="tx1"/>
                          </a:solidFill>
                          <a:latin typeface="Lucida Grande"/>
                          <a:ea typeface="ヒラギノ角ゴ ProN W3"/>
                          <a:cs typeface="ヒラギノ角ゴ ProN W3"/>
                        </a:defRPr>
                      </a:lvl7pPr>
                      <a:lvl8pPr marL="3200400" algn="l" defTabSz="914400" rtl="0" eaLnBrk="1" latinLnBrk="0" hangingPunct="1">
                        <a:defRPr sz="1800" kern="1200">
                          <a:solidFill>
                            <a:schemeClr val="tx1"/>
                          </a:solidFill>
                          <a:latin typeface="Lucida Grande"/>
                          <a:ea typeface="ヒラギノ角ゴ ProN W3"/>
                          <a:cs typeface="ヒラギノ角ゴ ProN W3"/>
                        </a:defRPr>
                      </a:lvl8pPr>
                      <a:lvl9pPr marL="3657600" algn="l" defTabSz="914400" rtl="0" eaLnBrk="1" latinLnBrk="0" hangingPunct="1">
                        <a:defRPr sz="1800" kern="1200">
                          <a:solidFill>
                            <a:schemeClr val="tx1"/>
                          </a:solidFill>
                          <a:latin typeface="Lucida Grande"/>
                          <a:ea typeface="ヒラギノ角ゴ ProN W3"/>
                          <a:cs typeface="ヒラギノ角ゴ ProN W3"/>
                        </a:defRPr>
                      </a:lvl9pPr>
                    </a:lstStyle>
                    <a:p>
                      <a:pPr marL="0" marR="0">
                        <a:spcBef>
                          <a:spcPts val="0"/>
                        </a:spcBef>
                        <a:spcAft>
                          <a:spcPts val="1000"/>
                        </a:spcAft>
                      </a:pPr>
                      <a:r>
                        <a:rPr lang="en-US" sz="1100" b="1" dirty="0">
                          <a:solidFill>
                            <a:schemeClr val="bg1"/>
                          </a:solidFill>
                          <a:effectLst/>
                          <a:latin typeface="+mn-lt"/>
                          <a:ea typeface="Calibri" panose="020F0502020204030204" pitchFamily="34" charset="0"/>
                        </a:rPr>
                        <a:t>Purpose Statement</a:t>
                      </a:r>
                      <a:r>
                        <a:rPr lang="en-US" sz="1100" dirty="0">
                          <a:solidFill>
                            <a:schemeClr val="bg1"/>
                          </a:solidFill>
                          <a:effectLst/>
                          <a:latin typeface="+mn-lt"/>
                          <a:ea typeface="Calibri" panose="020F0502020204030204" pitchFamily="34" charset="0"/>
                        </a:rPr>
                        <a:t>:</a:t>
                      </a:r>
                      <a:endParaRPr lang="en-US" sz="1200" dirty="0">
                        <a:solidFill>
                          <a:schemeClr val="bg1"/>
                        </a:solidFill>
                        <a:effectLst/>
                        <a:latin typeface="+mn-lt"/>
                        <a:ea typeface="Calibri" panose="020F0502020204030204" pitchFamily="34" charset="0"/>
                      </a:endParaRPr>
                    </a:p>
                    <a:p>
                      <a:pPr marL="57785" marR="0">
                        <a:spcBef>
                          <a:spcPts val="0"/>
                        </a:spcBef>
                        <a:spcAft>
                          <a:spcPts val="1000"/>
                        </a:spcAft>
                      </a:pPr>
                      <a:r>
                        <a:rPr lang="en-US" sz="1100" dirty="0">
                          <a:solidFill>
                            <a:schemeClr val="bg1"/>
                          </a:solidFill>
                          <a:effectLst/>
                          <a:latin typeface="+mn-lt"/>
                          <a:ea typeface="Calibri" panose="020F0502020204030204" pitchFamily="34" charset="0"/>
                        </a:rPr>
                        <a:t>&lt;Enter a single sentence that states the study purpose. Use appropriate </a:t>
                      </a:r>
                      <a:r>
                        <a:rPr lang="en-US" sz="1100" kern="1200" dirty="0">
                          <a:solidFill>
                            <a:schemeClr val="bg1"/>
                          </a:solidFill>
                          <a:effectLst/>
                          <a:latin typeface="Lucida Grande"/>
                          <a:ea typeface="Calibri" panose="020F0502020204030204" pitchFamily="34" charset="0"/>
                          <a:cs typeface="ヒラギノ角ゴ ProN W3"/>
                        </a:rPr>
                        <a:t>quantitative</a:t>
                      </a:r>
                      <a:r>
                        <a:rPr lang="en-US" sz="1100" dirty="0">
                          <a:solidFill>
                            <a:schemeClr val="bg1"/>
                          </a:solidFill>
                          <a:effectLst/>
                          <a:latin typeface="+mn-lt"/>
                          <a:ea typeface="Calibri" panose="020F0502020204030204" pitchFamily="34" charset="0"/>
                        </a:rPr>
                        <a:t> language to align with the selected methodology.&gt;</a:t>
                      </a:r>
                      <a:endParaRPr lang="en-US" sz="1200" dirty="0">
                        <a:solidFill>
                          <a:schemeClr val="bg1"/>
                        </a:solidFill>
                        <a:effectLst/>
                        <a:latin typeface="+mn-lt"/>
                        <a:ea typeface="Calibri" panose="020F0502020204030204" pitchFamily="34" charset="0"/>
                      </a:endParaRPr>
                    </a:p>
                    <a:p>
                      <a:pPr marL="0" marR="0">
                        <a:spcBef>
                          <a:spcPts val="0"/>
                        </a:spcBef>
                        <a:spcAft>
                          <a:spcPts val="1000"/>
                        </a:spcAft>
                      </a:pPr>
                      <a:r>
                        <a:rPr lang="en-US" sz="1100" dirty="0">
                          <a:solidFill>
                            <a:schemeClr val="bg1"/>
                          </a:solidFill>
                          <a:effectLst/>
                          <a:latin typeface="+mn-lt"/>
                          <a:ea typeface="Calibri" panose="020F0502020204030204" pitchFamily="34" charset="0"/>
                        </a:rPr>
                        <a:t> </a:t>
                      </a:r>
                      <a:endParaRPr lang="en-US" sz="1200" dirty="0">
                        <a:solidFill>
                          <a:schemeClr val="bg1"/>
                        </a:solidFill>
                        <a:effectLst/>
                        <a:latin typeface="+mn-lt"/>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42383861"/>
                  </a:ext>
                </a:extLst>
              </a:tr>
              <a:tr h="902497">
                <a:tc gridSpan="2">
                  <a:txBody>
                    <a:bodyPr/>
                    <a:lstStyle/>
                    <a:p>
                      <a:pPr marL="0" marR="0">
                        <a:spcBef>
                          <a:spcPts val="0"/>
                        </a:spcBef>
                        <a:spcAft>
                          <a:spcPts val="1000"/>
                        </a:spcAft>
                      </a:pPr>
                      <a:r>
                        <a:rPr lang="en-US" sz="1100" b="1" dirty="0">
                          <a:solidFill>
                            <a:schemeClr val="bg1"/>
                          </a:solidFill>
                          <a:effectLst/>
                          <a:latin typeface="+mn-lt"/>
                          <a:ea typeface="Calibri" panose="020F0502020204030204" pitchFamily="34" charset="0"/>
                        </a:rPr>
                        <a:t>Variables:</a:t>
                      </a:r>
                      <a:endParaRPr lang="en-US" sz="1200" dirty="0">
                        <a:solidFill>
                          <a:schemeClr val="bg1"/>
                        </a:solidFill>
                        <a:effectLst/>
                        <a:latin typeface="+mn-lt"/>
                        <a:ea typeface="Calibri" panose="020F0502020204030204" pitchFamily="34" charset="0"/>
                      </a:endParaRPr>
                    </a:p>
                    <a:p>
                      <a:pPr marL="0" marR="0">
                        <a:spcBef>
                          <a:spcPts val="0"/>
                        </a:spcBef>
                        <a:spcAft>
                          <a:spcPts val="1000"/>
                        </a:spcAft>
                      </a:pPr>
                      <a:r>
                        <a:rPr lang="en-US" sz="1100" dirty="0">
                          <a:solidFill>
                            <a:schemeClr val="bg1"/>
                          </a:solidFill>
                          <a:effectLst/>
                          <a:latin typeface="+mn-lt"/>
                          <a:ea typeface="Calibri" panose="020F0502020204030204" pitchFamily="34" charset="0"/>
                        </a:rPr>
                        <a:t>&lt;Enter the variables. Use appropriate quantitative language to align with the selected methodology.&gt;</a:t>
                      </a:r>
                      <a:endParaRPr lang="en-US" sz="1200" dirty="0">
                        <a:solidFill>
                          <a:schemeClr val="bg1"/>
                        </a:solidFill>
                        <a:effectLst/>
                        <a:latin typeface="+mn-lt"/>
                        <a:ea typeface="Calibri" panose="020F0502020204030204" pitchFamily="34" charset="0"/>
                      </a:endParaRPr>
                    </a:p>
                  </a:txBody>
                  <a:tcPr marL="36195" marR="3619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extLst>
                  <a:ext uri="{0D108BD9-81ED-4DB2-BD59-A6C34878D82A}">
                    <a16:rowId xmlns:a16="http://schemas.microsoft.com/office/drawing/2014/main" val="2887749945"/>
                  </a:ext>
                </a:extLst>
              </a:tr>
              <a:tr h="2001590">
                <a:tc gridSpan="2">
                  <a:txBody>
                    <a:bodyPr/>
                    <a:lstStyle/>
                    <a:p>
                      <a:pPr marL="0" marR="0">
                        <a:spcBef>
                          <a:spcPts val="0"/>
                        </a:spcBef>
                        <a:spcAft>
                          <a:spcPts val="1000"/>
                        </a:spcAft>
                      </a:pPr>
                      <a:r>
                        <a:rPr lang="en-US" sz="1100" b="1" dirty="0">
                          <a:solidFill>
                            <a:schemeClr val="bg1"/>
                          </a:solidFill>
                          <a:effectLst/>
                          <a:latin typeface="+mn-lt"/>
                          <a:ea typeface="Calibri" panose="020F0502020204030204" pitchFamily="34" charset="0"/>
                        </a:rPr>
                        <a:t>Research Questions and Hypotheses:</a:t>
                      </a:r>
                      <a:r>
                        <a:rPr lang="en-US" sz="1100" dirty="0">
                          <a:solidFill>
                            <a:schemeClr val="bg1"/>
                          </a:solidFill>
                          <a:effectLst/>
                          <a:latin typeface="+mn-lt"/>
                          <a:ea typeface="Calibri" panose="020F0502020204030204" pitchFamily="34" charset="0"/>
                        </a:rPr>
                        <a:t> </a:t>
                      </a:r>
                      <a:endParaRPr lang="en-US" sz="1200" dirty="0">
                        <a:solidFill>
                          <a:schemeClr val="bg1"/>
                        </a:solidFill>
                        <a:effectLst/>
                        <a:latin typeface="+mn-lt"/>
                        <a:ea typeface="Calibri" panose="020F0502020204030204" pitchFamily="34" charset="0"/>
                      </a:endParaRPr>
                    </a:p>
                    <a:p>
                      <a:pPr marL="19050" marR="0">
                        <a:spcBef>
                          <a:spcPts val="0"/>
                        </a:spcBef>
                        <a:spcAft>
                          <a:spcPts val="1000"/>
                        </a:spcAft>
                      </a:pPr>
                      <a:r>
                        <a:rPr lang="en-US" sz="1100" dirty="0">
                          <a:solidFill>
                            <a:schemeClr val="bg1"/>
                          </a:solidFill>
                          <a:effectLst/>
                          <a:latin typeface="+mn-lt"/>
                          <a:ea typeface="Calibri" panose="020F0502020204030204" pitchFamily="34" charset="0"/>
                        </a:rPr>
                        <a:t>&lt;Enter at least two research questions and corresponding hypotheses. Use appropriate quantitative language to align with the selected methodology.&gt;</a:t>
                      </a:r>
                      <a:endParaRPr lang="en-US" sz="1200" dirty="0">
                        <a:solidFill>
                          <a:schemeClr val="bg1"/>
                        </a:solidFill>
                        <a:effectLst/>
                        <a:latin typeface="+mn-lt"/>
                        <a:ea typeface="Calibri" panose="020F0502020204030204" pitchFamily="34" charset="0"/>
                      </a:endParaRPr>
                    </a:p>
                  </a:txBody>
                  <a:tcPr marL="36195" marR="3619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extLst>
                  <a:ext uri="{0D108BD9-81ED-4DB2-BD59-A6C34878D82A}">
                    <a16:rowId xmlns:a16="http://schemas.microsoft.com/office/drawing/2014/main" val="3652603315"/>
                  </a:ext>
                </a:extLst>
              </a:tr>
              <a:tr h="1217439">
                <a:tc>
                  <a:txBody>
                    <a:bodyPr/>
                    <a:lstStyle>
                      <a:lvl1pPr marL="0" algn="l" defTabSz="914400" rtl="0" eaLnBrk="1" latinLnBrk="0" hangingPunct="1">
                        <a:defRPr sz="1800" kern="1200">
                          <a:solidFill>
                            <a:schemeClr val="tx1"/>
                          </a:solidFill>
                          <a:latin typeface="Lucida Grande"/>
                          <a:ea typeface="ヒラギノ角ゴ ProN W3"/>
                          <a:cs typeface="ヒラギノ角ゴ ProN W3"/>
                        </a:defRPr>
                      </a:lvl1pPr>
                      <a:lvl2pPr marL="457200" algn="l" defTabSz="914400" rtl="0" eaLnBrk="1" latinLnBrk="0" hangingPunct="1">
                        <a:defRPr sz="1800" kern="1200">
                          <a:solidFill>
                            <a:schemeClr val="tx1"/>
                          </a:solidFill>
                          <a:latin typeface="Lucida Grande"/>
                          <a:ea typeface="ヒラギノ角ゴ ProN W3"/>
                          <a:cs typeface="ヒラギノ角ゴ ProN W3"/>
                        </a:defRPr>
                      </a:lvl2pPr>
                      <a:lvl3pPr marL="914400" algn="l" defTabSz="914400" rtl="0" eaLnBrk="1" latinLnBrk="0" hangingPunct="1">
                        <a:defRPr sz="1800" kern="1200">
                          <a:solidFill>
                            <a:schemeClr val="tx1"/>
                          </a:solidFill>
                          <a:latin typeface="Lucida Grande"/>
                          <a:ea typeface="ヒラギノ角ゴ ProN W3"/>
                          <a:cs typeface="ヒラギノ角ゴ ProN W3"/>
                        </a:defRPr>
                      </a:lvl3pPr>
                      <a:lvl4pPr marL="1371600" algn="l" defTabSz="914400" rtl="0" eaLnBrk="1" latinLnBrk="0" hangingPunct="1">
                        <a:defRPr sz="1800" kern="1200">
                          <a:solidFill>
                            <a:schemeClr val="tx1"/>
                          </a:solidFill>
                          <a:latin typeface="Lucida Grande"/>
                          <a:ea typeface="ヒラギノ角ゴ ProN W3"/>
                          <a:cs typeface="ヒラギノ角ゴ ProN W3"/>
                        </a:defRPr>
                      </a:lvl4pPr>
                      <a:lvl5pPr marL="1828800" algn="l" defTabSz="914400" rtl="0" eaLnBrk="1" latinLnBrk="0" hangingPunct="1">
                        <a:defRPr sz="1800" kern="1200">
                          <a:solidFill>
                            <a:schemeClr val="tx1"/>
                          </a:solidFill>
                          <a:latin typeface="Lucida Grande"/>
                          <a:ea typeface="ヒラギノ角ゴ ProN W3"/>
                          <a:cs typeface="ヒラギノ角ゴ ProN W3"/>
                        </a:defRPr>
                      </a:lvl5pPr>
                      <a:lvl6pPr marL="2286000" algn="l" defTabSz="914400" rtl="0" eaLnBrk="1" latinLnBrk="0" hangingPunct="1">
                        <a:defRPr sz="1800" kern="1200">
                          <a:solidFill>
                            <a:schemeClr val="tx1"/>
                          </a:solidFill>
                          <a:latin typeface="Lucida Grande"/>
                          <a:ea typeface="ヒラギノ角ゴ ProN W3"/>
                          <a:cs typeface="ヒラギノ角ゴ ProN W3"/>
                        </a:defRPr>
                      </a:lvl6pPr>
                      <a:lvl7pPr marL="2743200" algn="l" defTabSz="914400" rtl="0" eaLnBrk="1" latinLnBrk="0" hangingPunct="1">
                        <a:defRPr sz="1800" kern="1200">
                          <a:solidFill>
                            <a:schemeClr val="tx1"/>
                          </a:solidFill>
                          <a:latin typeface="Lucida Grande"/>
                          <a:ea typeface="ヒラギノ角ゴ ProN W3"/>
                          <a:cs typeface="ヒラギノ角ゴ ProN W3"/>
                        </a:defRPr>
                      </a:lvl7pPr>
                      <a:lvl8pPr marL="3200400" algn="l" defTabSz="914400" rtl="0" eaLnBrk="1" latinLnBrk="0" hangingPunct="1">
                        <a:defRPr sz="1800" kern="1200">
                          <a:solidFill>
                            <a:schemeClr val="tx1"/>
                          </a:solidFill>
                          <a:latin typeface="Lucida Grande"/>
                          <a:ea typeface="ヒラギノ角ゴ ProN W3"/>
                          <a:cs typeface="ヒラギノ角ゴ ProN W3"/>
                        </a:defRPr>
                      </a:lvl8pPr>
                      <a:lvl9pPr marL="3657600" algn="l" defTabSz="914400" rtl="0" eaLnBrk="1" latinLnBrk="0" hangingPunct="1">
                        <a:defRPr sz="1800" kern="1200">
                          <a:solidFill>
                            <a:schemeClr val="tx1"/>
                          </a:solidFill>
                          <a:latin typeface="Lucida Grande"/>
                          <a:ea typeface="ヒラギノ角ゴ ProN W3"/>
                          <a:cs typeface="ヒラギノ角ゴ ProN W3"/>
                        </a:defRPr>
                      </a:lvl9pPr>
                    </a:lstStyle>
                    <a:p>
                      <a:pPr marL="0" marR="0">
                        <a:spcBef>
                          <a:spcPts val="0"/>
                        </a:spcBef>
                        <a:spcAft>
                          <a:spcPts val="1000"/>
                        </a:spcAft>
                      </a:pPr>
                      <a:r>
                        <a:rPr lang="en-US" sz="1100" b="1" dirty="0">
                          <a:solidFill>
                            <a:schemeClr val="bg1"/>
                          </a:solidFill>
                          <a:effectLst/>
                          <a:latin typeface="+mn-lt"/>
                          <a:ea typeface="Calibri" panose="020F0502020204030204" pitchFamily="34" charset="0"/>
                        </a:rPr>
                        <a:t>Methodology &amp; Justification:</a:t>
                      </a:r>
                    </a:p>
                    <a:p>
                      <a:pPr marL="0" marR="0">
                        <a:spcBef>
                          <a:spcPts val="0"/>
                        </a:spcBef>
                        <a:spcAft>
                          <a:spcPts val="1000"/>
                        </a:spcAft>
                      </a:pPr>
                      <a:r>
                        <a:rPr lang="en-US" sz="1100" b="0" dirty="0">
                          <a:solidFill>
                            <a:schemeClr val="bg1"/>
                          </a:solidFill>
                          <a:effectLst/>
                          <a:latin typeface="+mn-lt"/>
                          <a:ea typeface="Calibri" panose="020F0502020204030204" pitchFamily="34" charset="0"/>
                        </a:rPr>
                        <a:t>&lt;Enter a clear statement of the methodology and a short rationale for choosing that methodology. Full justification of the methodology will be completed on the corresponding slide.&gt;</a:t>
                      </a:r>
                    </a:p>
                  </a:txBody>
                  <a:tcPr marL="36195" marR="3619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spcBef>
                          <a:spcPts val="0"/>
                        </a:spcBef>
                        <a:spcAft>
                          <a:spcPts val="1000"/>
                        </a:spcAft>
                      </a:pPr>
                      <a:r>
                        <a:rPr lang="en-US" sz="1100" b="1" dirty="0">
                          <a:solidFill>
                            <a:schemeClr val="bg1"/>
                          </a:solidFill>
                          <a:effectLst/>
                          <a:latin typeface="+mn-lt"/>
                          <a:ea typeface="Calibri" panose="020F0502020204030204" pitchFamily="34" charset="0"/>
                        </a:rPr>
                        <a:t>Design &amp; Justification:</a:t>
                      </a:r>
                    </a:p>
                    <a:p>
                      <a:pPr marL="0" marR="0">
                        <a:spcBef>
                          <a:spcPts val="0"/>
                        </a:spcBef>
                        <a:spcAft>
                          <a:spcPts val="1000"/>
                        </a:spcAft>
                      </a:pPr>
                      <a:r>
                        <a:rPr lang="en-US" sz="1100" b="0" dirty="0">
                          <a:solidFill>
                            <a:schemeClr val="bg1"/>
                          </a:solidFill>
                          <a:effectLst/>
                          <a:latin typeface="+mn-lt"/>
                          <a:ea typeface="Calibri" panose="020F0502020204030204" pitchFamily="34" charset="0"/>
                        </a:rPr>
                        <a:t>&lt;Enter a clear statement of the design and a short rationale for choosing that design. Full justification of the design will be completed on the corresponding slide.&gt;</a:t>
                      </a:r>
                    </a:p>
                  </a:txBody>
                  <a:tcPr marL="36195" marR="3619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2477766"/>
                  </a:ext>
                </a:extLst>
              </a:tr>
            </a:tbl>
          </a:graphicData>
        </a:graphic>
      </p:graphicFrame>
    </p:spTree>
    <p:extLst>
      <p:ext uri="{BB962C8B-B14F-4D97-AF65-F5344CB8AC3E}">
        <p14:creationId xmlns:p14="http://schemas.microsoft.com/office/powerpoint/2010/main" val="55152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F447-E547-6EBE-44F7-05DDF9617DEC}"/>
              </a:ext>
            </a:extLst>
          </p:cNvPr>
          <p:cNvSpPr>
            <a:spLocks noGrp="1"/>
          </p:cNvSpPr>
          <p:nvPr>
            <p:ph type="title"/>
          </p:nvPr>
        </p:nvSpPr>
        <p:spPr>
          <a:xfrm>
            <a:off x="964023" y="879063"/>
            <a:ext cx="6600559" cy="610863"/>
          </a:xfrm>
        </p:spPr>
        <p:txBody>
          <a:bodyPr>
            <a:normAutofit fontScale="90000"/>
          </a:bodyPr>
          <a:lstStyle/>
          <a:p>
            <a:r>
              <a:rPr lang="en-US" dirty="0"/>
              <a:t>Literature Review: Background to the Problem</a:t>
            </a:r>
          </a:p>
        </p:txBody>
      </p:sp>
      <p:sp>
        <p:nvSpPr>
          <p:cNvPr id="3" name="Text Placeholder 2">
            <a:extLst>
              <a:ext uri="{FF2B5EF4-FFF2-40B4-BE49-F238E27FC236}">
                <a16:creationId xmlns:a16="http://schemas.microsoft.com/office/drawing/2014/main" id="{769F4419-08EE-0412-FEFA-8378C20DD71D}"/>
              </a:ext>
            </a:extLst>
          </p:cNvPr>
          <p:cNvSpPr>
            <a:spLocks noGrp="1"/>
          </p:cNvSpPr>
          <p:nvPr>
            <p:ph type="body" sz="quarter" idx="10"/>
          </p:nvPr>
        </p:nvSpPr>
        <p:spPr/>
        <p:txBody>
          <a:bodyPr/>
          <a:lstStyle/>
          <a:p>
            <a:endParaRPr lang="en-US" dirty="0"/>
          </a:p>
        </p:txBody>
      </p:sp>
      <p:sp>
        <p:nvSpPr>
          <p:cNvPr id="4" name="Footer Placeholder 3">
            <a:extLst>
              <a:ext uri="{FF2B5EF4-FFF2-40B4-BE49-F238E27FC236}">
                <a16:creationId xmlns:a16="http://schemas.microsoft.com/office/drawing/2014/main" id="{A1ADC474-6C1C-FE02-A69F-B2552F53B89C}"/>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153033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F447-E547-6EBE-44F7-05DDF9617DEC}"/>
              </a:ext>
            </a:extLst>
          </p:cNvPr>
          <p:cNvSpPr>
            <a:spLocks noGrp="1"/>
          </p:cNvSpPr>
          <p:nvPr>
            <p:ph type="title"/>
          </p:nvPr>
        </p:nvSpPr>
        <p:spPr>
          <a:xfrm>
            <a:off x="964023" y="879063"/>
            <a:ext cx="6600559" cy="610863"/>
          </a:xfrm>
        </p:spPr>
        <p:txBody>
          <a:bodyPr>
            <a:normAutofit fontScale="90000"/>
          </a:bodyPr>
          <a:lstStyle/>
          <a:p>
            <a:r>
              <a:rPr lang="en-US" dirty="0"/>
              <a:t>Literature Review: </a:t>
            </a:r>
            <a:br>
              <a:rPr lang="en-US" dirty="0"/>
            </a:br>
            <a:r>
              <a:rPr lang="en-US" dirty="0"/>
              <a:t>Problem Space</a:t>
            </a:r>
          </a:p>
        </p:txBody>
      </p:sp>
      <p:sp>
        <p:nvSpPr>
          <p:cNvPr id="3" name="Text Placeholder 2">
            <a:extLst>
              <a:ext uri="{FF2B5EF4-FFF2-40B4-BE49-F238E27FC236}">
                <a16:creationId xmlns:a16="http://schemas.microsoft.com/office/drawing/2014/main" id="{769F4419-08EE-0412-FEFA-8378C20DD71D}"/>
              </a:ext>
            </a:extLst>
          </p:cNvPr>
          <p:cNvSpPr>
            <a:spLocks noGrp="1"/>
          </p:cNvSpPr>
          <p:nvPr>
            <p:ph type="body" sz="quarter" idx="10"/>
          </p:nvPr>
        </p:nvSpPr>
        <p:spPr/>
        <p:txBody>
          <a:bodyPr/>
          <a:lstStyle/>
          <a:p>
            <a:endParaRPr lang="en-US"/>
          </a:p>
        </p:txBody>
      </p:sp>
      <p:sp>
        <p:nvSpPr>
          <p:cNvPr id="4" name="Footer Placeholder 3">
            <a:extLst>
              <a:ext uri="{FF2B5EF4-FFF2-40B4-BE49-F238E27FC236}">
                <a16:creationId xmlns:a16="http://schemas.microsoft.com/office/drawing/2014/main" id="{A1ADC474-6C1C-FE02-A69F-B2552F53B89C}"/>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361258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F447-E547-6EBE-44F7-05DDF9617DEC}"/>
              </a:ext>
            </a:extLst>
          </p:cNvPr>
          <p:cNvSpPr>
            <a:spLocks noGrp="1"/>
          </p:cNvSpPr>
          <p:nvPr>
            <p:ph type="title"/>
          </p:nvPr>
        </p:nvSpPr>
        <p:spPr>
          <a:xfrm>
            <a:off x="964023" y="879063"/>
            <a:ext cx="6600559" cy="610863"/>
          </a:xfrm>
        </p:spPr>
        <p:txBody>
          <a:bodyPr>
            <a:normAutofit fontScale="90000"/>
          </a:bodyPr>
          <a:lstStyle/>
          <a:p>
            <a:r>
              <a:rPr lang="en-US" dirty="0"/>
              <a:t>Literature Review: </a:t>
            </a:r>
            <a:br>
              <a:rPr lang="en-US" dirty="0"/>
            </a:br>
            <a:r>
              <a:rPr lang="en-US" dirty="0"/>
              <a:t>Theoretical Foundations</a:t>
            </a:r>
          </a:p>
        </p:txBody>
      </p:sp>
      <p:sp>
        <p:nvSpPr>
          <p:cNvPr id="3" name="Text Placeholder 2">
            <a:extLst>
              <a:ext uri="{FF2B5EF4-FFF2-40B4-BE49-F238E27FC236}">
                <a16:creationId xmlns:a16="http://schemas.microsoft.com/office/drawing/2014/main" id="{769F4419-08EE-0412-FEFA-8378C20DD71D}"/>
              </a:ext>
            </a:extLst>
          </p:cNvPr>
          <p:cNvSpPr>
            <a:spLocks noGrp="1"/>
          </p:cNvSpPr>
          <p:nvPr>
            <p:ph type="body" sz="quarter" idx="10"/>
          </p:nvPr>
        </p:nvSpPr>
        <p:spPr/>
        <p:txBody>
          <a:bodyPr/>
          <a:lstStyle/>
          <a:p>
            <a:endParaRPr lang="en-US"/>
          </a:p>
        </p:txBody>
      </p:sp>
      <p:sp>
        <p:nvSpPr>
          <p:cNvPr id="4" name="Footer Placeholder 3">
            <a:extLst>
              <a:ext uri="{FF2B5EF4-FFF2-40B4-BE49-F238E27FC236}">
                <a16:creationId xmlns:a16="http://schemas.microsoft.com/office/drawing/2014/main" id="{A1ADC474-6C1C-FE02-A69F-B2552F53B89C}"/>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140328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83452-3527-38F5-1374-13B767E6C77C}"/>
              </a:ext>
            </a:extLst>
          </p:cNvPr>
          <p:cNvSpPr>
            <a:spLocks noGrp="1"/>
          </p:cNvSpPr>
          <p:nvPr>
            <p:ph type="title"/>
          </p:nvPr>
        </p:nvSpPr>
        <p:spPr>
          <a:xfrm>
            <a:off x="952500" y="495702"/>
            <a:ext cx="4941477" cy="610863"/>
          </a:xfrm>
        </p:spPr>
        <p:txBody>
          <a:bodyPr>
            <a:normAutofit fontScale="90000"/>
          </a:bodyPr>
          <a:lstStyle/>
          <a:p>
            <a:r>
              <a:rPr lang="en-US" dirty="0"/>
              <a:t>Literature Review: Review of Literature</a:t>
            </a:r>
          </a:p>
        </p:txBody>
      </p:sp>
      <p:graphicFrame>
        <p:nvGraphicFramePr>
          <p:cNvPr id="5" name="Table 5">
            <a:extLst>
              <a:ext uri="{FF2B5EF4-FFF2-40B4-BE49-F238E27FC236}">
                <a16:creationId xmlns:a16="http://schemas.microsoft.com/office/drawing/2014/main" id="{ACBA0729-71A5-3674-298C-AF30B6F1078D}"/>
              </a:ext>
            </a:extLst>
          </p:cNvPr>
          <p:cNvGraphicFramePr>
            <a:graphicFrameLocks noGrp="1"/>
          </p:cNvGraphicFramePr>
          <p:nvPr>
            <p:ph type="tbl" sz="quarter" idx="10"/>
            <p:extLst>
              <p:ext uri="{D42A27DB-BD31-4B8C-83A1-F6EECF244321}">
                <p14:modId xmlns:p14="http://schemas.microsoft.com/office/powerpoint/2010/main" val="76574306"/>
              </p:ext>
            </p:extLst>
          </p:nvPr>
        </p:nvGraphicFramePr>
        <p:xfrm>
          <a:off x="952500" y="1395922"/>
          <a:ext cx="10287000" cy="4872372"/>
        </p:xfrm>
        <a:graphic>
          <a:graphicData uri="http://schemas.openxmlformats.org/drawingml/2006/table">
            <a:tbl>
              <a:tblPr firstRow="1" bandRow="1">
                <a:tableStyleId>{5C22544A-7EE6-4342-B048-85BDC9FD1C3A}</a:tableStyleId>
              </a:tblPr>
              <a:tblGrid>
                <a:gridCol w="2400300">
                  <a:extLst>
                    <a:ext uri="{9D8B030D-6E8A-4147-A177-3AD203B41FA5}">
                      <a16:colId xmlns:a16="http://schemas.microsoft.com/office/drawing/2014/main" val="2547470443"/>
                    </a:ext>
                  </a:extLst>
                </a:gridCol>
                <a:gridCol w="7886700">
                  <a:extLst>
                    <a:ext uri="{9D8B030D-6E8A-4147-A177-3AD203B41FA5}">
                      <a16:colId xmlns:a16="http://schemas.microsoft.com/office/drawing/2014/main" val="959116075"/>
                    </a:ext>
                  </a:extLst>
                </a:gridCol>
              </a:tblGrid>
              <a:tr h="812062">
                <a:tc>
                  <a:txBody>
                    <a:bodyPr/>
                    <a:lstStyle/>
                    <a:p>
                      <a:r>
                        <a:rPr lang="en-US" dirty="0"/>
                        <a:t>Major Topic/Theme </a:t>
                      </a:r>
                      <a:r>
                        <a:rPr lang="en-US" sz="1600" dirty="0"/>
                        <a:t>(name the topic)</a:t>
                      </a:r>
                      <a:endParaRPr lang="en-US" dirty="0"/>
                    </a:p>
                  </a:txBody>
                  <a:tcPr/>
                </a:tc>
                <a:tc>
                  <a:txBody>
                    <a:bodyPr/>
                    <a:lstStyle/>
                    <a:p>
                      <a:r>
                        <a:rPr lang="en-US" dirty="0"/>
                        <a:t>Topic/Theme Description </a:t>
                      </a:r>
                    </a:p>
                    <a:p>
                      <a:r>
                        <a:rPr lang="en-US" sz="1600" dirty="0"/>
                        <a:t>(2-3 sentences with at least 3 in-text citations per topic)</a:t>
                      </a:r>
                      <a:endParaRPr lang="en-US" dirty="0"/>
                    </a:p>
                  </a:txBody>
                  <a:tcPr/>
                </a:tc>
                <a:extLst>
                  <a:ext uri="{0D108BD9-81ED-4DB2-BD59-A6C34878D82A}">
                    <a16:rowId xmlns:a16="http://schemas.microsoft.com/office/drawing/2014/main" val="1969842311"/>
                  </a:ext>
                </a:extLst>
              </a:tr>
              <a:tr h="812062">
                <a:tc>
                  <a:txBody>
                    <a:bodyPr/>
                    <a:lstStyle/>
                    <a:p>
                      <a:endParaRPr lang="en-US" b="1" dirty="0"/>
                    </a:p>
                  </a:txBody>
                  <a:tcPr/>
                </a:tc>
                <a:tc>
                  <a:txBody>
                    <a:bodyPr/>
                    <a:lstStyle/>
                    <a:p>
                      <a:endParaRPr lang="en-US" sz="1400" dirty="0"/>
                    </a:p>
                  </a:txBody>
                  <a:tcPr/>
                </a:tc>
                <a:extLst>
                  <a:ext uri="{0D108BD9-81ED-4DB2-BD59-A6C34878D82A}">
                    <a16:rowId xmlns:a16="http://schemas.microsoft.com/office/drawing/2014/main" val="3229410818"/>
                  </a:ext>
                </a:extLst>
              </a:tr>
              <a:tr h="812062">
                <a:tc>
                  <a:txBody>
                    <a:bodyPr/>
                    <a:lstStyle/>
                    <a:p>
                      <a:endParaRPr lang="en-US" b="1" dirty="0"/>
                    </a:p>
                  </a:txBody>
                  <a:tcPr/>
                </a:tc>
                <a:tc>
                  <a:txBody>
                    <a:bodyPr/>
                    <a:lstStyle/>
                    <a:p>
                      <a:endParaRPr lang="en-US" sz="1400" dirty="0"/>
                    </a:p>
                  </a:txBody>
                  <a:tcPr/>
                </a:tc>
                <a:extLst>
                  <a:ext uri="{0D108BD9-81ED-4DB2-BD59-A6C34878D82A}">
                    <a16:rowId xmlns:a16="http://schemas.microsoft.com/office/drawing/2014/main" val="853287224"/>
                  </a:ext>
                </a:extLst>
              </a:tr>
              <a:tr h="812062">
                <a:tc>
                  <a:txBody>
                    <a:bodyPr/>
                    <a:lstStyle/>
                    <a:p>
                      <a:endParaRPr lang="en-US" b="1" dirty="0"/>
                    </a:p>
                  </a:txBody>
                  <a:tcPr/>
                </a:tc>
                <a:tc>
                  <a:txBody>
                    <a:bodyPr/>
                    <a:lstStyle/>
                    <a:p>
                      <a:endParaRPr lang="en-US" sz="1400" dirty="0"/>
                    </a:p>
                  </a:txBody>
                  <a:tcPr/>
                </a:tc>
                <a:extLst>
                  <a:ext uri="{0D108BD9-81ED-4DB2-BD59-A6C34878D82A}">
                    <a16:rowId xmlns:a16="http://schemas.microsoft.com/office/drawing/2014/main" val="347570197"/>
                  </a:ext>
                </a:extLst>
              </a:tr>
              <a:tr h="812062">
                <a:tc>
                  <a:txBody>
                    <a:bodyPr/>
                    <a:lstStyle/>
                    <a:p>
                      <a:endParaRPr lang="en-US" b="1" dirty="0"/>
                    </a:p>
                  </a:txBody>
                  <a:tcPr/>
                </a:tc>
                <a:tc>
                  <a:txBody>
                    <a:bodyPr/>
                    <a:lstStyle/>
                    <a:p>
                      <a:endParaRPr lang="en-US" sz="1400" dirty="0"/>
                    </a:p>
                  </a:txBody>
                  <a:tcPr/>
                </a:tc>
                <a:extLst>
                  <a:ext uri="{0D108BD9-81ED-4DB2-BD59-A6C34878D82A}">
                    <a16:rowId xmlns:a16="http://schemas.microsoft.com/office/drawing/2014/main" val="814245310"/>
                  </a:ext>
                </a:extLst>
              </a:tr>
              <a:tr h="812062">
                <a:tc>
                  <a:txBody>
                    <a:bodyPr/>
                    <a:lstStyle/>
                    <a:p>
                      <a:endParaRPr lang="en-US" b="1" dirty="0"/>
                    </a:p>
                  </a:txBody>
                  <a:tcPr/>
                </a:tc>
                <a:tc>
                  <a:txBody>
                    <a:bodyPr/>
                    <a:lstStyle/>
                    <a:p>
                      <a:endParaRPr lang="en-US" sz="1400" dirty="0"/>
                    </a:p>
                  </a:txBody>
                  <a:tcPr/>
                </a:tc>
                <a:extLst>
                  <a:ext uri="{0D108BD9-81ED-4DB2-BD59-A6C34878D82A}">
                    <a16:rowId xmlns:a16="http://schemas.microsoft.com/office/drawing/2014/main" val="2561872703"/>
                  </a:ext>
                </a:extLst>
              </a:tr>
            </a:tbl>
          </a:graphicData>
        </a:graphic>
      </p:graphicFrame>
      <p:sp>
        <p:nvSpPr>
          <p:cNvPr id="4" name="Footer Placeholder 3">
            <a:extLst>
              <a:ext uri="{FF2B5EF4-FFF2-40B4-BE49-F238E27FC236}">
                <a16:creationId xmlns:a16="http://schemas.microsoft.com/office/drawing/2014/main" id="{C35D1F1F-3256-087D-B4B1-8CC902BFB668}"/>
              </a:ext>
            </a:extLst>
          </p:cNvPr>
          <p:cNvSpPr>
            <a:spLocks noGrp="1"/>
          </p:cNvSpPr>
          <p:nvPr>
            <p:ph type="ftr" sz="quarter" idx="3"/>
          </p:nvPr>
        </p:nvSpPr>
        <p:spPr/>
        <p:txBody>
          <a:bodyPr/>
          <a:lstStyle/>
          <a:p>
            <a:r>
              <a:rPr lang="en-US" sz="1400"/>
              <a:t>DOCTORATES WITH PURPOSE</a:t>
            </a:r>
            <a:endParaRPr lang="en-US" sz="1400" dirty="0"/>
          </a:p>
        </p:txBody>
      </p:sp>
    </p:spTree>
    <p:extLst>
      <p:ext uri="{BB962C8B-B14F-4D97-AF65-F5344CB8AC3E}">
        <p14:creationId xmlns:p14="http://schemas.microsoft.com/office/powerpoint/2010/main" val="2322470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9696-B840-9696-2812-335911D7FE59}"/>
              </a:ext>
            </a:extLst>
          </p:cNvPr>
          <p:cNvSpPr>
            <a:spLocks noGrp="1"/>
          </p:cNvSpPr>
          <p:nvPr>
            <p:ph type="title"/>
          </p:nvPr>
        </p:nvSpPr>
        <p:spPr/>
        <p:txBody>
          <a:bodyPr>
            <a:normAutofit fontScale="90000"/>
          </a:bodyPr>
          <a:lstStyle/>
          <a:p>
            <a:r>
              <a:rPr lang="en-US" dirty="0"/>
              <a:t>Problem Statement</a:t>
            </a:r>
          </a:p>
        </p:txBody>
      </p:sp>
      <p:sp>
        <p:nvSpPr>
          <p:cNvPr id="3" name="Text Placeholder 2">
            <a:extLst>
              <a:ext uri="{FF2B5EF4-FFF2-40B4-BE49-F238E27FC236}">
                <a16:creationId xmlns:a16="http://schemas.microsoft.com/office/drawing/2014/main" id="{6FF2AAF8-0EE8-E1E7-0854-3EBDAE204ADA}"/>
              </a:ext>
            </a:extLst>
          </p:cNvPr>
          <p:cNvSpPr>
            <a:spLocks noGrp="1"/>
          </p:cNvSpPr>
          <p:nvPr>
            <p:ph type="body" sz="quarter" idx="10"/>
          </p:nvPr>
        </p:nvSpPr>
        <p:spPr/>
        <p:txBody>
          <a:bodyPr/>
          <a:lstStyle/>
          <a:p>
            <a:pPr marL="0" indent="0">
              <a:buNone/>
            </a:pPr>
            <a:r>
              <a:rPr lang="en-US" dirty="0"/>
              <a:t>It is not known…</a:t>
            </a:r>
          </a:p>
        </p:txBody>
      </p:sp>
      <p:sp>
        <p:nvSpPr>
          <p:cNvPr id="4" name="Footer Placeholder 3">
            <a:extLst>
              <a:ext uri="{FF2B5EF4-FFF2-40B4-BE49-F238E27FC236}">
                <a16:creationId xmlns:a16="http://schemas.microsoft.com/office/drawing/2014/main" id="{7C324022-1DE9-8CED-F2E3-BFF563C53E0E}"/>
              </a:ext>
            </a:extLst>
          </p:cNvPr>
          <p:cNvSpPr>
            <a:spLocks noGrp="1"/>
          </p:cNvSpPr>
          <p:nvPr>
            <p:ph type="ftr" sz="quarter" idx="3"/>
          </p:nvPr>
        </p:nvSpPr>
        <p:spPr/>
        <p:txBody>
          <a:bodyPr/>
          <a:lstStyle/>
          <a:p>
            <a:r>
              <a:rPr lang="en-US" sz="1400" dirty="0"/>
              <a:t>DOCTORATES WITH PURPOSE</a:t>
            </a:r>
          </a:p>
        </p:txBody>
      </p:sp>
    </p:spTree>
    <p:extLst>
      <p:ext uri="{BB962C8B-B14F-4D97-AF65-F5344CB8AC3E}">
        <p14:creationId xmlns:p14="http://schemas.microsoft.com/office/powerpoint/2010/main" val="2778365940"/>
      </p:ext>
    </p:extLst>
  </p:cSld>
  <p:clrMapOvr>
    <a:masterClrMapping/>
  </p:clrMapOvr>
</p:sld>
</file>

<file path=ppt/theme/theme1.xml><?xml version="1.0" encoding="utf-8"?>
<a:theme xmlns:a="http://schemas.openxmlformats.org/drawingml/2006/main" name="Theme1">
  <a:themeElements>
    <a:clrScheme name="CDS Theme">
      <a:dk1>
        <a:sysClr val="windowText" lastClr="000000"/>
      </a:dk1>
      <a:lt1>
        <a:sysClr val="window" lastClr="FFFFFF"/>
      </a:lt1>
      <a:dk2>
        <a:srgbClr val="401665"/>
      </a:dk2>
      <a:lt2>
        <a:srgbClr val="EAE5EB"/>
      </a:lt2>
      <a:accent1>
        <a:srgbClr val="552B9A"/>
      </a:accent1>
      <a:accent2>
        <a:srgbClr val="9B57D3"/>
      </a:accent2>
      <a:accent3>
        <a:srgbClr val="9D78DA"/>
      </a:accent3>
      <a:accent4>
        <a:srgbClr val="7B2AC4"/>
      </a:accent4>
      <a:accent5>
        <a:srgbClr val="BFBFBF"/>
      </a:accent5>
      <a:accent6>
        <a:srgbClr val="D8D8D8"/>
      </a:accent6>
      <a:hlink>
        <a:srgbClr val="0066FF"/>
      </a:hlink>
      <a:folHlink>
        <a:srgbClr val="666699"/>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S PPT Template.potx  -  Read-Only" id="{E418211A-E33F-487A-B062-105D01F6A83C}" vid="{2E653902-3125-41B0-B47D-D10D42D03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C1AB0-9704-404D-B6D3-819D938AC55B}">
  <ds:schemaRefs>
    <ds:schemaRef ds:uri="http://schemas.microsoft.com/office/infopath/2007/PartnerControls"/>
    <ds:schemaRef ds:uri="http://schemas.microsoft.com/office/2006/documentManagement/types"/>
    <ds:schemaRef ds:uri="http://purl.org/dc/terms/"/>
    <ds:schemaRef ds:uri="http://purl.org/dc/elements/1.1/"/>
    <ds:schemaRef ds:uri="71af3243-3dd4-4a8d-8c0d-dd76da1f02a5"/>
    <ds:schemaRef ds:uri="http://schemas.openxmlformats.org/package/2006/metadata/core-properties"/>
    <ds:schemaRef ds:uri="16c05727-aa75-4e4a-9b5f-8a80a116589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3.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CDS PPT Template</Template>
  <TotalTime>4186</TotalTime>
  <Words>7337</Words>
  <Application>Microsoft Office PowerPoint</Application>
  <PresentationFormat>Widescreen</PresentationFormat>
  <Paragraphs>699</Paragraphs>
  <Slides>31</Slides>
  <Notes>29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Arial</vt:lpstr>
      <vt:lpstr>Calibri</vt:lpstr>
      <vt:lpstr>Calibri Light</vt:lpstr>
      <vt:lpstr>Franklin Gothic Book</vt:lpstr>
      <vt:lpstr>Franklin Gothic Demi</vt:lpstr>
      <vt:lpstr>Gill Sans</vt:lpstr>
      <vt:lpstr>Lucida Grande</vt:lpstr>
      <vt:lpstr>Segoe UI</vt:lpstr>
      <vt:lpstr>Times New Roman</vt:lpstr>
      <vt:lpstr>Wingdings</vt:lpstr>
      <vt:lpstr>ヒラギノ角ゴ ProN W3</vt:lpstr>
      <vt:lpstr>Theme1</vt:lpstr>
      <vt:lpstr>Quantitative Prospectus Instructions for Learners</vt:lpstr>
      <vt:lpstr>Instructions for Faculty</vt:lpstr>
      <vt:lpstr>Proposed Dissertation Topic Title</vt:lpstr>
      <vt:lpstr>Alignment Table</vt:lpstr>
      <vt:lpstr>Literature Review: Background to the Problem</vt:lpstr>
      <vt:lpstr>Literature Review:  Problem Space</vt:lpstr>
      <vt:lpstr>Literature Review:  Theoretical Foundations</vt:lpstr>
      <vt:lpstr>Literature Review: Review of Literature</vt:lpstr>
      <vt:lpstr>Problem Statement</vt:lpstr>
      <vt:lpstr>Variables</vt:lpstr>
      <vt:lpstr>PowerPoint Presentation</vt:lpstr>
      <vt:lpstr>Methodology Justification</vt:lpstr>
      <vt:lpstr>Design</vt:lpstr>
      <vt:lpstr>Feasibility Slide 1</vt:lpstr>
      <vt:lpstr>Feasibility Slide 2</vt:lpstr>
      <vt:lpstr>Defend</vt:lpstr>
      <vt:lpstr>Next Steps</vt:lpstr>
      <vt:lpstr>Purpose Statement</vt:lpstr>
      <vt:lpstr>Population, Target Population, &amp; Sample</vt:lpstr>
      <vt:lpstr>Instrumentation</vt:lpstr>
      <vt:lpstr>Data Collection Steps: Slide 1 Required Permissions</vt:lpstr>
      <vt:lpstr>Data Collection Steps: Slide 2 Sampling Strategy and Sample Selection</vt:lpstr>
      <vt:lpstr>Data Collection Steps: Slide 3  Collecting the Data</vt:lpstr>
      <vt:lpstr>Data Collection Steps: Slide 4 Data Management and Storage</vt:lpstr>
      <vt:lpstr>Data Analysis Steps: Slide 1 Hypothesis #1 – Analysis Strategy</vt:lpstr>
      <vt:lpstr>Data Analysis Steps: Slide 2 Hypothesis #2 – Analysis Strategy</vt:lpstr>
      <vt:lpstr>Feasibility Slide 1</vt:lpstr>
      <vt:lpstr>Feasibility Slide 2</vt:lpstr>
      <vt:lpstr>Defend</vt:lpstr>
      <vt:lpstr>Next Steps</vt:lpstr>
      <vt:lpstr>References</vt:lpstr>
    </vt:vector>
  </TitlesOfParts>
  <Company>Grand Canyon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Quantitative Prospectus Instructions for Learners</dc:title>
  <dc:creator>Michelle Sandoval</dc:creator>
  <cp:lastModifiedBy>User</cp:lastModifiedBy>
  <cp:revision>3</cp:revision>
  <dcterms:created xsi:type="dcterms:W3CDTF">2023-04-18T16:48:55Z</dcterms:created>
  <dcterms:modified xsi:type="dcterms:W3CDTF">2025-05-17T15:33:11Z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