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50"/>
  </p:notesMasterIdLst>
  <p:handoutMasterIdLst>
    <p:handoutMasterId r:id="rId51"/>
  </p:handoutMasterIdLst>
  <p:sldIdLst>
    <p:sldId id="321" r:id="rId5"/>
    <p:sldId id="313" r:id="rId6"/>
    <p:sldId id="297" r:id="rId7"/>
    <p:sldId id="256" r:id="rId8"/>
    <p:sldId id="265" r:id="rId9"/>
    <p:sldId id="266" r:id="rId10"/>
    <p:sldId id="314" r:id="rId11"/>
    <p:sldId id="301" r:id="rId12"/>
    <p:sldId id="268" r:id="rId13"/>
    <p:sldId id="271" r:id="rId14"/>
    <p:sldId id="269" r:id="rId15"/>
    <p:sldId id="302" r:id="rId16"/>
    <p:sldId id="272" r:id="rId17"/>
    <p:sldId id="315" r:id="rId18"/>
    <p:sldId id="303" r:id="rId19"/>
    <p:sldId id="273" r:id="rId20"/>
    <p:sldId id="304" r:id="rId21"/>
    <p:sldId id="316" r:id="rId22"/>
    <p:sldId id="305" r:id="rId23"/>
    <p:sldId id="276" r:id="rId24"/>
    <p:sldId id="306" r:id="rId25"/>
    <p:sldId id="280" r:id="rId26"/>
    <p:sldId id="281" r:id="rId27"/>
    <p:sldId id="282" r:id="rId28"/>
    <p:sldId id="283" r:id="rId29"/>
    <p:sldId id="284" r:id="rId30"/>
    <p:sldId id="317" r:id="rId31"/>
    <p:sldId id="307" r:id="rId32"/>
    <p:sldId id="285" r:id="rId33"/>
    <p:sldId id="308" r:id="rId34"/>
    <p:sldId id="309" r:id="rId35"/>
    <p:sldId id="287" r:id="rId36"/>
    <p:sldId id="288" r:id="rId37"/>
    <p:sldId id="289" r:id="rId38"/>
    <p:sldId id="290" r:id="rId39"/>
    <p:sldId id="292" r:id="rId40"/>
    <p:sldId id="291" r:id="rId41"/>
    <p:sldId id="293" r:id="rId42"/>
    <p:sldId id="311" r:id="rId43"/>
    <p:sldId id="318" r:id="rId44"/>
    <p:sldId id="319" r:id="rId45"/>
    <p:sldId id="312" r:id="rId46"/>
    <p:sldId id="299" r:id="rId47"/>
    <p:sldId id="294" r:id="rId48"/>
    <p:sldId id="296" r:id="rId49"/>
  </p:sldIdLst>
  <p:sldSz cx="12192000" cy="6858000"/>
  <p:notesSz cx="6858000" cy="91440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EAEA1F-A387-1F3F-9C07-B8E9D3845AAA}" name="Tim Jones" initials="TJ" userId="b0f870bf7aaaae8c" providerId="Windows Live"/>
  <p188:author id="{E9EF02E0-1EC5-75B0-C1E6-B93B184B0DC6}" name="Deivendiran, Dinesh" initials="DD" userId="S::dinesh.deivendiran@cengage.com::e97ede87-1d38-457b-8b56-aada03018f22" providerId="AD"/>
  <p188:author id="{AF2B39E7-09A3-5BFA-32A7-C667593D8EC8}" name="Anne Sheroff" initials="AS" userId="be58f577d9745a4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7C"/>
    <a:srgbClr val="F2F2F2"/>
    <a:srgbClr val="0098D4"/>
    <a:srgbClr val="003865"/>
    <a:srgbClr val="000000"/>
    <a:srgbClr val="004A78"/>
    <a:srgbClr val="006298"/>
    <a:srgbClr val="FF6300"/>
    <a:srgbClr val="E9255F"/>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39" autoAdjust="0"/>
    <p:restoredTop sz="83997" autoAdjust="0"/>
  </p:normalViewPr>
  <p:slideViewPr>
    <p:cSldViewPr snapToGrid="0" snapToObjects="1">
      <p:cViewPr varScale="1">
        <p:scale>
          <a:sx n="35" d="100"/>
          <a:sy n="35" d="100"/>
        </p:scale>
        <p:origin x="736" y="32"/>
      </p:cViewPr>
      <p:guideLst/>
    </p:cSldViewPr>
  </p:slideViewPr>
  <p:outlineViewPr>
    <p:cViewPr>
      <p:scale>
        <a:sx n="33" d="100"/>
        <a:sy n="33" d="100"/>
      </p:scale>
      <p:origin x="0" y="-1264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©2024</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©2024</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07586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226695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148049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270271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290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149821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indent="0">
              <a:spcBef>
                <a:spcPts val="0"/>
              </a:spcBef>
              <a:spcAft>
                <a:spcPts val="600"/>
              </a:spcAft>
              <a:buFont typeface="+mj-l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385219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08297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indent="0">
              <a:lnSpc>
                <a:spcPct val="100000"/>
              </a:lnSpc>
              <a:spcBef>
                <a:spcPts val="624"/>
              </a:spcBef>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a:pPr>
                <a:defRPr/>
              </a:pPr>
              <a:t>17</a:t>
            </a:fld>
            <a:endParaRPr lang="en-US" dirty="0"/>
          </a:p>
        </p:txBody>
      </p:sp>
    </p:spTree>
    <p:extLst>
      <p:ext uri="{BB962C8B-B14F-4D97-AF65-F5344CB8AC3E}">
        <p14:creationId xmlns:p14="http://schemas.microsoft.com/office/powerpoint/2010/main" val="26690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b="1" dirty="0"/>
              <a:t>Answer: b. </a:t>
            </a:r>
            <a:r>
              <a:rPr lang="en-US" dirty="0"/>
              <a:t>Differentiation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u="none" strike="noStrike" cap="none" normalizeH="0" baseline="0" dirty="0">
                <a:ln>
                  <a:noFill/>
                </a:ln>
                <a:solidFill>
                  <a:schemeClr val="tx1"/>
                </a:solidFill>
                <a:effectLst/>
                <a:latin typeface="Arial" pitchFamily="34" charset="0"/>
                <a:cs typeface="Arial" pitchFamily="34" charset="0"/>
              </a:rPr>
              <a:t>Differentiation is more likely to be concerned with product innovation—that is, with developing a product or service that has unique characteristics valued by customers. </a:t>
            </a:r>
            <a:endParaRPr lang="en-US" sz="1200" dirty="0">
              <a:solidFill>
                <a:schemeClr val="tx1"/>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73137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12634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56198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800" b="1" i="0" dirty="0">
              <a:solidFill>
                <a:srgbClr val="006DAD"/>
              </a:solidFill>
              <a:effectLst/>
              <a:latin typeface="NewCenturySchlbkLTStd-Bd"/>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90668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191836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251233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120206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961076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3703913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11936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2878378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2176313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235212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151427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2544835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709264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3866706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408838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887269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1607785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2816544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3538317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2023963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345673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808560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40</a:t>
            </a:fld>
            <a:endParaRPr lang="en-US" dirty="0"/>
          </a:p>
        </p:txBody>
      </p:sp>
    </p:spTree>
    <p:extLst>
      <p:ext uri="{BB962C8B-B14F-4D97-AF65-F5344CB8AC3E}">
        <p14:creationId xmlns:p14="http://schemas.microsoft.com/office/powerpoint/2010/main" val="3074705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41</a:t>
            </a:fld>
            <a:endParaRPr lang="en-US" dirty="0"/>
          </a:p>
        </p:txBody>
      </p:sp>
    </p:spTree>
    <p:extLst>
      <p:ext uri="{BB962C8B-B14F-4D97-AF65-F5344CB8AC3E}">
        <p14:creationId xmlns:p14="http://schemas.microsoft.com/office/powerpoint/2010/main" val="993925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1172892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indent="0">
              <a:lnSpc>
                <a:spcPct val="100000"/>
              </a:lnSpc>
              <a:spcBef>
                <a:spcPts val="624"/>
              </a:spcBef>
              <a:buFont typeface="Arial" panose="020B0604020202020204" pitchFamily="34" charset="0"/>
              <a:buNone/>
            </a:pPr>
            <a:endParaRPr lang="en-US" alt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dirty="0"/>
          </a:p>
        </p:txBody>
      </p:sp>
    </p:spTree>
    <p:extLst>
      <p:ext uri="{BB962C8B-B14F-4D97-AF65-F5344CB8AC3E}">
        <p14:creationId xmlns:p14="http://schemas.microsoft.com/office/powerpoint/2010/main" val="3573494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2074523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74344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38004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90531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c. </a:t>
            </a:r>
            <a:r>
              <a:rPr lang="en-US" dirty="0"/>
              <a:t>The organization, human behavior in organizational settings, and the individual-organization interface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Organizational behavior (OB) is the study of human behavior in organizational settings, of the interface between human behavior and the organization, and of the organization itself.</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142265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134575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04186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14068"/>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Title, #e</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 Chapter Title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0">
                <a:solidFill>
                  <a:schemeClr val="bg1"/>
                </a:solidFill>
              </a:defRPr>
            </a:lvl1pPr>
          </a:lstStyle>
          <a:p>
            <a:r>
              <a:rPr lang="en-US" dirty="0"/>
              <a:t>Add Image Here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2400" b="0"/>
            </a:lvl1pPr>
            <a:lvl2pPr>
              <a:spcAft>
                <a:spcPts val="800"/>
              </a:spcAft>
              <a:defRPr sz="2400" b="0"/>
            </a:lvl2pPr>
            <a:lvl3pPr>
              <a:spcAft>
                <a:spcPts val="800"/>
              </a:spcAft>
              <a:defRPr sz="1800" b="0"/>
            </a:lvl3pPr>
          </a:lstStyle>
          <a:p>
            <a:pPr lvl="0"/>
            <a:r>
              <a:rPr lang="en-US" dirty="0"/>
              <a:t>First Level</a:t>
            </a:r>
          </a:p>
          <a:p>
            <a:pPr lvl="1"/>
            <a:r>
              <a:rPr lang="en-US" dirty="0"/>
              <a:t>Second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2400" b="0"/>
            </a:lvl1pPr>
            <a:lvl2pPr>
              <a:spcAft>
                <a:spcPts val="800"/>
              </a:spcAft>
              <a:defRPr sz="2400" b="0"/>
            </a:lvl2pPr>
            <a:lvl3pPr>
              <a:spcAft>
                <a:spcPts val="800"/>
              </a:spcAft>
              <a:defRPr sz="1800" b="0"/>
            </a:lvl3pPr>
          </a:lstStyle>
          <a:p>
            <a:pPr lvl="0"/>
            <a:r>
              <a:rPr lang="en-US" dirty="0"/>
              <a:t>First Level</a:t>
            </a:r>
          </a:p>
          <a:p>
            <a:pPr lvl="1"/>
            <a:r>
              <a:rPr lang="en-US" dirty="0"/>
              <a:t>Second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2400" b="0"/>
            </a:lvl1pPr>
            <a:lvl2pPr>
              <a:spcAft>
                <a:spcPts val="800"/>
              </a:spcAft>
              <a:defRPr sz="24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5" hasCustomPrompt="1"/>
          </p:nvPr>
        </p:nvSpPr>
        <p:spPr>
          <a:xfrm>
            <a:off x="743576" y="1723057"/>
            <a:ext cx="10711543" cy="3732692"/>
          </a:xfrm>
        </p:spPr>
        <p:txBody>
          <a:bodyPr>
            <a:noAutofit/>
          </a:bodyPr>
          <a:lstStyle>
            <a:lvl1pPr marL="0" indent="0" algn="l">
              <a:buFont typeface="Arial" panose="020B0604020202020204" pitchFamily="34" charset="0"/>
              <a:buNone/>
              <a:defRPr sz="2600" b="0" i="0" baseline="0">
                <a:solidFill>
                  <a:schemeClr val="tx1"/>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a:t>
            </a:r>
          </a:p>
        </p:txBody>
      </p:sp>
    </p:spTree>
    <p:extLst>
      <p:ext uri="{BB962C8B-B14F-4D97-AF65-F5344CB8AC3E}">
        <p14:creationId xmlns:p14="http://schemas.microsoft.com/office/powerpoint/2010/main" val="194514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ap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46213" y="1331569"/>
            <a:ext cx="3323725" cy="1642130"/>
          </a:xfrm>
        </p:spPr>
        <p:txBody>
          <a:bodyPr/>
          <a:lstStyle/>
          <a:p>
            <a:r>
              <a:rPr lang="en-US" dirty="0"/>
              <a:t>Click icon to add picture</a:t>
            </a:r>
          </a:p>
        </p:txBody>
      </p:sp>
      <p:sp>
        <p:nvSpPr>
          <p:cNvPr id="9" name="Text Placeholder 5"/>
          <p:cNvSpPr>
            <a:spLocks noGrp="1"/>
          </p:cNvSpPr>
          <p:nvPr>
            <p:ph type="body" sz="quarter" idx="15"/>
          </p:nvPr>
        </p:nvSpPr>
        <p:spPr>
          <a:xfrm>
            <a:off x="743577" y="1289683"/>
            <a:ext cx="5439510" cy="4240259"/>
          </a:xfrm>
        </p:spPr>
        <p:txBody>
          <a:bodyPr>
            <a:noAutofit/>
          </a:bodyPr>
          <a:lstStyle>
            <a:lvl1pPr marL="342900" indent="-342900" algn="l">
              <a:lnSpc>
                <a:spcPct val="100000"/>
              </a:lnSpc>
              <a:spcBef>
                <a:spcPts val="624"/>
              </a:spcBef>
              <a:buClr>
                <a:srgbClr val="004A78"/>
              </a:buClr>
              <a:buFont typeface="Arial" pitchFamily="34" charset="0"/>
              <a:buChar char="•"/>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p:txBody>
      </p:sp>
      <p:sp>
        <p:nvSpPr>
          <p:cNvPr id="4" name="Table Placeholder 3"/>
          <p:cNvSpPr>
            <a:spLocks noGrp="1"/>
          </p:cNvSpPr>
          <p:nvPr>
            <p:ph type="tbl" sz="quarter" idx="16"/>
          </p:nvPr>
        </p:nvSpPr>
        <p:spPr>
          <a:xfrm>
            <a:off x="7546975" y="3222625"/>
            <a:ext cx="3265488" cy="1189038"/>
          </a:xfrm>
        </p:spPr>
        <p:txBody>
          <a:bodyPr/>
          <a:lstStyle/>
          <a:p>
            <a:endParaRPr lang="ba-RU"/>
          </a:p>
        </p:txBody>
      </p:sp>
      <p:sp>
        <p:nvSpPr>
          <p:cNvPr id="11" name="Picture Placeholder 10"/>
          <p:cNvSpPr>
            <a:spLocks noGrp="1"/>
          </p:cNvSpPr>
          <p:nvPr>
            <p:ph type="pic" sz="quarter" idx="17"/>
          </p:nvPr>
        </p:nvSpPr>
        <p:spPr>
          <a:xfrm>
            <a:off x="7794625" y="4716463"/>
            <a:ext cx="3440113" cy="973137"/>
          </a:xfrm>
        </p:spPr>
        <p:txBody>
          <a:bodyPr/>
          <a:lstStyle/>
          <a:p>
            <a:endParaRPr lang="ba-RU"/>
          </a:p>
        </p:txBody>
      </p:sp>
      <p:sp>
        <p:nvSpPr>
          <p:cNvPr id="12" name="Title 1"/>
          <p:cNvSpPr>
            <a:spLocks noGrp="1"/>
          </p:cNvSpPr>
          <p:nvPr>
            <p:ph type="title"/>
          </p:nvPr>
        </p:nvSpPr>
        <p:spPr>
          <a:xfrm>
            <a:off x="838200" y="365125"/>
            <a:ext cx="10515600" cy="672105"/>
          </a:xfrm>
        </p:spPr>
        <p:txBody>
          <a:bodyPr anchor="ctr"/>
          <a:lstStyle>
            <a:lvl1pPr>
              <a:defRPr sz="3600"/>
            </a:lvl1pPr>
          </a:lstStyle>
          <a:p>
            <a:r>
              <a:rPr lang="en-US" dirty="0"/>
              <a:t>Click to edit Master title style</a:t>
            </a:r>
          </a:p>
        </p:txBody>
      </p:sp>
    </p:spTree>
    <p:extLst>
      <p:ext uri="{BB962C8B-B14F-4D97-AF65-F5344CB8AC3E}">
        <p14:creationId xmlns:p14="http://schemas.microsoft.com/office/powerpoint/2010/main" val="225537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Tree>
    <p:extLst>
      <p:ext uri="{BB962C8B-B14F-4D97-AF65-F5344CB8AC3E}">
        <p14:creationId xmlns:p14="http://schemas.microsoft.com/office/powerpoint/2010/main" val="26717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mn-lt"/>
              </a:rPr>
              <a:t>Griffin/Phillips</a:t>
            </a:r>
            <a:r>
              <a:rPr lang="en-US" sz="1100" kern="1200" dirty="0">
                <a:solidFill>
                  <a:schemeClr val="bg1"/>
                </a:solidFill>
                <a:latin typeface="+mn-lt"/>
                <a:ea typeface="+mn-ea"/>
                <a:cs typeface="+mn-cs"/>
              </a:rPr>
              <a:t>, Organizational Behavior, 14th Edition. © 2024 Cengage Learning, Inc.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600"/>
            </a:lvl1pPr>
            <a:lvl2pPr>
              <a:spcAft>
                <a:spcPts val="800"/>
              </a:spcAft>
              <a:defRPr sz="26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3428999"/>
            <a:ext cx="5542957" cy="2747963"/>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3428999"/>
            <a:ext cx="5542956" cy="2747964"/>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Text Placeholder 5">
            <a:extLst>
              <a:ext uri="{FF2B5EF4-FFF2-40B4-BE49-F238E27FC236}">
                <a16:creationId xmlns:a16="http://schemas.microsoft.com/office/drawing/2014/main" id="{7DE53FEC-6411-9A2B-1780-5A14CE22AAF0}"/>
              </a:ext>
            </a:extLst>
          </p:cNvPr>
          <p:cNvSpPr>
            <a:spLocks noGrp="1"/>
          </p:cNvSpPr>
          <p:nvPr>
            <p:ph type="body" sz="quarter" idx="10"/>
          </p:nvPr>
        </p:nvSpPr>
        <p:spPr>
          <a:xfrm>
            <a:off x="476250" y="1951037"/>
            <a:ext cx="11242508" cy="1477961"/>
          </a:xfrm>
        </p:spPr>
        <p:txBody>
          <a:bodyPr/>
          <a:lstStyle/>
          <a:p>
            <a:pPr lvl="0"/>
            <a:r>
              <a:rPr lang="en-US" dirty="0"/>
              <a:t>Click to edit Master text styles</a:t>
            </a:r>
          </a:p>
          <a:p>
            <a:pPr lvl="1"/>
            <a:r>
              <a:rPr lang="en-US" dirty="0"/>
              <a:t>Second level</a:t>
            </a:r>
          </a:p>
        </p:txBody>
      </p:sp>
    </p:spTree>
    <p:custDataLst>
      <p:tags r:id="rId1"/>
    </p:custDataLst>
    <p:extLst>
      <p:ext uri="{BB962C8B-B14F-4D97-AF65-F5344CB8AC3E}">
        <p14:creationId xmlns:p14="http://schemas.microsoft.com/office/powerpoint/2010/main" val="138346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4EF16C-F8E9-4C74-8268-011BE18366AF}"/>
              </a:ext>
              <a:ext uri="{C183D7F6-B498-43B3-948B-1728B52AA6E4}">
                <adec:decorative xmlns:adec="http://schemas.microsoft.com/office/drawing/2017/decorative" val="1"/>
              </a:ext>
            </a:extLst>
          </p:cNvPr>
          <p:cNvSpPr/>
          <p:nvPr userDrawn="1"/>
        </p:nvSpPr>
        <p:spPr>
          <a:xfrm>
            <a:off x="0" y="6176963"/>
            <a:ext cx="12192000" cy="68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mn-lt"/>
              </a:rPr>
              <a:t>Griffin/Phillips</a:t>
            </a:r>
            <a:r>
              <a:rPr lang="en-US" sz="1100" kern="1200" dirty="0">
                <a:solidFill>
                  <a:schemeClr val="bg1"/>
                </a:solidFill>
                <a:latin typeface="+mn-lt"/>
                <a:ea typeface="+mn-ea"/>
                <a:cs typeface="+mn-cs"/>
              </a:rPr>
              <a:t>, Organizational Behavior, 14th Edition. © 2024 Cengage Learning, Inc. All Rights Reserved. May not be scanned, copied or duplicated, or posted to a publicly accessible website, in whole or in part.</a:t>
            </a:r>
          </a:p>
        </p:txBody>
      </p:sp>
      <p:pic>
        <p:nvPicPr>
          <p:cNvPr id="14" name="Picture 13">
            <a:extLst>
              <a:ext uri="{FF2B5EF4-FFF2-40B4-BE49-F238E27FC236}">
                <a16:creationId xmlns:a16="http://schemas.microsoft.com/office/drawing/2014/main" id="{E7C5765A-7DA4-4F63-BBF6-FDB000C6FC14}"/>
              </a:ext>
              <a:ext uri="{C183D7F6-B498-43B3-948B-1728B52AA6E4}">
                <adec:decorative xmlns:adec="http://schemas.microsoft.com/office/drawing/2017/decorative" val="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8"/>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71" r:id="rId5"/>
    <p:sldLayoutId id="2147483736" r:id="rId6"/>
    <p:sldLayoutId id="2147483729" r:id="rId7"/>
    <p:sldLayoutId id="2147483760" r:id="rId8"/>
    <p:sldLayoutId id="2147483730" r:id="rId9"/>
    <p:sldLayoutId id="2147483732" r:id="rId10"/>
    <p:sldLayoutId id="2147483761" r:id="rId11"/>
    <p:sldLayoutId id="2147483737" r:id="rId12"/>
    <p:sldLayoutId id="2147483762" r:id="rId13"/>
    <p:sldLayoutId id="2147483766" r:id="rId14"/>
    <p:sldLayoutId id="2147483769" r:id="rId15"/>
    <p:sldLayoutId id="2147483770" r:id="rId16"/>
  </p:sldLayoutIdLst>
  <p:hf hdr="0" ftr="0" dt="0"/>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66DE8-7575-4696-B84F-B4DD0C822D6A}"/>
              </a:ext>
            </a:extLst>
          </p:cNvPr>
          <p:cNvSpPr>
            <a:spLocks noGrp="1"/>
          </p:cNvSpPr>
          <p:nvPr>
            <p:ph type="ctrTitle"/>
          </p:nvPr>
        </p:nvSpPr>
        <p:spPr/>
        <p:txBody>
          <a:bodyPr/>
          <a:lstStyle/>
          <a:p>
            <a:r>
              <a:rPr lang="en-US" dirty="0"/>
              <a:t>Organizational Behavior, 14e</a:t>
            </a:r>
          </a:p>
        </p:txBody>
      </p:sp>
      <p:sp>
        <p:nvSpPr>
          <p:cNvPr id="4" name="Subtitle 3">
            <a:extLst>
              <a:ext uri="{FF2B5EF4-FFF2-40B4-BE49-F238E27FC236}">
                <a16:creationId xmlns:a16="http://schemas.microsoft.com/office/drawing/2014/main" id="{81DDBEBE-99BA-45B9-B4E5-D18D90F7A983}"/>
              </a:ext>
            </a:extLst>
          </p:cNvPr>
          <p:cNvSpPr>
            <a:spLocks noGrp="1"/>
          </p:cNvSpPr>
          <p:nvPr>
            <p:ph type="subTitle" idx="1"/>
          </p:nvPr>
        </p:nvSpPr>
        <p:spPr/>
        <p:txBody>
          <a:bodyPr/>
          <a:lstStyle/>
          <a:p>
            <a:pPr>
              <a:spcBef>
                <a:spcPts val="0"/>
              </a:spcBef>
              <a:spcAft>
                <a:spcPts val="600"/>
              </a:spcAft>
            </a:pPr>
            <a:r>
              <a:rPr lang="en-US" dirty="0"/>
              <a:t>Chapter 1</a:t>
            </a:r>
          </a:p>
          <a:p>
            <a:pPr>
              <a:spcBef>
                <a:spcPts val="0"/>
              </a:spcBef>
              <a:spcAft>
                <a:spcPts val="600"/>
              </a:spcAft>
            </a:pPr>
            <a:r>
              <a:rPr lang="en-US" dirty="0"/>
              <a:t>An Overview </a:t>
            </a:r>
          </a:p>
          <a:p>
            <a:pPr>
              <a:spcBef>
                <a:spcPts val="0"/>
              </a:spcBef>
              <a:spcAft>
                <a:spcPts val="600"/>
              </a:spcAft>
            </a:pPr>
            <a:r>
              <a:rPr lang="en-US" dirty="0"/>
              <a:t>of Organizational Behavior</a:t>
            </a:r>
          </a:p>
        </p:txBody>
      </p:sp>
      <p:pic>
        <p:nvPicPr>
          <p:cNvPr id="2" name="Picture Placeholder 1">
            <a:extLst>
              <a:ext uri="{FF2B5EF4-FFF2-40B4-BE49-F238E27FC236}">
                <a16:creationId xmlns:a16="http://schemas.microsoft.com/office/drawing/2014/main" id="{D8E7E811-4301-D807-D473-E0CB72E40073}"/>
              </a:ext>
              <a:ext uri="{C183D7F6-B498-43B3-948B-1728B52AA6E4}">
                <adec:decorative xmlns:adec="http://schemas.microsoft.com/office/drawing/2017/decorative" val="1"/>
              </a:ext>
            </a:extLst>
          </p:cNvPr>
          <p:cNvPicPr>
            <a:picLocks noGrp="1" noChangeAspect="1"/>
          </p:cNvPicPr>
          <p:nvPr>
            <p:ph type="pic" sz="quarter" idx="11"/>
          </p:nvPr>
        </p:nvPicPr>
        <p:blipFill>
          <a:blip r:embed="rId4"/>
          <a:srcRect t="129" b="129"/>
          <a:stretch>
            <a:fillRect/>
          </a:stretch>
        </p:blipFill>
        <p:spPr>
          <a:xfrm>
            <a:off x="474663" y="373063"/>
            <a:ext cx="4492625" cy="5676900"/>
          </a:xfrm>
          <a:prstGeom prst="rect">
            <a:avLst/>
          </a:prstGeom>
        </p:spPr>
      </p:pic>
      <p:sp>
        <p:nvSpPr>
          <p:cNvPr id="6" name="Copyright">
            <a:extLst>
              <a:ext uri="{FF2B5EF4-FFF2-40B4-BE49-F238E27FC236}">
                <a16:creationId xmlns:a16="http://schemas.microsoft.com/office/drawing/2014/main" id="{8CA6B67B-9490-477D-A112-06C22B6F8640}"/>
              </a:ext>
              <a:ext uri="{C183D7F6-B498-43B3-948B-1728B52AA6E4}">
                <adec:decorative xmlns:adec="http://schemas.microsoft.com/office/drawing/2017/decorative" val="1"/>
              </a:ext>
            </a:extLst>
          </p:cNvPr>
          <p:cNvSpPr txBox="1"/>
          <p:nvPr/>
        </p:nvSpPr>
        <p:spPr>
          <a:xfrm>
            <a:off x="2103120" y="6314136"/>
            <a:ext cx="8961120" cy="430887"/>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Griffin/Phillips</a:t>
            </a:r>
            <a:r>
              <a:rPr lang="en-US" sz="1100" kern="1200" dirty="0">
                <a:solidFill>
                  <a:schemeClr val="bg1"/>
                </a:solidFill>
                <a:latin typeface="Arial" panose="020B0604020202020204" pitchFamily="34" charset="0"/>
                <a:cs typeface="Arial" panose="020B0604020202020204" pitchFamily="34" charset="0"/>
              </a:rPr>
              <a:t>, Organizational Behavior, 14th Edition. © 2024 Cengage Learning, Inc.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121086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843" y="473245"/>
            <a:ext cx="11241915" cy="636637"/>
          </a:xfrm>
        </p:spPr>
        <p:txBody>
          <a:bodyPr/>
          <a:lstStyle/>
          <a:p>
            <a:pPr>
              <a:lnSpc>
                <a:spcPct val="100000"/>
              </a:lnSpc>
              <a:spcBef>
                <a:spcPts val="624"/>
              </a:spcBef>
            </a:pPr>
            <a:r>
              <a:rPr lang="en-US" sz="3600" dirty="0"/>
              <a:t>Figure 1.2 Basic Managerial Functions</a:t>
            </a:r>
            <a:endParaRPr lang="en-US" sz="3200" dirty="0"/>
          </a:p>
        </p:txBody>
      </p:sp>
      <p:sp>
        <p:nvSpPr>
          <p:cNvPr id="10" name="Text Placeholder 9"/>
          <p:cNvSpPr>
            <a:spLocks noGrp="1"/>
          </p:cNvSpPr>
          <p:nvPr>
            <p:ph sz="half" idx="2"/>
          </p:nvPr>
        </p:nvSpPr>
        <p:spPr>
          <a:xfrm>
            <a:off x="632846" y="1560786"/>
            <a:ext cx="4002216" cy="4187332"/>
          </a:xfrm>
        </p:spPr>
        <p:txBody>
          <a:bodyPr/>
          <a:lstStyle/>
          <a:p>
            <a:pPr marL="0" indent="0">
              <a:lnSpc>
                <a:spcPct val="100000"/>
              </a:lnSpc>
              <a:spcBef>
                <a:spcPts val="624"/>
              </a:spcBef>
              <a:buNone/>
            </a:pPr>
            <a:r>
              <a:rPr lang="en-US" dirty="0">
                <a:solidFill>
                  <a:schemeClr val="tx1"/>
                </a:solidFill>
              </a:rPr>
              <a:t>Managers engage in the four basic functions of planning, organizing, leading, and controlling. These functions are applied to human, financial, physical, and information resources with the ultimate purpose of efficiently and effectively attaining organizational goals.</a:t>
            </a:r>
          </a:p>
        </p:txBody>
      </p:sp>
      <p:pic>
        <p:nvPicPr>
          <p:cNvPr id="1026" name="Picture 2" descr="An illustration shows four managerial functions for effective and efficient attainment of organizational goals. The functions are Planning, Organizing, Leading and Controlling that are applied to Human, Financial, Physical and Information resources. &#10;"/>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6417999" y="1368425"/>
            <a:ext cx="5542956" cy="461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8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978253"/>
          </a:xfrm>
        </p:spPr>
        <p:txBody>
          <a:bodyPr anchor="ctr"/>
          <a:lstStyle/>
          <a:p>
            <a:pPr>
              <a:lnSpc>
                <a:spcPct val="100000"/>
              </a:lnSpc>
              <a:spcBef>
                <a:spcPts val="624"/>
              </a:spcBef>
            </a:pPr>
            <a:r>
              <a:rPr lang="en-US" dirty="0"/>
              <a:t>Functions of Management</a:t>
            </a:r>
            <a:endParaRPr lang="ba-RU"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466167883"/>
              </p:ext>
            </p:extLst>
          </p:nvPr>
        </p:nvGraphicFramePr>
        <p:xfrm>
          <a:off x="646386" y="1600198"/>
          <a:ext cx="10920371" cy="4485292"/>
        </p:xfrm>
        <a:graphic>
          <a:graphicData uri="http://schemas.openxmlformats.org/drawingml/2006/table">
            <a:tbl>
              <a:tblPr firstRow="1" bandRow="1"/>
              <a:tblGrid>
                <a:gridCol w="2176983">
                  <a:extLst>
                    <a:ext uri="{9D8B030D-6E8A-4147-A177-3AD203B41FA5}">
                      <a16:colId xmlns:a16="http://schemas.microsoft.com/office/drawing/2014/main" val="20000"/>
                    </a:ext>
                  </a:extLst>
                </a:gridCol>
                <a:gridCol w="8743388">
                  <a:extLst>
                    <a:ext uri="{9D8B030D-6E8A-4147-A177-3AD203B41FA5}">
                      <a16:colId xmlns:a16="http://schemas.microsoft.com/office/drawing/2014/main" val="20001"/>
                    </a:ext>
                  </a:extLst>
                </a:gridCol>
              </a:tblGrid>
              <a:tr h="1107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Planning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Determining an organization’s desired future position and the best means of getting there</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extLst>
                  <a:ext uri="{0D108BD9-81ED-4DB2-BD59-A6C34878D82A}">
                    <a16:rowId xmlns:a16="http://schemas.microsoft.com/office/drawing/2014/main" val="10000"/>
                  </a:ext>
                </a:extLst>
              </a:tr>
              <a:tr h="1149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Organizing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Designing jobs, grouping jobs into units, and establishing patterns of authority between jobs and units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extLst>
                  <a:ext uri="{0D108BD9-81ED-4DB2-BD59-A6C34878D82A}">
                    <a16:rowId xmlns:a16="http://schemas.microsoft.com/office/drawing/2014/main" val="10001"/>
                  </a:ext>
                </a:extLst>
              </a:tr>
              <a:tr h="1107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Leading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Getting the organization’s members to work together toward the organization’s goals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extLst>
                  <a:ext uri="{0D108BD9-81ED-4DB2-BD59-A6C34878D82A}">
                    <a16:rowId xmlns:a16="http://schemas.microsoft.com/office/drawing/2014/main" val="10002"/>
                  </a:ext>
                </a:extLst>
              </a:tr>
              <a:tr h="1121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Controlling</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Monitoring and correcting the actions of the organization and its members to keep them directed toward their goals</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493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978253"/>
          </a:xfrm>
        </p:spPr>
        <p:txBody>
          <a:bodyPr anchor="ctr"/>
          <a:lstStyle/>
          <a:p>
            <a:pPr>
              <a:lnSpc>
                <a:spcPct val="100000"/>
              </a:lnSpc>
              <a:spcBef>
                <a:spcPts val="624"/>
              </a:spcBef>
            </a:pPr>
            <a:r>
              <a:rPr lang="en-US" dirty="0"/>
              <a:t>Critical Management Skills</a:t>
            </a:r>
            <a:endParaRPr lang="ba-RU"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3534539919"/>
              </p:ext>
            </p:extLst>
          </p:nvPr>
        </p:nvGraphicFramePr>
        <p:xfrm>
          <a:off x="646386" y="1600198"/>
          <a:ext cx="10920371" cy="4437995"/>
        </p:xfrm>
        <a:graphic>
          <a:graphicData uri="http://schemas.openxmlformats.org/drawingml/2006/table">
            <a:tbl>
              <a:tblPr firstRow="1" bandRow="1"/>
              <a:tblGrid>
                <a:gridCol w="2396359">
                  <a:extLst>
                    <a:ext uri="{9D8B030D-6E8A-4147-A177-3AD203B41FA5}">
                      <a16:colId xmlns:a16="http://schemas.microsoft.com/office/drawing/2014/main" val="20000"/>
                    </a:ext>
                  </a:extLst>
                </a:gridCol>
                <a:gridCol w="8524012">
                  <a:extLst>
                    <a:ext uri="{9D8B030D-6E8A-4147-A177-3AD203B41FA5}">
                      <a16:colId xmlns:a16="http://schemas.microsoft.com/office/drawing/2014/main" val="20001"/>
                    </a:ext>
                  </a:extLst>
                </a:gridCol>
              </a:tblGrid>
              <a:tr h="105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Technical skills</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tx1"/>
                          </a:solidFill>
                          <a:effectLst/>
                          <a:latin typeface="Arial" pitchFamily="34" charset="0"/>
                          <a:ea typeface="+mn-ea"/>
                          <a:cs typeface="Arial" pitchFamily="34" charset="0"/>
                        </a:rPr>
                        <a:t>The skills necessary to accomplish specific tasks within the organization</a:t>
                      </a:r>
                    </a:p>
                  </a:txBody>
                  <a:tcPr marT="91440" marB="91440" horzOverflow="overflow"/>
                </a:tc>
                <a:extLst>
                  <a:ext uri="{0D108BD9-81ED-4DB2-BD59-A6C34878D82A}">
                    <a16:rowId xmlns:a16="http://schemas.microsoft.com/office/drawing/2014/main" val="10000"/>
                  </a:ext>
                </a:extLst>
              </a:tr>
              <a:tr h="10980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Interpersonal skills</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tx1"/>
                          </a:solidFill>
                          <a:effectLst/>
                          <a:latin typeface="Arial" pitchFamily="34" charset="0"/>
                          <a:ea typeface="+mn-ea"/>
                          <a:cs typeface="Arial" pitchFamily="34" charset="0"/>
                        </a:rPr>
                        <a:t>The ability to effectively communicate with, understand, and motivate individuals and groups </a:t>
                      </a:r>
                    </a:p>
                  </a:txBody>
                  <a:tcPr marT="91440" marB="91440" horzOverflow="overflow"/>
                </a:tc>
                <a:extLst>
                  <a:ext uri="{0D108BD9-81ED-4DB2-BD59-A6C34878D82A}">
                    <a16:rowId xmlns:a16="http://schemas.microsoft.com/office/drawing/2014/main" val="10001"/>
                  </a:ext>
                </a:extLst>
              </a:tr>
              <a:tr h="10583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Conceptual skills</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tx1"/>
                          </a:solidFill>
                          <a:effectLst/>
                          <a:latin typeface="Arial" pitchFamily="34" charset="0"/>
                          <a:ea typeface="+mn-ea"/>
                          <a:cs typeface="Arial" pitchFamily="34" charset="0"/>
                        </a:rPr>
                        <a:t>The ability to think in the abstract and to consider the “big picture”</a:t>
                      </a:r>
                    </a:p>
                  </a:txBody>
                  <a:tcPr marT="91440" marB="91440" horzOverflow="overflow"/>
                </a:tc>
                <a:extLst>
                  <a:ext uri="{0D108BD9-81ED-4DB2-BD59-A6C34878D82A}">
                    <a16:rowId xmlns:a16="http://schemas.microsoft.com/office/drawing/2014/main" val="10002"/>
                  </a:ext>
                </a:extLst>
              </a:tr>
              <a:tr h="1223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tx1"/>
                          </a:solidFill>
                          <a:effectLst/>
                          <a:latin typeface="Arial" pitchFamily="34" charset="0"/>
                          <a:cs typeface="Arial" pitchFamily="34" charset="0"/>
                        </a:rPr>
                        <a:t>Diagnostic skills</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tx1"/>
                          </a:solidFill>
                          <a:effectLst/>
                          <a:latin typeface="Arial" pitchFamily="34" charset="0"/>
                          <a:ea typeface="+mn-ea"/>
                          <a:cs typeface="Arial" pitchFamily="34" charset="0"/>
                        </a:rPr>
                        <a:t>The ability to understand cause-and-effect relationships and to recognize the optimal solutions to problems</a:t>
                      </a:r>
                    </a:p>
                  </a:txBody>
                  <a:tcPr marT="91440" marB="9144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554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924559"/>
          </a:xfrm>
        </p:spPr>
        <p:txBody>
          <a:bodyPr anchor="ctr"/>
          <a:lstStyle/>
          <a:p>
            <a:pPr>
              <a:lnSpc>
                <a:spcPct val="100000"/>
              </a:lnSpc>
              <a:spcBef>
                <a:spcPts val="624"/>
              </a:spcBef>
            </a:pPr>
            <a:r>
              <a:rPr lang="en-US" dirty="0"/>
              <a:t>Human Resource Management</a:t>
            </a:r>
            <a:endParaRPr lang="ba-RU" dirty="0"/>
          </a:p>
        </p:txBody>
      </p:sp>
      <p:sp>
        <p:nvSpPr>
          <p:cNvPr id="9" name="Text Placeholder 8"/>
          <p:cNvSpPr>
            <a:spLocks noGrp="1"/>
          </p:cNvSpPr>
          <p:nvPr>
            <p:ph type="body" sz="quarter" idx="15"/>
          </p:nvPr>
        </p:nvSpPr>
        <p:spPr>
          <a:xfrm>
            <a:off x="743576" y="1671145"/>
            <a:ext cx="10711543" cy="4574836"/>
          </a:xfrm>
        </p:spPr>
        <p:txBody>
          <a:bodyPr/>
          <a:lstStyle/>
          <a:p>
            <a:pPr>
              <a:lnSpc>
                <a:spcPct val="100000"/>
              </a:lnSpc>
              <a:spcBef>
                <a:spcPts val="624"/>
              </a:spcBef>
            </a:pPr>
            <a:r>
              <a:rPr lang="en-US" dirty="0"/>
              <a:t>Human resource management (HRM)</a:t>
            </a:r>
          </a:p>
          <a:p>
            <a:pPr marL="919163" indent="-455613">
              <a:lnSpc>
                <a:spcPct val="100000"/>
              </a:lnSpc>
              <a:spcBef>
                <a:spcPts val="624"/>
              </a:spcBef>
              <a:buFont typeface="Arial" panose="020B0604020202020204" pitchFamily="34" charset="0"/>
              <a:buChar char="–"/>
            </a:pPr>
            <a:r>
              <a:rPr lang="en-US" dirty="0"/>
              <a:t>The set of organizational activities directed at attracting, developing, and maintaining an effective workforce</a:t>
            </a:r>
          </a:p>
          <a:p>
            <a:pPr>
              <a:lnSpc>
                <a:spcPct val="100000"/>
              </a:lnSpc>
              <a:spcBef>
                <a:spcPts val="624"/>
              </a:spcBef>
            </a:pPr>
            <a:r>
              <a:rPr lang="en-US" sz="2600" dirty="0"/>
              <a:t>Questions OB helps HR managers answer:</a:t>
            </a:r>
          </a:p>
          <a:p>
            <a:pPr marL="909638" indent="-446088">
              <a:lnSpc>
                <a:spcPct val="100000"/>
              </a:lnSpc>
              <a:spcBef>
                <a:spcPts val="624"/>
              </a:spcBef>
              <a:buFont typeface="+mj-lt"/>
              <a:buAutoNum type="arabicPeriod"/>
            </a:pPr>
            <a:r>
              <a:rPr lang="en-US" dirty="0"/>
              <a:t>Which applicants should be hired?</a:t>
            </a:r>
          </a:p>
          <a:p>
            <a:pPr marL="909638" indent="-446088">
              <a:lnSpc>
                <a:spcPct val="100000"/>
              </a:lnSpc>
              <a:spcBef>
                <a:spcPts val="624"/>
              </a:spcBef>
              <a:buFont typeface="+mj-lt"/>
              <a:buAutoNum type="arabicPeriod"/>
            </a:pPr>
            <a:r>
              <a:rPr lang="en-US" dirty="0"/>
              <a:t>Which rewards will be more motivating than others?</a:t>
            </a:r>
          </a:p>
        </p:txBody>
      </p:sp>
    </p:spTree>
    <p:extLst>
      <p:ext uri="{BB962C8B-B14F-4D97-AF65-F5344CB8AC3E}">
        <p14:creationId xmlns:p14="http://schemas.microsoft.com/office/powerpoint/2010/main" val="7752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D95C-7E91-100E-DEBF-FF85B39EEA67}"/>
              </a:ext>
            </a:extLst>
          </p:cNvPr>
          <p:cNvSpPr>
            <a:spLocks noGrp="1"/>
          </p:cNvSpPr>
          <p:nvPr>
            <p:ph type="title"/>
          </p:nvPr>
        </p:nvSpPr>
        <p:spPr>
          <a:xfrm>
            <a:off x="476843" y="473246"/>
            <a:ext cx="11241915" cy="787996"/>
          </a:xfrm>
        </p:spPr>
        <p:txBody>
          <a:bodyPr/>
          <a:lstStyle/>
          <a:p>
            <a:r>
              <a:rPr lang="en-US" dirty="0"/>
              <a:t>Group Activity</a:t>
            </a:r>
          </a:p>
        </p:txBody>
      </p:sp>
      <p:sp>
        <p:nvSpPr>
          <p:cNvPr id="4" name="Content Placeholder 3">
            <a:extLst>
              <a:ext uri="{FF2B5EF4-FFF2-40B4-BE49-F238E27FC236}">
                <a16:creationId xmlns:a16="http://schemas.microsoft.com/office/drawing/2014/main" id="{C6578E29-0AD0-4FC0-0761-A82DE36CAE09}"/>
              </a:ext>
            </a:extLst>
          </p:cNvPr>
          <p:cNvSpPr>
            <a:spLocks noGrp="1"/>
          </p:cNvSpPr>
          <p:nvPr>
            <p:ph idx="1"/>
          </p:nvPr>
        </p:nvSpPr>
        <p:spPr>
          <a:xfrm>
            <a:off x="693683" y="1825625"/>
            <a:ext cx="11025075" cy="4351338"/>
          </a:xfrm>
        </p:spPr>
        <p:txBody>
          <a:bodyPr/>
          <a:lstStyle/>
          <a:p>
            <a:pPr marL="0" indent="0">
              <a:lnSpc>
                <a:spcPct val="100000"/>
              </a:lnSpc>
              <a:spcBef>
                <a:spcPts val="624"/>
              </a:spcBef>
              <a:buNone/>
            </a:pPr>
            <a:r>
              <a:rPr lang="en-US" dirty="0"/>
              <a:t>Form groups of three to five participants. Each group should choose a type of manager (CEO, HR vice president, supplies manager, team supervisor, etc.) and then describe what that manager’s activities would look like for each of the management functions: planning, organizing, leading, and controlling.</a:t>
            </a:r>
          </a:p>
          <a:p>
            <a:pPr marL="0" indent="0">
              <a:lnSpc>
                <a:spcPct val="100000"/>
              </a:lnSpc>
              <a:spcBef>
                <a:spcPts val="624"/>
              </a:spcBef>
              <a:buNone/>
            </a:pPr>
            <a:r>
              <a:rPr lang="en-US" dirty="0"/>
              <a:t>After about 15 minutes, have each group make a brief report about their manager and that manager’s activities.</a:t>
            </a:r>
          </a:p>
          <a:p>
            <a:endParaRPr lang="en-US" dirty="0"/>
          </a:p>
        </p:txBody>
      </p:sp>
    </p:spTree>
    <p:extLst>
      <p:ext uri="{BB962C8B-B14F-4D97-AF65-F5344CB8AC3E}">
        <p14:creationId xmlns:p14="http://schemas.microsoft.com/office/powerpoint/2010/main" val="251305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1-3</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pPr>
              <a:spcBef>
                <a:spcPts val="0"/>
              </a:spcBef>
            </a:pPr>
            <a:r>
              <a:rPr lang="en-US" dirty="0"/>
              <a:t>The Strategic Context of </a:t>
            </a:r>
          </a:p>
          <a:p>
            <a:pPr>
              <a:spcBef>
                <a:spcPts val="0"/>
              </a:spcBef>
            </a:pPr>
            <a:r>
              <a:rPr lang="en-US" dirty="0"/>
              <a:t>Organizational Behavior</a:t>
            </a:r>
          </a:p>
        </p:txBody>
      </p:sp>
    </p:spTree>
    <p:custDataLst>
      <p:tags r:id="rId1"/>
    </p:custDataLst>
    <p:extLst>
      <p:ext uri="{BB962C8B-B14F-4D97-AF65-F5344CB8AC3E}">
        <p14:creationId xmlns:p14="http://schemas.microsoft.com/office/powerpoint/2010/main" val="249417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787996"/>
          </a:xfrm>
        </p:spPr>
        <p:txBody>
          <a:bodyPr anchor="ctr"/>
          <a:lstStyle/>
          <a:p>
            <a:pPr>
              <a:lnSpc>
                <a:spcPct val="100000"/>
              </a:lnSpc>
              <a:spcBef>
                <a:spcPts val="624"/>
              </a:spcBef>
            </a:pPr>
            <a:r>
              <a:rPr lang="en-US" dirty="0"/>
              <a:t>Sources of Competitive Advantage</a:t>
            </a:r>
            <a:endParaRPr lang="ba-RU" dirty="0"/>
          </a:p>
        </p:txBody>
      </p:sp>
      <p:sp>
        <p:nvSpPr>
          <p:cNvPr id="4" name="Text Placeholder 3">
            <a:extLst>
              <a:ext uri="{FF2B5EF4-FFF2-40B4-BE49-F238E27FC236}">
                <a16:creationId xmlns:a16="http://schemas.microsoft.com/office/drawing/2014/main" id="{1DF42D80-0FF9-E846-14D2-CF5EC920C67C}"/>
              </a:ext>
            </a:extLst>
          </p:cNvPr>
          <p:cNvSpPr>
            <a:spLocks noGrp="1"/>
          </p:cNvSpPr>
          <p:nvPr>
            <p:ph type="body" sz="quarter" idx="10"/>
          </p:nvPr>
        </p:nvSpPr>
        <p:spPr>
          <a:xfrm>
            <a:off x="550946" y="1481959"/>
            <a:ext cx="11242508" cy="1828800"/>
          </a:xfrm>
        </p:spPr>
        <p:txBody>
          <a:bodyPr/>
          <a:lstStyle/>
          <a:p>
            <a:pPr>
              <a:lnSpc>
                <a:spcPct val="100000"/>
              </a:lnSpc>
              <a:spcBef>
                <a:spcPts val="0"/>
              </a:spcBef>
            </a:pPr>
            <a:r>
              <a:rPr lang="en-US" dirty="0"/>
              <a:t>Competitive advantage</a:t>
            </a:r>
          </a:p>
          <a:p>
            <a:pPr marL="914400" indent="-449263">
              <a:lnSpc>
                <a:spcPct val="100000"/>
              </a:lnSpc>
              <a:spcBef>
                <a:spcPts val="0"/>
              </a:spcBef>
              <a:buFont typeface="Arial" panose="020B0604020202020204" pitchFamily="34" charset="0"/>
              <a:buChar char="–"/>
            </a:pPr>
            <a:r>
              <a:rPr lang="en-US" dirty="0"/>
              <a:t>An organization’s edge over rivals in attracting customers and defending itself against competition</a:t>
            </a:r>
          </a:p>
          <a:p>
            <a:pPr>
              <a:lnSpc>
                <a:spcPct val="100000"/>
              </a:lnSpc>
              <a:spcBef>
                <a:spcPts val="0"/>
              </a:spcBef>
            </a:pPr>
            <a:r>
              <a:rPr lang="en-US" dirty="0"/>
              <a:t>Sources of competitive advantage:</a:t>
            </a:r>
          </a:p>
          <a:p>
            <a:endParaRPr lang="en-US" dirty="0"/>
          </a:p>
        </p:txBody>
      </p:sp>
      <p:sp>
        <p:nvSpPr>
          <p:cNvPr id="9" name="Text Placeholder 8"/>
          <p:cNvSpPr>
            <a:spLocks noGrp="1"/>
          </p:cNvSpPr>
          <p:nvPr>
            <p:ph sz="half" idx="1"/>
          </p:nvPr>
        </p:nvSpPr>
        <p:spPr>
          <a:xfrm>
            <a:off x="476844" y="3547241"/>
            <a:ext cx="3921736" cy="2629721"/>
          </a:xfrm>
        </p:spPr>
        <p:txBody>
          <a:bodyPr/>
          <a:lstStyle/>
          <a:p>
            <a:pPr marL="914400" indent="-449263">
              <a:lnSpc>
                <a:spcPct val="100000"/>
              </a:lnSpc>
              <a:spcBef>
                <a:spcPts val="600"/>
              </a:spcBef>
              <a:spcAft>
                <a:spcPts val="600"/>
              </a:spcAft>
              <a:buFont typeface="Arial" panose="020B0604020202020204" pitchFamily="34" charset="0"/>
              <a:buChar char="–"/>
            </a:pPr>
            <a:r>
              <a:rPr lang="en-US" dirty="0"/>
              <a:t>Innovation</a:t>
            </a:r>
          </a:p>
          <a:p>
            <a:pPr marL="914400" indent="-449263">
              <a:lnSpc>
                <a:spcPct val="100000"/>
              </a:lnSpc>
              <a:spcBef>
                <a:spcPts val="600"/>
              </a:spcBef>
              <a:spcAft>
                <a:spcPts val="600"/>
              </a:spcAft>
              <a:buFont typeface="Arial" panose="020B0604020202020204" pitchFamily="34" charset="0"/>
              <a:buChar char="–"/>
            </a:pPr>
            <a:r>
              <a:rPr lang="en-US" dirty="0"/>
              <a:t>Distribution</a:t>
            </a:r>
          </a:p>
          <a:p>
            <a:pPr marL="914400" indent="-449263">
              <a:lnSpc>
                <a:spcPct val="100000"/>
              </a:lnSpc>
              <a:spcBef>
                <a:spcPts val="600"/>
              </a:spcBef>
              <a:spcAft>
                <a:spcPts val="600"/>
              </a:spcAft>
              <a:buFont typeface="Arial" panose="020B0604020202020204" pitchFamily="34" charset="0"/>
              <a:buChar char="–"/>
            </a:pPr>
            <a:r>
              <a:rPr lang="en-US" dirty="0"/>
              <a:t>Speed</a:t>
            </a:r>
          </a:p>
          <a:p>
            <a:pPr marL="914400" indent="-449263">
              <a:lnSpc>
                <a:spcPct val="100000"/>
              </a:lnSpc>
              <a:spcBef>
                <a:spcPts val="600"/>
              </a:spcBef>
              <a:spcAft>
                <a:spcPts val="600"/>
              </a:spcAft>
              <a:buFont typeface="Arial" panose="020B0604020202020204" pitchFamily="34" charset="0"/>
              <a:buChar char="–"/>
            </a:pPr>
            <a:r>
              <a:rPr lang="en-US" dirty="0"/>
              <a:t>Convenience</a:t>
            </a:r>
          </a:p>
          <a:p>
            <a:pPr marL="914400" indent="-449263">
              <a:spcBef>
                <a:spcPts val="600"/>
              </a:spcBef>
              <a:spcAft>
                <a:spcPts val="600"/>
              </a:spcAft>
              <a:buFont typeface="Arial" panose="020B0604020202020204" pitchFamily="34" charset="0"/>
              <a:buChar char="–"/>
            </a:pPr>
            <a:r>
              <a:rPr lang="en-US" sz="2400" dirty="0"/>
              <a:t>First to market</a:t>
            </a:r>
          </a:p>
          <a:p>
            <a:pPr marL="914400" indent="-449263">
              <a:lnSpc>
                <a:spcPct val="100000"/>
              </a:lnSpc>
              <a:spcBef>
                <a:spcPts val="600"/>
              </a:spcBef>
              <a:spcAft>
                <a:spcPts val="600"/>
              </a:spcAft>
              <a:buFont typeface="Arial" panose="020B0604020202020204" pitchFamily="34" charset="0"/>
              <a:buChar char="–"/>
            </a:pPr>
            <a:endParaRPr lang="en-US" dirty="0"/>
          </a:p>
          <a:p>
            <a:pPr marL="914400" indent="-449263">
              <a:lnSpc>
                <a:spcPct val="100000"/>
              </a:lnSpc>
              <a:spcBef>
                <a:spcPts val="600"/>
              </a:spcBef>
              <a:spcAft>
                <a:spcPts val="600"/>
              </a:spcAft>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49AAD8B3-F549-5EA9-22A6-ABB077E92178}"/>
              </a:ext>
            </a:extLst>
          </p:cNvPr>
          <p:cNvSpPr>
            <a:spLocks noGrp="1"/>
          </p:cNvSpPr>
          <p:nvPr>
            <p:ph sz="half" idx="2"/>
          </p:nvPr>
        </p:nvSpPr>
        <p:spPr>
          <a:xfrm>
            <a:off x="4832131" y="3547241"/>
            <a:ext cx="3921736" cy="2629721"/>
          </a:xfrm>
        </p:spPr>
        <p:txBody>
          <a:bodyPr/>
          <a:lstStyle/>
          <a:p>
            <a:pPr marL="914400" indent="-449263">
              <a:lnSpc>
                <a:spcPct val="100000"/>
              </a:lnSpc>
              <a:spcBef>
                <a:spcPts val="600"/>
              </a:spcBef>
              <a:spcAft>
                <a:spcPts val="600"/>
              </a:spcAft>
              <a:buFont typeface="Arial" panose="020B0604020202020204" pitchFamily="34" charset="0"/>
              <a:buChar char="–"/>
            </a:pPr>
            <a:r>
              <a:rPr lang="en-US" sz="2400" dirty="0"/>
              <a:t>Cost</a:t>
            </a:r>
          </a:p>
          <a:p>
            <a:pPr marL="914400" indent="-449263">
              <a:lnSpc>
                <a:spcPct val="100000"/>
              </a:lnSpc>
              <a:spcBef>
                <a:spcPts val="600"/>
              </a:spcBef>
              <a:spcAft>
                <a:spcPts val="600"/>
              </a:spcAft>
              <a:buFont typeface="Arial" panose="020B0604020202020204" pitchFamily="34" charset="0"/>
              <a:buChar char="–"/>
            </a:pPr>
            <a:r>
              <a:rPr lang="en-US" sz="2400" dirty="0"/>
              <a:t>Service</a:t>
            </a:r>
          </a:p>
          <a:p>
            <a:pPr marL="914400" indent="-449263">
              <a:lnSpc>
                <a:spcPct val="100000"/>
              </a:lnSpc>
              <a:spcBef>
                <a:spcPts val="600"/>
              </a:spcBef>
              <a:spcAft>
                <a:spcPts val="600"/>
              </a:spcAft>
              <a:buFont typeface="Arial" panose="020B0604020202020204" pitchFamily="34" charset="0"/>
              <a:buChar char="–"/>
            </a:pPr>
            <a:r>
              <a:rPr lang="en-US" sz="2400" dirty="0"/>
              <a:t>Quality</a:t>
            </a:r>
          </a:p>
          <a:p>
            <a:pPr marL="914400" indent="-449263">
              <a:lnSpc>
                <a:spcPct val="100000"/>
              </a:lnSpc>
              <a:spcBef>
                <a:spcPts val="600"/>
              </a:spcBef>
              <a:spcAft>
                <a:spcPts val="600"/>
              </a:spcAft>
              <a:buFont typeface="Arial" panose="020B0604020202020204" pitchFamily="34" charset="0"/>
              <a:buChar char="–"/>
            </a:pPr>
            <a:r>
              <a:rPr lang="en-US" sz="2400" dirty="0"/>
              <a:t>Branding</a:t>
            </a:r>
            <a:endParaRPr lang="en-US" dirty="0"/>
          </a:p>
        </p:txBody>
      </p:sp>
    </p:spTree>
    <p:extLst>
      <p:ext uri="{BB962C8B-B14F-4D97-AF65-F5344CB8AC3E}">
        <p14:creationId xmlns:p14="http://schemas.microsoft.com/office/powerpoint/2010/main" val="410328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250825"/>
            <a:ext cx="10515600" cy="817289"/>
          </a:xfrm>
        </p:spPr>
        <p:txBody>
          <a:bodyPr anchor="ctr"/>
          <a:lstStyle/>
          <a:p>
            <a:pPr>
              <a:lnSpc>
                <a:spcPct val="100000"/>
              </a:lnSpc>
              <a:spcBef>
                <a:spcPts val="624"/>
              </a:spcBef>
            </a:pPr>
            <a:r>
              <a:rPr lang="en-US" dirty="0"/>
              <a:t>Types of Business Strategies</a:t>
            </a:r>
            <a:endParaRPr lang="ba-RU" dirty="0"/>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1285281555"/>
              </p:ext>
            </p:extLst>
          </p:nvPr>
        </p:nvGraphicFramePr>
        <p:xfrm>
          <a:off x="341586" y="1086372"/>
          <a:ext cx="11508828" cy="5053584"/>
        </p:xfrm>
        <a:graphic>
          <a:graphicData uri="http://schemas.openxmlformats.org/drawingml/2006/table">
            <a:tbl>
              <a:tblPr firstRow="1" bandRow="1"/>
              <a:tblGrid>
                <a:gridCol w="2349061">
                  <a:extLst>
                    <a:ext uri="{9D8B030D-6E8A-4147-A177-3AD203B41FA5}">
                      <a16:colId xmlns:a16="http://schemas.microsoft.com/office/drawing/2014/main" val="20000"/>
                    </a:ext>
                  </a:extLst>
                </a:gridCol>
                <a:gridCol w="9159767">
                  <a:extLst>
                    <a:ext uri="{9D8B030D-6E8A-4147-A177-3AD203B41FA5}">
                      <a16:colId xmlns:a16="http://schemas.microsoft.com/office/drawing/2014/main" val="20001"/>
                    </a:ext>
                  </a:extLst>
                </a:gridCol>
              </a:tblGrid>
              <a:tr h="1110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Cost leadership</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lvl="0" indent="0">
                        <a:spcBef>
                          <a:spcPts val="600"/>
                        </a:spcBef>
                        <a:buFont typeface="Arial" pitchFamily="34" charset="0"/>
                        <a:buNone/>
                      </a:pPr>
                      <a:r>
                        <a:rPr kumimoji="0" lang="en-US" sz="2300" i="0" u="none" strike="noStrike" cap="none" normalizeH="0" baseline="0" dirty="0">
                          <a:ln>
                            <a:noFill/>
                          </a:ln>
                          <a:solidFill>
                            <a:schemeClr val="tx1"/>
                          </a:solidFill>
                          <a:effectLst/>
                          <a:latin typeface="Arial" pitchFamily="34" charset="0"/>
                          <a:cs typeface="Arial" pitchFamily="34" charset="0"/>
                        </a:rPr>
                        <a:t>Striving to be the lowest-cost producer for a particular level of product quality. E</a:t>
                      </a:r>
                      <a:r>
                        <a:rPr lang="en-US" sz="2300" i="0" dirty="0">
                          <a:solidFill>
                            <a:schemeClr val="tx1"/>
                          </a:solidFill>
                          <a:latin typeface="Arial" pitchFamily="34" charset="0"/>
                          <a:cs typeface="Arial" pitchFamily="34" charset="0"/>
                        </a:rPr>
                        <a:t>mphasizes </a:t>
                      </a:r>
                      <a:r>
                        <a:rPr lang="en-US" sz="2300" b="1" i="0" dirty="0">
                          <a:solidFill>
                            <a:schemeClr val="tx1"/>
                          </a:solidFill>
                          <a:latin typeface="Arial" pitchFamily="34" charset="0"/>
                          <a:cs typeface="Arial" pitchFamily="34" charset="0"/>
                        </a:rPr>
                        <a:t>operational excellence:</a:t>
                      </a:r>
                      <a:r>
                        <a:rPr lang="en-US" sz="2300" i="0" dirty="0">
                          <a:solidFill>
                            <a:schemeClr val="tx1"/>
                          </a:solidFill>
                          <a:latin typeface="Arial" pitchFamily="34" charset="0"/>
                          <a:cs typeface="Arial" pitchFamily="34" charset="0"/>
                        </a:rPr>
                        <a:t> maximizing the efficiency of the manufacturing or product development process to minimize costs.</a:t>
                      </a:r>
                    </a:p>
                  </a:txBody>
                  <a:tcPr marT="18288" marB="18288" horzOverflow="overflow"/>
                </a:tc>
                <a:extLst>
                  <a:ext uri="{0D108BD9-81ED-4DB2-BD59-A6C34878D82A}">
                    <a16:rowId xmlns:a16="http://schemas.microsoft.com/office/drawing/2014/main" val="10000"/>
                  </a:ext>
                </a:extLst>
              </a:tr>
              <a:tr h="849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Differentiation</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lvl="0" indent="0">
                        <a:spcBef>
                          <a:spcPts val="0"/>
                        </a:spcBef>
                        <a:spcAft>
                          <a:spcPts val="600"/>
                        </a:spcAft>
                        <a:buFont typeface="Arial" pitchFamily="34" charset="0"/>
                        <a:buNone/>
                      </a:pPr>
                      <a:r>
                        <a:rPr kumimoji="0" lang="en-US" sz="2300" i="0" u="none" strike="noStrike" cap="none" normalizeH="0" baseline="0" dirty="0">
                          <a:ln>
                            <a:noFill/>
                          </a:ln>
                          <a:solidFill>
                            <a:schemeClr val="tx1"/>
                          </a:solidFill>
                          <a:effectLst/>
                          <a:latin typeface="Arial" pitchFamily="34" charset="0"/>
                          <a:cs typeface="Arial" pitchFamily="34" charset="0"/>
                        </a:rPr>
                        <a:t>Developing a product or service that has unique characteristics valued by customers. E</a:t>
                      </a:r>
                      <a:r>
                        <a:rPr lang="en-US" sz="2300" i="0" dirty="0">
                          <a:solidFill>
                            <a:schemeClr val="tx1"/>
                          </a:solidFill>
                          <a:latin typeface="Arial" pitchFamily="34" charset="0"/>
                          <a:cs typeface="Arial" pitchFamily="34" charset="0"/>
                        </a:rPr>
                        <a:t>mphasizes </a:t>
                      </a:r>
                      <a:r>
                        <a:rPr lang="en-US" sz="2300" b="1" i="0" dirty="0">
                          <a:solidFill>
                            <a:schemeClr val="tx1"/>
                          </a:solidFill>
                          <a:latin typeface="Arial" pitchFamily="34" charset="0"/>
                          <a:cs typeface="Arial" pitchFamily="34" charset="0"/>
                        </a:rPr>
                        <a:t>product innovation: </a:t>
                      </a:r>
                      <a:r>
                        <a:rPr lang="en-US" sz="2300" i="0" dirty="0">
                          <a:solidFill>
                            <a:schemeClr val="tx1"/>
                          </a:solidFill>
                          <a:latin typeface="Arial" pitchFamily="34" charset="0"/>
                          <a:cs typeface="Arial" pitchFamily="34" charset="0"/>
                        </a:rPr>
                        <a:t>developing new products or services.</a:t>
                      </a:r>
                    </a:p>
                  </a:txBody>
                  <a:tcPr marT="18288" marB="18288" horzOverflow="overflow"/>
                </a:tc>
                <a:extLst>
                  <a:ext uri="{0D108BD9-81ED-4DB2-BD59-A6C34878D82A}">
                    <a16:rowId xmlns:a16="http://schemas.microsoft.com/office/drawing/2014/main" val="10001"/>
                  </a:ext>
                </a:extLst>
              </a:tr>
              <a:tr h="1110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Specialization</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lvl="0" indent="0">
                        <a:spcBef>
                          <a:spcPts val="0"/>
                        </a:spcBef>
                        <a:spcAft>
                          <a:spcPts val="600"/>
                        </a:spcAft>
                        <a:buFont typeface="Arial" pitchFamily="34" charset="0"/>
                        <a:buNone/>
                      </a:pPr>
                      <a:r>
                        <a:rPr kumimoji="0" lang="en-US" sz="2300" i="0" u="none" strike="noStrike" cap="none" normalizeH="0" baseline="0" dirty="0">
                          <a:ln>
                            <a:noFill/>
                          </a:ln>
                          <a:solidFill>
                            <a:schemeClr val="tx1"/>
                          </a:solidFill>
                          <a:effectLst/>
                          <a:latin typeface="Arial" pitchFamily="34" charset="0"/>
                          <a:cs typeface="Arial" pitchFamily="34" charset="0"/>
                        </a:rPr>
                        <a:t>Focusing on a narrow market segment or niche and pursuing either differentiation or cost leadership within that segment.</a:t>
                      </a:r>
                      <a:r>
                        <a:rPr lang="en-US" sz="2300" i="0" dirty="0">
                          <a:solidFill>
                            <a:schemeClr val="tx1"/>
                          </a:solidFill>
                          <a:latin typeface="Arial" pitchFamily="34" charset="0"/>
                          <a:cs typeface="Arial" pitchFamily="34" charset="0"/>
                        </a:rPr>
                        <a:t> Emphasizes </a:t>
                      </a:r>
                      <a:r>
                        <a:rPr lang="en-US" sz="2300" b="1" i="0" dirty="0">
                          <a:solidFill>
                            <a:schemeClr val="tx1"/>
                          </a:solidFill>
                          <a:latin typeface="Arial" pitchFamily="34" charset="0"/>
                          <a:cs typeface="Arial" pitchFamily="34" charset="0"/>
                        </a:rPr>
                        <a:t>customer loyalty: </a:t>
                      </a:r>
                      <a:r>
                        <a:rPr lang="en-US" sz="2300" i="0" dirty="0">
                          <a:solidFill>
                            <a:schemeClr val="tx1"/>
                          </a:solidFill>
                          <a:latin typeface="Arial" pitchFamily="34" charset="0"/>
                          <a:cs typeface="Arial" pitchFamily="34" charset="0"/>
                        </a:rPr>
                        <a:t>delivering unique and customizable products or services to meet customers’ needs and increase customer loyalty.</a:t>
                      </a:r>
                    </a:p>
                  </a:txBody>
                  <a:tcPr marT="18288" marB="18288" horzOverflow="overflow"/>
                </a:tc>
                <a:extLst>
                  <a:ext uri="{0D108BD9-81ED-4DB2-BD59-A6C34878D82A}">
                    <a16:rowId xmlns:a16="http://schemas.microsoft.com/office/drawing/2014/main" val="10002"/>
                  </a:ext>
                </a:extLst>
              </a:tr>
              <a:tr h="849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tx1"/>
                          </a:solidFill>
                          <a:effectLst/>
                          <a:latin typeface="Arial" pitchFamily="34" charset="0"/>
                          <a:cs typeface="Arial" pitchFamily="34" charset="0"/>
                        </a:rPr>
                        <a:t>Growth</a:t>
                      </a:r>
                    </a:p>
                  </a:txBody>
                  <a:tcPr horzOverflow="overflow"/>
                </a:tc>
                <a:tc>
                  <a:txBody>
                    <a:bodyPr/>
                    <a:lstStyle/>
                    <a:p>
                      <a:pPr marL="0" indent="0">
                        <a:lnSpc>
                          <a:spcPct val="100000"/>
                        </a:lnSpc>
                        <a:spcBef>
                          <a:spcPts val="0"/>
                        </a:spcBef>
                        <a:spcAft>
                          <a:spcPts val="600"/>
                        </a:spcAft>
                        <a:buFont typeface="Arial" panose="020B0604020202020204" pitchFamily="34" charset="0"/>
                        <a:buNone/>
                      </a:pPr>
                      <a:r>
                        <a:rPr kumimoji="0" lang="en-US" sz="2300" i="0" u="none" strike="noStrike" kern="1200" cap="none" normalizeH="0" baseline="0" dirty="0">
                          <a:ln>
                            <a:noFill/>
                          </a:ln>
                          <a:solidFill>
                            <a:schemeClr val="tx1"/>
                          </a:solidFill>
                          <a:effectLst/>
                          <a:latin typeface="Arial" pitchFamily="34" charset="0"/>
                          <a:ea typeface="+mn-ea"/>
                          <a:cs typeface="Arial" pitchFamily="34" charset="0"/>
                        </a:rPr>
                        <a:t>Company expands organically or through mergers/acquisitions; response to investor preference for rising earnings; success depends on finding the right number/types of employees to sustain growth.</a:t>
                      </a:r>
                      <a:endParaRPr lang="en-US" sz="2300" i="0" dirty="0">
                        <a:solidFill>
                          <a:schemeClr val="tx1"/>
                        </a:solidFill>
                        <a:latin typeface="Arial" pitchFamily="34" charset="0"/>
                        <a:cs typeface="Arial" pitchFamily="34" charset="0"/>
                      </a:endParaRPr>
                    </a:p>
                  </a:txBody>
                  <a:tcPr marT="18288" marB="18288" horzOverflow="overflow"/>
                </a:tc>
                <a:extLst>
                  <a:ext uri="{0D108BD9-81ED-4DB2-BD59-A6C34878D82A}">
                    <a16:rowId xmlns:a16="http://schemas.microsoft.com/office/drawing/2014/main" val="135204773"/>
                  </a:ext>
                </a:extLst>
              </a:tr>
            </a:tbl>
          </a:graphicData>
        </a:graphic>
      </p:graphicFrame>
    </p:spTree>
    <p:extLst>
      <p:ext uri="{BB962C8B-B14F-4D97-AF65-F5344CB8AC3E}">
        <p14:creationId xmlns:p14="http://schemas.microsoft.com/office/powerpoint/2010/main" val="146252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F9C9-5588-FEE4-2C2A-3C4F8639AADC}"/>
              </a:ext>
            </a:extLst>
          </p:cNvPr>
          <p:cNvSpPr>
            <a:spLocks noGrp="1"/>
          </p:cNvSpPr>
          <p:nvPr>
            <p:ph type="title"/>
          </p:nvPr>
        </p:nvSpPr>
        <p:spPr/>
        <p:txBody>
          <a:bodyPr/>
          <a:lstStyle/>
          <a:p>
            <a:r>
              <a:rPr lang="en-US" dirty="0"/>
              <a:t>Knowledge Check 1.2</a:t>
            </a:r>
          </a:p>
        </p:txBody>
      </p:sp>
      <p:sp>
        <p:nvSpPr>
          <p:cNvPr id="5" name="Content Placeholder 4">
            <a:extLst>
              <a:ext uri="{FF2B5EF4-FFF2-40B4-BE49-F238E27FC236}">
                <a16:creationId xmlns:a16="http://schemas.microsoft.com/office/drawing/2014/main" id="{B31F5DEB-7295-BF83-E6D5-B060B9674AE1}"/>
              </a:ext>
            </a:extLst>
          </p:cNvPr>
          <p:cNvSpPr>
            <a:spLocks noGrp="1"/>
          </p:cNvSpPr>
          <p:nvPr>
            <p:ph idx="1"/>
          </p:nvPr>
        </p:nvSpPr>
        <p:spPr/>
        <p:txBody>
          <a:bodyPr/>
          <a:lstStyle/>
          <a:p>
            <a:pPr marL="0" indent="0">
              <a:buNone/>
            </a:pPr>
            <a:r>
              <a:rPr lang="en-US" dirty="0"/>
              <a:t>Which type of business strategy is most likely to emphasize product innovation?</a:t>
            </a:r>
          </a:p>
          <a:p>
            <a:pPr marL="514350" indent="-514350">
              <a:buFont typeface="+mj-lt"/>
              <a:buAutoNum type="alphaLcPeriod"/>
            </a:pPr>
            <a:r>
              <a:rPr lang="en-US" dirty="0"/>
              <a:t>Cost leadership</a:t>
            </a:r>
          </a:p>
          <a:p>
            <a:pPr marL="514350" indent="-514350">
              <a:buFont typeface="+mj-lt"/>
              <a:buAutoNum type="alphaLcPeriod"/>
            </a:pPr>
            <a:r>
              <a:rPr lang="en-US" dirty="0"/>
              <a:t>Differentiation</a:t>
            </a:r>
          </a:p>
          <a:p>
            <a:pPr marL="514350" indent="-514350">
              <a:buFont typeface="+mj-lt"/>
              <a:buAutoNum type="alphaLcPeriod"/>
            </a:pPr>
            <a:r>
              <a:rPr lang="en-US" dirty="0"/>
              <a:t>Specialization</a:t>
            </a:r>
          </a:p>
          <a:p>
            <a:pPr marL="514350" indent="-514350">
              <a:buFont typeface="+mj-lt"/>
              <a:buAutoNum type="alphaLcPeriod"/>
            </a:pPr>
            <a:r>
              <a:rPr lang="en-US" dirty="0"/>
              <a:t>Growth </a:t>
            </a:r>
          </a:p>
          <a:p>
            <a:endParaRPr lang="en-US" dirty="0"/>
          </a:p>
        </p:txBody>
      </p:sp>
    </p:spTree>
    <p:extLst>
      <p:ext uri="{BB962C8B-B14F-4D97-AF65-F5344CB8AC3E}">
        <p14:creationId xmlns:p14="http://schemas.microsoft.com/office/powerpoint/2010/main" val="76240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1-4</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pPr>
              <a:spcBef>
                <a:spcPts val="0"/>
              </a:spcBef>
            </a:pPr>
            <a:r>
              <a:rPr lang="en-US" dirty="0"/>
              <a:t>Contextual Perspectives on</a:t>
            </a:r>
          </a:p>
          <a:p>
            <a:pPr>
              <a:spcBef>
                <a:spcPts val="0"/>
              </a:spcBef>
            </a:pPr>
            <a:r>
              <a:rPr lang="en-US" dirty="0"/>
              <a:t>Organizational Behavior</a:t>
            </a:r>
          </a:p>
        </p:txBody>
      </p:sp>
    </p:spTree>
    <p:custDataLst>
      <p:tags r:id="rId1"/>
    </p:custDataLst>
    <p:extLst>
      <p:ext uri="{BB962C8B-B14F-4D97-AF65-F5344CB8AC3E}">
        <p14:creationId xmlns:p14="http://schemas.microsoft.com/office/powerpoint/2010/main" val="2732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4F76D-9AA7-932B-5832-98B1B13D3FFE}"/>
              </a:ext>
            </a:extLst>
          </p:cNvPr>
          <p:cNvSpPr>
            <a:spLocks noGrp="1"/>
          </p:cNvSpPr>
          <p:nvPr>
            <p:ph type="title"/>
          </p:nvPr>
        </p:nvSpPr>
        <p:spPr/>
        <p:txBody>
          <a:bodyPr/>
          <a:lstStyle/>
          <a:p>
            <a:r>
              <a:rPr lang="en-US" dirty="0"/>
              <a:t>Icebreaker</a:t>
            </a:r>
          </a:p>
        </p:txBody>
      </p:sp>
      <p:sp>
        <p:nvSpPr>
          <p:cNvPr id="5" name="Content Placeholder 4">
            <a:extLst>
              <a:ext uri="{FF2B5EF4-FFF2-40B4-BE49-F238E27FC236}">
                <a16:creationId xmlns:a16="http://schemas.microsoft.com/office/drawing/2014/main" id="{2C54E346-DF57-DC98-C81D-7D54653F1418}"/>
              </a:ext>
            </a:extLst>
          </p:cNvPr>
          <p:cNvSpPr>
            <a:spLocks noGrp="1"/>
          </p:cNvSpPr>
          <p:nvPr>
            <p:ph idx="1"/>
          </p:nvPr>
        </p:nvSpPr>
        <p:spPr/>
        <p:txBody>
          <a:bodyPr/>
          <a:lstStyle/>
          <a:p>
            <a:r>
              <a:rPr lang="en-US" dirty="0"/>
              <a:t>Form groups of 4–6 participants. During a 5-minute period, each group makes a list of everything they ALL have in common.</a:t>
            </a:r>
          </a:p>
          <a:p>
            <a:r>
              <a:rPr lang="en-US" dirty="0"/>
              <a:t>When time is up, each group announces the number of items on their list. Each group can also share its most interesting item. </a:t>
            </a:r>
          </a:p>
        </p:txBody>
      </p:sp>
    </p:spTree>
    <p:extLst>
      <p:ext uri="{BB962C8B-B14F-4D97-AF65-F5344CB8AC3E}">
        <p14:creationId xmlns:p14="http://schemas.microsoft.com/office/powerpoint/2010/main" val="145025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929886"/>
          </a:xfrm>
        </p:spPr>
        <p:txBody>
          <a:bodyPr anchor="ctr"/>
          <a:lstStyle/>
          <a:p>
            <a:pPr>
              <a:lnSpc>
                <a:spcPct val="100000"/>
              </a:lnSpc>
              <a:spcBef>
                <a:spcPts val="624"/>
              </a:spcBef>
            </a:pPr>
            <a:r>
              <a:rPr lang="en-US" dirty="0"/>
              <a:t>Origins of Organizational Behavior</a:t>
            </a:r>
            <a:br>
              <a:rPr lang="en-US" sz="3600" dirty="0"/>
            </a:br>
            <a:r>
              <a:rPr lang="en-US" sz="2400" dirty="0"/>
              <a:t>(1 of 2)</a:t>
            </a:r>
            <a:endParaRPr lang="ba-RU" sz="3600" dirty="0"/>
          </a:p>
        </p:txBody>
      </p:sp>
      <p:sp>
        <p:nvSpPr>
          <p:cNvPr id="9" name="Text Placeholder 8"/>
          <p:cNvSpPr>
            <a:spLocks noGrp="1"/>
          </p:cNvSpPr>
          <p:nvPr>
            <p:ph idx="1"/>
          </p:nvPr>
        </p:nvSpPr>
        <p:spPr>
          <a:xfrm>
            <a:off x="362608" y="1715271"/>
            <a:ext cx="11477296" cy="4351338"/>
          </a:xfrm>
        </p:spPr>
        <p:txBody>
          <a:bodyPr/>
          <a:lstStyle/>
          <a:p>
            <a:pPr>
              <a:lnSpc>
                <a:spcPct val="100000"/>
              </a:lnSpc>
              <a:spcBef>
                <a:spcPts val="0"/>
              </a:spcBef>
              <a:spcAft>
                <a:spcPts val="600"/>
              </a:spcAft>
            </a:pPr>
            <a:r>
              <a:rPr lang="en-US" sz="2600" dirty="0"/>
              <a:t>Scientific management</a:t>
            </a:r>
          </a:p>
          <a:p>
            <a:pPr marL="919163" indent="-455613">
              <a:lnSpc>
                <a:spcPct val="100000"/>
              </a:lnSpc>
              <a:spcBef>
                <a:spcPts val="0"/>
              </a:spcBef>
              <a:spcAft>
                <a:spcPts val="600"/>
              </a:spcAft>
              <a:buFont typeface="Arial" panose="020B0604020202020204" pitchFamily="34" charset="0"/>
              <a:buChar char="–"/>
            </a:pPr>
            <a:r>
              <a:rPr lang="en-US" dirty="0"/>
              <a:t>First formal study of OB (1890s), abandoned after WWI</a:t>
            </a:r>
          </a:p>
          <a:p>
            <a:pPr marL="919163" indent="-455613">
              <a:lnSpc>
                <a:spcPct val="100000"/>
              </a:lnSpc>
              <a:spcBef>
                <a:spcPts val="0"/>
              </a:spcBef>
              <a:spcAft>
                <a:spcPts val="600"/>
              </a:spcAft>
              <a:buFont typeface="Arial" panose="020B0604020202020204" pitchFamily="34" charset="0"/>
              <a:buChar char="–"/>
            </a:pPr>
            <a:r>
              <a:rPr lang="en-US" dirty="0"/>
              <a:t>Maximized productivity; led to monotonous, dehumanizing conditions</a:t>
            </a:r>
          </a:p>
          <a:p>
            <a:pPr marL="919163" indent="-455613">
              <a:lnSpc>
                <a:spcPct val="100000"/>
              </a:lnSpc>
              <a:spcBef>
                <a:spcPts val="0"/>
              </a:spcBef>
              <a:spcAft>
                <a:spcPts val="600"/>
              </a:spcAft>
              <a:buFont typeface="Arial" panose="020B0604020202020204" pitchFamily="34" charset="0"/>
              <a:buChar char="–"/>
            </a:pPr>
            <a:r>
              <a:rPr lang="en-US" dirty="0"/>
              <a:t>Guiding principles</a:t>
            </a:r>
          </a:p>
          <a:p>
            <a:pPr marL="1377950" indent="-463550">
              <a:lnSpc>
                <a:spcPct val="100000"/>
              </a:lnSpc>
              <a:spcBef>
                <a:spcPts val="0"/>
              </a:spcBef>
              <a:spcAft>
                <a:spcPts val="600"/>
              </a:spcAft>
              <a:buFont typeface="Wingdings" panose="05000000000000000000" pitchFamily="2" charset="2"/>
              <a:buChar char="§"/>
            </a:pPr>
            <a:r>
              <a:rPr lang="en-US" sz="2400" dirty="0"/>
              <a:t>Replace rule-of-thumb work with methods based on scientifically studying the tasks using time-and-motion studies.</a:t>
            </a:r>
          </a:p>
          <a:p>
            <a:pPr marL="1377950" indent="-463550">
              <a:lnSpc>
                <a:spcPct val="100000"/>
              </a:lnSpc>
              <a:spcBef>
                <a:spcPts val="0"/>
              </a:spcBef>
              <a:spcAft>
                <a:spcPts val="600"/>
              </a:spcAft>
              <a:buFont typeface="Wingdings" panose="05000000000000000000" pitchFamily="2" charset="2"/>
              <a:buChar char="§"/>
            </a:pPr>
            <a:r>
              <a:rPr lang="en-US" sz="2400" dirty="0"/>
              <a:t>Scientifically select, train, and develop all workers.</a:t>
            </a:r>
          </a:p>
          <a:p>
            <a:pPr marL="1377950" indent="-463550">
              <a:lnSpc>
                <a:spcPct val="100000"/>
              </a:lnSpc>
              <a:spcBef>
                <a:spcPts val="624"/>
              </a:spcBef>
              <a:spcAft>
                <a:spcPts val="600"/>
              </a:spcAft>
              <a:buFont typeface="Wingdings" panose="05000000000000000000" pitchFamily="2" charset="2"/>
              <a:buChar char="§"/>
            </a:pPr>
            <a:r>
              <a:rPr lang="en-US" sz="2400" dirty="0"/>
              <a:t>Managers provide detailed instructions and supervision to workers.</a:t>
            </a:r>
          </a:p>
          <a:p>
            <a:pPr marL="1377950" indent="-463550">
              <a:lnSpc>
                <a:spcPct val="100000"/>
              </a:lnSpc>
              <a:spcBef>
                <a:spcPts val="624"/>
              </a:spcBef>
              <a:spcAft>
                <a:spcPts val="600"/>
              </a:spcAft>
              <a:buFont typeface="Wingdings" panose="05000000000000000000" pitchFamily="2" charset="2"/>
              <a:buChar char="§"/>
            </a:pPr>
            <a:r>
              <a:rPr lang="en-US" sz="2400" dirty="0"/>
              <a:t>Divide work nearly equally between workers and managers. </a:t>
            </a:r>
          </a:p>
        </p:txBody>
      </p:sp>
    </p:spTree>
    <p:extLst>
      <p:ext uri="{BB962C8B-B14F-4D97-AF65-F5344CB8AC3E}">
        <p14:creationId xmlns:p14="http://schemas.microsoft.com/office/powerpoint/2010/main" val="90917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929886"/>
          </a:xfrm>
        </p:spPr>
        <p:txBody>
          <a:bodyPr anchor="ctr"/>
          <a:lstStyle/>
          <a:p>
            <a:pPr>
              <a:lnSpc>
                <a:spcPct val="100000"/>
              </a:lnSpc>
              <a:spcBef>
                <a:spcPts val="624"/>
              </a:spcBef>
            </a:pPr>
            <a:r>
              <a:rPr lang="en-US" dirty="0"/>
              <a:t>Origins of Organizational Behavior</a:t>
            </a:r>
            <a:br>
              <a:rPr lang="en-US" sz="3600" dirty="0"/>
            </a:br>
            <a:r>
              <a:rPr lang="en-US" sz="2400" dirty="0"/>
              <a:t>(2 of 2)</a:t>
            </a:r>
            <a:endParaRPr lang="ba-RU" sz="3600" dirty="0"/>
          </a:p>
        </p:txBody>
      </p:sp>
      <p:sp>
        <p:nvSpPr>
          <p:cNvPr id="9" name="Text Placeholder 8"/>
          <p:cNvSpPr>
            <a:spLocks noGrp="1"/>
          </p:cNvSpPr>
          <p:nvPr>
            <p:ph idx="1"/>
          </p:nvPr>
        </p:nvSpPr>
        <p:spPr>
          <a:xfrm>
            <a:off x="362608" y="1715271"/>
            <a:ext cx="11477296" cy="4351338"/>
          </a:xfrm>
        </p:spPr>
        <p:txBody>
          <a:bodyPr/>
          <a:lstStyle/>
          <a:p>
            <a:pPr>
              <a:lnSpc>
                <a:spcPct val="100000"/>
              </a:lnSpc>
              <a:spcBef>
                <a:spcPts val="624"/>
              </a:spcBef>
            </a:pPr>
            <a:r>
              <a:rPr lang="en-US" sz="2600" dirty="0"/>
              <a:t>Human relations movement</a:t>
            </a:r>
          </a:p>
          <a:p>
            <a:pPr marL="919163" indent="-455613">
              <a:lnSpc>
                <a:spcPct val="100000"/>
              </a:lnSpc>
              <a:spcBef>
                <a:spcPts val="624"/>
              </a:spcBef>
              <a:buFont typeface="Arial" panose="020B0604020202020204" pitchFamily="34" charset="0"/>
              <a:buChar char="–"/>
            </a:pPr>
            <a:r>
              <a:rPr lang="en-US" dirty="0"/>
              <a:t>Inspired by the </a:t>
            </a:r>
            <a:r>
              <a:rPr lang="en-US" b="1" i="1" dirty="0"/>
              <a:t>Hawthorne effect</a:t>
            </a:r>
          </a:p>
          <a:p>
            <a:pPr marL="919163" indent="-455613">
              <a:lnSpc>
                <a:spcPct val="100000"/>
              </a:lnSpc>
              <a:spcBef>
                <a:spcPts val="624"/>
              </a:spcBef>
              <a:buFont typeface="Arial" panose="020B0604020202020204" pitchFamily="34" charset="0"/>
              <a:buChar char="–"/>
            </a:pPr>
            <a:r>
              <a:rPr lang="en-US" dirty="0"/>
              <a:t>Viewed organizations as cooperative systems</a:t>
            </a:r>
          </a:p>
          <a:p>
            <a:pPr marL="919163" indent="-455613">
              <a:lnSpc>
                <a:spcPct val="100000"/>
              </a:lnSpc>
              <a:spcBef>
                <a:spcPts val="624"/>
              </a:spcBef>
              <a:buFont typeface="Arial" panose="020B0604020202020204" pitchFamily="34" charset="0"/>
              <a:buChar char="–"/>
            </a:pPr>
            <a:r>
              <a:rPr lang="en-US" dirty="0"/>
              <a:t>Treated workers’ orientations, values, and feelings as important parts of organizational dynamics and performance</a:t>
            </a:r>
          </a:p>
          <a:p>
            <a:pPr marL="919163" indent="-455613">
              <a:lnSpc>
                <a:spcPct val="100000"/>
              </a:lnSpc>
              <a:spcBef>
                <a:spcPts val="624"/>
              </a:spcBef>
              <a:buFont typeface="Arial" panose="020B0604020202020204" pitchFamily="34" charset="0"/>
              <a:buChar char="–"/>
            </a:pPr>
            <a:r>
              <a:rPr lang="en-US" dirty="0"/>
              <a:t>Created a new era of more humane, employee-centered management and highlighted the importance of people to organizational success</a:t>
            </a:r>
          </a:p>
          <a:p>
            <a:pPr marL="919163" indent="-455613">
              <a:lnSpc>
                <a:spcPct val="100000"/>
              </a:lnSpc>
              <a:spcBef>
                <a:spcPts val="624"/>
              </a:spcBef>
              <a:buFont typeface="Arial" panose="020B0604020202020204" pitchFamily="34" charset="0"/>
              <a:buChar char="–"/>
            </a:pPr>
            <a:r>
              <a:rPr lang="en-US" dirty="0"/>
              <a:t>Was hampered by unsound research methods</a:t>
            </a:r>
          </a:p>
        </p:txBody>
      </p:sp>
    </p:spTree>
    <p:extLst>
      <p:ext uri="{BB962C8B-B14F-4D97-AF65-F5344CB8AC3E}">
        <p14:creationId xmlns:p14="http://schemas.microsoft.com/office/powerpoint/2010/main" val="354592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787996"/>
          </a:xfrm>
        </p:spPr>
        <p:txBody>
          <a:bodyPr anchor="ctr"/>
          <a:lstStyle/>
          <a:p>
            <a:pPr>
              <a:lnSpc>
                <a:spcPct val="100000"/>
              </a:lnSpc>
              <a:spcBef>
                <a:spcPts val="624"/>
              </a:spcBef>
            </a:pPr>
            <a:r>
              <a:rPr lang="en-US" dirty="0"/>
              <a:t>Organizations as Open Systems</a:t>
            </a:r>
            <a:endParaRPr lang="ba-RU" dirty="0"/>
          </a:p>
        </p:txBody>
      </p:sp>
      <p:sp>
        <p:nvSpPr>
          <p:cNvPr id="9" name="Text Placeholder 8"/>
          <p:cNvSpPr>
            <a:spLocks noGrp="1"/>
          </p:cNvSpPr>
          <p:nvPr>
            <p:ph idx="1"/>
          </p:nvPr>
        </p:nvSpPr>
        <p:spPr/>
        <p:txBody>
          <a:bodyPr/>
          <a:lstStyle/>
          <a:p>
            <a:pPr>
              <a:lnSpc>
                <a:spcPct val="100000"/>
              </a:lnSpc>
              <a:spcBef>
                <a:spcPts val="624"/>
              </a:spcBef>
            </a:pPr>
            <a:r>
              <a:rPr lang="en-US" sz="2600" dirty="0"/>
              <a:t>System</a:t>
            </a:r>
          </a:p>
          <a:p>
            <a:pPr marL="914400" indent="-449263">
              <a:lnSpc>
                <a:spcPct val="100000"/>
              </a:lnSpc>
              <a:spcBef>
                <a:spcPts val="624"/>
              </a:spcBef>
              <a:buFont typeface="Arial" panose="020B0604020202020204" pitchFamily="34" charset="0"/>
              <a:buChar char="–"/>
            </a:pPr>
            <a:r>
              <a:rPr lang="en-US" dirty="0"/>
              <a:t>An interrelated set of elements that function as a whole—inputs are combined/transformed by managers into outputs from the system</a:t>
            </a:r>
          </a:p>
          <a:p>
            <a:pPr>
              <a:lnSpc>
                <a:spcPct val="100000"/>
              </a:lnSpc>
              <a:spcBef>
                <a:spcPts val="624"/>
              </a:spcBef>
            </a:pPr>
            <a:r>
              <a:rPr lang="en-US" sz="2600" dirty="0"/>
              <a:t>Value of the systems perspective</a:t>
            </a:r>
          </a:p>
          <a:p>
            <a:pPr marL="914400" indent="-449263">
              <a:lnSpc>
                <a:spcPct val="100000"/>
              </a:lnSpc>
              <a:spcBef>
                <a:spcPts val="624"/>
              </a:spcBef>
              <a:buFont typeface="Arial" panose="020B0604020202020204" pitchFamily="34" charset="0"/>
              <a:buChar char="–"/>
            </a:pPr>
            <a:r>
              <a:rPr lang="en-US" dirty="0"/>
              <a:t>Underscores the importance of an organization’s environment</a:t>
            </a:r>
          </a:p>
          <a:p>
            <a:pPr marL="914400" indent="-449263">
              <a:lnSpc>
                <a:spcPct val="100000"/>
              </a:lnSpc>
              <a:spcBef>
                <a:spcPts val="624"/>
              </a:spcBef>
              <a:buFont typeface="Arial" panose="020B0604020202020204" pitchFamily="34" charset="0"/>
              <a:buChar char="–"/>
            </a:pPr>
            <a:r>
              <a:rPr lang="en-US" dirty="0"/>
              <a:t>Conceptualizes the flow and interaction of various elements of the organization</a:t>
            </a:r>
          </a:p>
        </p:txBody>
      </p:sp>
    </p:spTree>
    <p:extLst>
      <p:ext uri="{BB962C8B-B14F-4D97-AF65-F5344CB8AC3E}">
        <p14:creationId xmlns:p14="http://schemas.microsoft.com/office/powerpoint/2010/main" val="315446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372" y="365125"/>
            <a:ext cx="11421338" cy="672105"/>
          </a:xfrm>
        </p:spPr>
        <p:txBody>
          <a:bodyPr anchor="ctr"/>
          <a:lstStyle/>
          <a:p>
            <a:pPr>
              <a:lnSpc>
                <a:spcPct val="100000"/>
              </a:lnSpc>
              <a:spcBef>
                <a:spcPts val="624"/>
              </a:spcBef>
            </a:pPr>
            <a:r>
              <a:rPr lang="en-US" dirty="0"/>
              <a:t>Figure 1.3 The Systems Approach to Organizations</a:t>
            </a:r>
            <a:endParaRPr lang="en-US" sz="3600" dirty="0"/>
          </a:p>
        </p:txBody>
      </p:sp>
      <p:sp>
        <p:nvSpPr>
          <p:cNvPr id="10" name="Text Placeholder 9"/>
          <p:cNvSpPr>
            <a:spLocks noGrp="1"/>
          </p:cNvSpPr>
          <p:nvPr>
            <p:ph type="body" sz="quarter" idx="15"/>
          </p:nvPr>
        </p:nvSpPr>
        <p:spPr>
          <a:xfrm>
            <a:off x="404648" y="1380349"/>
            <a:ext cx="4452979" cy="4783968"/>
          </a:xfrm>
        </p:spPr>
        <p:txBody>
          <a:bodyPr/>
          <a:lstStyle/>
          <a:p>
            <a:pPr marL="0" indent="0">
              <a:lnSpc>
                <a:spcPct val="100000"/>
              </a:lnSpc>
              <a:spcBef>
                <a:spcPts val="624"/>
              </a:spcBef>
              <a:buNone/>
            </a:pPr>
            <a:r>
              <a:rPr lang="en-US" sz="2200" dirty="0">
                <a:solidFill>
                  <a:schemeClr val="tx1"/>
                </a:solidFill>
              </a:rPr>
              <a:t>The systems approach provides a useful framework for understanding how elements of an organization interact among themselves and with their environment. Various inputs are transformed into different outputs, with important feedback from the environment. If managers do not understand these interrelations, they may tend to ignore their environment or overlook important interrelationships within their organizations.</a:t>
            </a:r>
          </a:p>
        </p:txBody>
      </p:sp>
      <p:pic>
        <p:nvPicPr>
          <p:cNvPr id="2050" name="Picture 2" descr="A flowchart shows Systems Approach to Organization, in which inputs are transformed to outputs through technology. Inputs include Material, Human, Financial and Information. The process of Transformation includes Technology  including manufacturing, operations, and service processes. Outputs include Products and Services, Profits and Losses, Employee Behavior and New Information. This is linked with the feedback from the Environment.&#10;"/>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bwMode="auto">
          <a:xfrm>
            <a:off x="4904926" y="1872319"/>
            <a:ext cx="7164270" cy="311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4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1229431"/>
          </a:xfrm>
        </p:spPr>
        <p:txBody>
          <a:bodyPr anchor="ctr"/>
          <a:lstStyle/>
          <a:p>
            <a:pPr>
              <a:lnSpc>
                <a:spcPct val="100000"/>
              </a:lnSpc>
              <a:spcBef>
                <a:spcPts val="0"/>
              </a:spcBef>
            </a:pPr>
            <a:r>
              <a:rPr lang="en-US" dirty="0"/>
              <a:t>Situational Perspectives </a:t>
            </a:r>
            <a:br>
              <a:rPr lang="en-US" dirty="0"/>
            </a:br>
            <a:r>
              <a:rPr lang="en-US" dirty="0"/>
              <a:t>on Organizational Behavior</a:t>
            </a:r>
            <a:endParaRPr lang="ba-RU" dirty="0"/>
          </a:p>
        </p:txBody>
      </p:sp>
      <p:sp>
        <p:nvSpPr>
          <p:cNvPr id="9" name="Text Placeholder 8"/>
          <p:cNvSpPr>
            <a:spLocks noGrp="1"/>
          </p:cNvSpPr>
          <p:nvPr>
            <p:ph idx="1"/>
          </p:nvPr>
        </p:nvSpPr>
        <p:spPr>
          <a:xfrm>
            <a:off x="476843" y="2077539"/>
            <a:ext cx="11241915" cy="3802999"/>
          </a:xfrm>
        </p:spPr>
        <p:txBody>
          <a:bodyPr/>
          <a:lstStyle/>
          <a:p>
            <a:pPr>
              <a:lnSpc>
                <a:spcPct val="100000"/>
              </a:lnSpc>
              <a:spcBef>
                <a:spcPts val="624"/>
              </a:spcBef>
            </a:pPr>
            <a:r>
              <a:rPr lang="en-US" sz="2600" dirty="0"/>
              <a:t>The situational perspective</a:t>
            </a:r>
          </a:p>
          <a:p>
            <a:pPr marL="914400" indent="-449263">
              <a:lnSpc>
                <a:spcPct val="100000"/>
              </a:lnSpc>
              <a:spcBef>
                <a:spcPts val="624"/>
              </a:spcBef>
              <a:buFont typeface="Arial" panose="020B0604020202020204" pitchFamily="34" charset="0"/>
              <a:buChar char="–"/>
            </a:pPr>
            <a:r>
              <a:rPr lang="en-US" dirty="0"/>
              <a:t>Recognizes that most organizational situations and outcomes are influenced by other variables</a:t>
            </a:r>
          </a:p>
          <a:p>
            <a:pPr>
              <a:lnSpc>
                <a:spcPct val="100000"/>
              </a:lnSpc>
              <a:spcBef>
                <a:spcPts val="624"/>
              </a:spcBef>
            </a:pPr>
            <a:r>
              <a:rPr lang="en-US" sz="2600" dirty="0"/>
              <a:t>The universal model</a:t>
            </a:r>
          </a:p>
          <a:p>
            <a:pPr marL="914400" indent="-449263">
              <a:lnSpc>
                <a:spcPct val="100000"/>
              </a:lnSpc>
              <a:spcBef>
                <a:spcPts val="624"/>
              </a:spcBef>
              <a:buFont typeface="Arial" panose="020B0604020202020204" pitchFamily="34" charset="0"/>
              <a:buChar char="–"/>
            </a:pPr>
            <a:r>
              <a:rPr lang="en-US" dirty="0"/>
              <a:t>Presumes a direct cause-and-effect linkage between variables</a:t>
            </a:r>
          </a:p>
          <a:p>
            <a:pPr marL="914400" indent="-449263">
              <a:lnSpc>
                <a:spcPct val="100000"/>
              </a:lnSpc>
              <a:spcBef>
                <a:spcPts val="624"/>
              </a:spcBef>
              <a:buFont typeface="Arial" panose="020B0604020202020204" pitchFamily="34" charset="0"/>
              <a:buChar char="–"/>
            </a:pPr>
            <a:r>
              <a:rPr lang="en-US" dirty="0"/>
              <a:t>Complexities of human behavior and organizational settings make universal conclusions virtually impossible</a:t>
            </a:r>
          </a:p>
        </p:txBody>
      </p:sp>
    </p:spTree>
    <p:extLst>
      <p:ext uri="{BB962C8B-B14F-4D97-AF65-F5344CB8AC3E}">
        <p14:creationId xmlns:p14="http://schemas.microsoft.com/office/powerpoint/2010/main" val="201830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372" y="365125"/>
            <a:ext cx="11493062" cy="672105"/>
          </a:xfrm>
        </p:spPr>
        <p:txBody>
          <a:bodyPr anchor="ctr"/>
          <a:lstStyle/>
          <a:p>
            <a:pPr>
              <a:lnSpc>
                <a:spcPct val="100000"/>
              </a:lnSpc>
              <a:spcBef>
                <a:spcPts val="624"/>
              </a:spcBef>
            </a:pPr>
            <a:r>
              <a:rPr lang="en-US" dirty="0"/>
              <a:t>Figure 1.4 Universal versus Situational Approach</a:t>
            </a:r>
            <a:endParaRPr lang="en-US" sz="3600" dirty="0"/>
          </a:p>
        </p:txBody>
      </p:sp>
      <p:sp>
        <p:nvSpPr>
          <p:cNvPr id="10" name="Text Placeholder 9"/>
          <p:cNvSpPr>
            <a:spLocks noGrp="1"/>
          </p:cNvSpPr>
          <p:nvPr>
            <p:ph type="body" sz="quarter" idx="15"/>
          </p:nvPr>
        </p:nvSpPr>
        <p:spPr>
          <a:xfrm>
            <a:off x="609601" y="1923393"/>
            <a:ext cx="3867806" cy="4146330"/>
          </a:xfrm>
        </p:spPr>
        <p:txBody>
          <a:bodyPr/>
          <a:lstStyle/>
          <a:p>
            <a:pPr marL="0" indent="0">
              <a:lnSpc>
                <a:spcPct val="100000"/>
              </a:lnSpc>
              <a:spcBef>
                <a:spcPts val="624"/>
              </a:spcBef>
              <a:buNone/>
            </a:pPr>
            <a:r>
              <a:rPr lang="en-US" sz="2200" dirty="0">
                <a:solidFill>
                  <a:schemeClr val="tx1"/>
                </a:solidFill>
              </a:rPr>
              <a:t>Managers once believed that they could identify the “one best way” of solving problems or reacting to situations. Here we illustrate a more realistic view, the situational approach. The situational approach suggests that approaches to problems and situations are contingent on elements of the situation.</a:t>
            </a:r>
          </a:p>
        </p:txBody>
      </p:sp>
      <p:pic>
        <p:nvPicPr>
          <p:cNvPr id="3074" name="Picture 2" descr="A flowchart shows Universal and Situational Approach. As per Universal Approach, Organizational problems or situations determine the one best way of responding. As per Situational Approach, Organizational problems or situations must be evaluated in terms of elements of the situation which then suggest contingent or situational ways of responding. &#10;"/>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bwMode="auto">
          <a:xfrm>
            <a:off x="4967727" y="1653479"/>
            <a:ext cx="7053177" cy="347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4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898355"/>
          </a:xfrm>
        </p:spPr>
        <p:txBody>
          <a:bodyPr anchor="ctr"/>
          <a:lstStyle/>
          <a:p>
            <a:pPr>
              <a:lnSpc>
                <a:spcPct val="100000"/>
              </a:lnSpc>
              <a:spcBef>
                <a:spcPts val="624"/>
              </a:spcBef>
            </a:pPr>
            <a:r>
              <a:rPr lang="en-US" dirty="0"/>
              <a:t>Interactionalism: People and Situations</a:t>
            </a:r>
            <a:endParaRPr lang="ba-RU" dirty="0"/>
          </a:p>
        </p:txBody>
      </p:sp>
      <p:sp>
        <p:nvSpPr>
          <p:cNvPr id="9" name="Text Placeholder 8"/>
          <p:cNvSpPr>
            <a:spLocks noGrp="1"/>
          </p:cNvSpPr>
          <p:nvPr>
            <p:ph idx="1"/>
          </p:nvPr>
        </p:nvSpPr>
        <p:spPr/>
        <p:txBody>
          <a:bodyPr/>
          <a:lstStyle/>
          <a:p>
            <a:pPr>
              <a:lnSpc>
                <a:spcPct val="100000"/>
              </a:lnSpc>
              <a:spcBef>
                <a:spcPts val="624"/>
              </a:spcBef>
            </a:pPr>
            <a:r>
              <a:rPr lang="en-US" sz="2600" dirty="0"/>
              <a:t>Interactionalist perspective</a:t>
            </a:r>
          </a:p>
          <a:p>
            <a:pPr marL="914400" indent="-449263">
              <a:lnSpc>
                <a:spcPct val="100000"/>
              </a:lnSpc>
              <a:spcBef>
                <a:spcPts val="624"/>
              </a:spcBef>
              <a:buFont typeface="Arial" panose="020B0604020202020204" pitchFamily="34" charset="0"/>
              <a:buChar char="–"/>
            </a:pPr>
            <a:r>
              <a:rPr lang="en-US" dirty="0"/>
              <a:t>Focuses on how individuals and situations interact continuously to determine individuals’ behavior</a:t>
            </a:r>
          </a:p>
          <a:p>
            <a:pPr marL="914400" indent="-449263">
              <a:lnSpc>
                <a:spcPct val="100000"/>
              </a:lnSpc>
              <a:spcBef>
                <a:spcPts val="624"/>
              </a:spcBef>
              <a:buFont typeface="Arial" panose="020B0604020202020204" pitchFamily="34" charset="0"/>
              <a:buChar char="–"/>
            </a:pPr>
            <a:r>
              <a:rPr lang="en-US" dirty="0"/>
              <a:t>Attempts to explain how people select, interpret, and change various situations</a:t>
            </a:r>
          </a:p>
        </p:txBody>
      </p:sp>
    </p:spTree>
    <p:extLst>
      <p:ext uri="{BB962C8B-B14F-4D97-AF65-F5344CB8AC3E}">
        <p14:creationId xmlns:p14="http://schemas.microsoft.com/office/powerpoint/2010/main" val="58359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13C8-EE54-514E-B456-8566E5D518D4}"/>
              </a:ext>
            </a:extLst>
          </p:cNvPr>
          <p:cNvSpPr>
            <a:spLocks noGrp="1"/>
          </p:cNvSpPr>
          <p:nvPr>
            <p:ph type="title"/>
          </p:nvPr>
        </p:nvSpPr>
        <p:spPr/>
        <p:txBody>
          <a:bodyPr/>
          <a:lstStyle/>
          <a:p>
            <a:r>
              <a:rPr lang="en-US" dirty="0"/>
              <a:t>Polling Activity</a:t>
            </a:r>
          </a:p>
        </p:txBody>
      </p:sp>
      <p:sp>
        <p:nvSpPr>
          <p:cNvPr id="3" name="Content Placeholder 2">
            <a:extLst>
              <a:ext uri="{FF2B5EF4-FFF2-40B4-BE49-F238E27FC236}">
                <a16:creationId xmlns:a16="http://schemas.microsoft.com/office/drawing/2014/main" id="{332B2C0B-5B6C-4C56-2BD4-60521BF4C213}"/>
              </a:ext>
            </a:extLst>
          </p:cNvPr>
          <p:cNvSpPr>
            <a:spLocks noGrp="1"/>
          </p:cNvSpPr>
          <p:nvPr>
            <p:ph idx="1"/>
          </p:nvPr>
        </p:nvSpPr>
        <p:spPr>
          <a:xfrm>
            <a:off x="476843" y="1690692"/>
            <a:ext cx="11241915" cy="4351338"/>
          </a:xfrm>
        </p:spPr>
        <p:txBody>
          <a:bodyPr/>
          <a:lstStyle/>
          <a:p>
            <a:pPr marL="0" indent="0">
              <a:spcBef>
                <a:spcPts val="0"/>
              </a:spcBef>
              <a:buNone/>
            </a:pPr>
            <a:r>
              <a:rPr lang="en-US" dirty="0"/>
              <a:t>You are a manager of a design department for a company that does printing for a variety of clients. Your team of designers is talented and works well together, with one exception. One employee, who submits excellent work and is never late, is either quiet or almost rude to coworkers. In turn, the coworkers pointedly avoid this employee. Which of these approaches do you believe would be most likely to help you deal with this employee and the coworkers?</a:t>
            </a:r>
          </a:p>
          <a:p>
            <a:pPr marL="514350" indent="-514350">
              <a:spcBef>
                <a:spcPts val="0"/>
              </a:spcBef>
              <a:buFont typeface="+mj-lt"/>
              <a:buAutoNum type="alphaLcPeriod"/>
            </a:pPr>
            <a:r>
              <a:rPr lang="en-US" dirty="0"/>
              <a:t>Systems perspective</a:t>
            </a:r>
          </a:p>
          <a:p>
            <a:pPr marL="514350" indent="-514350">
              <a:spcBef>
                <a:spcPts val="0"/>
              </a:spcBef>
              <a:buFont typeface="+mj-lt"/>
              <a:buAutoNum type="alphaLcPeriod"/>
            </a:pPr>
            <a:r>
              <a:rPr lang="en-US" dirty="0"/>
              <a:t>Situational perspective</a:t>
            </a:r>
          </a:p>
          <a:p>
            <a:pPr marL="514350" indent="-514350">
              <a:spcBef>
                <a:spcPts val="0"/>
              </a:spcBef>
              <a:buFont typeface="+mj-lt"/>
              <a:buAutoNum type="alphaLcPeriod"/>
            </a:pPr>
            <a:r>
              <a:rPr lang="en-US" dirty="0"/>
              <a:t>Interactionalist perspective</a:t>
            </a:r>
          </a:p>
        </p:txBody>
      </p:sp>
    </p:spTree>
    <p:extLst>
      <p:ext uri="{BB962C8B-B14F-4D97-AF65-F5344CB8AC3E}">
        <p14:creationId xmlns:p14="http://schemas.microsoft.com/office/powerpoint/2010/main" val="35626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1-5</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pPr>
              <a:spcBef>
                <a:spcPts val="0"/>
              </a:spcBef>
            </a:pPr>
            <a:r>
              <a:rPr lang="en-US" dirty="0"/>
              <a:t>Managing for Effectiveness</a:t>
            </a:r>
          </a:p>
        </p:txBody>
      </p:sp>
    </p:spTree>
    <p:custDataLst>
      <p:tags r:id="rId1"/>
    </p:custDataLst>
    <p:extLst>
      <p:ext uri="{BB962C8B-B14F-4D97-AF65-F5344CB8AC3E}">
        <p14:creationId xmlns:p14="http://schemas.microsoft.com/office/powerpoint/2010/main" val="348647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1217447"/>
          </a:xfrm>
        </p:spPr>
        <p:txBody>
          <a:bodyPr anchor="ctr"/>
          <a:lstStyle/>
          <a:p>
            <a:pPr>
              <a:lnSpc>
                <a:spcPct val="100000"/>
              </a:lnSpc>
              <a:spcBef>
                <a:spcPts val="624"/>
              </a:spcBef>
            </a:pPr>
            <a:r>
              <a:rPr lang="en-US" dirty="0"/>
              <a:t>Managing for Effectiveness </a:t>
            </a:r>
            <a:endParaRPr lang="ba-RU" sz="3600" dirty="0"/>
          </a:p>
        </p:txBody>
      </p:sp>
      <p:sp>
        <p:nvSpPr>
          <p:cNvPr id="9" name="Text Placeholder 8"/>
          <p:cNvSpPr>
            <a:spLocks noGrp="1"/>
          </p:cNvSpPr>
          <p:nvPr>
            <p:ph idx="1"/>
          </p:nvPr>
        </p:nvSpPr>
        <p:spPr>
          <a:xfrm>
            <a:off x="476843" y="2191407"/>
            <a:ext cx="11241915" cy="3985556"/>
          </a:xfrm>
        </p:spPr>
        <p:txBody>
          <a:bodyPr/>
          <a:lstStyle/>
          <a:p>
            <a:pPr>
              <a:lnSpc>
                <a:spcPct val="100000"/>
              </a:lnSpc>
              <a:spcBef>
                <a:spcPts val="624"/>
              </a:spcBef>
            </a:pPr>
            <a:r>
              <a:rPr lang="en-US" sz="2600" dirty="0"/>
              <a:t>Managers’ goals</a:t>
            </a:r>
          </a:p>
          <a:p>
            <a:pPr marL="914400" indent="-449263">
              <a:lnSpc>
                <a:spcPct val="100000"/>
              </a:lnSpc>
              <a:spcBef>
                <a:spcPts val="624"/>
              </a:spcBef>
              <a:buFont typeface="Arial" panose="020B0604020202020204" pitchFamily="34" charset="0"/>
              <a:buChar char="–"/>
            </a:pPr>
            <a:r>
              <a:rPr lang="en-US" dirty="0"/>
              <a:t>Enhance behaviors and attitudes</a:t>
            </a:r>
          </a:p>
          <a:p>
            <a:pPr marL="914400" indent="-449263">
              <a:lnSpc>
                <a:spcPct val="100000"/>
              </a:lnSpc>
              <a:spcBef>
                <a:spcPts val="624"/>
              </a:spcBef>
              <a:buFont typeface="Arial" panose="020B0604020202020204" pitchFamily="34" charset="0"/>
              <a:buChar char="–"/>
            </a:pPr>
            <a:r>
              <a:rPr lang="en-US" dirty="0"/>
              <a:t>Promote citizenship</a:t>
            </a:r>
          </a:p>
          <a:p>
            <a:pPr marL="914400" indent="-449263">
              <a:lnSpc>
                <a:spcPct val="100000"/>
              </a:lnSpc>
              <a:spcBef>
                <a:spcPts val="624"/>
              </a:spcBef>
              <a:buFont typeface="Arial" panose="020B0604020202020204" pitchFamily="34" charset="0"/>
              <a:buChar char="–"/>
            </a:pPr>
            <a:r>
              <a:rPr lang="en-US" dirty="0"/>
              <a:t>Minimize dysfunctional behaviors</a:t>
            </a:r>
          </a:p>
          <a:p>
            <a:pPr marL="914400" indent="-449263">
              <a:lnSpc>
                <a:spcPct val="100000"/>
              </a:lnSpc>
              <a:spcBef>
                <a:spcPts val="624"/>
              </a:spcBef>
              <a:buFont typeface="Arial" panose="020B0604020202020204" pitchFamily="34" charset="0"/>
              <a:buChar char="–"/>
            </a:pPr>
            <a:r>
              <a:rPr lang="en-US" dirty="0"/>
              <a:t>Drive strategic execution</a:t>
            </a:r>
          </a:p>
        </p:txBody>
      </p:sp>
    </p:spTree>
    <p:extLst>
      <p:ext uri="{BB962C8B-B14F-4D97-AF65-F5344CB8AC3E}">
        <p14:creationId xmlns:p14="http://schemas.microsoft.com/office/powerpoint/2010/main" val="165383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6843" y="473245"/>
            <a:ext cx="11241915" cy="722509"/>
          </a:xfrm>
        </p:spPr>
        <p:txBody>
          <a:bodyPr anchor="ctr"/>
          <a:lstStyle/>
          <a:p>
            <a:pPr>
              <a:lnSpc>
                <a:spcPct val="100000"/>
              </a:lnSpc>
              <a:spcBef>
                <a:spcPts val="624"/>
              </a:spcBef>
            </a:pPr>
            <a:r>
              <a:rPr lang="en-US" dirty="0"/>
              <a:t>Learning Outcomes</a:t>
            </a:r>
            <a:endParaRPr lang="ba-RU" sz="3600" dirty="0"/>
          </a:p>
        </p:txBody>
      </p:sp>
      <p:sp>
        <p:nvSpPr>
          <p:cNvPr id="2" name="Text Placeholder 1">
            <a:extLst>
              <a:ext uri="{FF2B5EF4-FFF2-40B4-BE49-F238E27FC236}">
                <a16:creationId xmlns:a16="http://schemas.microsoft.com/office/drawing/2014/main" id="{CCC94F18-BCAA-4062-B60C-301A035C7844}"/>
              </a:ext>
            </a:extLst>
          </p:cNvPr>
          <p:cNvSpPr>
            <a:spLocks noGrp="1"/>
          </p:cNvSpPr>
          <p:nvPr>
            <p:ph idx="1"/>
          </p:nvPr>
        </p:nvSpPr>
        <p:spPr>
          <a:xfrm>
            <a:off x="476843" y="1403594"/>
            <a:ext cx="11241915" cy="4715852"/>
          </a:xfrm>
        </p:spPr>
        <p:txBody>
          <a:bodyPr>
            <a:noAutofit/>
          </a:bodyPr>
          <a:lstStyle/>
          <a:p>
            <a:pPr marL="0" marR="0" indent="0">
              <a:lnSpc>
                <a:spcPct val="115000"/>
              </a:lnSpc>
              <a:spcBef>
                <a:spcPts val="0"/>
              </a:spcBef>
              <a:spcAft>
                <a:spcPts val="1000"/>
              </a:spcAft>
              <a:buNone/>
            </a:pPr>
            <a:r>
              <a:rPr lang="en-US" sz="2400" dirty="0"/>
              <a:t>After studying this chapter, you should be able to: </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Describe organizational behavior, including the impact it has on both personal and organizational success.</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Identify the basic management functions and essential skills that make up the management process and relate them to organizational behavior. </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Discuss the strategic context of organizational behavior, including the relationships between strategy and organizational behavior.</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Identify and describe contextual perspectives on organizational behavior.</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Discuss the role of organizational behavior in managing for effectiveness, including the role of research in organizational behavior.</a:t>
            </a:r>
          </a:p>
          <a:p>
            <a:pPr marL="342900" marR="0" indent="-342900">
              <a:spcBef>
                <a:spcPts val="0"/>
              </a:spcBef>
              <a:spcAft>
                <a:spcPts val="600"/>
              </a:spcAft>
              <a:buFont typeface="+mj-lt"/>
              <a:buAutoNum type="arabicPeriod"/>
            </a:pPr>
            <a:r>
              <a:rPr lang="en-US" sz="2400" dirty="0">
                <a:effectLst/>
                <a:ea typeface="Calibri" panose="020F0502020204030204" pitchFamily="34" charset="0"/>
              </a:rPr>
              <a:t>Summarize the framework around which this book is organized.</a:t>
            </a:r>
          </a:p>
          <a:p>
            <a:pPr marL="0" indent="0">
              <a:buNone/>
            </a:pPr>
            <a:endParaRPr lang="en-US" sz="2200" dirty="0"/>
          </a:p>
        </p:txBody>
      </p:sp>
    </p:spTree>
    <p:extLst>
      <p:ext uri="{BB962C8B-B14F-4D97-AF65-F5344CB8AC3E}">
        <p14:creationId xmlns:p14="http://schemas.microsoft.com/office/powerpoint/2010/main" val="958367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pPr>
              <a:lnSpc>
                <a:spcPct val="100000"/>
              </a:lnSpc>
              <a:spcBef>
                <a:spcPts val="624"/>
              </a:spcBef>
            </a:pPr>
            <a:r>
              <a:rPr lang="en-US" dirty="0"/>
              <a:t>Enhancing Individual and Team </a:t>
            </a:r>
            <a:br>
              <a:rPr lang="en-US" dirty="0"/>
            </a:br>
            <a:r>
              <a:rPr lang="en-US" dirty="0"/>
              <a:t>Performance Behaviors</a:t>
            </a:r>
            <a:endParaRPr lang="ba-RU" sz="3600" dirty="0"/>
          </a:p>
        </p:txBody>
      </p:sp>
      <p:sp>
        <p:nvSpPr>
          <p:cNvPr id="9" name="Text Placeholder 8"/>
          <p:cNvSpPr>
            <a:spLocks noGrp="1"/>
          </p:cNvSpPr>
          <p:nvPr>
            <p:ph idx="1"/>
          </p:nvPr>
        </p:nvSpPr>
        <p:spPr>
          <a:xfrm>
            <a:off x="475042" y="1860331"/>
            <a:ext cx="11241915" cy="3985556"/>
          </a:xfrm>
        </p:spPr>
        <p:txBody>
          <a:bodyPr/>
          <a:lstStyle/>
          <a:p>
            <a:pPr>
              <a:spcBef>
                <a:spcPts val="0"/>
              </a:spcBef>
              <a:spcAft>
                <a:spcPts val="600"/>
              </a:spcAft>
            </a:pPr>
            <a:r>
              <a:rPr lang="en-US" dirty="0"/>
              <a:t>Productivity</a:t>
            </a:r>
          </a:p>
          <a:p>
            <a:pPr lvl="1">
              <a:spcBef>
                <a:spcPts val="0"/>
              </a:spcBef>
              <a:spcAft>
                <a:spcPts val="600"/>
              </a:spcAft>
            </a:pPr>
            <a:r>
              <a:rPr lang="en-US" dirty="0"/>
              <a:t>Narrow measure of efficiency: number of products or services created per unit of input</a:t>
            </a:r>
          </a:p>
          <a:p>
            <a:pPr>
              <a:spcBef>
                <a:spcPts val="0"/>
              </a:spcBef>
              <a:spcAft>
                <a:spcPts val="600"/>
              </a:spcAft>
            </a:pPr>
            <a:r>
              <a:rPr lang="en-US" dirty="0"/>
              <a:t>Performance</a:t>
            </a:r>
          </a:p>
          <a:p>
            <a:pPr lvl="1">
              <a:spcBef>
                <a:spcPts val="0"/>
              </a:spcBef>
              <a:spcAft>
                <a:spcPts val="600"/>
              </a:spcAft>
            </a:pPr>
            <a:r>
              <a:rPr lang="en-US" dirty="0"/>
              <a:t>Broader concept made up of all work-related behaviors</a:t>
            </a:r>
          </a:p>
          <a:p>
            <a:pPr>
              <a:spcBef>
                <a:spcPts val="0"/>
              </a:spcBef>
              <a:spcAft>
                <a:spcPts val="600"/>
              </a:spcAft>
            </a:pPr>
            <a:r>
              <a:rPr lang="en-US" dirty="0"/>
              <a:t>Commitment</a:t>
            </a:r>
          </a:p>
          <a:p>
            <a:pPr lvl="1">
              <a:spcBef>
                <a:spcPts val="0"/>
              </a:spcBef>
              <a:spcAft>
                <a:spcPts val="600"/>
              </a:spcAft>
            </a:pPr>
            <a:r>
              <a:rPr lang="en-US" dirty="0"/>
              <a:t>The degree to which an employee feels a true member of the organization, overlooks minor sources of dissatisfaction, and intends to stay with the organization</a:t>
            </a:r>
          </a:p>
          <a:p>
            <a:pPr>
              <a:lnSpc>
                <a:spcPct val="100000"/>
              </a:lnSpc>
              <a:spcBef>
                <a:spcPts val="624"/>
              </a:spcBef>
            </a:pPr>
            <a:endParaRPr lang="en-US" dirty="0"/>
          </a:p>
        </p:txBody>
      </p:sp>
    </p:spTree>
    <p:extLst>
      <p:ext uri="{BB962C8B-B14F-4D97-AF65-F5344CB8AC3E}">
        <p14:creationId xmlns:p14="http://schemas.microsoft.com/office/powerpoint/2010/main" val="3026228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22F-2D6F-28EC-E0F8-02D06B3D36D5}"/>
              </a:ext>
            </a:extLst>
          </p:cNvPr>
          <p:cNvSpPr>
            <a:spLocks noGrp="1"/>
          </p:cNvSpPr>
          <p:nvPr>
            <p:ph type="title"/>
          </p:nvPr>
        </p:nvSpPr>
        <p:spPr/>
        <p:txBody>
          <a:bodyPr/>
          <a:lstStyle/>
          <a:p>
            <a:r>
              <a:rPr lang="en-US" sz="4000" dirty="0"/>
              <a:t>Enhancing Employee Engagement </a:t>
            </a:r>
            <a:br>
              <a:rPr lang="en-US" sz="4000" dirty="0"/>
            </a:br>
            <a:r>
              <a:rPr lang="en-US" sz="4000" dirty="0"/>
              <a:t>and Commitment</a:t>
            </a:r>
            <a:endParaRPr lang="en-US" dirty="0"/>
          </a:p>
        </p:txBody>
      </p:sp>
      <p:sp>
        <p:nvSpPr>
          <p:cNvPr id="3" name="Content Placeholder 2">
            <a:extLst>
              <a:ext uri="{FF2B5EF4-FFF2-40B4-BE49-F238E27FC236}">
                <a16:creationId xmlns:a16="http://schemas.microsoft.com/office/drawing/2014/main" id="{BF49E787-C103-FD33-0730-E0CA99B98CDD}"/>
              </a:ext>
            </a:extLst>
          </p:cNvPr>
          <p:cNvSpPr>
            <a:spLocks noGrp="1"/>
          </p:cNvSpPr>
          <p:nvPr>
            <p:ph idx="1"/>
          </p:nvPr>
        </p:nvSpPr>
        <p:spPr/>
        <p:txBody>
          <a:bodyPr/>
          <a:lstStyle/>
          <a:p>
            <a:pPr>
              <a:spcBef>
                <a:spcPts val="0"/>
              </a:spcBef>
              <a:spcAft>
                <a:spcPts val="600"/>
              </a:spcAft>
            </a:pPr>
            <a:r>
              <a:rPr lang="en-US" dirty="0"/>
              <a:t>Employee engagement</a:t>
            </a:r>
          </a:p>
          <a:p>
            <a:pPr lvl="1">
              <a:spcBef>
                <a:spcPts val="0"/>
              </a:spcBef>
              <a:spcAft>
                <a:spcPts val="600"/>
              </a:spcAft>
            </a:pPr>
            <a:r>
              <a:rPr lang="en-US" sz="2400" dirty="0"/>
              <a:t>The extent to which employees understand and embrace their role in the organization</a:t>
            </a:r>
          </a:p>
          <a:p>
            <a:pPr>
              <a:spcBef>
                <a:spcPts val="0"/>
              </a:spcBef>
              <a:spcAft>
                <a:spcPts val="600"/>
              </a:spcAft>
            </a:pPr>
            <a:r>
              <a:rPr lang="en-US" dirty="0"/>
              <a:t>Job satisfaction/dissatisfaction</a:t>
            </a:r>
          </a:p>
          <a:p>
            <a:pPr lvl="1">
              <a:spcBef>
                <a:spcPts val="0"/>
              </a:spcBef>
              <a:spcAft>
                <a:spcPts val="600"/>
              </a:spcAft>
            </a:pPr>
            <a:r>
              <a:rPr lang="en-US" sz="2400" dirty="0"/>
              <a:t>Influenced by personal factors (individual needs and aspirations) and group and organizational factors (relationships with coworkers and working conditions)</a:t>
            </a:r>
          </a:p>
          <a:p>
            <a:pPr>
              <a:spcBef>
                <a:spcPts val="0"/>
              </a:spcBef>
              <a:spcAft>
                <a:spcPts val="600"/>
              </a:spcAft>
            </a:pPr>
            <a:r>
              <a:rPr lang="en-US" dirty="0"/>
              <a:t>Organizational commitment</a:t>
            </a:r>
          </a:p>
          <a:p>
            <a:pPr lvl="1">
              <a:spcBef>
                <a:spcPts val="0"/>
              </a:spcBef>
              <a:spcAft>
                <a:spcPts val="600"/>
              </a:spcAft>
            </a:pPr>
            <a:r>
              <a:rPr lang="en-US" sz="2400" dirty="0"/>
              <a:t>Sense of organizational membership, overlooking minor dissatisfactions, with intent to remain with organization</a:t>
            </a:r>
          </a:p>
        </p:txBody>
      </p:sp>
    </p:spTree>
    <p:extLst>
      <p:ext uri="{BB962C8B-B14F-4D97-AF65-F5344CB8AC3E}">
        <p14:creationId xmlns:p14="http://schemas.microsoft.com/office/powerpoint/2010/main" val="1057009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2248" y="473245"/>
            <a:ext cx="11650717" cy="1087541"/>
          </a:xfrm>
        </p:spPr>
        <p:txBody>
          <a:bodyPr anchor="ctr"/>
          <a:lstStyle/>
          <a:p>
            <a:pPr>
              <a:lnSpc>
                <a:spcPct val="100000"/>
              </a:lnSpc>
              <a:spcBef>
                <a:spcPts val="0"/>
              </a:spcBef>
            </a:pPr>
            <a:r>
              <a:rPr lang="en-US" dirty="0"/>
              <a:t>Promoting Organizational Citizenship Behaviors</a:t>
            </a:r>
            <a:endParaRPr lang="ba-RU" dirty="0"/>
          </a:p>
        </p:txBody>
      </p:sp>
      <p:sp>
        <p:nvSpPr>
          <p:cNvPr id="9" name="Text Placeholder 8"/>
          <p:cNvSpPr>
            <a:spLocks noGrp="1"/>
          </p:cNvSpPr>
          <p:nvPr>
            <p:ph idx="1"/>
          </p:nvPr>
        </p:nvSpPr>
        <p:spPr/>
        <p:txBody>
          <a:bodyPr/>
          <a:lstStyle/>
          <a:p>
            <a:pPr>
              <a:lnSpc>
                <a:spcPct val="100000"/>
              </a:lnSpc>
              <a:spcBef>
                <a:spcPts val="0"/>
              </a:spcBef>
              <a:spcAft>
                <a:spcPts val="600"/>
              </a:spcAft>
            </a:pPr>
            <a:r>
              <a:rPr lang="en-US" sz="2600" dirty="0"/>
              <a:t>Organizational citizenship</a:t>
            </a:r>
          </a:p>
          <a:p>
            <a:pPr marL="919163" indent="-455613">
              <a:lnSpc>
                <a:spcPct val="100000"/>
              </a:lnSpc>
              <a:spcBef>
                <a:spcPts val="0"/>
              </a:spcBef>
              <a:spcAft>
                <a:spcPts val="600"/>
              </a:spcAft>
              <a:buFont typeface="Arial" panose="020B0604020202020204" pitchFamily="34" charset="0"/>
              <a:buChar char="–"/>
            </a:pPr>
            <a:r>
              <a:rPr lang="en-US" dirty="0"/>
              <a:t>Behaviors that make a positive overall contribution to the organization</a:t>
            </a:r>
          </a:p>
          <a:p>
            <a:pPr marL="919163" indent="-455613">
              <a:lnSpc>
                <a:spcPct val="100000"/>
              </a:lnSpc>
              <a:spcBef>
                <a:spcPts val="0"/>
              </a:spcBef>
              <a:spcAft>
                <a:spcPts val="600"/>
              </a:spcAft>
              <a:buFont typeface="Arial" panose="020B0604020202020204" pitchFamily="34" charset="0"/>
              <a:buChar char="–"/>
            </a:pPr>
            <a:r>
              <a:rPr lang="en-US" dirty="0"/>
              <a:t>Encompasses factors outside the strict requirements of the job:</a:t>
            </a:r>
          </a:p>
          <a:p>
            <a:pPr marL="1377950" indent="-463550">
              <a:lnSpc>
                <a:spcPct val="100000"/>
              </a:lnSpc>
              <a:spcBef>
                <a:spcPts val="0"/>
              </a:spcBef>
              <a:spcAft>
                <a:spcPts val="600"/>
              </a:spcAft>
              <a:buFont typeface="Wingdings" panose="05000000000000000000" pitchFamily="2" charset="2"/>
              <a:buChar char="§"/>
            </a:pPr>
            <a:r>
              <a:rPr lang="en-US" sz="2400" dirty="0"/>
              <a:t>Willingness to train new hires</a:t>
            </a:r>
          </a:p>
          <a:p>
            <a:pPr marL="1377950" indent="-463550">
              <a:lnSpc>
                <a:spcPct val="100000"/>
              </a:lnSpc>
              <a:spcBef>
                <a:spcPts val="0"/>
              </a:spcBef>
              <a:spcAft>
                <a:spcPts val="600"/>
              </a:spcAft>
              <a:buFont typeface="Wingdings" panose="05000000000000000000" pitchFamily="2" charset="2"/>
              <a:buChar char="§"/>
            </a:pPr>
            <a:r>
              <a:rPr lang="en-US" sz="2400" dirty="0"/>
              <a:t>Works late/overtime</a:t>
            </a:r>
          </a:p>
          <a:p>
            <a:pPr marL="1377950" indent="-463550">
              <a:lnSpc>
                <a:spcPct val="100000"/>
              </a:lnSpc>
              <a:spcBef>
                <a:spcPts val="0"/>
              </a:spcBef>
              <a:spcAft>
                <a:spcPts val="600"/>
              </a:spcAft>
              <a:buFont typeface="Wingdings" panose="05000000000000000000" pitchFamily="2" charset="2"/>
              <a:buChar char="§"/>
            </a:pPr>
            <a:r>
              <a:rPr lang="en-US" sz="2400" dirty="0"/>
              <a:t>Good attendance</a:t>
            </a:r>
          </a:p>
          <a:p>
            <a:pPr marL="1377950" indent="-463550">
              <a:lnSpc>
                <a:spcPct val="100000"/>
              </a:lnSpc>
              <a:spcBef>
                <a:spcPts val="0"/>
              </a:spcBef>
              <a:spcAft>
                <a:spcPts val="600"/>
              </a:spcAft>
              <a:buFont typeface="Wingdings" panose="05000000000000000000" pitchFamily="2" charset="2"/>
              <a:buChar char="§"/>
            </a:pPr>
            <a:r>
              <a:rPr lang="en-US" sz="2400" dirty="0"/>
              <a:t>Represents the organization well</a:t>
            </a:r>
          </a:p>
          <a:p>
            <a:pPr marL="1377950" indent="-463550">
              <a:lnSpc>
                <a:spcPct val="100000"/>
              </a:lnSpc>
              <a:spcBef>
                <a:spcPts val="0"/>
              </a:spcBef>
              <a:spcAft>
                <a:spcPts val="600"/>
              </a:spcAft>
              <a:buFont typeface="Wingdings" panose="05000000000000000000" pitchFamily="2" charset="2"/>
              <a:buChar char="§"/>
            </a:pPr>
            <a:r>
              <a:rPr lang="en-US" sz="2400" dirty="0"/>
              <a:t>Personal values consistent with the organization</a:t>
            </a:r>
          </a:p>
        </p:txBody>
      </p:sp>
    </p:spTree>
    <p:extLst>
      <p:ext uri="{BB962C8B-B14F-4D97-AF65-F5344CB8AC3E}">
        <p14:creationId xmlns:p14="http://schemas.microsoft.com/office/powerpoint/2010/main" val="137486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819527"/>
          </a:xfrm>
        </p:spPr>
        <p:txBody>
          <a:bodyPr anchor="ctr"/>
          <a:lstStyle/>
          <a:p>
            <a:pPr>
              <a:lnSpc>
                <a:spcPct val="100000"/>
              </a:lnSpc>
              <a:spcBef>
                <a:spcPts val="624"/>
              </a:spcBef>
            </a:pPr>
            <a:r>
              <a:rPr lang="en-US" dirty="0"/>
              <a:t>Minimizing Dysfunctional Behaviors</a:t>
            </a:r>
            <a:endParaRPr lang="ba-RU" dirty="0"/>
          </a:p>
        </p:txBody>
      </p:sp>
      <p:sp>
        <p:nvSpPr>
          <p:cNvPr id="9" name="Text Placeholder 8"/>
          <p:cNvSpPr>
            <a:spLocks noGrp="1"/>
          </p:cNvSpPr>
          <p:nvPr>
            <p:ph idx="1"/>
          </p:nvPr>
        </p:nvSpPr>
        <p:spPr>
          <a:xfrm>
            <a:off x="476843" y="1589142"/>
            <a:ext cx="11241915" cy="4351338"/>
          </a:xfrm>
        </p:spPr>
        <p:txBody>
          <a:bodyPr/>
          <a:lstStyle/>
          <a:p>
            <a:pPr>
              <a:spcBef>
                <a:spcPts val="0"/>
              </a:spcBef>
              <a:spcAft>
                <a:spcPts val="600"/>
              </a:spcAft>
            </a:pPr>
            <a:r>
              <a:rPr lang="en-US" dirty="0"/>
              <a:t>Dysfunctional behaviors</a:t>
            </a:r>
          </a:p>
          <a:p>
            <a:pPr marL="919163" indent="-455613">
              <a:lnSpc>
                <a:spcPct val="100000"/>
              </a:lnSpc>
              <a:spcBef>
                <a:spcPts val="0"/>
              </a:spcBef>
              <a:spcAft>
                <a:spcPts val="600"/>
              </a:spcAft>
              <a:buFont typeface="Arial" panose="020B0604020202020204" pitchFamily="34" charset="0"/>
              <a:buChar char="–"/>
            </a:pPr>
            <a:r>
              <a:rPr lang="en-US" dirty="0"/>
              <a:t>Behaviors that detract from, rather than contribute to, organizational performance:</a:t>
            </a:r>
          </a:p>
          <a:p>
            <a:pPr marL="1377950" indent="-463550">
              <a:lnSpc>
                <a:spcPct val="100000"/>
              </a:lnSpc>
              <a:spcBef>
                <a:spcPts val="0"/>
              </a:spcBef>
              <a:spcAft>
                <a:spcPts val="600"/>
              </a:spcAft>
              <a:buFont typeface="Wingdings" panose="05000000000000000000" pitchFamily="2" charset="2"/>
              <a:buChar char="§"/>
            </a:pPr>
            <a:r>
              <a:rPr lang="en-US" sz="2400" dirty="0"/>
              <a:t>Absenteeism</a:t>
            </a:r>
          </a:p>
          <a:p>
            <a:pPr marL="1377950" indent="-463550">
              <a:lnSpc>
                <a:spcPct val="100000"/>
              </a:lnSpc>
              <a:spcBef>
                <a:spcPts val="0"/>
              </a:spcBef>
              <a:spcAft>
                <a:spcPts val="600"/>
              </a:spcAft>
              <a:buFont typeface="Wingdings" panose="05000000000000000000" pitchFamily="2" charset="2"/>
              <a:buChar char="§"/>
            </a:pPr>
            <a:r>
              <a:rPr lang="en-US" sz="2400" dirty="0"/>
              <a:t>Turnover</a:t>
            </a:r>
          </a:p>
          <a:p>
            <a:pPr marL="1377950" indent="-463550">
              <a:lnSpc>
                <a:spcPct val="100000"/>
              </a:lnSpc>
              <a:spcBef>
                <a:spcPts val="0"/>
              </a:spcBef>
              <a:spcAft>
                <a:spcPts val="600"/>
              </a:spcAft>
              <a:buFont typeface="Wingdings" panose="05000000000000000000" pitchFamily="2" charset="2"/>
              <a:buChar char="§"/>
            </a:pPr>
            <a:r>
              <a:rPr lang="en-US" sz="2400" dirty="0"/>
              <a:t>Theft, sabotage</a:t>
            </a:r>
          </a:p>
          <a:p>
            <a:pPr marL="1377950" indent="-463550">
              <a:lnSpc>
                <a:spcPct val="100000"/>
              </a:lnSpc>
              <a:spcBef>
                <a:spcPts val="0"/>
              </a:spcBef>
              <a:spcAft>
                <a:spcPts val="600"/>
              </a:spcAft>
              <a:buFont typeface="Wingdings" panose="05000000000000000000" pitchFamily="2" charset="2"/>
              <a:buChar char="§"/>
            </a:pPr>
            <a:r>
              <a:rPr lang="en-US" sz="2400" dirty="0"/>
              <a:t>Harassment, bullying, violence</a:t>
            </a:r>
          </a:p>
          <a:p>
            <a:pPr marL="1377950" indent="-463550">
              <a:lnSpc>
                <a:spcPct val="100000"/>
              </a:lnSpc>
              <a:spcBef>
                <a:spcPts val="0"/>
              </a:spcBef>
              <a:spcAft>
                <a:spcPts val="600"/>
              </a:spcAft>
              <a:buFont typeface="Wingdings" panose="05000000000000000000" pitchFamily="2" charset="2"/>
              <a:buChar char="§"/>
            </a:pPr>
            <a:r>
              <a:rPr lang="en-US" sz="2400" dirty="0"/>
              <a:t>Politicized behavior (spreading rumors, etc.)</a:t>
            </a:r>
          </a:p>
          <a:p>
            <a:pPr marL="1377950" indent="-463550">
              <a:lnSpc>
                <a:spcPct val="100000"/>
              </a:lnSpc>
              <a:spcBef>
                <a:spcPts val="0"/>
              </a:spcBef>
              <a:spcAft>
                <a:spcPts val="600"/>
              </a:spcAft>
              <a:buFont typeface="Wingdings" panose="05000000000000000000" pitchFamily="2" charset="2"/>
              <a:buChar char="§"/>
            </a:pPr>
            <a:r>
              <a:rPr lang="en-US" sz="2400" dirty="0"/>
              <a:t>Incivility, rudeness</a:t>
            </a:r>
          </a:p>
          <a:p>
            <a:pPr marL="1377950" indent="-463550">
              <a:lnSpc>
                <a:spcPct val="100000"/>
              </a:lnSpc>
              <a:spcBef>
                <a:spcPts val="0"/>
              </a:spcBef>
              <a:spcAft>
                <a:spcPts val="600"/>
              </a:spcAft>
              <a:buFont typeface="Wingdings" panose="05000000000000000000" pitchFamily="2" charset="2"/>
              <a:buChar char="§"/>
            </a:pPr>
            <a:r>
              <a:rPr lang="en-US" sz="2400" dirty="0"/>
              <a:t>Workplace violence</a:t>
            </a:r>
            <a:endParaRPr lang="en-US" sz="2200" dirty="0"/>
          </a:p>
        </p:txBody>
      </p:sp>
    </p:spTree>
    <p:extLst>
      <p:ext uri="{BB962C8B-B14F-4D97-AF65-F5344CB8AC3E}">
        <p14:creationId xmlns:p14="http://schemas.microsoft.com/office/powerpoint/2010/main" val="580395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882589"/>
          </a:xfrm>
        </p:spPr>
        <p:txBody>
          <a:bodyPr anchor="ctr"/>
          <a:lstStyle/>
          <a:p>
            <a:pPr>
              <a:lnSpc>
                <a:spcPct val="100000"/>
              </a:lnSpc>
              <a:spcBef>
                <a:spcPts val="624"/>
              </a:spcBef>
            </a:pPr>
            <a:r>
              <a:rPr lang="en-US" dirty="0"/>
              <a:t>Driving Strategic Execution</a:t>
            </a:r>
            <a:endParaRPr lang="ba-RU" dirty="0"/>
          </a:p>
        </p:txBody>
      </p:sp>
      <p:sp>
        <p:nvSpPr>
          <p:cNvPr id="9" name="Text Placeholder 8"/>
          <p:cNvSpPr>
            <a:spLocks noGrp="1"/>
          </p:cNvSpPr>
          <p:nvPr>
            <p:ph idx="1"/>
          </p:nvPr>
        </p:nvSpPr>
        <p:spPr>
          <a:xfrm>
            <a:off x="475042" y="1699501"/>
            <a:ext cx="11241915" cy="4351338"/>
          </a:xfrm>
        </p:spPr>
        <p:txBody>
          <a:bodyPr/>
          <a:lstStyle/>
          <a:p>
            <a:pPr>
              <a:lnSpc>
                <a:spcPct val="100000"/>
              </a:lnSpc>
              <a:spcBef>
                <a:spcPts val="624"/>
              </a:spcBef>
            </a:pPr>
            <a:r>
              <a:rPr lang="en-US" sz="2600" dirty="0"/>
              <a:t>Strategic execution</a:t>
            </a:r>
          </a:p>
          <a:p>
            <a:pPr marL="919163" indent="-455613">
              <a:lnSpc>
                <a:spcPct val="100000"/>
              </a:lnSpc>
              <a:spcBef>
                <a:spcPts val="624"/>
              </a:spcBef>
              <a:buFont typeface="Arial" panose="020B0604020202020204" pitchFamily="34" charset="0"/>
              <a:buChar char="–"/>
            </a:pPr>
            <a:r>
              <a:rPr lang="en-US" dirty="0"/>
              <a:t>The degree to which managers and their employees understand and carry out the actions needed to achieve strategic goals</a:t>
            </a:r>
          </a:p>
          <a:p>
            <a:pPr marL="919163" indent="-455613">
              <a:lnSpc>
                <a:spcPct val="100000"/>
              </a:lnSpc>
              <a:spcBef>
                <a:spcPts val="624"/>
              </a:spcBef>
              <a:buFont typeface="Arial" panose="020B0604020202020204" pitchFamily="34" charset="0"/>
              <a:buChar char="–"/>
            </a:pPr>
            <a:r>
              <a:rPr lang="en-US" dirty="0"/>
              <a:t>Assessed at the individual/group level, the organizational level, and in terms of financial performance</a:t>
            </a:r>
          </a:p>
          <a:p>
            <a:pPr marL="919163" indent="-455613">
              <a:lnSpc>
                <a:spcPct val="100000"/>
              </a:lnSpc>
              <a:spcBef>
                <a:spcPts val="624"/>
              </a:spcBef>
              <a:buFont typeface="Arial" panose="020B0604020202020204" pitchFamily="34" charset="0"/>
              <a:buChar char="–"/>
            </a:pPr>
            <a:r>
              <a:rPr lang="en-US" dirty="0"/>
              <a:t>Often requires balancing seemingly contradictory outcomes</a:t>
            </a:r>
          </a:p>
          <a:p>
            <a:pPr marL="1377950" indent="-463550">
              <a:lnSpc>
                <a:spcPct val="100000"/>
              </a:lnSpc>
              <a:spcBef>
                <a:spcPts val="624"/>
              </a:spcBef>
              <a:buFont typeface="Wingdings" panose="05000000000000000000" pitchFamily="2" charset="2"/>
              <a:buChar char="§"/>
            </a:pPr>
            <a:r>
              <a:rPr lang="en-US" sz="2200" dirty="0"/>
              <a:t>For example, paying high salaries can enhance satisfaction and reduce turnover but detract from bottom-line performance.</a:t>
            </a:r>
          </a:p>
        </p:txBody>
      </p:sp>
    </p:spTree>
    <p:extLst>
      <p:ext uri="{BB962C8B-B14F-4D97-AF65-F5344CB8AC3E}">
        <p14:creationId xmlns:p14="http://schemas.microsoft.com/office/powerpoint/2010/main" val="97560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6"/>
            <a:ext cx="11241915" cy="787996"/>
          </a:xfrm>
        </p:spPr>
        <p:txBody>
          <a:bodyPr anchor="ctr"/>
          <a:lstStyle/>
          <a:p>
            <a:pPr>
              <a:lnSpc>
                <a:spcPct val="100000"/>
              </a:lnSpc>
              <a:spcBef>
                <a:spcPts val="624"/>
              </a:spcBef>
            </a:pPr>
            <a:r>
              <a:rPr lang="en-US" dirty="0"/>
              <a:t>How Do We Know What We Know?</a:t>
            </a:r>
            <a:endParaRPr lang="ba-RU" dirty="0"/>
          </a:p>
        </p:txBody>
      </p:sp>
      <p:sp>
        <p:nvSpPr>
          <p:cNvPr id="9" name="Text Placeholder 8"/>
          <p:cNvSpPr>
            <a:spLocks noGrp="1"/>
          </p:cNvSpPr>
          <p:nvPr>
            <p:ph idx="1"/>
          </p:nvPr>
        </p:nvSpPr>
        <p:spPr>
          <a:xfrm>
            <a:off x="475042" y="1620674"/>
            <a:ext cx="11241915" cy="4512112"/>
          </a:xfrm>
        </p:spPr>
        <p:txBody>
          <a:bodyPr/>
          <a:lstStyle/>
          <a:p>
            <a:pPr>
              <a:spcBef>
                <a:spcPts val="624"/>
              </a:spcBef>
            </a:pPr>
            <a:r>
              <a:rPr lang="en-US" dirty="0"/>
              <a:t>Quality of information</a:t>
            </a:r>
          </a:p>
          <a:p>
            <a:pPr marL="919163" lvl="1" indent="-455613">
              <a:spcBef>
                <a:spcPts val="624"/>
              </a:spcBef>
              <a:buFont typeface="Arial" panose="020B0604020202020204" pitchFamily="34" charset="0"/>
              <a:buChar char="–"/>
            </a:pPr>
            <a:r>
              <a:rPr lang="en-US" dirty="0"/>
              <a:t>Common sense and intuition and are often wrong—one thing doesn’t necessarily lead to the other</a:t>
            </a:r>
          </a:p>
          <a:p>
            <a:pPr marL="1377950" indent="-463550">
              <a:lnSpc>
                <a:spcPct val="100000"/>
              </a:lnSpc>
              <a:spcBef>
                <a:spcPts val="0"/>
              </a:spcBef>
              <a:buFont typeface="Wingdings" panose="05000000000000000000" pitchFamily="2" charset="2"/>
              <a:buChar char="§"/>
            </a:pPr>
            <a:r>
              <a:rPr lang="en-US" sz="2400" dirty="0"/>
              <a:t>Goals and confidence</a:t>
            </a:r>
          </a:p>
          <a:p>
            <a:pPr marL="1377950" indent="-463550">
              <a:lnSpc>
                <a:spcPct val="100000"/>
              </a:lnSpc>
              <a:spcBef>
                <a:spcPts val="0"/>
              </a:spcBef>
              <a:buFont typeface="Wingdings" panose="05000000000000000000" pitchFamily="2" charset="2"/>
              <a:buChar char="§"/>
            </a:pPr>
            <a:r>
              <a:rPr lang="en-US" sz="2400" dirty="0"/>
              <a:t>Satisfaction and productivity</a:t>
            </a:r>
          </a:p>
          <a:p>
            <a:pPr marL="1377950" indent="-463550">
              <a:lnSpc>
                <a:spcPct val="100000"/>
              </a:lnSpc>
              <a:spcBef>
                <a:spcPts val="0"/>
              </a:spcBef>
              <a:buFont typeface="Wingdings" panose="05000000000000000000" pitchFamily="2" charset="2"/>
              <a:buChar char="§"/>
            </a:pPr>
            <a:r>
              <a:rPr lang="en-US" sz="2400" dirty="0"/>
              <a:t>Rewards and motivation</a:t>
            </a:r>
          </a:p>
          <a:p>
            <a:pPr marL="919163" lvl="1" indent="-455613">
              <a:spcBef>
                <a:spcPts val="624"/>
              </a:spcBef>
              <a:buFont typeface="Arial" panose="020B0604020202020204" pitchFamily="34" charset="0"/>
              <a:buChar char="–"/>
            </a:pPr>
            <a:r>
              <a:rPr lang="en-US" dirty="0"/>
              <a:t>OB relies on the scientific method</a:t>
            </a:r>
          </a:p>
          <a:p>
            <a:pPr marL="1377950" lvl="1" indent="-463550">
              <a:spcBef>
                <a:spcPts val="0"/>
              </a:spcBef>
              <a:buFont typeface="Wingdings" panose="05000000000000000000" pitchFamily="2" charset="2"/>
              <a:buChar char="§"/>
            </a:pPr>
            <a:r>
              <a:rPr lang="en-US" sz="2400" dirty="0"/>
              <a:t>Knowledge generation that relies on systematic studies that identify and replicate a result using a variety of methods, samples, and settings</a:t>
            </a:r>
          </a:p>
        </p:txBody>
      </p:sp>
    </p:spTree>
    <p:extLst>
      <p:ext uri="{BB962C8B-B14F-4D97-AF65-F5344CB8AC3E}">
        <p14:creationId xmlns:p14="http://schemas.microsoft.com/office/powerpoint/2010/main" val="344185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924559"/>
          </a:xfrm>
        </p:spPr>
        <p:txBody>
          <a:bodyPr anchor="ctr"/>
          <a:lstStyle/>
          <a:p>
            <a:pPr>
              <a:lnSpc>
                <a:spcPct val="100000"/>
              </a:lnSpc>
              <a:spcBef>
                <a:spcPts val="624"/>
              </a:spcBef>
            </a:pPr>
            <a:r>
              <a:rPr lang="en-US" sz="3600" dirty="0"/>
              <a:t>The Scientific Method</a:t>
            </a:r>
            <a:endParaRPr lang="ba-RU" sz="3600" dirty="0"/>
          </a:p>
        </p:txBody>
      </p:sp>
      <p:sp>
        <p:nvSpPr>
          <p:cNvPr id="9" name="Text Placeholder 8"/>
          <p:cNvSpPr>
            <a:spLocks noGrp="1"/>
          </p:cNvSpPr>
          <p:nvPr>
            <p:ph type="body" sz="quarter" idx="15"/>
          </p:nvPr>
        </p:nvSpPr>
        <p:spPr>
          <a:xfrm>
            <a:off x="743576" y="1411109"/>
            <a:ext cx="10711543" cy="4933246"/>
          </a:xfrm>
        </p:spPr>
        <p:txBody>
          <a:bodyPr/>
          <a:lstStyle/>
          <a:p>
            <a:pPr marL="228600" indent="-228600">
              <a:spcBef>
                <a:spcPts val="624"/>
              </a:spcBef>
              <a:buFont typeface="Arial" panose="020B0604020202020204" pitchFamily="34" charset="0"/>
              <a:buChar char="•"/>
            </a:pPr>
            <a:r>
              <a:rPr lang="en-US" b="1" dirty="0">
                <a:latin typeface="Arial" panose="020B0604020202020204" pitchFamily="34" charset="0"/>
                <a:ea typeface="+mn-ea"/>
                <a:cs typeface="Arial" panose="020B0604020202020204" pitchFamily="34" charset="0"/>
              </a:rPr>
              <a:t>Theory</a:t>
            </a:r>
            <a:r>
              <a:rPr lang="en-US" dirty="0">
                <a:latin typeface="Arial" panose="020B0604020202020204" pitchFamily="34" charset="0"/>
                <a:ea typeface="+mn-ea"/>
                <a:cs typeface="Arial" panose="020B0604020202020204" pitchFamily="34" charset="0"/>
              </a:rPr>
              <a:t> – a collection of verbal and symbolic assertions that specify how and why variables are related, and the conditions under which they should and should not relate</a:t>
            </a:r>
          </a:p>
          <a:p>
            <a:pPr marL="228600" indent="-228600">
              <a:spcBef>
                <a:spcPts val="624"/>
              </a:spcBef>
              <a:buFont typeface="Arial" panose="020B0604020202020204" pitchFamily="34" charset="0"/>
              <a:buChar char="•"/>
            </a:pPr>
            <a:r>
              <a:rPr lang="en-US" b="1" dirty="0">
                <a:latin typeface="Arial" panose="020B0604020202020204" pitchFamily="34" charset="0"/>
                <a:ea typeface="+mn-ea"/>
                <a:cs typeface="Arial" panose="020B0604020202020204" pitchFamily="34" charset="0"/>
              </a:rPr>
              <a:t>Hypothesis</a:t>
            </a:r>
            <a:r>
              <a:rPr lang="en-US" dirty="0">
                <a:latin typeface="Arial" panose="020B0604020202020204" pitchFamily="34" charset="0"/>
                <a:ea typeface="+mn-ea"/>
                <a:cs typeface="Arial" panose="020B0604020202020204" pitchFamily="34" charset="0"/>
              </a:rPr>
              <a:t> – a written prediction specifying expected relationships between certain variables</a:t>
            </a:r>
          </a:p>
          <a:p>
            <a:pPr marL="228600" indent="-228600">
              <a:spcBef>
                <a:spcPts val="624"/>
              </a:spcBef>
              <a:buFont typeface="Arial" panose="020B0604020202020204" pitchFamily="34" charset="0"/>
              <a:buChar char="•"/>
            </a:pPr>
            <a:r>
              <a:rPr lang="en-US" b="1" dirty="0">
                <a:latin typeface="Arial" panose="020B0604020202020204" pitchFamily="34" charset="0"/>
                <a:ea typeface="+mn-ea"/>
                <a:cs typeface="Arial" panose="020B0604020202020204" pitchFamily="34" charset="0"/>
              </a:rPr>
              <a:t>Independent variable</a:t>
            </a:r>
            <a:r>
              <a:rPr lang="en-US" dirty="0">
                <a:latin typeface="Arial" panose="020B0604020202020204" pitchFamily="34" charset="0"/>
                <a:ea typeface="+mn-ea"/>
                <a:cs typeface="Arial" panose="020B0604020202020204" pitchFamily="34" charset="0"/>
              </a:rPr>
              <a:t> – the variable the researchers set</a:t>
            </a:r>
          </a:p>
          <a:p>
            <a:pPr marL="228600" indent="-228600">
              <a:spcBef>
                <a:spcPts val="624"/>
              </a:spcBef>
              <a:buFont typeface="Arial" panose="020B0604020202020204" pitchFamily="34" charset="0"/>
              <a:buChar char="•"/>
            </a:pPr>
            <a:r>
              <a:rPr lang="en-US" b="1" dirty="0">
                <a:latin typeface="Arial" panose="020B0604020202020204" pitchFamily="34" charset="0"/>
                <a:ea typeface="+mn-ea"/>
                <a:cs typeface="Arial" panose="020B0604020202020204" pitchFamily="34" charset="0"/>
              </a:rPr>
              <a:t>Dependent variable </a:t>
            </a:r>
            <a:r>
              <a:rPr lang="en-US" dirty="0">
                <a:latin typeface="Arial" panose="020B0604020202020204" pitchFamily="34" charset="0"/>
                <a:ea typeface="+mn-ea"/>
                <a:cs typeface="Arial" panose="020B0604020202020204" pitchFamily="34" charset="0"/>
              </a:rPr>
              <a:t>– the variable the researchers measure</a:t>
            </a:r>
          </a:p>
          <a:p>
            <a:pPr marL="919163" lvl="1" indent="-455613">
              <a:spcBef>
                <a:spcPts val="624"/>
              </a:spcBef>
              <a:buFont typeface="Arial" panose="020B0604020202020204" pitchFamily="34" charset="0"/>
              <a:buChar char="–"/>
            </a:pPr>
            <a:r>
              <a:rPr lang="en-US" dirty="0">
                <a:solidFill>
                  <a:schemeClr val="tx1"/>
                </a:solidFill>
                <a:latin typeface="Arial" charset="0"/>
                <a:cs typeface="Arial" charset="0"/>
              </a:rPr>
              <a:t>Example: In an experiment to determine the effect of employee wages on employee satisfaction, wages are the independent variable</a:t>
            </a:r>
            <a:r>
              <a:rPr lang="en-US" dirty="0">
                <a:solidFill>
                  <a:srgbClr val="FF0000"/>
                </a:solidFill>
                <a:latin typeface="Arial" charset="0"/>
                <a:cs typeface="Arial" charset="0"/>
              </a:rPr>
              <a:t>,</a:t>
            </a:r>
            <a:r>
              <a:rPr lang="en-US" dirty="0">
                <a:solidFill>
                  <a:schemeClr val="tx1"/>
                </a:solidFill>
                <a:latin typeface="Arial" charset="0"/>
                <a:cs typeface="Arial" charset="0"/>
              </a:rPr>
              <a:t> and satisfaction is the dependent variable.</a:t>
            </a:r>
          </a:p>
        </p:txBody>
      </p:sp>
    </p:spTree>
    <p:extLst>
      <p:ext uri="{BB962C8B-B14F-4D97-AF65-F5344CB8AC3E}">
        <p14:creationId xmlns:p14="http://schemas.microsoft.com/office/powerpoint/2010/main" val="165015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86295"/>
            <a:ext cx="10515600" cy="672105"/>
          </a:xfrm>
        </p:spPr>
        <p:txBody>
          <a:bodyPr anchor="ctr"/>
          <a:lstStyle/>
          <a:p>
            <a:pPr>
              <a:lnSpc>
                <a:spcPct val="100000"/>
              </a:lnSpc>
              <a:spcBef>
                <a:spcPts val="624"/>
              </a:spcBef>
            </a:pPr>
            <a:r>
              <a:rPr lang="en-US" dirty="0"/>
              <a:t>Figure 1.5 The Scientific Method</a:t>
            </a:r>
            <a:endParaRPr lang="en-US" sz="3600" dirty="0"/>
          </a:p>
        </p:txBody>
      </p:sp>
      <p:sp>
        <p:nvSpPr>
          <p:cNvPr id="10" name="Text Placeholder 9"/>
          <p:cNvSpPr>
            <a:spLocks noGrp="1"/>
          </p:cNvSpPr>
          <p:nvPr>
            <p:ph type="body" sz="quarter" idx="15"/>
          </p:nvPr>
        </p:nvSpPr>
        <p:spPr>
          <a:xfrm>
            <a:off x="478057" y="1445968"/>
            <a:ext cx="3998962" cy="3346754"/>
          </a:xfrm>
        </p:spPr>
        <p:txBody>
          <a:bodyPr/>
          <a:lstStyle/>
          <a:p>
            <a:pPr marL="0" indent="0">
              <a:lnSpc>
                <a:spcPct val="100000"/>
              </a:lnSpc>
              <a:spcBef>
                <a:spcPts val="624"/>
              </a:spcBef>
              <a:buNone/>
            </a:pPr>
            <a:r>
              <a:rPr lang="en-US" dirty="0">
                <a:solidFill>
                  <a:schemeClr val="tx1"/>
                </a:solidFill>
              </a:rPr>
              <a:t>The scientific method is a useful approach to learning more about organizational behavior. Using theory to develop hypotheses and then collecting and studying relevant data can help generate new knowledge.</a:t>
            </a:r>
          </a:p>
        </p:txBody>
      </p:sp>
      <p:pic>
        <p:nvPicPr>
          <p:cNvPr id="4098" name="Picture 2" descr="A flowchart shows a cyclic process of scientific method that includes four steps. These steps are 1. Theory, 2. Hypotheses, 3. Data and 4. Verification.&#10;"/>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bwMode="auto">
          <a:xfrm>
            <a:off x="4945334" y="1084527"/>
            <a:ext cx="6831673" cy="50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496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630341"/>
          </a:xfrm>
        </p:spPr>
        <p:txBody>
          <a:bodyPr anchor="ctr"/>
          <a:lstStyle/>
          <a:p>
            <a:pPr>
              <a:lnSpc>
                <a:spcPct val="100000"/>
              </a:lnSpc>
              <a:spcBef>
                <a:spcPts val="624"/>
              </a:spcBef>
            </a:pPr>
            <a:r>
              <a:rPr lang="en-US" sz="3600" dirty="0"/>
              <a:t>Correlation</a:t>
            </a:r>
            <a:endParaRPr lang="ba-RU" sz="3600" dirty="0"/>
          </a:p>
        </p:txBody>
      </p:sp>
      <p:sp>
        <p:nvSpPr>
          <p:cNvPr id="9" name="Text Placeholder 8"/>
          <p:cNvSpPr>
            <a:spLocks noGrp="1"/>
          </p:cNvSpPr>
          <p:nvPr>
            <p:ph idx="1"/>
          </p:nvPr>
        </p:nvSpPr>
        <p:spPr>
          <a:xfrm>
            <a:off x="476843" y="1395225"/>
            <a:ext cx="11241915" cy="4674500"/>
          </a:xfrm>
        </p:spPr>
        <p:txBody>
          <a:bodyPr/>
          <a:lstStyle/>
          <a:p>
            <a:pPr>
              <a:lnSpc>
                <a:spcPct val="100000"/>
              </a:lnSpc>
              <a:spcBef>
                <a:spcPts val="0"/>
              </a:spcBef>
              <a:spcAft>
                <a:spcPts val="600"/>
              </a:spcAft>
            </a:pPr>
            <a:r>
              <a:rPr lang="en-US" sz="2600" b="1" dirty="0"/>
              <a:t>Correlation</a:t>
            </a:r>
            <a:r>
              <a:rPr lang="en-US" sz="2600" dirty="0"/>
              <a:t> – strength of the relationship between the two variables</a:t>
            </a:r>
          </a:p>
          <a:p>
            <a:pPr marL="919163" indent="-455613">
              <a:lnSpc>
                <a:spcPct val="100000"/>
              </a:lnSpc>
              <a:spcBef>
                <a:spcPts val="0"/>
              </a:spcBef>
              <a:spcAft>
                <a:spcPts val="600"/>
              </a:spcAft>
              <a:buFont typeface="Arial" panose="020B0604020202020204" pitchFamily="34" charset="0"/>
              <a:buChar char="–"/>
            </a:pPr>
            <a:r>
              <a:rPr lang="en-US" sz="2400" dirty="0"/>
              <a:t>Ranges between −1 and +1</a:t>
            </a:r>
          </a:p>
          <a:p>
            <a:pPr marL="919163" indent="-455613">
              <a:lnSpc>
                <a:spcPct val="100000"/>
              </a:lnSpc>
              <a:spcBef>
                <a:spcPts val="0"/>
              </a:spcBef>
              <a:spcAft>
                <a:spcPts val="600"/>
              </a:spcAft>
              <a:buFont typeface="Arial" panose="020B0604020202020204" pitchFamily="34" charset="0"/>
              <a:buChar char="–"/>
            </a:pPr>
            <a:r>
              <a:rPr lang="en-US" sz="2400" dirty="0"/>
              <a:t>A correlation of +1 is a perfect positive relationship: as one variable increases, the other always increases</a:t>
            </a:r>
          </a:p>
          <a:p>
            <a:pPr marL="919163" indent="-455613">
              <a:lnSpc>
                <a:spcPct val="100000"/>
              </a:lnSpc>
              <a:spcBef>
                <a:spcPts val="0"/>
              </a:spcBef>
              <a:spcAft>
                <a:spcPts val="600"/>
              </a:spcAft>
              <a:buFont typeface="Arial" panose="020B0604020202020204" pitchFamily="34" charset="0"/>
              <a:buChar char="–"/>
            </a:pPr>
            <a:r>
              <a:rPr lang="en-US" sz="2400" dirty="0"/>
              <a:t>A correlation of −1 is a perfect negative relationship: as one variable increases, the other always decreases</a:t>
            </a:r>
          </a:p>
          <a:p>
            <a:pPr marL="919163" indent="-455613">
              <a:lnSpc>
                <a:spcPct val="100000"/>
              </a:lnSpc>
              <a:spcBef>
                <a:spcPts val="0"/>
              </a:spcBef>
              <a:spcAft>
                <a:spcPts val="600"/>
              </a:spcAft>
              <a:buFont typeface="Arial" panose="020B0604020202020204" pitchFamily="34" charset="0"/>
              <a:buChar char="–"/>
            </a:pPr>
            <a:r>
              <a:rPr lang="en-US" sz="2400" dirty="0"/>
              <a:t>A correlation of 0 means that there is no relationship between the two variables</a:t>
            </a:r>
          </a:p>
          <a:p>
            <a:pPr>
              <a:spcBef>
                <a:spcPts val="0"/>
              </a:spcBef>
              <a:spcAft>
                <a:spcPts val="600"/>
              </a:spcAft>
            </a:pPr>
            <a:r>
              <a:rPr lang="en-US" b="1" dirty="0"/>
              <a:t>Meta-analysis</a:t>
            </a:r>
            <a:r>
              <a:rPr lang="en-US" dirty="0"/>
              <a:t> – used to combine the results of many different research studies done for a variety or organizations and jobs</a:t>
            </a:r>
          </a:p>
          <a:p>
            <a:pPr>
              <a:spcBef>
                <a:spcPts val="0"/>
              </a:spcBef>
              <a:spcAft>
                <a:spcPts val="600"/>
              </a:spcAft>
            </a:pPr>
            <a:r>
              <a:rPr lang="en-US" dirty="0"/>
              <a:t>There may not be global replication of behaviors.</a:t>
            </a:r>
          </a:p>
        </p:txBody>
      </p:sp>
    </p:spTree>
    <p:extLst>
      <p:ext uri="{BB962C8B-B14F-4D97-AF65-F5344CB8AC3E}">
        <p14:creationId xmlns:p14="http://schemas.microsoft.com/office/powerpoint/2010/main" val="408458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6EC3B0-CB0C-BC3D-FE0A-E9E11D7FEBB6}"/>
              </a:ext>
            </a:extLst>
          </p:cNvPr>
          <p:cNvSpPr>
            <a:spLocks noGrp="1"/>
          </p:cNvSpPr>
          <p:nvPr>
            <p:ph type="title"/>
          </p:nvPr>
        </p:nvSpPr>
        <p:spPr>
          <a:xfrm>
            <a:off x="319183" y="473245"/>
            <a:ext cx="5619157" cy="1217447"/>
          </a:xfrm>
        </p:spPr>
        <p:txBody>
          <a:bodyPr/>
          <a:lstStyle/>
          <a:p>
            <a:r>
              <a:rPr lang="en-US" sz="3600" dirty="0"/>
              <a:t>Figure 1.6 </a:t>
            </a:r>
            <a:br>
              <a:rPr lang="en-US" sz="3600" dirty="0"/>
            </a:br>
            <a:r>
              <a:rPr lang="en-US" sz="3600" dirty="0"/>
              <a:t>Interpreting Correlations</a:t>
            </a:r>
          </a:p>
        </p:txBody>
      </p:sp>
      <p:sp>
        <p:nvSpPr>
          <p:cNvPr id="9" name="Content Placeholder 8">
            <a:extLst>
              <a:ext uri="{FF2B5EF4-FFF2-40B4-BE49-F238E27FC236}">
                <a16:creationId xmlns:a16="http://schemas.microsoft.com/office/drawing/2014/main" id="{87439F2D-B99C-4623-279F-243EEE941B82}"/>
              </a:ext>
            </a:extLst>
          </p:cNvPr>
          <p:cNvSpPr>
            <a:spLocks noGrp="1"/>
          </p:cNvSpPr>
          <p:nvPr>
            <p:ph sz="half" idx="1"/>
          </p:nvPr>
        </p:nvSpPr>
        <p:spPr>
          <a:xfrm>
            <a:off x="476844" y="1825625"/>
            <a:ext cx="5167212" cy="4351338"/>
          </a:xfrm>
        </p:spPr>
        <p:txBody>
          <a:bodyPr/>
          <a:lstStyle/>
          <a:p>
            <a:r>
              <a:rPr lang="en-US" dirty="0"/>
              <a:t>Correlations between variables can range from −1 to +1. By studying correlations, we can learn more about how two variable</a:t>
            </a:r>
            <a:r>
              <a:rPr lang="en-US" dirty="0">
                <a:solidFill>
                  <a:schemeClr val="accent3">
                    <a:lumMod val="25000"/>
                  </a:schemeClr>
                </a:solidFill>
              </a:rPr>
              <a:t>s</a:t>
            </a:r>
            <a:r>
              <a:rPr lang="en-US" dirty="0"/>
              <a:t> are related. Correlations of −1 or +1 are unusual, as is a correlation of 0. Fortunately, we can still learn a great deal from correlations that are statistically significant.</a:t>
            </a:r>
          </a:p>
          <a:p>
            <a:endParaRPr lang="en-US" dirty="0"/>
          </a:p>
        </p:txBody>
      </p:sp>
      <p:pic>
        <p:nvPicPr>
          <p:cNvPr id="12" name="Content Placeholder 11" descr="&quot;A set of four scatter graphs that represents Correlations between goal and Product Made. The horizontal axis of the graph is labeled goal and is marked from 80 to 120 in increments of 10. The vertical axis is labeled Product Made and shows markings from 80 to 120 in increments of 5. Graph 1 has correlation equals zero. The plotted dots are widely scattered throughout the graph. Graph 2 has correlation of positive 1. The plotted dots are arranged diagonally overlapping an increasing line. Graph 3 has correlation of negative 1. The plotted dots are arranged diagonally overlapping a decreasing line. Graph 4 has correlation of positive 0.30. The plotted dots are widely scattered throughout the graph and has an increasing line that rises from (80, 94) and ends at (115, 105).">
            <a:extLst>
              <a:ext uri="{FF2B5EF4-FFF2-40B4-BE49-F238E27FC236}">
                <a16:creationId xmlns:a16="http://schemas.microsoft.com/office/drawing/2014/main" id="{8DB9F350-4B99-28CB-6997-8DF470170D87}"/>
              </a:ext>
            </a:extLst>
          </p:cNvPr>
          <p:cNvPicPr>
            <a:picLocks noGrp="1" noChangeAspect="1"/>
          </p:cNvPicPr>
          <p:nvPr>
            <p:ph sz="half" idx="2"/>
          </p:nvPr>
        </p:nvPicPr>
        <p:blipFill>
          <a:blip r:embed="rId3"/>
          <a:stretch>
            <a:fillRect/>
          </a:stretch>
        </p:blipFill>
        <p:spPr>
          <a:xfrm>
            <a:off x="6172202" y="201776"/>
            <a:ext cx="5745509" cy="5889717"/>
          </a:xfrm>
        </p:spPr>
      </p:pic>
    </p:spTree>
    <p:extLst>
      <p:ext uri="{BB962C8B-B14F-4D97-AF65-F5344CB8AC3E}">
        <p14:creationId xmlns:p14="http://schemas.microsoft.com/office/powerpoint/2010/main" val="235785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1-1</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r>
              <a:rPr lang="en-US" dirty="0"/>
              <a:t>What Is Organizational Behavior?</a:t>
            </a:r>
          </a:p>
        </p:txBody>
      </p:sp>
    </p:spTree>
    <p:custDataLst>
      <p:tags r:id="rId1"/>
    </p:custDataLst>
    <p:extLst>
      <p:ext uri="{BB962C8B-B14F-4D97-AF65-F5344CB8AC3E}">
        <p14:creationId xmlns:p14="http://schemas.microsoft.com/office/powerpoint/2010/main" val="3007456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36789-53B3-0DE7-E412-D24329862FA4}"/>
              </a:ext>
            </a:extLst>
          </p:cNvPr>
          <p:cNvSpPr>
            <a:spLocks noGrp="1"/>
          </p:cNvSpPr>
          <p:nvPr>
            <p:ph type="title"/>
          </p:nvPr>
        </p:nvSpPr>
        <p:spPr/>
        <p:txBody>
          <a:bodyPr/>
          <a:lstStyle/>
          <a:p>
            <a:r>
              <a:rPr lang="en-US" dirty="0"/>
              <a:t>Discussion Activity</a:t>
            </a:r>
          </a:p>
        </p:txBody>
      </p:sp>
      <p:sp>
        <p:nvSpPr>
          <p:cNvPr id="6" name="Content Placeholder 5">
            <a:extLst>
              <a:ext uri="{FF2B5EF4-FFF2-40B4-BE49-F238E27FC236}">
                <a16:creationId xmlns:a16="http://schemas.microsoft.com/office/drawing/2014/main" id="{B0F5A4D0-FEC2-7E73-224B-1C7F29564999}"/>
              </a:ext>
            </a:extLst>
          </p:cNvPr>
          <p:cNvSpPr>
            <a:spLocks noGrp="1"/>
          </p:cNvSpPr>
          <p:nvPr>
            <p:ph idx="1"/>
          </p:nvPr>
        </p:nvSpPr>
        <p:spPr/>
        <p:txBody>
          <a:bodyPr/>
          <a:lstStyle/>
          <a:p>
            <a:pPr marL="0" indent="0">
              <a:buNone/>
            </a:pPr>
            <a:r>
              <a:rPr lang="en-US" dirty="0"/>
              <a:t>Perhaps you’ve heard the warning that “correlation is not causation.” As a class, discuss what this admonition means for those using the scientific method.</a:t>
            </a:r>
          </a:p>
        </p:txBody>
      </p:sp>
    </p:spTree>
    <p:extLst>
      <p:ext uri="{BB962C8B-B14F-4D97-AF65-F5344CB8AC3E}">
        <p14:creationId xmlns:p14="http://schemas.microsoft.com/office/powerpoint/2010/main" val="1770244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36789-53B3-0DE7-E412-D24329862FA4}"/>
              </a:ext>
            </a:extLst>
          </p:cNvPr>
          <p:cNvSpPr>
            <a:spLocks noGrp="1"/>
          </p:cNvSpPr>
          <p:nvPr>
            <p:ph type="title"/>
          </p:nvPr>
        </p:nvSpPr>
        <p:spPr/>
        <p:txBody>
          <a:bodyPr/>
          <a:lstStyle/>
          <a:p>
            <a:r>
              <a:rPr lang="en-US" dirty="0"/>
              <a:t>Discussion Activity Debrief</a:t>
            </a:r>
          </a:p>
        </p:txBody>
      </p:sp>
      <p:sp>
        <p:nvSpPr>
          <p:cNvPr id="6" name="Content Placeholder 5">
            <a:extLst>
              <a:ext uri="{FF2B5EF4-FFF2-40B4-BE49-F238E27FC236}">
                <a16:creationId xmlns:a16="http://schemas.microsoft.com/office/drawing/2014/main" id="{B0F5A4D0-FEC2-7E73-224B-1C7F29564999}"/>
              </a:ext>
            </a:extLst>
          </p:cNvPr>
          <p:cNvSpPr>
            <a:spLocks noGrp="1"/>
          </p:cNvSpPr>
          <p:nvPr>
            <p:ph idx="1"/>
          </p:nvPr>
        </p:nvSpPr>
        <p:spPr>
          <a:xfrm>
            <a:off x="476843" y="1415722"/>
            <a:ext cx="11241915" cy="4717064"/>
          </a:xfrm>
        </p:spPr>
        <p:txBody>
          <a:bodyPr/>
          <a:lstStyle/>
          <a:p>
            <a:pPr marL="0" indent="0">
              <a:buNone/>
            </a:pPr>
            <a:r>
              <a:rPr lang="en-US" dirty="0"/>
              <a:t>Perhaps you’ve heard the warning that “correlation is not causation.” As a class, discuss what this admonition means for those using the scientific method.</a:t>
            </a:r>
          </a:p>
          <a:p>
            <a:r>
              <a:rPr lang="en-US" sz="2400" dirty="0"/>
              <a:t>The scientific method is a useful approach to studying many things, including organizational behavior. However, sometimes researchers find a correlation between variables and make assessments based on numbers, rather on the numbers within the context of their research. For example, one study found that the number of high school graduates increased at the same rate between 1965 and 2020 as pizza consumption in the United States. Does that mean only people with diplomas consume pizza, or does eating pizza lead to greater graduation rates? Obviously, many other factors are involved and must be considered when reaching conclusions.</a:t>
            </a:r>
          </a:p>
        </p:txBody>
      </p:sp>
    </p:spTree>
    <p:extLst>
      <p:ext uri="{BB962C8B-B14F-4D97-AF65-F5344CB8AC3E}">
        <p14:creationId xmlns:p14="http://schemas.microsoft.com/office/powerpoint/2010/main" val="3862497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1-6</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pPr>
              <a:spcBef>
                <a:spcPts val="0"/>
              </a:spcBef>
            </a:pPr>
            <a:r>
              <a:rPr lang="en-US" dirty="0"/>
              <a:t>The Framework of the Book</a:t>
            </a:r>
          </a:p>
        </p:txBody>
      </p:sp>
    </p:spTree>
    <p:custDataLst>
      <p:tags r:id="rId1"/>
    </p:custDataLst>
    <p:extLst>
      <p:ext uri="{BB962C8B-B14F-4D97-AF65-F5344CB8AC3E}">
        <p14:creationId xmlns:p14="http://schemas.microsoft.com/office/powerpoint/2010/main" val="749050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847" y="173691"/>
            <a:ext cx="4726463" cy="2033417"/>
          </a:xfrm>
        </p:spPr>
        <p:txBody>
          <a:bodyPr anchor="ctr"/>
          <a:lstStyle/>
          <a:p>
            <a:pPr>
              <a:lnSpc>
                <a:spcPct val="100000"/>
              </a:lnSpc>
              <a:spcBef>
                <a:spcPts val="624"/>
              </a:spcBef>
            </a:pPr>
            <a:r>
              <a:rPr lang="en-US" sz="3600" dirty="0"/>
              <a:t>Figure 1.7 Organizational Behavior Framework</a:t>
            </a:r>
            <a:endParaRPr lang="en-US" sz="3200" dirty="0"/>
          </a:p>
        </p:txBody>
      </p:sp>
      <p:sp>
        <p:nvSpPr>
          <p:cNvPr id="10" name="Text Placeholder 9"/>
          <p:cNvSpPr>
            <a:spLocks noGrp="1"/>
          </p:cNvSpPr>
          <p:nvPr>
            <p:ph sz="half" idx="2"/>
          </p:nvPr>
        </p:nvSpPr>
        <p:spPr>
          <a:xfrm>
            <a:off x="323193" y="2459309"/>
            <a:ext cx="4437993" cy="3437003"/>
          </a:xfrm>
        </p:spPr>
        <p:txBody>
          <a:bodyPr/>
          <a:lstStyle/>
          <a:p>
            <a:pPr marL="0" indent="0">
              <a:lnSpc>
                <a:spcPct val="100000"/>
              </a:lnSpc>
              <a:spcBef>
                <a:spcPts val="624"/>
              </a:spcBef>
              <a:buNone/>
            </a:pPr>
            <a:r>
              <a:rPr lang="en-US" dirty="0"/>
              <a:t>An array of environmental, individual, group and team, leadership, and organizational characteristics impact organizational behavior. If managers understand these concepts and characteristics, they can better promote organizational effectiveness.</a:t>
            </a:r>
          </a:p>
        </p:txBody>
      </p:sp>
      <p:pic>
        <p:nvPicPr>
          <p:cNvPr id="5" name="Content Placeholder 4" descr="A flowchart shows different environmental factors that impact an organization. Four factors are categorized under: How does the environment matter? The first factor is titled, Why do individuals do what they do? The reasons are listed as Individual characteristics; Individual values, perceptions, and reactions; Motivating behavior; and Motivating behavior with work and rewards. The second factor is titled, Why does leadership matter? The reasons are listed as: Traditional leadership approaches; Modern leadership approaches; and Power, influence, and politics. The third factor is titled, Why do groups and teams do what they do? The reasons are listed as: Groups and teams; Decision making and problem solving; Communication; and Conflict and negotiation. The fourth factor is titled, How do organizational characteristics influence effectiveness? The reasons are listed as: Organization structure and design; Organization culture; and Change management. All the factors reversibly affect the organizational factor titled, What makes managers and organizations effective? The reasons are titled: Enhancing performance behaviors; Enhancing commitment and engagement; Promoting citizenship behaviors; and Minimizing dysfunctional behaviors.&#10;">
            <a:extLst>
              <a:ext uri="{FF2B5EF4-FFF2-40B4-BE49-F238E27FC236}">
                <a16:creationId xmlns:a16="http://schemas.microsoft.com/office/drawing/2014/main" id="{146CED65-0F75-5F36-0BB0-FFAC2E4BCD82}"/>
              </a:ext>
            </a:extLst>
          </p:cNvPr>
          <p:cNvPicPr>
            <a:picLocks noGrp="1" noChangeAspect="1"/>
          </p:cNvPicPr>
          <p:nvPr>
            <p:ph sz="half" idx="1"/>
          </p:nvPr>
        </p:nvPicPr>
        <p:blipFill>
          <a:blip r:embed="rId3"/>
          <a:stretch>
            <a:fillRect/>
          </a:stretch>
        </p:blipFill>
        <p:spPr>
          <a:xfrm>
            <a:off x="5055487" y="336468"/>
            <a:ext cx="6813320" cy="5591366"/>
          </a:xfrm>
        </p:spPr>
      </p:pic>
    </p:spTree>
    <p:extLst>
      <p:ext uri="{BB962C8B-B14F-4D97-AF65-F5344CB8AC3E}">
        <p14:creationId xmlns:p14="http://schemas.microsoft.com/office/powerpoint/2010/main" val="742674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Self-Assessment</a:t>
            </a:r>
          </a:p>
        </p:txBody>
      </p:sp>
      <p:sp>
        <p:nvSpPr>
          <p:cNvPr id="2" name="Text Placeholder 1"/>
          <p:cNvSpPr>
            <a:spLocks noGrp="1"/>
          </p:cNvSpPr>
          <p:nvPr>
            <p:ph type="body" sz="quarter" idx="15"/>
          </p:nvPr>
        </p:nvSpPr>
        <p:spPr>
          <a:xfrm>
            <a:off x="743576" y="1562653"/>
            <a:ext cx="10711543" cy="4286353"/>
          </a:xfrm>
        </p:spPr>
        <p:txBody>
          <a:bodyPr/>
          <a:lstStyle/>
          <a:p>
            <a:pPr marL="457200" indent="-457200">
              <a:lnSpc>
                <a:spcPct val="100000"/>
              </a:lnSpc>
              <a:spcBef>
                <a:spcPts val="624"/>
              </a:spcBef>
              <a:buFont typeface="Arial" panose="020B0604020202020204" pitchFamily="34" charset="0"/>
              <a:buChar char="•"/>
            </a:pPr>
            <a:r>
              <a:rPr lang="en-US" dirty="0"/>
              <a:t>When you look at the list of critical management skills (technical, interpersonal, conceptual, and diagnostic), in what area(s) do you feel strongest? What can you do to increase your competence in the other areas?</a:t>
            </a:r>
          </a:p>
          <a:p>
            <a:pPr marL="457200" indent="-457200">
              <a:lnSpc>
                <a:spcPct val="100000"/>
              </a:lnSpc>
              <a:spcBef>
                <a:spcPts val="624"/>
              </a:spcBef>
              <a:buFont typeface="Arial" panose="020B0604020202020204" pitchFamily="34" charset="0"/>
              <a:buChar char="•"/>
            </a:pPr>
            <a:r>
              <a:rPr lang="en-US" dirty="0"/>
              <a:t>In what ways are you hoping this class on organizational behavior contributes to your future career?</a:t>
            </a:r>
          </a:p>
          <a:p>
            <a:pPr marL="457200" indent="-457200">
              <a:lnSpc>
                <a:spcPct val="100000"/>
              </a:lnSpc>
              <a:spcBef>
                <a:spcPts val="624"/>
              </a:spcBef>
              <a:buFont typeface="Arial" panose="020B0604020202020204" pitchFamily="34" charset="0"/>
              <a:buChar char="•"/>
            </a:pPr>
            <a:r>
              <a:rPr lang="en-US" dirty="0"/>
              <a:t>As an employee, what skills and functions of a manager do you most appreciate when they perform well? What do you need to perform well as a manager?</a:t>
            </a:r>
          </a:p>
          <a:p>
            <a:endParaRPr lang="en-US" sz="26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136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2" name="Text Placeholder 1"/>
          <p:cNvSpPr>
            <a:spLocks noGrp="1"/>
          </p:cNvSpPr>
          <p:nvPr>
            <p:ph type="body" sz="quarter" idx="15"/>
          </p:nvPr>
        </p:nvSpPr>
        <p:spPr>
          <a:xfrm>
            <a:off x="743576" y="1562654"/>
            <a:ext cx="10711543" cy="3732692"/>
          </a:xfrm>
        </p:spPr>
        <p:txBody>
          <a:bodyPr/>
          <a:lstStyle/>
          <a:p>
            <a:r>
              <a:rPr lang="en-US" sz="2600" dirty="0">
                <a:solidFill>
                  <a:schemeClr val="tx1"/>
                </a:solidFill>
                <a:latin typeface="Arial" panose="020B0604020202020204" pitchFamily="34" charset="0"/>
                <a:ea typeface="+mn-ea"/>
                <a:cs typeface="Arial" panose="020B0604020202020204" pitchFamily="34" charset="0"/>
              </a:rPr>
              <a:t>Click the link to review the </a:t>
            </a:r>
            <a:r>
              <a:rPr lang="en-US" sz="2600" dirty="0">
                <a:latin typeface="Arial" panose="020B0604020202020204" pitchFamily="34" charset="0"/>
                <a:ea typeface="+mn-ea"/>
                <a:cs typeface="Arial" panose="020B0604020202020204" pitchFamily="34" charset="0"/>
              </a:rPr>
              <a:t>outcomes</a:t>
            </a:r>
            <a:r>
              <a:rPr lang="en-US" sz="2600" dirty="0">
                <a:solidFill>
                  <a:schemeClr val="tx1"/>
                </a:solidFill>
                <a:latin typeface="Arial" panose="020B0604020202020204" pitchFamily="34" charset="0"/>
                <a:ea typeface="+mn-ea"/>
                <a:cs typeface="Arial" panose="020B0604020202020204" pitchFamily="34" charset="0"/>
              </a:rPr>
              <a:t> for this presentation.</a:t>
            </a:r>
          </a:p>
          <a:p>
            <a:pPr>
              <a:lnSpc>
                <a:spcPct val="100000"/>
              </a:lnSpc>
              <a:spcBef>
                <a:spcPts val="1800"/>
              </a:spcBef>
            </a:pPr>
            <a:r>
              <a:rPr lang="en-US" sz="2600" dirty="0">
                <a:latin typeface="Arial" panose="020B0604020202020204" pitchFamily="34" charset="0"/>
                <a:cs typeface="Arial" panose="020B0604020202020204" pitchFamily="34" charset="0"/>
                <a:hlinkClick r:id="rId3" action="ppaction://hlinksldjump"/>
              </a:rPr>
              <a:t>Link to Learning Outcomes</a:t>
            </a:r>
            <a:endParaRPr lang="en-US" sz="26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5576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843" y="473246"/>
            <a:ext cx="11241915" cy="680306"/>
          </a:xfrm>
        </p:spPr>
        <p:txBody>
          <a:bodyPr/>
          <a:lstStyle/>
          <a:p>
            <a:pPr>
              <a:lnSpc>
                <a:spcPct val="100000"/>
              </a:lnSpc>
              <a:spcBef>
                <a:spcPts val="624"/>
              </a:spcBef>
            </a:pPr>
            <a:r>
              <a:rPr lang="en-US" sz="3600" dirty="0"/>
              <a:t>Figure 1.1 The Nature of Organizational Behavior</a:t>
            </a:r>
            <a:endParaRPr lang="en-US" sz="3200" dirty="0"/>
          </a:p>
        </p:txBody>
      </p:sp>
      <p:sp>
        <p:nvSpPr>
          <p:cNvPr id="10" name="Text Placeholder 9"/>
          <p:cNvSpPr>
            <a:spLocks noGrp="1"/>
          </p:cNvSpPr>
          <p:nvPr>
            <p:ph sz="half" idx="2"/>
          </p:nvPr>
        </p:nvSpPr>
        <p:spPr>
          <a:xfrm>
            <a:off x="476843" y="1636439"/>
            <a:ext cx="4347405" cy="4351338"/>
          </a:xfrm>
        </p:spPr>
        <p:txBody>
          <a:bodyPr/>
          <a:lstStyle/>
          <a:p>
            <a:pPr marL="0" indent="0">
              <a:lnSpc>
                <a:spcPct val="100000"/>
              </a:lnSpc>
              <a:spcBef>
                <a:spcPts val="624"/>
              </a:spcBef>
              <a:buNone/>
            </a:pPr>
            <a:r>
              <a:rPr lang="en-US" sz="2200" dirty="0"/>
              <a:t>The field of organizational behavior attempts to understand human behavior in organizational settings, the organization itself, and the individual-organization interface. As illustrated here, these areas are highly interrelated. Thus, although it is possible to focus on only one of these areas at a time, a complete understanding of organizational behavior requires knowledge of all three areas.</a:t>
            </a:r>
          </a:p>
        </p:txBody>
      </p:sp>
      <p:pic>
        <p:nvPicPr>
          <p:cNvPr id="13" name="Picture 2" descr="A flowchart shows the Environment influencing three areas titled as: Human Behavior in Organizational Settings; The Individual Organization Interface and The Organization. Human Behavior in Organizational Settings and The Organization are interconnected with each other.&#10;&#10;"/>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5533697" y="1418944"/>
            <a:ext cx="6185061" cy="461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90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843" y="473245"/>
            <a:ext cx="11241915" cy="709169"/>
          </a:xfrm>
        </p:spPr>
        <p:txBody>
          <a:bodyPr anchor="ctr"/>
          <a:lstStyle/>
          <a:p>
            <a:pPr>
              <a:lnSpc>
                <a:spcPct val="100000"/>
              </a:lnSpc>
              <a:spcBef>
                <a:spcPts val="624"/>
              </a:spcBef>
            </a:pPr>
            <a:r>
              <a:rPr lang="en-US" dirty="0"/>
              <a:t>Why Study OB?</a:t>
            </a:r>
            <a:endParaRPr lang="ba-RU" dirty="0"/>
          </a:p>
        </p:txBody>
      </p:sp>
      <p:sp>
        <p:nvSpPr>
          <p:cNvPr id="9" name="Text Placeholder 8"/>
          <p:cNvSpPr>
            <a:spLocks noGrp="1"/>
          </p:cNvSpPr>
          <p:nvPr>
            <p:ph idx="1"/>
          </p:nvPr>
        </p:nvSpPr>
        <p:spPr>
          <a:xfrm>
            <a:off x="476843" y="1289598"/>
            <a:ext cx="11241915" cy="4351338"/>
          </a:xfrm>
        </p:spPr>
        <p:txBody>
          <a:bodyPr/>
          <a:lstStyle/>
          <a:p>
            <a:pPr>
              <a:lnSpc>
                <a:spcPct val="100000"/>
              </a:lnSpc>
              <a:spcBef>
                <a:spcPts val="0"/>
              </a:spcBef>
              <a:spcAft>
                <a:spcPts val="600"/>
              </a:spcAft>
            </a:pPr>
            <a:r>
              <a:rPr lang="en-US" sz="2600" dirty="0"/>
              <a:t>Studying OB can help you:</a:t>
            </a:r>
          </a:p>
          <a:p>
            <a:pPr marL="914400" indent="-449263">
              <a:lnSpc>
                <a:spcPct val="100000"/>
              </a:lnSpc>
              <a:spcBef>
                <a:spcPts val="0"/>
              </a:spcBef>
              <a:spcAft>
                <a:spcPts val="600"/>
              </a:spcAft>
              <a:buFont typeface="Arial" panose="020B0604020202020204" pitchFamily="34" charset="0"/>
              <a:buChar char="–"/>
            </a:pPr>
            <a:r>
              <a:rPr lang="en-US" dirty="0"/>
              <a:t>Become a better employee</a:t>
            </a:r>
          </a:p>
          <a:p>
            <a:pPr marL="914400" indent="-449263">
              <a:lnSpc>
                <a:spcPct val="100000"/>
              </a:lnSpc>
              <a:spcBef>
                <a:spcPts val="0"/>
              </a:spcBef>
              <a:spcAft>
                <a:spcPts val="600"/>
              </a:spcAft>
              <a:buFont typeface="Arial" panose="020B0604020202020204" pitchFamily="34" charset="0"/>
              <a:buChar char="–"/>
            </a:pPr>
            <a:r>
              <a:rPr lang="en-US" dirty="0"/>
              <a:t>Become a better manager</a:t>
            </a:r>
          </a:p>
          <a:p>
            <a:pPr marL="914400" indent="-449263">
              <a:lnSpc>
                <a:spcPct val="100000"/>
              </a:lnSpc>
              <a:spcBef>
                <a:spcPts val="0"/>
              </a:spcBef>
              <a:spcAft>
                <a:spcPts val="600"/>
              </a:spcAft>
              <a:buFont typeface="Arial" panose="020B0604020202020204" pitchFamily="34" charset="0"/>
              <a:buChar char="–"/>
            </a:pPr>
            <a:r>
              <a:rPr lang="en-US" dirty="0"/>
              <a:t>Understand how people behave and why they do what they do</a:t>
            </a:r>
          </a:p>
          <a:p>
            <a:pPr marL="914400" indent="-449263">
              <a:lnSpc>
                <a:spcPct val="100000"/>
              </a:lnSpc>
              <a:spcBef>
                <a:spcPts val="0"/>
              </a:spcBef>
              <a:spcAft>
                <a:spcPts val="600"/>
              </a:spcAft>
              <a:buFont typeface="Arial" panose="020B0604020202020204" pitchFamily="34" charset="0"/>
              <a:buChar char="–"/>
            </a:pPr>
            <a:r>
              <a:rPr lang="en-US" dirty="0"/>
              <a:t>Help you focus on developing a global mindset</a:t>
            </a:r>
          </a:p>
          <a:p>
            <a:pPr>
              <a:lnSpc>
                <a:spcPct val="100000"/>
              </a:lnSpc>
              <a:spcBef>
                <a:spcPts val="0"/>
              </a:spcBef>
              <a:spcAft>
                <a:spcPts val="600"/>
              </a:spcAft>
            </a:pPr>
            <a:r>
              <a:rPr lang="en-US" sz="2600" dirty="0"/>
              <a:t>Organizations that successfully implement OB principles have:</a:t>
            </a:r>
          </a:p>
          <a:p>
            <a:pPr marL="914400" indent="-449263">
              <a:lnSpc>
                <a:spcPct val="100000"/>
              </a:lnSpc>
              <a:spcBef>
                <a:spcPts val="0"/>
              </a:spcBef>
              <a:spcAft>
                <a:spcPts val="600"/>
              </a:spcAft>
              <a:buFont typeface="Arial" panose="020B0604020202020204" pitchFamily="34" charset="0"/>
              <a:buChar char="–"/>
            </a:pPr>
            <a:r>
              <a:rPr lang="en-US" dirty="0"/>
              <a:t>Motivated, engaged employees whose goals align with business strategy</a:t>
            </a:r>
          </a:p>
          <a:p>
            <a:pPr marL="914400" indent="-449263">
              <a:lnSpc>
                <a:spcPct val="100000"/>
              </a:lnSpc>
              <a:spcBef>
                <a:spcPts val="0"/>
              </a:spcBef>
              <a:spcAft>
                <a:spcPts val="600"/>
              </a:spcAft>
              <a:buFont typeface="Arial" panose="020B0604020202020204" pitchFamily="34" charset="0"/>
              <a:buChar char="–"/>
            </a:pPr>
            <a:r>
              <a:rPr lang="en-US" dirty="0"/>
              <a:t>Strong leadership and direction</a:t>
            </a:r>
          </a:p>
          <a:p>
            <a:pPr marL="914400" indent="-449263">
              <a:lnSpc>
                <a:spcPct val="100000"/>
              </a:lnSpc>
              <a:spcBef>
                <a:spcPts val="0"/>
              </a:spcBef>
              <a:spcAft>
                <a:spcPts val="600"/>
              </a:spcAft>
              <a:buFont typeface="Arial" panose="020B0604020202020204" pitchFamily="34" charset="0"/>
              <a:buChar char="–"/>
            </a:pPr>
            <a:r>
              <a:rPr lang="en-US" dirty="0"/>
              <a:t>Better bottom lines</a:t>
            </a:r>
          </a:p>
        </p:txBody>
      </p:sp>
    </p:spTree>
    <p:extLst>
      <p:ext uri="{BB962C8B-B14F-4D97-AF65-F5344CB8AC3E}">
        <p14:creationId xmlns:p14="http://schemas.microsoft.com/office/powerpoint/2010/main" val="276233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B75A-1DF5-5625-B16B-26D081F54A41}"/>
              </a:ext>
            </a:extLst>
          </p:cNvPr>
          <p:cNvSpPr>
            <a:spLocks noGrp="1"/>
          </p:cNvSpPr>
          <p:nvPr>
            <p:ph type="title"/>
          </p:nvPr>
        </p:nvSpPr>
        <p:spPr/>
        <p:txBody>
          <a:bodyPr/>
          <a:lstStyle/>
          <a:p>
            <a:r>
              <a:rPr lang="en-US" dirty="0"/>
              <a:t>Knowledge Check 1.1</a:t>
            </a:r>
          </a:p>
        </p:txBody>
      </p:sp>
      <p:sp>
        <p:nvSpPr>
          <p:cNvPr id="3" name="Content Placeholder 2">
            <a:extLst>
              <a:ext uri="{FF2B5EF4-FFF2-40B4-BE49-F238E27FC236}">
                <a16:creationId xmlns:a16="http://schemas.microsoft.com/office/drawing/2014/main" id="{372C0FE6-80B9-E86D-DC8F-0B43B6DE09CC}"/>
              </a:ext>
            </a:extLst>
          </p:cNvPr>
          <p:cNvSpPr>
            <a:spLocks noGrp="1"/>
          </p:cNvSpPr>
          <p:nvPr>
            <p:ph idx="1"/>
          </p:nvPr>
        </p:nvSpPr>
        <p:spPr/>
        <p:txBody>
          <a:bodyPr/>
          <a:lstStyle/>
          <a:p>
            <a:pPr marL="0" indent="0">
              <a:spcBef>
                <a:spcPts val="600"/>
              </a:spcBef>
              <a:spcAft>
                <a:spcPts val="600"/>
              </a:spcAft>
              <a:buNone/>
            </a:pPr>
            <a:r>
              <a:rPr lang="en-US" dirty="0"/>
              <a:t>What three elements make up the nature of organizational behavior, or what organizational behavior attempts to understand?</a:t>
            </a:r>
          </a:p>
          <a:p>
            <a:pPr marL="514350" indent="-514350">
              <a:spcBef>
                <a:spcPts val="600"/>
              </a:spcBef>
              <a:spcAft>
                <a:spcPts val="600"/>
              </a:spcAft>
              <a:buFont typeface="+mj-lt"/>
              <a:buAutoNum type="alphaLcPeriod"/>
            </a:pPr>
            <a:r>
              <a:rPr lang="en-US" dirty="0"/>
              <a:t>Individuals, managers, and work environments</a:t>
            </a:r>
          </a:p>
          <a:p>
            <a:pPr marL="514350" indent="-514350">
              <a:spcBef>
                <a:spcPts val="600"/>
              </a:spcBef>
              <a:spcAft>
                <a:spcPts val="600"/>
              </a:spcAft>
              <a:buFont typeface="+mj-lt"/>
              <a:buAutoNum type="alphaLcPeriod"/>
            </a:pPr>
            <a:r>
              <a:rPr lang="en-US" dirty="0"/>
              <a:t>Human behavior, organization behavior, and the environment surrounding the organization</a:t>
            </a:r>
          </a:p>
          <a:p>
            <a:pPr marL="514350" indent="-514350">
              <a:spcBef>
                <a:spcPts val="600"/>
              </a:spcBef>
              <a:spcAft>
                <a:spcPts val="600"/>
              </a:spcAft>
              <a:buFont typeface="+mj-lt"/>
              <a:buAutoNum type="alphaLcPeriod"/>
            </a:pPr>
            <a:r>
              <a:rPr lang="en-US" dirty="0"/>
              <a:t>The organization, human behavior in organizational settings, and the individual-organization interface</a:t>
            </a:r>
          </a:p>
          <a:p>
            <a:pPr marL="514350" indent="-514350">
              <a:spcBef>
                <a:spcPts val="600"/>
              </a:spcBef>
              <a:spcAft>
                <a:spcPts val="600"/>
              </a:spcAft>
              <a:buFont typeface="+mj-lt"/>
              <a:buAutoNum type="alphaLcPeriod"/>
            </a:pPr>
            <a:r>
              <a:rPr lang="en-US" dirty="0"/>
              <a:t>Comprehensive behavior, organization influences, and the organization-environment interactions</a:t>
            </a:r>
          </a:p>
        </p:txBody>
      </p:sp>
    </p:spTree>
    <p:extLst>
      <p:ext uri="{BB962C8B-B14F-4D97-AF65-F5344CB8AC3E}">
        <p14:creationId xmlns:p14="http://schemas.microsoft.com/office/powerpoint/2010/main" val="359896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D1796-735C-497D-9A8F-5D5B38C8834D}"/>
              </a:ext>
            </a:extLst>
          </p:cNvPr>
          <p:cNvSpPr>
            <a:spLocks noGrp="1"/>
          </p:cNvSpPr>
          <p:nvPr>
            <p:ph type="ctrTitle"/>
          </p:nvPr>
        </p:nvSpPr>
        <p:spPr/>
        <p:txBody>
          <a:bodyPr/>
          <a:lstStyle/>
          <a:p>
            <a:r>
              <a:rPr lang="en-US" dirty="0"/>
              <a:t>1-2</a:t>
            </a:r>
          </a:p>
        </p:txBody>
      </p:sp>
      <p:sp>
        <p:nvSpPr>
          <p:cNvPr id="4" name="Subtitle 3">
            <a:extLst>
              <a:ext uri="{FF2B5EF4-FFF2-40B4-BE49-F238E27FC236}">
                <a16:creationId xmlns:a16="http://schemas.microsoft.com/office/drawing/2014/main" id="{A65A2268-325D-4DDE-9FCE-629BCB97F1C7}"/>
              </a:ext>
            </a:extLst>
          </p:cNvPr>
          <p:cNvSpPr>
            <a:spLocks noGrp="1"/>
          </p:cNvSpPr>
          <p:nvPr>
            <p:ph type="subTitle" idx="1"/>
          </p:nvPr>
        </p:nvSpPr>
        <p:spPr/>
        <p:txBody>
          <a:bodyPr/>
          <a:lstStyle/>
          <a:p>
            <a:pPr>
              <a:spcBef>
                <a:spcPts val="0"/>
              </a:spcBef>
            </a:pPr>
            <a:r>
              <a:rPr lang="en-US" dirty="0"/>
              <a:t>The Managerial Context of </a:t>
            </a:r>
          </a:p>
          <a:p>
            <a:pPr>
              <a:spcBef>
                <a:spcPts val="0"/>
              </a:spcBef>
            </a:pPr>
            <a:r>
              <a:rPr lang="en-US" dirty="0"/>
              <a:t>Organizational Behavior</a:t>
            </a:r>
          </a:p>
        </p:txBody>
      </p:sp>
    </p:spTree>
    <p:custDataLst>
      <p:tags r:id="rId1"/>
    </p:custDataLst>
    <p:extLst>
      <p:ext uri="{BB962C8B-B14F-4D97-AF65-F5344CB8AC3E}">
        <p14:creationId xmlns:p14="http://schemas.microsoft.com/office/powerpoint/2010/main" val="141486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6483" y="473246"/>
            <a:ext cx="11650717" cy="1355554"/>
          </a:xfrm>
        </p:spPr>
        <p:txBody>
          <a:bodyPr/>
          <a:lstStyle/>
          <a:p>
            <a:pPr>
              <a:lnSpc>
                <a:spcPct val="100000"/>
              </a:lnSpc>
              <a:spcBef>
                <a:spcPts val="0"/>
              </a:spcBef>
            </a:pPr>
            <a:r>
              <a:rPr lang="en-US" dirty="0"/>
              <a:t>Basic Management Functions </a:t>
            </a:r>
            <a:br>
              <a:rPr lang="en-US" dirty="0"/>
            </a:br>
            <a:r>
              <a:rPr lang="en-US" dirty="0"/>
              <a:t>and Organizational Behavior</a:t>
            </a:r>
            <a:endParaRPr lang="ba-RU" dirty="0"/>
          </a:p>
        </p:txBody>
      </p:sp>
      <p:sp>
        <p:nvSpPr>
          <p:cNvPr id="9" name="Text Placeholder 8"/>
          <p:cNvSpPr>
            <a:spLocks noGrp="1"/>
          </p:cNvSpPr>
          <p:nvPr>
            <p:ph sz="half" idx="1"/>
          </p:nvPr>
        </p:nvSpPr>
        <p:spPr>
          <a:xfrm>
            <a:off x="760632" y="1951753"/>
            <a:ext cx="5041088" cy="3313934"/>
          </a:xfrm>
        </p:spPr>
        <p:txBody>
          <a:bodyPr/>
          <a:lstStyle/>
          <a:p>
            <a:pPr>
              <a:lnSpc>
                <a:spcPct val="100000"/>
              </a:lnSpc>
              <a:spcBef>
                <a:spcPts val="624"/>
              </a:spcBef>
            </a:pPr>
            <a:r>
              <a:rPr lang="en-US" sz="2600" dirty="0"/>
              <a:t>Management functions</a:t>
            </a:r>
          </a:p>
          <a:p>
            <a:pPr marL="914400" indent="-449263">
              <a:lnSpc>
                <a:spcPct val="100000"/>
              </a:lnSpc>
              <a:spcBef>
                <a:spcPts val="624"/>
              </a:spcBef>
              <a:buFont typeface="Arial" panose="020B0604020202020204" pitchFamily="34" charset="0"/>
              <a:buChar char="–"/>
            </a:pPr>
            <a:r>
              <a:rPr lang="en-US" dirty="0"/>
              <a:t>Planning</a:t>
            </a:r>
          </a:p>
          <a:p>
            <a:pPr marL="914400" indent="-449263">
              <a:lnSpc>
                <a:spcPct val="100000"/>
              </a:lnSpc>
              <a:spcBef>
                <a:spcPts val="624"/>
              </a:spcBef>
              <a:buFont typeface="Arial" panose="020B0604020202020204" pitchFamily="34" charset="0"/>
              <a:buChar char="–"/>
            </a:pPr>
            <a:r>
              <a:rPr lang="en-US" dirty="0"/>
              <a:t>Organizing</a:t>
            </a:r>
          </a:p>
          <a:p>
            <a:pPr marL="914400" indent="-449263">
              <a:lnSpc>
                <a:spcPct val="100000"/>
              </a:lnSpc>
              <a:spcBef>
                <a:spcPts val="624"/>
              </a:spcBef>
              <a:buFont typeface="Arial" panose="020B0604020202020204" pitchFamily="34" charset="0"/>
              <a:buChar char="–"/>
            </a:pPr>
            <a:r>
              <a:rPr lang="en-US" dirty="0"/>
              <a:t>Leading</a:t>
            </a:r>
          </a:p>
          <a:p>
            <a:pPr marL="914400" indent="-449263">
              <a:lnSpc>
                <a:spcPct val="100000"/>
              </a:lnSpc>
              <a:spcBef>
                <a:spcPts val="624"/>
              </a:spcBef>
              <a:buFont typeface="Arial" panose="020B0604020202020204" pitchFamily="34" charset="0"/>
              <a:buChar char="–"/>
            </a:pPr>
            <a:r>
              <a:rPr lang="en-US" dirty="0"/>
              <a:t>Controlling</a:t>
            </a:r>
          </a:p>
          <a:p>
            <a:pPr>
              <a:lnSpc>
                <a:spcPct val="100000"/>
              </a:lnSpc>
              <a:spcBef>
                <a:spcPts val="624"/>
              </a:spcBef>
            </a:pPr>
            <a:endParaRPr lang="en-US" dirty="0"/>
          </a:p>
        </p:txBody>
      </p:sp>
      <p:sp>
        <p:nvSpPr>
          <p:cNvPr id="2" name="Content Placeholder 1">
            <a:extLst>
              <a:ext uri="{FF2B5EF4-FFF2-40B4-BE49-F238E27FC236}">
                <a16:creationId xmlns:a16="http://schemas.microsoft.com/office/drawing/2014/main" id="{90C11916-3E1C-5F56-844F-90E0D07752B7}"/>
              </a:ext>
            </a:extLst>
          </p:cNvPr>
          <p:cNvSpPr>
            <a:spLocks noGrp="1"/>
          </p:cNvSpPr>
          <p:nvPr>
            <p:ph sz="half" idx="2"/>
          </p:nvPr>
        </p:nvSpPr>
        <p:spPr>
          <a:xfrm>
            <a:off x="6172200" y="1951753"/>
            <a:ext cx="5542956" cy="4351338"/>
          </a:xfrm>
        </p:spPr>
        <p:txBody>
          <a:bodyPr/>
          <a:lstStyle/>
          <a:p>
            <a:pPr>
              <a:lnSpc>
                <a:spcPct val="100000"/>
              </a:lnSpc>
              <a:spcBef>
                <a:spcPts val="624"/>
              </a:spcBef>
            </a:pPr>
            <a:r>
              <a:rPr lang="en-US" sz="2600" dirty="0"/>
              <a:t>Resources used by managers</a:t>
            </a:r>
          </a:p>
          <a:p>
            <a:pPr marL="914400" indent="-449263">
              <a:lnSpc>
                <a:spcPct val="100000"/>
              </a:lnSpc>
              <a:spcBef>
                <a:spcPts val="624"/>
              </a:spcBef>
              <a:buFont typeface="Arial" panose="020B0604020202020204" pitchFamily="34" charset="0"/>
              <a:buChar char="–"/>
            </a:pPr>
            <a:r>
              <a:rPr lang="en-US" dirty="0"/>
              <a:t>Human</a:t>
            </a:r>
          </a:p>
          <a:p>
            <a:pPr marL="914400" indent="-449263">
              <a:lnSpc>
                <a:spcPct val="100000"/>
              </a:lnSpc>
              <a:spcBef>
                <a:spcPts val="624"/>
              </a:spcBef>
              <a:buFont typeface="Arial" panose="020B0604020202020204" pitchFamily="34" charset="0"/>
              <a:buChar char="–"/>
            </a:pPr>
            <a:r>
              <a:rPr lang="en-US" dirty="0"/>
              <a:t>Financial</a:t>
            </a:r>
          </a:p>
          <a:p>
            <a:pPr marL="914400" indent="-449263">
              <a:lnSpc>
                <a:spcPct val="100000"/>
              </a:lnSpc>
              <a:spcBef>
                <a:spcPts val="624"/>
              </a:spcBef>
              <a:buFont typeface="Arial" panose="020B0604020202020204" pitchFamily="34" charset="0"/>
              <a:buChar char="–"/>
            </a:pPr>
            <a:r>
              <a:rPr lang="en-US" dirty="0"/>
              <a:t>Physical</a:t>
            </a:r>
          </a:p>
          <a:p>
            <a:pPr marL="914400" indent="-449263">
              <a:lnSpc>
                <a:spcPct val="100000"/>
              </a:lnSpc>
              <a:spcBef>
                <a:spcPts val="624"/>
              </a:spcBef>
              <a:buFont typeface="Arial" panose="020B0604020202020204" pitchFamily="34" charset="0"/>
              <a:buChar char="–"/>
            </a:pPr>
            <a:r>
              <a:rPr lang="en-US" dirty="0"/>
              <a:t>Information</a:t>
            </a:r>
          </a:p>
        </p:txBody>
      </p:sp>
    </p:spTree>
    <p:extLst>
      <p:ext uri="{BB962C8B-B14F-4D97-AF65-F5344CB8AC3E}">
        <p14:creationId xmlns:p14="http://schemas.microsoft.com/office/powerpoint/2010/main" val="613683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Same as internal version</Value>
    </AdminNotes>
    <Admin xmlns="c8ecdccd-e3b0-4392-94c4-49d90f16d1d5">
      <UserInfo>
        <DisplayName>Tumelaire, Justin M</DisplayName>
        <AccountId>640</AccountId>
        <AccountType/>
      </UserInfo>
    </Admin>
    <PartnerProgram xmlns="c8ecdccd-e3b0-4392-94c4-49d90f16d1d5">
      <Value>HE Production</Value>
      <Value>Authoring</Value>
      <Value>Ancillary Production</Value>
    </PartnerProgram>
    <Topic xmlns="c8ecdccd-e3b0-4392-94c4-49d90f16d1d5">
      <Value>Accessibility</Value>
      <Value>Partner Programs</Value>
      <Value>Project Management</Value>
    </Topic>
    <Copy xmlns="c8ecdccd-e3b0-4392-94c4-49d90f16d1d5">true</Copy>
    <MasterLocation_x0028_ifCopy_x003d_Yes_x0029_ xmlns="c8ecdccd-e3b0-4392-94c4-49d90f16d1d5">Learning</MasterLocation_x0028_ifCopy_x003d_Yes_x0029_>
    <Owner xmlns="c8ecdccd-e3b0-4392-94c4-49d90f16d1d5">Learning</Owner>
    <AdminComment xmlns="c8ecdccd-e3b0-4392-94c4-49d90f16d1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4" ma:contentTypeDescription="Create a new document." ma:contentTypeScope="" ma:versionID="cfb54d5a2f67464e5c48062edbc967a3">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3cb68446a720b464dcf29b34007991ff"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element ref="ns2:Admin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lt text"/>
                    <xsd:enumeration value="Archiving"/>
                    <xsd:enumeration value="CenDoc"/>
                    <xsd:enumeration value="Cognero"/>
                    <xsd:enumeration value="Content Corrections/Reprints"/>
                    <xsd:enumeration value="Content Review Checklist"/>
                    <xsd:enumeration value="Design"/>
                    <xsd:enumeration value="Files to Printer"/>
                    <xsd:enumeration value="Inclusivity &amp; Diversity"/>
                    <xsd:enumeration value="Invoicing"/>
                    <xsd:enumeration value="Partner Programs"/>
                    <xsd:enumeration value="Print PDF"/>
                    <xsd:enumeration value="Production"/>
                    <xsd:enumeration value="Project Management"/>
                    <xsd:enumeration value="Other"/>
                    <xsd:enumeration value="POD"/>
                    <xsd:enumeration value="Source Document Only"/>
                    <xsd:enumeration value="Unassigned"/>
                  </xsd:restriction>
                </xsd:simpleType>
              </xsd:element>
            </xsd:sequence>
          </xsd:extension>
        </xsd:complexContent>
      </xsd:complexType>
    </xsd:element>
    <xsd:element name="Owner" ma:index="3" nillable="true" ma:displayName="Owner Team" ma:format="Dropdown" ma:internalName="Owner">
      <xsd:simpleType>
        <xsd:restriction base="dms:Choice">
          <xsd:enumeration value="Content Corrections"/>
          <xsd:enumeration value="Content Creation"/>
          <xsd:enumeration value="COM"/>
          <xsd:enumeration value="Creative Studio"/>
          <xsd:enumeration value="Digital Production"/>
          <xsd:enumeration value="Finance"/>
          <xsd:enumeration value="Learning"/>
          <xsd:enumeration value="Manufacturing"/>
          <xsd:enumeration value="NGL"/>
          <xsd:enumeration value="Other (see note)"/>
          <xsd:enumeration value="Printer"/>
          <xsd:enumeration value="SPM"/>
        </xsd:restriction>
      </xsd:simpleType>
    </xsd:element>
    <xsd:element name="Admin" ma:index="4" nillable="true" ma:displayName="Owner Contact" ma:format="Dropdow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Original Location (if Copy? = Yes)" ma:default="n/a" ma:description="Site/document library where master version is maintained" ma:format="Dropdown" ma:internalName="MasterLocation_x0028_ifCopy_x003d_Yes_x0029_">
      <xsd:simpleType>
        <xsd:restriction base="dms:Choice">
          <xsd:enumeration value="Alfresco"/>
          <xsd:enumeration value="Catalyst / Finance"/>
          <xsd:enumeration value="Content Creation"/>
          <xsd:enumeration value="Creative Studio"/>
          <xsd:enumeration value="GPMOT"/>
          <xsd:enumeration value="Learning"/>
          <xsd:enumeration value="n/a"/>
          <xsd:enumeration value="NGL"/>
          <xsd:enumeration value="SPM"/>
          <xsd:enumeration value="VIP Documents"/>
          <xsd:enumeration value="Other (see note)"/>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element name="AdminComment" ma:index="26" nillable="true" ma:displayName="Admin Comment" ma:format="Dropdown" ma:internalName="Admin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elements/1.1/"/>
    <ds:schemaRef ds:uri="http://purl.org/dc/terms/"/>
    <ds:schemaRef ds:uri="http://schemas.microsoft.com/office/infopath/2007/PartnerControls"/>
    <ds:schemaRef ds:uri="c8ecdccd-e3b0-4392-94c4-49d90f16d1d5"/>
    <ds:schemaRef ds:uri="http://schemas.openxmlformats.org/package/2006/metadata/core-properties"/>
    <ds:schemaRef ds:uri="http://purl.org/dc/dcmitype/"/>
    <ds:schemaRef ds:uri="cc1e726a-7c3b-4654-9122-87de3e28a51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3863D95-82FF-4859-B42D-BE5874459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4668</TotalTime>
  <Words>2553</Words>
  <Application>Microsoft Office PowerPoint</Application>
  <PresentationFormat>Widescreen</PresentationFormat>
  <Paragraphs>296</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Calibri</vt:lpstr>
      <vt:lpstr>Courier New</vt:lpstr>
      <vt:lpstr>NewCenturySchlbkLTStd-Bd</vt:lpstr>
      <vt:lpstr>Summer Font</vt:lpstr>
      <vt:lpstr>Times New Roman</vt:lpstr>
      <vt:lpstr>Wingdings</vt:lpstr>
      <vt:lpstr>Work Sans</vt:lpstr>
      <vt:lpstr>Optimized Template Master</vt:lpstr>
      <vt:lpstr>Organizational Behavior, 14e</vt:lpstr>
      <vt:lpstr>Icebreaker</vt:lpstr>
      <vt:lpstr>Learning Outcomes</vt:lpstr>
      <vt:lpstr>1-1</vt:lpstr>
      <vt:lpstr>Figure 1.1 The Nature of Organizational Behavior</vt:lpstr>
      <vt:lpstr>Why Study OB?</vt:lpstr>
      <vt:lpstr>Knowledge Check 1.1</vt:lpstr>
      <vt:lpstr>1-2</vt:lpstr>
      <vt:lpstr>Basic Management Functions  and Organizational Behavior</vt:lpstr>
      <vt:lpstr>Figure 1.2 Basic Managerial Functions</vt:lpstr>
      <vt:lpstr>Functions of Management</vt:lpstr>
      <vt:lpstr>Critical Management Skills</vt:lpstr>
      <vt:lpstr>Human Resource Management</vt:lpstr>
      <vt:lpstr>Group Activity</vt:lpstr>
      <vt:lpstr>1-3</vt:lpstr>
      <vt:lpstr>Sources of Competitive Advantage</vt:lpstr>
      <vt:lpstr>Types of Business Strategies</vt:lpstr>
      <vt:lpstr>Knowledge Check 1.2</vt:lpstr>
      <vt:lpstr>1-4</vt:lpstr>
      <vt:lpstr>Origins of Organizational Behavior (1 of 2)</vt:lpstr>
      <vt:lpstr>Origins of Organizational Behavior (2 of 2)</vt:lpstr>
      <vt:lpstr>Organizations as Open Systems</vt:lpstr>
      <vt:lpstr>Figure 1.3 The Systems Approach to Organizations</vt:lpstr>
      <vt:lpstr>Situational Perspectives  on Organizational Behavior</vt:lpstr>
      <vt:lpstr>Figure 1.4 Universal versus Situational Approach</vt:lpstr>
      <vt:lpstr>Interactionalism: People and Situations</vt:lpstr>
      <vt:lpstr>Polling Activity</vt:lpstr>
      <vt:lpstr>1-5</vt:lpstr>
      <vt:lpstr>Managing for Effectiveness </vt:lpstr>
      <vt:lpstr>Enhancing Individual and Team  Performance Behaviors</vt:lpstr>
      <vt:lpstr>Enhancing Employee Engagement  and Commitment</vt:lpstr>
      <vt:lpstr>Promoting Organizational Citizenship Behaviors</vt:lpstr>
      <vt:lpstr>Minimizing Dysfunctional Behaviors</vt:lpstr>
      <vt:lpstr>Driving Strategic Execution</vt:lpstr>
      <vt:lpstr>How Do We Know What We Know?</vt:lpstr>
      <vt:lpstr>The Scientific Method</vt:lpstr>
      <vt:lpstr>Figure 1.5 The Scientific Method</vt:lpstr>
      <vt:lpstr>Correlation</vt:lpstr>
      <vt:lpstr>Figure 1.6  Interpreting Correlations</vt:lpstr>
      <vt:lpstr>Discussion Activity</vt:lpstr>
      <vt:lpstr>Discussion Activity Debrief</vt:lpstr>
      <vt:lpstr>1-6</vt:lpstr>
      <vt:lpstr>Figure 1.7 Organizational Behavior Framework</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Williams</dc:creator>
  <cp:lastModifiedBy>User</cp:lastModifiedBy>
  <cp:revision>67</cp:revision>
  <cp:lastPrinted>2016-10-03T15:29:39Z</cp:lastPrinted>
  <dcterms:created xsi:type="dcterms:W3CDTF">2021-12-10T16:21:02Z</dcterms:created>
  <dcterms:modified xsi:type="dcterms:W3CDTF">2025-05-17T15:17:28Z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ExtendedDescription">
    <vt:lpwstr/>
  </property>
  <property fmtid="{D5CDD505-2E9C-101B-9397-08002B2CF9AE}" pid="15" name="TriggerFlowInfo">
    <vt:lpwstr/>
  </property>
  <property fmtid="{D5CDD505-2E9C-101B-9397-08002B2CF9AE}" pid="16" name="Notes">
    <vt:lpwstr>Manage access: Not shared</vt:lpwstr>
  </property>
</Properties>
</file>