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684" r:id="rId3"/>
    <p:sldMasterId id="2147483701" r:id="rId4"/>
  </p:sldMasterIdLst>
  <p:notesMasterIdLst>
    <p:notesMasterId r:id="rId34"/>
  </p:notesMasterIdLst>
  <p:sldIdLst>
    <p:sldId id="287" r:id="rId5"/>
    <p:sldId id="288" r:id="rId6"/>
    <p:sldId id="289" r:id="rId7"/>
    <p:sldId id="290" r:id="rId8"/>
    <p:sldId id="291" r:id="rId9"/>
    <p:sldId id="293" r:id="rId10"/>
    <p:sldId id="294" r:id="rId11"/>
    <p:sldId id="296" r:id="rId12"/>
    <p:sldId id="299" r:id="rId13"/>
    <p:sldId id="295" r:id="rId14"/>
    <p:sldId id="297" r:id="rId15"/>
    <p:sldId id="298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6" r:id="rId32"/>
    <p:sldId id="26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64" userDrawn="1">
          <p15:clr>
            <a:srgbClr val="A4A3A4"/>
          </p15:clr>
        </p15:guide>
        <p15:guide id="3" orient="horz" pos="2256" userDrawn="1">
          <p15:clr>
            <a:srgbClr val="A4A3A4"/>
          </p15:clr>
        </p15:guide>
        <p15:guide id="4" pos="56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0079A4"/>
    <a:srgbClr val="009ED6"/>
    <a:srgbClr val="005A7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242" autoAdjust="0"/>
  </p:normalViewPr>
  <p:slideViewPr>
    <p:cSldViewPr snapToGrid="0" showGuides="1">
      <p:cViewPr varScale="1">
        <p:scale>
          <a:sx n="42" d="100"/>
          <a:sy n="42" d="100"/>
        </p:scale>
        <p:origin x="1040" y="32"/>
      </p:cViewPr>
      <p:guideLst>
        <p:guide pos="3264"/>
        <p:guide orient="horz" pos="2256"/>
        <p:guide pos="5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5C3B8-DF6A-4363-A71C-1FB575177303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1EC21-83FD-4AF0-B117-AFF74164C9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6A8FE-C056-4DC1-BA59-4FD31E81E611}"/>
              </a:ext>
            </a:extLst>
          </p:cNvPr>
          <p:cNvSpPr/>
          <p:nvPr userDrawn="1"/>
        </p:nvSpPr>
        <p:spPr>
          <a:xfrm>
            <a:off x="342900" y="2111793"/>
            <a:ext cx="3863458" cy="386345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D253F-227D-42CF-8F90-F47004F80DEE}"/>
              </a:ext>
            </a:extLst>
          </p:cNvPr>
          <p:cNvSpPr/>
          <p:nvPr userDrawn="1"/>
        </p:nvSpPr>
        <p:spPr>
          <a:xfrm>
            <a:off x="473716" y="2383972"/>
            <a:ext cx="3457621" cy="34576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F223C-E880-4B45-A984-2AA8B704804A}"/>
              </a:ext>
            </a:extLst>
          </p:cNvPr>
          <p:cNvSpPr/>
          <p:nvPr userDrawn="1"/>
        </p:nvSpPr>
        <p:spPr>
          <a:xfrm>
            <a:off x="604883" y="2904176"/>
            <a:ext cx="2844244" cy="2806808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8"/>
            <a:ext cx="9144000" cy="374266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57300"/>
            <a:ext cx="4076700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 descr="McGraw-Hill Education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48BEFF-BA62-4F57-A395-1841E3498099}"/>
              </a:ext>
            </a:extLst>
          </p:cNvPr>
          <p:cNvSpPr/>
          <p:nvPr userDrawn="1"/>
        </p:nvSpPr>
        <p:spPr>
          <a:xfrm>
            <a:off x="342900" y="2092349"/>
            <a:ext cx="3886200" cy="38861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4D51A-7AF1-42A2-A701-D7F6FC385612}"/>
              </a:ext>
            </a:extLst>
          </p:cNvPr>
          <p:cNvSpPr/>
          <p:nvPr userDrawn="1"/>
        </p:nvSpPr>
        <p:spPr>
          <a:xfrm>
            <a:off x="495300" y="2362200"/>
            <a:ext cx="3429000" cy="346710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9"/>
            <a:ext cx="9144000" cy="379562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175015-534D-4B45-9B93-A51D73A8606D}"/>
              </a:ext>
            </a:extLst>
          </p:cNvPr>
          <p:cNvSpPr/>
          <p:nvPr userDrawn="1"/>
        </p:nvSpPr>
        <p:spPr>
          <a:xfrm>
            <a:off x="0" y="1400176"/>
            <a:ext cx="9058275" cy="50351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D4D73-2E4C-4522-B139-2F8CECAF237C}"/>
              </a:ext>
            </a:extLst>
          </p:cNvPr>
          <p:cNvSpPr/>
          <p:nvPr userDrawn="1"/>
        </p:nvSpPr>
        <p:spPr>
          <a:xfrm>
            <a:off x="176801" y="1974951"/>
            <a:ext cx="8420697" cy="42558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FA30B7-862B-48DC-911D-C622F5174501}"/>
              </a:ext>
            </a:extLst>
          </p:cNvPr>
          <p:cNvSpPr/>
          <p:nvPr userDrawn="1"/>
        </p:nvSpPr>
        <p:spPr>
          <a:xfrm>
            <a:off x="357036" y="2451637"/>
            <a:ext cx="7784668" cy="359656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A52EEEA-42E7-4D58-A515-BC82AF2F86AD}"/>
              </a:ext>
            </a:extLst>
          </p:cNvPr>
          <p:cNvSpPr/>
          <p:nvPr userDrawn="1"/>
        </p:nvSpPr>
        <p:spPr>
          <a:xfrm>
            <a:off x="0" y="1428750"/>
            <a:ext cx="9077325" cy="50583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EE661-1795-4CB3-A8FF-EDE257BB547C}"/>
              </a:ext>
            </a:extLst>
          </p:cNvPr>
          <p:cNvSpPr/>
          <p:nvPr userDrawn="1"/>
        </p:nvSpPr>
        <p:spPr>
          <a:xfrm>
            <a:off x="189110" y="1902549"/>
            <a:ext cx="8434348" cy="4352837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 dirty="0"/>
              <a:t>1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0BCA5E8-39CF-4B97-B9D1-0E78871A2B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9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501497C-45D5-4DAB-90FA-03EA7A225A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4A79-40CC-487A-BC62-3F34B98C5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9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/>
            </a:lvl1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 descr="McGraw-Hill Education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04" r:id="rId5"/>
    <p:sldLayoutId id="2147483705" r:id="rId6"/>
    <p:sldLayoutId id="214748370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  <p:sldLayoutId id="2147483695" r:id="rId4"/>
    <p:sldLayoutId id="2147483696" r:id="rId5"/>
    <p:sldLayoutId id="214748369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Fifteen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Agile Project Management</a:t>
            </a:r>
          </a:p>
        </p:txBody>
      </p:sp>
      <p:pic>
        <p:nvPicPr>
          <p:cNvPr id="7" name="Picture Placeholder 6" descr="A picture containing water, riding, wave, man&#10;&#10;Description automatically generated">
            <a:extLst>
              <a:ext uri="{FF2B5EF4-FFF2-40B4-BE49-F238E27FC236}">
                <a16:creationId xmlns:a16="http://schemas.microsoft.com/office/drawing/2014/main" id="{A436F9AF-8ACB-4E69-B2C1-9B3EC32C10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5810"/>
          <a:stretch>
            <a:fillRect/>
          </a:stretch>
        </p:blipFill>
        <p:spPr>
          <a:xfrm>
            <a:off x="4572000" y="1230619"/>
            <a:ext cx="4229100" cy="497645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0028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15.2  Agile 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Utilizes a rolling wave planning and scheduling project methodology.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continuously developed through a series of incremental iterations over time.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Iterations are short time frames (“time boxes”).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goal of each iteration is to develop a workable product that satisfies one or more desired product features to demonstrate to the customer and other key stakeholders.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At the end of each iteration, stakeholders and customers review progress and re-evaluate priorities to ensure alignment with customer needs and company goals.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Each new iteration subsumes the work of the previous iterations and adds new capabilities to the evolving product.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5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Iterative, Incremental Product Development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17275" t="21307" r="9776" b="28481"/>
          <a:stretch/>
        </p:blipFill>
        <p:spPr>
          <a:xfrm>
            <a:off x="612380" y="1512968"/>
            <a:ext cx="7922020" cy="30672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1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Iterative Development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Continuous integration, verification, and validation of the evolving product.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Frequent demonstration of progress to increase the likelihood that the end product will satisfy customer needs.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Early detection of defects and problems.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0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Methodologies Responding to the Challenges of Unpredictable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Scrum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Extreme Programming (XP)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Agile Modeling Lean Development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RUP (Rational Unified Process)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Crystal Clear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Dynamic Systems Development Method (DSDM)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Rapid Product Development (RPD)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Focus on customer value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Iterative and incremental delivery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Experimentation and adaptation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Self-organization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Servant leadership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Continuous improvement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5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15.3  Agile PM in Action: Scrum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62521"/>
            <a:ext cx="8458200" cy="55195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Scrum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 holistic approach to developing new products, where the whole team “tries to go the distance as a unit, passing the ball back and forth.”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Begins with a high-level scope definition and ballpark time and cost estimates for the project.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Use product </a:t>
            </a:r>
            <a:r>
              <a:rPr lang="en-US" i="1" dirty="0"/>
              <a:t>features</a:t>
            </a:r>
            <a:r>
              <a:rPr lang="en-US" dirty="0"/>
              <a:t> as deliverables.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 </a:t>
            </a:r>
            <a:r>
              <a:rPr lang="en-US" i="1" dirty="0"/>
              <a:t>feature</a:t>
            </a:r>
            <a:r>
              <a:rPr lang="en-US" dirty="0"/>
              <a:t> is defined as a piece of a product that delivers some useful functionality to a customer.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project team tackles the highest-priority feasible feature first.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Priorities are re-evaluated after each iteration.</a:t>
            </a:r>
          </a:p>
          <a:p>
            <a:pPr marL="860425" lvl="2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Iterations are called sprints and should last no longer than four weeks.</a:t>
            </a:r>
          </a:p>
          <a:p>
            <a:pPr marL="860425" lvl="2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goal of each sprint is to produce fully functional features.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Specific features are created according to four distinct phases: analysis, design, build, and test.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3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Development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42900" y="1528417"/>
            <a:ext cx="8458200" cy="39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51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Roles and Responsibilities in the Scrum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983411"/>
            <a:ext cx="8458200" cy="56901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Product Owner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Acts on behalf of customers/end users to represent their interests.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Works with the development team to refine features through stories and end users cases.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Ensures that the development team focuses their efforts on developing a product that will fulfill the business objective of the project.</a:t>
            </a: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Development Team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responsible for delivering the product.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typically made up of five to nine people with cross-functional skill sets.</a:t>
            </a: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Scrum Master (Project Manager)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Facilitates the scrum process and resolves impediments at the team and organization levels.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Acts as buffer between the team and outside interference but not the leader of team (the team leads itself!)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Helps the product owner with planning and try to keep the team energized.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2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Meetings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15.5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42900" y="1622332"/>
            <a:ext cx="8458200" cy="1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10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Product Backlog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14549" t="25808" r="13672" b="25366"/>
          <a:stretch/>
        </p:blipFill>
        <p:spPr>
          <a:xfrm>
            <a:off x="547000" y="1466336"/>
            <a:ext cx="7987400" cy="305623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15.6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7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0F6B8F-CA1C-47EA-BAE3-39A8DCBF896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21354"/>
            <a:ext cx="8458200" cy="4127082"/>
          </a:xfrm>
        </p:spPr>
      </p:pic>
    </p:spTree>
    <p:extLst>
      <p:ext uri="{BB962C8B-B14F-4D97-AF65-F5344CB8AC3E}">
        <p14:creationId xmlns:p14="http://schemas.microsoft.com/office/powerpoint/2010/main" val="186327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Sprint Backlog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15.7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19112" y="1540087"/>
            <a:ext cx="81057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05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Burndown Chart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203390" y="1276350"/>
            <a:ext cx="6737220" cy="4972050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15.8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53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Burndown Chart after Six Sprints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895150" y="1276350"/>
            <a:ext cx="7353699" cy="4972050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15.9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3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15.4  Extreme Programming and Kanban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16363"/>
            <a:ext cx="8458200" cy="55903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Extreme Programming (XP)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 more aggressive form of Scrum that organizes people to produce higher-quality software more efficiently.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Considers change a natural, even desirable aspect of software development projects and should be planned for, instead of eliminated.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Are test-driven development and paired programming.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founded on five values: communication, simplicity, feedback, courage and respect.</a:t>
            </a: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Kanban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 lean management methodology that has been adapted by Agile practitioners to help manage project work flow.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Consists of a whiteboard divided into three columns: Planned, Work in Progress, and Done.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based on the idea of a pull system—signaling when the team is ready for more work.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Helps the team visualize the work flow on the project and focus their attention on the most critical work.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8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15.5  Applying Agile PM to Large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Scaling</a:t>
            </a:r>
          </a:p>
          <a:p>
            <a:pPr marL="342900" indent="-342900">
              <a:buFontTx/>
              <a:buChar char="-"/>
            </a:pPr>
            <a:r>
              <a:rPr lang="en-US" dirty="0"/>
              <a:t>Involves several teams working on different features at the same time.</a:t>
            </a:r>
          </a:p>
          <a:p>
            <a:pPr marL="342900" indent="-342900">
              <a:buFontTx/>
              <a:buChar char="-"/>
            </a:pPr>
            <a:r>
              <a:rPr lang="en-US" dirty="0"/>
              <a:t>Needs to make sure that the different features being created work in harmony with each other—integration.</a:t>
            </a:r>
          </a:p>
          <a:p>
            <a:r>
              <a:rPr lang="en-US" b="1" dirty="0">
                <a:solidFill>
                  <a:srgbClr val="C00000"/>
                </a:solidFill>
              </a:rPr>
              <a:t>Staging</a:t>
            </a:r>
          </a:p>
          <a:p>
            <a:pPr marL="342900" indent="-342900">
              <a:buFontTx/>
              <a:buChar char="-"/>
            </a:pPr>
            <a:r>
              <a:rPr lang="en-US" dirty="0"/>
              <a:t>Requires significant up-front planning to manage the interdependences of different features that will be developed.</a:t>
            </a:r>
          </a:p>
          <a:p>
            <a:pPr marL="342900" indent="-342900">
              <a:buFontTx/>
              <a:buChar char="-"/>
            </a:pPr>
            <a:r>
              <a:rPr lang="en-US" dirty="0"/>
              <a:t>Involves developing protocols and defining roles for coordinating efforts and assuring compatibility.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6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Project Management Structure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15.10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722166" y="1276350"/>
            <a:ext cx="5699667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74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15.6  Limitations and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Agile PM is not a simple methodology.  Adoption tends to evolve over time.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Many of the Agile principles, including self-organizing teams and intense collaboration, are incompatible with corporate cultures.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Agile PM does not satisfy top management’s need for control.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Agile skeptics warn that evolving requirements contribute to scope creep.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Agile PM requires active customer involvement.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8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15.7  Hybrid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Agile PM is used up front to resolve key scope questions and define requirements.  Then traditional PM is applied to complete the project.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Incremental, experimentation is used to resolve technical issues, allowing for a formal implementation plan.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Many companies use hybrid models on large projects that combine waterfall and Agile methods.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Teams use Agile techniques on plan-driven projects.  Teams use shorter iterations and retrospectives to get critical customer feedback.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Kanban methods are used by traditional teams to visualize work and identify bottlenecks in the project schedule.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50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Agile Project Management</a:t>
            </a:r>
          </a:p>
          <a:p>
            <a:pPr marL="342900" indent="-342900">
              <a:buFontTx/>
              <a:buChar char="-"/>
            </a:pPr>
            <a:r>
              <a:rPr lang="en-US" dirty="0"/>
              <a:t>Extreme Programming</a:t>
            </a:r>
          </a:p>
          <a:p>
            <a:pPr marL="342900" indent="-342900">
              <a:buFontTx/>
              <a:buChar char="-"/>
            </a:pPr>
            <a:r>
              <a:rPr lang="en-US" dirty="0"/>
              <a:t>Feature</a:t>
            </a:r>
          </a:p>
          <a:p>
            <a:pPr marL="342900" indent="-342900">
              <a:buFontTx/>
              <a:buChar char="-"/>
            </a:pPr>
            <a:r>
              <a:rPr lang="en-US" dirty="0"/>
              <a:t>Hybrid model</a:t>
            </a:r>
          </a:p>
          <a:p>
            <a:pPr marL="342900" indent="-342900">
              <a:buFontTx/>
              <a:buChar char="-"/>
            </a:pPr>
            <a:r>
              <a:rPr lang="en-US" dirty="0"/>
              <a:t>Iterative, incremental development (IID)</a:t>
            </a:r>
          </a:p>
          <a:p>
            <a:pPr marL="342900" indent="-342900">
              <a:buFontTx/>
              <a:buChar char="-"/>
            </a:pPr>
            <a:r>
              <a:rPr lang="en-US" dirty="0"/>
              <a:t>Kanban</a:t>
            </a:r>
          </a:p>
          <a:p>
            <a:pPr marL="342900" indent="-342900">
              <a:buFontTx/>
              <a:buChar char="-"/>
            </a:pPr>
            <a:r>
              <a:rPr lang="en-US" dirty="0"/>
              <a:t>Product backlog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24400" y="1265538"/>
            <a:ext cx="4076700" cy="49911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Product owner</a:t>
            </a:r>
          </a:p>
          <a:p>
            <a:pPr marL="342900" indent="-342900">
              <a:buFontTx/>
              <a:buChar char="-"/>
            </a:pPr>
            <a:r>
              <a:rPr lang="en-US" dirty="0"/>
              <a:t>Release burndown chart</a:t>
            </a:r>
          </a:p>
          <a:p>
            <a:pPr marL="342900" indent="-342900">
              <a:buFontTx/>
              <a:buChar char="-"/>
            </a:pPr>
            <a:r>
              <a:rPr lang="en-US" dirty="0"/>
              <a:t>Scaling</a:t>
            </a:r>
          </a:p>
          <a:p>
            <a:pPr marL="342900" indent="-342900">
              <a:buFontTx/>
              <a:buChar char="-"/>
            </a:pPr>
            <a:r>
              <a:rPr lang="en-US" dirty="0"/>
              <a:t>Scrum master</a:t>
            </a:r>
          </a:p>
          <a:p>
            <a:pPr marL="342900" indent="-342900">
              <a:buFontTx/>
              <a:buChar char="-"/>
            </a:pPr>
            <a:r>
              <a:rPr lang="en-US" dirty="0"/>
              <a:t>Self-organizing team</a:t>
            </a:r>
          </a:p>
          <a:p>
            <a:pPr marL="342900" indent="-342900">
              <a:buFontTx/>
              <a:buChar char="-"/>
            </a:pPr>
            <a:r>
              <a:rPr lang="en-US" dirty="0"/>
              <a:t>Sprint backlog</a:t>
            </a:r>
          </a:p>
          <a:p>
            <a:pPr marL="342900" indent="-342900">
              <a:buFontTx/>
              <a:buChar char="-"/>
            </a:pPr>
            <a:r>
              <a:rPr lang="en-US" dirty="0"/>
              <a:t>Sprint burndown chart</a:t>
            </a:r>
          </a:p>
          <a:p>
            <a:pPr marL="342900" indent="-342900">
              <a:buFontTx/>
              <a:buChar char="-"/>
            </a:pPr>
            <a:r>
              <a:rPr lang="en-US" dirty="0"/>
              <a:t>Waterfall method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38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E3099-19E7-4F65-BE4F-763526BE7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22237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15-01	Recognize the conditions in which traditional project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management versus Agile Project Management should be used.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15-02	Understand the value of iterative, incremental development for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creating new products.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15-03	Identify core Agile principles.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15-04	Understand the basic methodology used in Scrum.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15-05	Understand the basic methodology used by Extreme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programming.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15-06	Know how to create and use a Kanban board.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15-07	Recognize the limitations of Agile Project Management.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9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15.1	Traditional versus Agile Methods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15.2	Agile PM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15.3	Agile PM in Action: Scrum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15.4	Extreme Programming and Kanban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15.5	Applying Agile PM to Large Projects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15.6	Limitations and Concerns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15.7	Hybrid Models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3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15.1  Traditional versus Agile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Traditional Project Management Approach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Concentrates on thorough, up front planning of the entire project.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Requires a high degree of predictability to be effective.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Agile Project Management (Agile PM)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Relies on iterative, incremental development (IID).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ideal for exploratory projects in which requirements need to be discovered and new technology tested.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Focuses on active collaboration between the project team and customers representatives, breaking projects into small, functional pieces and adapting to changing requirements.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8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Waterfall Approach to Software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848" y="1245350"/>
            <a:ext cx="5946303" cy="4959580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Set of 12 Guiding Principles for Agile 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46205"/>
            <a:ext cx="8458200" cy="562732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Our highest priority is to satisfy the customer through early and continuous delivery of valuable software.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Welcome changing requirements, even late in development.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Deliver working software frequently, from a couple of weeks to a couple of months, with a preference to the shorter timescale.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Businesspeople and developers must work together daily throughout the project.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Build projects around motivated individuals. Give them the environment and support they need and trust them to get the job done.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The most efficient and effective method of conveying information to and within a development team is face-to-face conversation.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Working software is the primary measure of progress.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/>
              <a:t>Agile processes promote sustainable development. 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Continuous attention to technical excellence and good design enhances agility.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Simplicity—the art of maximizing the amount of work not done—is essential.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The best architectures, requirements, and designs emerge from self-organizing teams.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At regular intervals, the team reflects on how to become more effective, then turns and adjusts its behavior accordingly.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0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Uncertainty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AFC2BD-2AA3-47F6-932F-A4FCF654243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44" y="1357422"/>
            <a:ext cx="5237311" cy="4942098"/>
          </a:xfrm>
        </p:spPr>
      </p:pic>
    </p:spTree>
    <p:extLst>
      <p:ext uri="{BB962C8B-B14F-4D97-AF65-F5344CB8AC3E}">
        <p14:creationId xmlns:p14="http://schemas.microsoft.com/office/powerpoint/2010/main" val="370012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Traditional Project Management versus Agile Project Management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20684" t="36370" r="7439" b="23633"/>
          <a:stretch/>
        </p:blipFill>
        <p:spPr>
          <a:xfrm>
            <a:off x="699345" y="1548714"/>
            <a:ext cx="7835055" cy="24524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15.1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1483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B5822631-C789-4209-A92D-60DE76681D32}"/>
    </a:ext>
  </a:extLst>
</a:theme>
</file>

<file path=ppt/theme/theme2.xml><?xml version="1.0" encoding="utf-8"?>
<a:theme xmlns:a="http://schemas.openxmlformats.org/drawingml/2006/main" name="MainContent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A583025C-903C-437B-8894-B4D688C79810}"/>
    </a:ext>
  </a:extLst>
</a:theme>
</file>

<file path=ppt/theme/theme3.xml><?xml version="1.0" encoding="utf-8"?>
<a:theme xmlns:a="http://schemas.openxmlformats.org/drawingml/2006/main" name="Closing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433A7F97-21B1-47D0-8E89-8F076CA4DE50}"/>
    </a:ext>
  </a:extLst>
</a:theme>
</file>

<file path=ppt/theme/theme4.xml><?xml version="1.0" encoding="utf-8"?>
<a:theme xmlns:a="http://schemas.openxmlformats.org/drawingml/2006/main" name="ImageDescriptionAppendix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96D38B68-5ABE-4D20-A7AF-597351431D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Larson 8e PPT Template</Template>
  <TotalTime>181</TotalTime>
  <Words>1482</Words>
  <Application>Microsoft Office PowerPoint</Application>
  <PresentationFormat>On-screen Show (4:3)</PresentationFormat>
  <Paragraphs>191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Title Slides Master</vt:lpstr>
      <vt:lpstr>MainContentSlideMaster</vt:lpstr>
      <vt:lpstr>ClosingMaster</vt:lpstr>
      <vt:lpstr>ImageDescriptionAppendixSlideMaster</vt:lpstr>
      <vt:lpstr>Chapter Fifteen</vt:lpstr>
      <vt:lpstr>Where We Are Now</vt:lpstr>
      <vt:lpstr>Learning Objectives</vt:lpstr>
      <vt:lpstr>Chapter Outline</vt:lpstr>
      <vt:lpstr>15.1  Traditional versus Agile Methods</vt:lpstr>
      <vt:lpstr>The Waterfall Approach to Software Development</vt:lpstr>
      <vt:lpstr>A Set of 12 Guiding Principles for Agile PM</vt:lpstr>
      <vt:lpstr>Project Uncertainty</vt:lpstr>
      <vt:lpstr>Traditional Project Management versus Agile Project Management</vt:lpstr>
      <vt:lpstr>15.2  Agile PM</vt:lpstr>
      <vt:lpstr>Iterative, Incremental Product Development</vt:lpstr>
      <vt:lpstr>Advantages of Iterative Development Process</vt:lpstr>
      <vt:lpstr>Other Methodologies Responding to the Challenges of Unpredictable Projects</vt:lpstr>
      <vt:lpstr>Agile Principles</vt:lpstr>
      <vt:lpstr>15.3  Agile PM in Action: Scrum</vt:lpstr>
      <vt:lpstr>Scrum Development Process</vt:lpstr>
      <vt:lpstr>Key Roles and Responsibilities in the Scrum Process</vt:lpstr>
      <vt:lpstr>Scrum Meetings</vt:lpstr>
      <vt:lpstr>Partial Product Backlog</vt:lpstr>
      <vt:lpstr>Partial Sprint Backlog</vt:lpstr>
      <vt:lpstr>Sprint Burndown Chart</vt:lpstr>
      <vt:lpstr>Release Burndown Chart after Six Sprints</vt:lpstr>
      <vt:lpstr>15.4  Extreme Programming and Kanban</vt:lpstr>
      <vt:lpstr>15.5  Applying Agile PM to Large Projects</vt:lpstr>
      <vt:lpstr>Hub Project Management Structure</vt:lpstr>
      <vt:lpstr>15.6  Limitations and Concerns</vt:lpstr>
      <vt:lpstr>15.7  Hybrid Models</vt:lpstr>
      <vt:lpstr>Key Terms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Fifteen</dc:title>
  <dc:creator>Pinyarat S.</dc:creator>
  <cp:keywords>PPT</cp:keywords>
  <cp:lastModifiedBy>User</cp:lastModifiedBy>
  <cp:revision>1</cp:revision>
  <dcterms:created xsi:type="dcterms:W3CDTF">2019-06-06T18:43:36Z</dcterms:created>
  <dcterms:modified xsi:type="dcterms:W3CDTF">2025-05-17T04:38:11Z</dcterms:modified>
</cp:coreProperties>
</file>