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2909" autoAdjust="0"/>
  </p:normalViewPr>
  <p:slideViewPr>
    <p:cSldViewPr snapToGrid="0">
      <p:cViewPr varScale="1">
        <p:scale>
          <a:sx n="84" d="100"/>
          <a:sy n="84" d="100"/>
        </p:scale>
        <p:origin x="9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E7F92-6BDE-474E-A56B-0CF62A4B2C96}"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CA902-450E-45C6-A882-EB11B2D169B8}" type="slidenum">
              <a:rPr lang="en-US" smtClean="0"/>
              <a:t>‹#›</a:t>
            </a:fld>
            <a:endParaRPr lang="en-US"/>
          </a:p>
        </p:txBody>
      </p:sp>
    </p:spTree>
    <p:extLst>
      <p:ext uri="{BB962C8B-B14F-4D97-AF65-F5344CB8AC3E}">
        <p14:creationId xmlns:p14="http://schemas.microsoft.com/office/powerpoint/2010/main" val="297699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Boeing is a global company specializing in aerospace products ranging from commercial and defense to the space industry. Nevertheless, it grows and develops thanks to strategic cooperation, sustainable development, and integrating new technologies to remain relevant and industry leaders. Boeing is majorly involved in commercial aviation and defense business. Its key ones are the production of airplanes such as the 737 MAX and 787 Dreamliner and service support and sales (Woo et al., 2021). Defense is its largest market segment, and Boeing sells fighter jets and collaborates with NASA. It also focuses on the Sustainable Aviation Fuels and the global collaborations. The challenges in the recent past have involved safety concerns and competition pressures. The key strategic activities through which Boeing is responding to these issues include innovation, quality improvement, and training and development of its workforce. These strategic directions align with its mission of creating a better world through aerospace achievement.</a:t>
            </a:r>
          </a:p>
          <a:p>
            <a:endParaRPr lang="en-US" dirty="0"/>
          </a:p>
        </p:txBody>
      </p:sp>
      <p:sp>
        <p:nvSpPr>
          <p:cNvPr id="4" name="Slide Number Placeholder 3"/>
          <p:cNvSpPr>
            <a:spLocks noGrp="1"/>
          </p:cNvSpPr>
          <p:nvPr>
            <p:ph type="sldNum" sz="quarter" idx="5"/>
          </p:nvPr>
        </p:nvSpPr>
        <p:spPr/>
        <p:txBody>
          <a:bodyPr/>
          <a:lstStyle/>
          <a:p>
            <a:fld id="{A82CA902-450E-45C6-A882-EB11B2D169B8}" type="slidenum">
              <a:rPr lang="en-US" smtClean="0"/>
              <a:t>2</a:t>
            </a:fld>
            <a:endParaRPr lang="en-US"/>
          </a:p>
        </p:txBody>
      </p:sp>
    </p:spTree>
    <p:extLst>
      <p:ext uri="{BB962C8B-B14F-4D97-AF65-F5344CB8AC3E}">
        <p14:creationId xmlns:p14="http://schemas.microsoft.com/office/powerpoint/2010/main" val="385936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Using Boeing's EFE Matrix, one gets a weighted score of 3.33, which shows that it aligns with opportunities and, at the same time, handles threats. These are increasing demands for air travel worldwide, continued growth of the defense and space industry, and the need for more fuel-efficient and environmentally friendly aircraft. Some of the significant threats include stiff competition from industry actors such as Airbus, high regulatory risks, disruptions in parts supply, and unfavorable economic conditions. External strategy at Boeing should focus on the market and technology advances while adapting compliance and supply chain strategies.</a:t>
            </a:r>
          </a:p>
          <a:p>
            <a:endParaRPr lang="en-US" dirty="0"/>
          </a:p>
        </p:txBody>
      </p:sp>
      <p:sp>
        <p:nvSpPr>
          <p:cNvPr id="4" name="Slide Number Placeholder 3"/>
          <p:cNvSpPr>
            <a:spLocks noGrp="1"/>
          </p:cNvSpPr>
          <p:nvPr>
            <p:ph type="sldNum" sz="quarter" idx="5"/>
          </p:nvPr>
        </p:nvSpPr>
        <p:spPr/>
        <p:txBody>
          <a:bodyPr/>
          <a:lstStyle/>
          <a:p>
            <a:fld id="{A82CA902-450E-45C6-A882-EB11B2D169B8}" type="slidenum">
              <a:rPr lang="en-US" smtClean="0"/>
              <a:t>3</a:t>
            </a:fld>
            <a:endParaRPr lang="en-US"/>
          </a:p>
        </p:txBody>
      </p:sp>
    </p:spTree>
    <p:extLst>
      <p:ext uri="{BB962C8B-B14F-4D97-AF65-F5344CB8AC3E}">
        <p14:creationId xmlns:p14="http://schemas.microsoft.com/office/powerpoint/2010/main" val="82868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IFE Matrix analysis yields Boeing a score of 3.13 in internal factors, signifying strength but showing the areas that require enhancement. The major strengths are its strong brand name, presence in various regions, and ongoing commitment to research and development. Potential threat sources are the MAX aircraft crisis, extremely high leverage, and low employee engagement. However, it is an understatement to say that Boeing has to return to the drawing board to regain market confidence, cut costs, and become operationally excellent and financially efficient. Commitment from top management, creativity, and effective employee communication are crucial in strengthening internal performance and maintaining the company's worldwide presence.</a:t>
            </a:r>
          </a:p>
          <a:p>
            <a:endParaRPr lang="en-US" dirty="0"/>
          </a:p>
        </p:txBody>
      </p:sp>
      <p:sp>
        <p:nvSpPr>
          <p:cNvPr id="4" name="Slide Number Placeholder 3"/>
          <p:cNvSpPr>
            <a:spLocks noGrp="1"/>
          </p:cNvSpPr>
          <p:nvPr>
            <p:ph type="sldNum" sz="quarter" idx="5"/>
          </p:nvPr>
        </p:nvSpPr>
        <p:spPr/>
        <p:txBody>
          <a:bodyPr/>
          <a:lstStyle/>
          <a:p>
            <a:fld id="{A82CA902-450E-45C6-A882-EB11B2D169B8}" type="slidenum">
              <a:rPr lang="en-US" smtClean="0"/>
              <a:t>4</a:t>
            </a:fld>
            <a:endParaRPr lang="en-US"/>
          </a:p>
        </p:txBody>
      </p:sp>
    </p:spTree>
    <p:extLst>
      <p:ext uri="{BB962C8B-B14F-4D97-AF65-F5344CB8AC3E}">
        <p14:creationId xmlns:p14="http://schemas.microsoft.com/office/powerpoint/2010/main" val="19539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TOWS Matrix indicates the following strategic options for Boeing. SO1 is responsible for commercial sales and new market expansion, and SO2 entails defense and space cooperation globally. WO1 is focused on improving cargo and service partnerships to create a strong supply chain, while WO2 restores its brand image through training and support (Lo Verde, 2024). ST1 makes slight innovations to beat Airbus, while ST2 takes advantage of Boeing's defense division during the commercial downturn. WT1 identifies structural flexibility processes in production, and WT2 identifies cultural flexibility to enhance morale and trust.</a:t>
            </a:r>
          </a:p>
          <a:p>
            <a:endParaRPr lang="en-US" dirty="0"/>
          </a:p>
        </p:txBody>
      </p:sp>
      <p:sp>
        <p:nvSpPr>
          <p:cNvPr id="4" name="Slide Number Placeholder 3"/>
          <p:cNvSpPr>
            <a:spLocks noGrp="1"/>
          </p:cNvSpPr>
          <p:nvPr>
            <p:ph type="sldNum" sz="quarter" idx="5"/>
          </p:nvPr>
        </p:nvSpPr>
        <p:spPr/>
        <p:txBody>
          <a:bodyPr/>
          <a:lstStyle/>
          <a:p>
            <a:fld id="{A82CA902-450E-45C6-A882-EB11B2D169B8}" type="slidenum">
              <a:rPr lang="en-US" smtClean="0"/>
              <a:t>5</a:t>
            </a:fld>
            <a:endParaRPr lang="en-US"/>
          </a:p>
        </p:txBody>
      </p:sp>
    </p:spTree>
    <p:extLst>
      <p:ext uri="{BB962C8B-B14F-4D97-AF65-F5344CB8AC3E}">
        <p14:creationId xmlns:p14="http://schemas.microsoft.com/office/powerpoint/2010/main" val="269293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two selected strategies are WO2 and ST1. WO2 aims to restore customer confidence and employee motivation in Boeing through training and customer service (Lo Verde, 2024). Boeing focuses on innovation and R&amp;D, where ST1 benefits from leveraging Boeing to advance beyond Airbus and new entrants in terms of technology, such as sustainable fuel and digital manufacturing. These strategies complement each other, as one helps reshape internal and external culture per conceptions of Boeing, while the other bolsters Boeing’s advantages within its industry competitors, thus positioning it for market dominance in the future.</a:t>
            </a:r>
          </a:p>
          <a:p>
            <a:endParaRPr lang="en-US" dirty="0"/>
          </a:p>
        </p:txBody>
      </p:sp>
      <p:sp>
        <p:nvSpPr>
          <p:cNvPr id="4" name="Slide Number Placeholder 3"/>
          <p:cNvSpPr>
            <a:spLocks noGrp="1"/>
          </p:cNvSpPr>
          <p:nvPr>
            <p:ph type="sldNum" sz="quarter" idx="5"/>
          </p:nvPr>
        </p:nvSpPr>
        <p:spPr/>
        <p:txBody>
          <a:bodyPr/>
          <a:lstStyle/>
          <a:p>
            <a:fld id="{A82CA902-450E-45C6-A882-EB11B2D169B8}" type="slidenum">
              <a:rPr lang="en-US" smtClean="0"/>
              <a:t>6</a:t>
            </a:fld>
            <a:endParaRPr lang="en-US"/>
          </a:p>
        </p:txBody>
      </p:sp>
    </p:spTree>
    <p:extLst>
      <p:ext uri="{BB962C8B-B14F-4D97-AF65-F5344CB8AC3E}">
        <p14:creationId xmlns:p14="http://schemas.microsoft.com/office/powerpoint/2010/main" val="227765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If you have any questions, comments, or feedback on Boeing's strategic approaches or the analysis, kindly let me know. Your contributions are appreciated as they enhance comprehension of strategic management in diverse, challenging industries, such as aerospace. Feel free to do so if you need clarification or address any portion of the TOWS matrix, strategy choice, or the strategies' execution methods.</a:t>
            </a:r>
          </a:p>
          <a:p>
            <a:endParaRPr lang="en-US" dirty="0"/>
          </a:p>
        </p:txBody>
      </p:sp>
      <p:sp>
        <p:nvSpPr>
          <p:cNvPr id="4" name="Slide Number Placeholder 3"/>
          <p:cNvSpPr>
            <a:spLocks noGrp="1"/>
          </p:cNvSpPr>
          <p:nvPr>
            <p:ph type="sldNum" sz="quarter" idx="5"/>
          </p:nvPr>
        </p:nvSpPr>
        <p:spPr/>
        <p:txBody>
          <a:bodyPr/>
          <a:lstStyle/>
          <a:p>
            <a:fld id="{A82CA902-450E-45C6-A882-EB11B2D169B8}" type="slidenum">
              <a:rPr lang="en-US" smtClean="0"/>
              <a:t>7</a:t>
            </a:fld>
            <a:endParaRPr lang="en-US"/>
          </a:p>
        </p:txBody>
      </p:sp>
    </p:spTree>
    <p:extLst>
      <p:ext uri="{BB962C8B-B14F-4D97-AF65-F5344CB8AC3E}">
        <p14:creationId xmlns:p14="http://schemas.microsoft.com/office/powerpoint/2010/main" val="778212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F248-47A8-4F6D-B6E4-BC442CB9E075}"/>
              </a:ext>
            </a:extLst>
          </p:cNvPr>
          <p:cNvSpPr>
            <a:spLocks noGrp="1"/>
          </p:cNvSpPr>
          <p:nvPr>
            <p:ph type="ctrTitle"/>
          </p:nvPr>
        </p:nvSpPr>
        <p:spPr/>
        <p:txBody>
          <a:bodyPr/>
          <a:lstStyle/>
          <a:p>
            <a:pPr>
              <a:lnSpc>
                <a:spcPct val="200000"/>
              </a:lnSpc>
            </a:pPr>
            <a:r>
              <a:rPr lang="en-US" sz="2000" b="1" dirty="0">
                <a:latin typeface="Times New Roman" panose="02020603050405020304" pitchFamily="18" charset="0"/>
                <a:cs typeface="Times New Roman" panose="02020603050405020304" pitchFamily="18" charset="0"/>
              </a:rPr>
              <a:t>Boeing Company Strategic Analysis</a:t>
            </a:r>
          </a:p>
        </p:txBody>
      </p:sp>
      <p:sp>
        <p:nvSpPr>
          <p:cNvPr id="3" name="Subtitle 2">
            <a:extLst>
              <a:ext uri="{FF2B5EF4-FFF2-40B4-BE49-F238E27FC236}">
                <a16:creationId xmlns:a16="http://schemas.microsoft.com/office/drawing/2014/main" id="{AFC33DDD-7FE6-41C7-B993-78AA584FEB17}"/>
              </a:ext>
            </a:extLst>
          </p:cNvPr>
          <p:cNvSpPr>
            <a:spLocks noGrp="1"/>
          </p:cNvSpPr>
          <p:nvPr>
            <p:ph type="subTitle" idx="1"/>
          </p:nvPr>
        </p:nvSpPr>
        <p:spPr>
          <a:xfrm>
            <a:off x="2692398" y="3471338"/>
            <a:ext cx="6815669" cy="1843612"/>
          </a:xfrm>
        </p:spPr>
        <p:txBody>
          <a:bodyPr>
            <a:normAutofit fontScale="25000" lnSpcReduction="20000"/>
          </a:bodyPr>
          <a:lstStyle/>
          <a:p>
            <a:pPr>
              <a:lnSpc>
                <a:spcPct val="220000"/>
              </a:lnSpc>
              <a:spcBef>
                <a:spcPts val="0"/>
              </a:spcBef>
              <a:spcAft>
                <a:spcPts val="0"/>
              </a:spcAft>
            </a:pPr>
            <a:r>
              <a:rPr lang="en-US" sz="4000" dirty="0">
                <a:latin typeface="Times New Roman" panose="02020603050405020304" pitchFamily="18" charset="0"/>
                <a:cs typeface="Times New Roman" panose="02020603050405020304" pitchFamily="18" charset="0"/>
              </a:rPr>
              <a:t>Name</a:t>
            </a:r>
          </a:p>
          <a:p>
            <a:pPr>
              <a:lnSpc>
                <a:spcPct val="220000"/>
              </a:lnSpc>
              <a:spcBef>
                <a:spcPts val="0"/>
              </a:spcBef>
              <a:spcAft>
                <a:spcPts val="0"/>
              </a:spcAft>
            </a:pPr>
            <a:r>
              <a:rPr lang="en-US" sz="4000" dirty="0">
                <a:latin typeface="Times New Roman" panose="02020603050405020304" pitchFamily="18" charset="0"/>
                <a:cs typeface="Times New Roman" panose="02020603050405020304" pitchFamily="18" charset="0"/>
              </a:rPr>
              <a:t>Institution</a:t>
            </a:r>
          </a:p>
          <a:p>
            <a:pPr>
              <a:lnSpc>
                <a:spcPct val="220000"/>
              </a:lnSpc>
              <a:spcBef>
                <a:spcPts val="0"/>
              </a:spcBef>
              <a:spcAft>
                <a:spcPts val="0"/>
              </a:spcAft>
            </a:pPr>
            <a:r>
              <a:rPr lang="en-US" sz="4000" dirty="0">
                <a:latin typeface="Times New Roman" panose="02020603050405020304" pitchFamily="18" charset="0"/>
                <a:cs typeface="Times New Roman" panose="02020603050405020304" pitchFamily="18" charset="0"/>
              </a:rPr>
              <a:t>Course</a:t>
            </a:r>
          </a:p>
          <a:p>
            <a:pPr>
              <a:lnSpc>
                <a:spcPct val="220000"/>
              </a:lnSpc>
              <a:spcBef>
                <a:spcPts val="0"/>
              </a:spcBef>
              <a:spcAft>
                <a:spcPts val="0"/>
              </a:spcAft>
            </a:pPr>
            <a:r>
              <a:rPr lang="en-US" sz="4000" dirty="0">
                <a:latin typeface="Times New Roman" panose="02020603050405020304" pitchFamily="18" charset="0"/>
                <a:cs typeface="Times New Roman" panose="02020603050405020304" pitchFamily="18" charset="0"/>
              </a:rPr>
              <a:t>Instructor</a:t>
            </a:r>
          </a:p>
          <a:p>
            <a:pPr>
              <a:lnSpc>
                <a:spcPct val="220000"/>
              </a:lnSpc>
              <a:spcBef>
                <a:spcPts val="0"/>
              </a:spcBef>
              <a:spcAft>
                <a:spcPts val="0"/>
              </a:spcAft>
            </a:pPr>
            <a:r>
              <a:rPr lang="en-US" sz="4000" dirty="0">
                <a:latin typeface="Times New Roman" panose="02020603050405020304" pitchFamily="18" charset="0"/>
                <a:cs typeface="Times New Roman" panose="02020603050405020304" pitchFamily="18" charset="0"/>
              </a:rPr>
              <a:t>Date</a:t>
            </a:r>
          </a:p>
          <a:p>
            <a:r>
              <a:rPr lang="en-US" b="1" dirty="0"/>
              <a:t> </a:t>
            </a:r>
            <a:endParaRPr lang="en-US" dirty="0"/>
          </a:p>
          <a:p>
            <a:endParaRPr lang="en-US" dirty="0"/>
          </a:p>
        </p:txBody>
      </p:sp>
    </p:spTree>
    <p:extLst>
      <p:ext uri="{BB962C8B-B14F-4D97-AF65-F5344CB8AC3E}">
        <p14:creationId xmlns:p14="http://schemas.microsoft.com/office/powerpoint/2010/main" val="145179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B468-C683-4F63-A8BE-2B6015639886}"/>
              </a:ext>
            </a:extLst>
          </p:cNvPr>
          <p:cNvSpPr>
            <a:spLocks noGrp="1"/>
          </p:cNvSpPr>
          <p:nvPr>
            <p:ph type="title"/>
          </p:nvPr>
        </p:nvSpPr>
        <p:spPr/>
        <p:txBody>
          <a:bodyPr>
            <a:normAutofit/>
          </a:bodyPr>
          <a:lstStyle/>
          <a:p>
            <a:pPr>
              <a:lnSpc>
                <a:spcPct val="200000"/>
              </a:lnSpc>
            </a:pPr>
            <a:r>
              <a:rPr lang="en-US" sz="2000" b="1" dirty="0">
                <a:latin typeface="Times New Roman" panose="02020603050405020304" pitchFamily="18" charset="0"/>
                <a:cs typeface="Times New Roman" panose="02020603050405020304" pitchFamily="18" charset="0"/>
              </a:rPr>
              <a:t>Introduction and Current Strategies</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378A55-C960-4AAF-8550-096401CDF992}"/>
              </a:ext>
            </a:extLst>
          </p:cNvPr>
          <p:cNvSpPr>
            <a:spLocks noGrp="1"/>
          </p:cNvSpPr>
          <p:nvPr>
            <p:ph idx="1"/>
          </p:nvPr>
        </p:nvSpPr>
        <p:spPr>
          <a:xfrm>
            <a:off x="1295401" y="2556932"/>
            <a:ext cx="5436869" cy="3318936"/>
          </a:xfrm>
        </p:spPr>
        <p:txBody>
          <a:bodyPr/>
          <a:lstStyle/>
          <a:p>
            <a:pPr lvl="0">
              <a:lnSpc>
                <a:spcPct val="200000"/>
              </a:lnSpc>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Boeing operates in the commercial, defense, and space sectors worldwide.</a:t>
            </a:r>
          </a:p>
          <a:p>
            <a:pPr lvl="0">
              <a:lnSpc>
                <a:spcPct val="200000"/>
              </a:lnSpc>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Focus on aircraft production (737 MAX, 787) and defense projects with NASA.</a:t>
            </a:r>
          </a:p>
          <a:p>
            <a:pPr lvl="0">
              <a:lnSpc>
                <a:spcPct val="200000"/>
              </a:lnSpc>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Investing in sustainable fuels, digital tech, and global partnerships.</a:t>
            </a:r>
          </a:p>
          <a:p>
            <a:pPr lvl="0">
              <a:lnSpc>
                <a:spcPct val="200000"/>
              </a:lnSpc>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Addressing safety issues and competition through innovation and workforce training.</a:t>
            </a:r>
          </a:p>
          <a:p>
            <a:endParaRPr lang="en-US" dirty="0"/>
          </a:p>
        </p:txBody>
      </p:sp>
      <p:pic>
        <p:nvPicPr>
          <p:cNvPr id="5" name="Picture 4">
            <a:extLst>
              <a:ext uri="{FF2B5EF4-FFF2-40B4-BE49-F238E27FC236}">
                <a16:creationId xmlns:a16="http://schemas.microsoft.com/office/drawing/2014/main" id="{93FB2B9F-8DAD-4DB0-9267-BAD850297DBC}"/>
              </a:ext>
            </a:extLst>
          </p:cNvPr>
          <p:cNvPicPr>
            <a:picLocks noChangeAspect="1"/>
          </p:cNvPicPr>
          <p:nvPr/>
        </p:nvPicPr>
        <p:blipFill>
          <a:blip r:embed="rId3"/>
          <a:stretch>
            <a:fillRect/>
          </a:stretch>
        </p:blipFill>
        <p:spPr>
          <a:xfrm>
            <a:off x="8048623" y="2971802"/>
            <a:ext cx="2847975" cy="1600200"/>
          </a:xfrm>
          <a:prstGeom prst="rect">
            <a:avLst/>
          </a:prstGeom>
        </p:spPr>
      </p:pic>
    </p:spTree>
    <p:extLst>
      <p:ext uri="{BB962C8B-B14F-4D97-AF65-F5344CB8AC3E}">
        <p14:creationId xmlns:p14="http://schemas.microsoft.com/office/powerpoint/2010/main" val="175083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B2B9-531B-4314-962F-BEF35C76EE69}"/>
              </a:ext>
            </a:extLst>
          </p:cNvPr>
          <p:cNvSpPr>
            <a:spLocks noGrp="1"/>
          </p:cNvSpPr>
          <p:nvPr>
            <p:ph type="title"/>
          </p:nvPr>
        </p:nvSpPr>
        <p:spPr/>
        <p:txBody>
          <a:bodyPr>
            <a:normAutofit/>
          </a:bodyPr>
          <a:lstStyle/>
          <a:p>
            <a:pPr>
              <a:lnSpc>
                <a:spcPct val="200000"/>
              </a:lnSpc>
            </a:pPr>
            <a:r>
              <a:rPr lang="en-US" sz="2000" b="1" dirty="0">
                <a:latin typeface="Times New Roman" panose="02020603050405020304" pitchFamily="18" charset="0"/>
                <a:cs typeface="Times New Roman" panose="02020603050405020304" pitchFamily="18" charset="0"/>
              </a:rPr>
              <a:t>EFE Matrix</a:t>
            </a:r>
            <a:endParaRPr lang="en-US" sz="2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6B60F58-88B1-4B03-A2AC-F9A5E0DAE2EF}"/>
              </a:ext>
            </a:extLst>
          </p:cNvPr>
          <p:cNvPicPr>
            <a:picLocks noGrp="1" noChangeAspect="1"/>
          </p:cNvPicPr>
          <p:nvPr>
            <p:ph idx="1"/>
          </p:nvPr>
        </p:nvPicPr>
        <p:blipFill>
          <a:blip r:embed="rId3"/>
          <a:stretch>
            <a:fillRect/>
          </a:stretch>
        </p:blipFill>
        <p:spPr>
          <a:xfrm>
            <a:off x="1943101" y="2557463"/>
            <a:ext cx="7898130" cy="3317875"/>
          </a:xfrm>
          <a:prstGeom prst="rect">
            <a:avLst/>
          </a:prstGeom>
        </p:spPr>
      </p:pic>
    </p:spTree>
    <p:extLst>
      <p:ext uri="{BB962C8B-B14F-4D97-AF65-F5344CB8AC3E}">
        <p14:creationId xmlns:p14="http://schemas.microsoft.com/office/powerpoint/2010/main" val="15915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01D7-C91E-49C5-8DCD-D1F0E83232B9}"/>
              </a:ext>
            </a:extLst>
          </p:cNvPr>
          <p:cNvSpPr>
            <a:spLocks noGrp="1"/>
          </p:cNvSpPr>
          <p:nvPr>
            <p:ph type="title"/>
          </p:nvPr>
        </p:nvSpPr>
        <p:spPr/>
        <p:txBody>
          <a:bodyPr>
            <a:normAutofit/>
          </a:bodyPr>
          <a:lstStyle/>
          <a:p>
            <a:pPr>
              <a:lnSpc>
                <a:spcPct val="200000"/>
              </a:lnSpc>
            </a:pPr>
            <a:r>
              <a:rPr lang="en-US" sz="2000" b="1" dirty="0">
                <a:latin typeface="Times New Roman" panose="02020603050405020304" pitchFamily="18" charset="0"/>
                <a:cs typeface="Times New Roman" panose="02020603050405020304" pitchFamily="18" charset="0"/>
              </a:rPr>
              <a:t>IFE Matrix</a:t>
            </a:r>
            <a:endParaRPr lang="en-US" sz="2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D6A139ED-B5C8-40BA-8FB4-377058E09456}"/>
              </a:ext>
            </a:extLst>
          </p:cNvPr>
          <p:cNvPicPr>
            <a:picLocks noGrp="1" noChangeAspect="1"/>
          </p:cNvPicPr>
          <p:nvPr>
            <p:ph idx="1"/>
          </p:nvPr>
        </p:nvPicPr>
        <p:blipFill>
          <a:blip r:embed="rId3"/>
          <a:stretch>
            <a:fillRect/>
          </a:stretch>
        </p:blipFill>
        <p:spPr>
          <a:xfrm>
            <a:off x="2617470" y="2557463"/>
            <a:ext cx="7532369" cy="3317875"/>
          </a:xfrm>
          <a:prstGeom prst="rect">
            <a:avLst/>
          </a:prstGeom>
        </p:spPr>
      </p:pic>
    </p:spTree>
    <p:extLst>
      <p:ext uri="{BB962C8B-B14F-4D97-AF65-F5344CB8AC3E}">
        <p14:creationId xmlns:p14="http://schemas.microsoft.com/office/powerpoint/2010/main" val="141492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F0F2-8FAC-4A83-92BC-E8E6FEF56EB3}"/>
              </a:ext>
            </a:extLst>
          </p:cNvPr>
          <p:cNvSpPr>
            <a:spLocks noGrp="1"/>
          </p:cNvSpPr>
          <p:nvPr>
            <p:ph type="title"/>
          </p:nvPr>
        </p:nvSpPr>
        <p:spPr>
          <a:xfrm>
            <a:off x="1295402" y="982133"/>
            <a:ext cx="9601196" cy="538058"/>
          </a:xfrm>
        </p:spPr>
        <p:txBody>
          <a:bodyPr>
            <a:normAutofit fontScale="90000"/>
          </a:bodyPr>
          <a:lstStyle/>
          <a:p>
            <a:pPr>
              <a:lnSpc>
                <a:spcPct val="200000"/>
              </a:lnSpc>
            </a:pPr>
            <a:r>
              <a:rPr lang="en-US" sz="2000" b="1" dirty="0">
                <a:latin typeface="Times New Roman" panose="02020603050405020304" pitchFamily="18" charset="0"/>
                <a:cs typeface="Times New Roman" panose="02020603050405020304" pitchFamily="18" charset="0"/>
              </a:rPr>
              <a:t>TOWS Matrix</a:t>
            </a:r>
            <a:endParaRPr lang="en-US" sz="20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11428FBF-3650-49C2-A8AA-6FA3BC467206}"/>
              </a:ext>
            </a:extLst>
          </p:cNvPr>
          <p:cNvPicPr>
            <a:picLocks noGrp="1" noChangeAspect="1"/>
          </p:cNvPicPr>
          <p:nvPr>
            <p:ph idx="1"/>
          </p:nvPr>
        </p:nvPicPr>
        <p:blipFill>
          <a:blip r:embed="rId3"/>
          <a:stretch>
            <a:fillRect/>
          </a:stretch>
        </p:blipFill>
        <p:spPr>
          <a:xfrm>
            <a:off x="1783080" y="1657351"/>
            <a:ext cx="8835390" cy="4571999"/>
          </a:xfrm>
          <a:prstGeom prst="rect">
            <a:avLst/>
          </a:prstGeom>
        </p:spPr>
      </p:pic>
    </p:spTree>
    <p:extLst>
      <p:ext uri="{BB962C8B-B14F-4D97-AF65-F5344CB8AC3E}">
        <p14:creationId xmlns:p14="http://schemas.microsoft.com/office/powerpoint/2010/main" val="228635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B403-D212-48B9-B8AB-7665D86D5313}"/>
              </a:ext>
            </a:extLst>
          </p:cNvPr>
          <p:cNvSpPr>
            <a:spLocks noGrp="1"/>
          </p:cNvSpPr>
          <p:nvPr>
            <p:ph type="title"/>
          </p:nvPr>
        </p:nvSpPr>
        <p:spPr/>
        <p:txBody>
          <a:bodyPr>
            <a:normAutofit/>
          </a:bodyPr>
          <a:lstStyle/>
          <a:p>
            <a:pPr>
              <a:lnSpc>
                <a:spcPct val="200000"/>
              </a:lnSpc>
            </a:pPr>
            <a:r>
              <a:rPr lang="en-US" sz="2000" b="1" dirty="0">
                <a:latin typeface="Times New Roman" panose="02020603050405020304" pitchFamily="18" charset="0"/>
                <a:cs typeface="Times New Roman" panose="02020603050405020304" pitchFamily="18" charset="0"/>
              </a:rPr>
              <a:t>Strategic Choice: Selected Strategies</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8E8502A-C1B6-4661-8264-318D9467B167}"/>
              </a:ext>
            </a:extLst>
          </p:cNvPr>
          <p:cNvSpPr>
            <a:spLocks noGrp="1"/>
          </p:cNvSpPr>
          <p:nvPr>
            <p:ph idx="1"/>
          </p:nvPr>
        </p:nvSpPr>
        <p:spPr>
          <a:xfrm>
            <a:off x="1295401" y="2556932"/>
            <a:ext cx="4110989" cy="3318936"/>
          </a:xfrm>
        </p:spPr>
        <p:txBody>
          <a:bodyPr/>
          <a:lstStyle/>
          <a:p>
            <a:pPr lvl="0">
              <a:lnSpc>
                <a:spcPct val="200000"/>
              </a:lnSpc>
              <a:spcBef>
                <a:spcPts val="0"/>
              </a:spcBef>
              <a:spcAft>
                <a:spcPts val="0"/>
              </a:spcAft>
              <a:buFont typeface="Wingdings" panose="05000000000000000000" pitchFamily="2" charset="2"/>
              <a:buChar char="ü"/>
            </a:pPr>
            <a:r>
              <a:rPr lang="en-US" sz="1400" b="1" dirty="0">
                <a:latin typeface="Times New Roman" panose="02020603050405020304" pitchFamily="18" charset="0"/>
                <a:cs typeface="Times New Roman" panose="02020603050405020304" pitchFamily="18" charset="0"/>
              </a:rPr>
              <a:t>WO2 </a:t>
            </a:r>
            <a:r>
              <a:rPr lang="en-US" sz="1400" dirty="0">
                <a:latin typeface="Times New Roman" panose="02020603050405020304" pitchFamily="18" charset="0"/>
                <a:cs typeface="Times New Roman" panose="02020603050405020304" pitchFamily="18" charset="0"/>
              </a:rPr>
              <a:t>– Rebuild brand reputation through training and support programs</a:t>
            </a:r>
          </a:p>
          <a:p>
            <a:pPr lvl="0">
              <a:lnSpc>
                <a:spcPct val="200000"/>
              </a:lnSpc>
              <a:spcBef>
                <a:spcPts val="0"/>
              </a:spcBef>
              <a:spcAft>
                <a:spcPts val="0"/>
              </a:spcAft>
              <a:buFont typeface="Wingdings" panose="05000000000000000000" pitchFamily="2" charset="2"/>
              <a:buChar char="ü"/>
            </a:pPr>
            <a:r>
              <a:rPr lang="en-US" sz="1400" b="1" dirty="0">
                <a:latin typeface="Times New Roman" panose="02020603050405020304" pitchFamily="18" charset="0"/>
                <a:cs typeface="Times New Roman" panose="02020603050405020304" pitchFamily="18" charset="0"/>
              </a:rPr>
              <a:t>ST1 – </a:t>
            </a:r>
            <a:r>
              <a:rPr lang="en-US" sz="1400" dirty="0">
                <a:latin typeface="Times New Roman" panose="02020603050405020304" pitchFamily="18" charset="0"/>
                <a:cs typeface="Times New Roman" panose="02020603050405020304" pitchFamily="18" charset="0"/>
              </a:rPr>
              <a:t>Utilize technological innovation to stay ahead of Airbus and new entrants</a:t>
            </a:r>
          </a:p>
          <a:p>
            <a:endParaRPr lang="en-US" dirty="0"/>
          </a:p>
        </p:txBody>
      </p:sp>
      <p:pic>
        <p:nvPicPr>
          <p:cNvPr id="5" name="Picture 4">
            <a:extLst>
              <a:ext uri="{FF2B5EF4-FFF2-40B4-BE49-F238E27FC236}">
                <a16:creationId xmlns:a16="http://schemas.microsoft.com/office/drawing/2014/main" id="{C1AA02B6-4CE5-4994-B851-045BDB7C3991}"/>
              </a:ext>
            </a:extLst>
          </p:cNvPr>
          <p:cNvPicPr>
            <a:picLocks noChangeAspect="1"/>
          </p:cNvPicPr>
          <p:nvPr/>
        </p:nvPicPr>
        <p:blipFill>
          <a:blip r:embed="rId3"/>
          <a:stretch>
            <a:fillRect/>
          </a:stretch>
        </p:blipFill>
        <p:spPr>
          <a:xfrm>
            <a:off x="7838122" y="3060382"/>
            <a:ext cx="2619375" cy="1743075"/>
          </a:xfrm>
          <a:prstGeom prst="rect">
            <a:avLst/>
          </a:prstGeom>
        </p:spPr>
      </p:pic>
    </p:spTree>
    <p:extLst>
      <p:ext uri="{BB962C8B-B14F-4D97-AF65-F5344CB8AC3E}">
        <p14:creationId xmlns:p14="http://schemas.microsoft.com/office/powerpoint/2010/main" val="118255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B944-6386-4A6F-BC4D-72AF94D0BAF2}"/>
              </a:ext>
            </a:extLst>
          </p:cNvPr>
          <p:cNvSpPr>
            <a:spLocks noGrp="1"/>
          </p:cNvSpPr>
          <p:nvPr>
            <p:ph type="title"/>
          </p:nvPr>
        </p:nvSpPr>
        <p:spPr/>
        <p:txBody>
          <a:bodyPr>
            <a:normAutofit/>
          </a:bodyPr>
          <a:lstStyle/>
          <a:p>
            <a:pPr>
              <a:lnSpc>
                <a:spcPct val="200000"/>
              </a:lnSpc>
            </a:pPr>
            <a:r>
              <a:rPr lang="en-US" sz="2000" b="1" dirty="0">
                <a:latin typeface="Times New Roman" panose="02020603050405020304" pitchFamily="18" charset="0"/>
                <a:cs typeface="Times New Roman" panose="02020603050405020304" pitchFamily="18" charset="0"/>
              </a:rPr>
              <a:t>Questions</a:t>
            </a:r>
          </a:p>
        </p:txBody>
      </p:sp>
      <p:sp>
        <p:nvSpPr>
          <p:cNvPr id="3" name="Content Placeholder 2">
            <a:extLst>
              <a:ext uri="{FF2B5EF4-FFF2-40B4-BE49-F238E27FC236}">
                <a16:creationId xmlns:a16="http://schemas.microsoft.com/office/drawing/2014/main" id="{3760400C-5CF1-4A4B-8C3D-A556333E58E8}"/>
              </a:ext>
            </a:extLst>
          </p:cNvPr>
          <p:cNvSpPr>
            <a:spLocks noGrp="1"/>
          </p:cNvSpPr>
          <p:nvPr>
            <p:ph idx="1"/>
          </p:nvPr>
        </p:nvSpPr>
        <p:spPr>
          <a:xfrm>
            <a:off x="1295401" y="2556932"/>
            <a:ext cx="3333749" cy="3318936"/>
          </a:xfrm>
        </p:spPr>
        <p:txBody>
          <a:bodyPr/>
          <a:lstStyle/>
          <a:p>
            <a:pPr>
              <a:lnSpc>
                <a:spcPct val="200000"/>
              </a:lnSpc>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Thank you for your attention.</a:t>
            </a:r>
          </a:p>
          <a:p>
            <a:pPr>
              <a:lnSpc>
                <a:spcPct val="200000"/>
              </a:lnSpc>
              <a:spcBef>
                <a:spcPts val="0"/>
              </a:spcBef>
              <a:spcAft>
                <a:spcPts val="0"/>
              </a:spcAft>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Questions or thoughts?</a:t>
            </a:r>
          </a:p>
          <a:p>
            <a:endParaRPr lang="en-US" dirty="0"/>
          </a:p>
        </p:txBody>
      </p:sp>
      <p:pic>
        <p:nvPicPr>
          <p:cNvPr id="5" name="Picture 4">
            <a:extLst>
              <a:ext uri="{FF2B5EF4-FFF2-40B4-BE49-F238E27FC236}">
                <a16:creationId xmlns:a16="http://schemas.microsoft.com/office/drawing/2014/main" id="{1A3E4AFE-9DC0-4064-A329-C2201B8491EA}"/>
              </a:ext>
            </a:extLst>
          </p:cNvPr>
          <p:cNvPicPr>
            <a:picLocks noChangeAspect="1"/>
          </p:cNvPicPr>
          <p:nvPr/>
        </p:nvPicPr>
        <p:blipFill>
          <a:blip r:embed="rId3"/>
          <a:stretch>
            <a:fillRect/>
          </a:stretch>
        </p:blipFill>
        <p:spPr>
          <a:xfrm>
            <a:off x="6621780" y="2556932"/>
            <a:ext cx="3333749" cy="2240280"/>
          </a:xfrm>
          <a:prstGeom prst="rect">
            <a:avLst/>
          </a:prstGeom>
        </p:spPr>
      </p:pic>
    </p:spTree>
    <p:extLst>
      <p:ext uri="{BB962C8B-B14F-4D97-AF65-F5344CB8AC3E}">
        <p14:creationId xmlns:p14="http://schemas.microsoft.com/office/powerpoint/2010/main" val="296595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29BF-20FB-468E-8002-22530FB8748D}"/>
              </a:ext>
            </a:extLst>
          </p:cNvPr>
          <p:cNvSpPr>
            <a:spLocks noGrp="1"/>
          </p:cNvSpPr>
          <p:nvPr>
            <p:ph type="title"/>
          </p:nvPr>
        </p:nvSpPr>
        <p:spPr/>
        <p:txBody>
          <a:bodyPr>
            <a:normAutofit/>
          </a:bodyPr>
          <a:lstStyle/>
          <a:p>
            <a:pPr>
              <a:lnSpc>
                <a:spcPct val="200000"/>
              </a:lnSpc>
            </a:pPr>
            <a:r>
              <a:rPr lang="en-US" sz="2000" b="1" dirty="0">
                <a:latin typeface="Times New Roman" panose="02020603050405020304" pitchFamily="18" charset="0"/>
                <a:cs typeface="Times New Roman" panose="02020603050405020304" pitchFamily="18" charset="0"/>
              </a:rPr>
              <a:t>References</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B3AD85-4FDE-474A-B5B4-00374727DF55}"/>
              </a:ext>
            </a:extLst>
          </p:cNvPr>
          <p:cNvSpPr>
            <a:spLocks noGrp="1"/>
          </p:cNvSpPr>
          <p:nvPr>
            <p:ph idx="1"/>
          </p:nvPr>
        </p:nvSpPr>
        <p:spPr/>
        <p:txBody>
          <a:bodyPr>
            <a:normAutofit/>
          </a:bodyPr>
          <a:lstStyle/>
          <a:p>
            <a:pPr marL="457200" indent="-457200">
              <a:lnSpc>
                <a:spcPct val="200000"/>
              </a:lnSpc>
              <a:spcBef>
                <a:spcPts val="0"/>
              </a:spcBef>
              <a:spcAft>
                <a:spcPts val="0"/>
              </a:spcAft>
              <a:buNone/>
            </a:pPr>
            <a:r>
              <a:rPr lang="en-US" sz="1200" dirty="0">
                <a:latin typeface="Times New Roman" panose="02020603050405020304" pitchFamily="18" charset="0"/>
                <a:cs typeface="Times New Roman" panose="02020603050405020304" pitchFamily="18" charset="0"/>
              </a:rPr>
              <a:t>Lo Verde, A. (2024). </a:t>
            </a:r>
            <a:r>
              <a:rPr lang="en-US" sz="1200" i="1" dirty="0">
                <a:latin typeface="Times New Roman" panose="02020603050405020304" pitchFamily="18" charset="0"/>
                <a:cs typeface="Times New Roman" panose="02020603050405020304" pitchFamily="18" charset="0"/>
              </a:rPr>
              <a:t>Competition Dynamics and Market Power: Analysis of the Duopoly Between Airbus and Boeing in the Civil Aircraft Manufacturing Industry</a:t>
            </a:r>
            <a:r>
              <a:rPr lang="en-US" sz="1200" dirty="0">
                <a:latin typeface="Times New Roman" panose="02020603050405020304" pitchFamily="18" charset="0"/>
                <a:cs typeface="Times New Roman" panose="02020603050405020304" pitchFamily="18" charset="0"/>
              </a:rPr>
              <a:t> (Doctoral dissertation, </a:t>
            </a:r>
            <a:r>
              <a:rPr lang="en-US" sz="1200" dirty="0" err="1">
                <a:latin typeface="Times New Roman" panose="02020603050405020304" pitchFamily="18" charset="0"/>
                <a:cs typeface="Times New Roman" panose="02020603050405020304" pitchFamily="18" charset="0"/>
              </a:rPr>
              <a:t>Politecnico</a:t>
            </a:r>
            <a:r>
              <a:rPr lang="en-US" sz="1200" dirty="0">
                <a:latin typeface="Times New Roman" panose="02020603050405020304" pitchFamily="18" charset="0"/>
                <a:cs typeface="Times New Roman" panose="02020603050405020304" pitchFamily="18" charset="0"/>
              </a:rPr>
              <a:t> di Torino).</a:t>
            </a:r>
          </a:p>
          <a:p>
            <a:pPr marL="457200" indent="-457200">
              <a:lnSpc>
                <a:spcPct val="200000"/>
              </a:lnSpc>
              <a:spcBef>
                <a:spcPts val="0"/>
              </a:spcBef>
              <a:spcAft>
                <a:spcPts val="0"/>
              </a:spcAft>
              <a:buNone/>
            </a:pPr>
            <a:r>
              <a:rPr lang="en-US" sz="1200" dirty="0">
                <a:latin typeface="Times New Roman" panose="02020603050405020304" pitchFamily="18" charset="0"/>
                <a:cs typeface="Times New Roman" panose="02020603050405020304" pitchFamily="18" charset="0"/>
              </a:rPr>
              <a:t>Woo, A., Park, B., Sung, H., Yong, H., </a:t>
            </a:r>
            <a:r>
              <a:rPr lang="en-US" sz="1200" dirty="0" err="1">
                <a:latin typeface="Times New Roman" panose="02020603050405020304" pitchFamily="18" charset="0"/>
                <a:cs typeface="Times New Roman" panose="02020603050405020304" pitchFamily="18" charset="0"/>
              </a:rPr>
              <a:t>Chae</a:t>
            </a:r>
            <a:r>
              <a:rPr lang="en-US" sz="1200" dirty="0">
                <a:latin typeface="Times New Roman" panose="02020603050405020304" pitchFamily="18" charset="0"/>
                <a:cs typeface="Times New Roman" panose="02020603050405020304" pitchFamily="18" charset="0"/>
              </a:rPr>
              <a:t>, J., &amp; Choi, S. (2021). An analysis of the competitive actions of </a:t>
            </a:r>
            <a:r>
              <a:rPr lang="en-US" sz="1200" dirty="0" err="1">
                <a:latin typeface="Times New Roman" panose="02020603050405020304" pitchFamily="18" charset="0"/>
                <a:cs typeface="Times New Roman" panose="02020603050405020304" pitchFamily="18" charset="0"/>
              </a:rPr>
              <a:t>boeing</a:t>
            </a:r>
            <a:r>
              <a:rPr lang="en-US" sz="1200" dirty="0">
                <a:latin typeface="Times New Roman" panose="02020603050405020304" pitchFamily="18" charset="0"/>
                <a:cs typeface="Times New Roman" panose="02020603050405020304" pitchFamily="18" charset="0"/>
              </a:rPr>
              <a:t> and Airbus in the aerospace industry based on the competitive dynamics model. </a:t>
            </a:r>
            <a:r>
              <a:rPr lang="en-US" sz="1200" i="1" dirty="0">
                <a:latin typeface="Times New Roman" panose="02020603050405020304" pitchFamily="18" charset="0"/>
                <a:cs typeface="Times New Roman" panose="02020603050405020304" pitchFamily="18" charset="0"/>
              </a:rPr>
              <a:t>Journal of Open Innovation: Technology, Market, and Complexity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7</a:t>
            </a:r>
            <a:r>
              <a:rPr lang="en-US" sz="1200" dirty="0">
                <a:latin typeface="Times New Roman" panose="02020603050405020304" pitchFamily="18" charset="0"/>
                <a:cs typeface="Times New Roman" panose="02020603050405020304" pitchFamily="18" charset="0"/>
              </a:rPr>
              <a:t>(3), 192.</a:t>
            </a:r>
          </a:p>
          <a:p>
            <a:pPr marL="0" indent="0">
              <a:buNone/>
            </a:pPr>
            <a:endParaRPr lang="en-US" dirty="0"/>
          </a:p>
        </p:txBody>
      </p:sp>
    </p:spTree>
    <p:extLst>
      <p:ext uri="{BB962C8B-B14F-4D97-AF65-F5344CB8AC3E}">
        <p14:creationId xmlns:p14="http://schemas.microsoft.com/office/powerpoint/2010/main" val="24184842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TotalTime>
  <Words>901</Words>
  <Application>Microsoft Office PowerPoint</Application>
  <PresentationFormat>Widescreen</PresentationFormat>
  <Paragraphs>36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Garamond</vt:lpstr>
      <vt:lpstr>Times New Roman</vt:lpstr>
      <vt:lpstr>Wingdings</vt:lpstr>
      <vt:lpstr>Organic</vt:lpstr>
      <vt:lpstr>Boeing Company Strategic Analysis</vt:lpstr>
      <vt:lpstr>Introduction and Current Strategies</vt:lpstr>
      <vt:lpstr>EFE Matrix</vt:lpstr>
      <vt:lpstr>IFE Matrix</vt:lpstr>
      <vt:lpstr>TOWS Matrix</vt:lpstr>
      <vt:lpstr>Strategic Choice: Selected Strategies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Boeing Company Strategic Analysis</dc:title>
  <dc:creator>Windows User</dc:creator>
  <cp:lastModifiedBy>Windows User</cp:lastModifiedBy>
  <cp:revision>2</cp:revision>
  <dcterms:created xsi:type="dcterms:W3CDTF">2025-04-16T07:38:19Z</dcterms:created>
  <dcterms:modified xsi:type="dcterms:W3CDTF">2025-04-16T07:56:04Z</dcterms:modified>
</cp:coreProperties>
</file>