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1" r:id="rId2"/>
    <p:sldMasterId id="2147483684" r:id="rId3"/>
    <p:sldMasterId id="2147483701" r:id="rId4"/>
  </p:sldMasterIdLst>
  <p:notesMasterIdLst>
    <p:notesMasterId r:id="rId45"/>
  </p:notesMasterIdLst>
  <p:sldIdLst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26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64" userDrawn="1">
          <p15:clr>
            <a:srgbClr val="A4A3A4"/>
          </p15:clr>
        </p15:guide>
        <p15:guide id="3" orient="horz" pos="2256" userDrawn="1">
          <p15:clr>
            <a:srgbClr val="A4A3A4"/>
          </p15:clr>
        </p15:guide>
        <p15:guide id="4" pos="56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poren, Laura" initials="CL" lastIdx="4" clrIdx="0">
    <p:extLst>
      <p:ext uri="{19B8F6BF-5375-455C-9EA6-DF929625EA0E}">
        <p15:presenceInfo xmlns:p15="http://schemas.microsoft.com/office/powerpoint/2012/main" userId="S-1-5-21-1645522239-1123561945-839522115-1006658" providerId="AD"/>
      </p:ext>
    </p:extLst>
  </p:cmAuthor>
  <p:cmAuthor id="2" name="Ciporen, Laura" initials="CL [2]" lastIdx="2" clrIdx="1">
    <p:extLst>
      <p:ext uri="{19B8F6BF-5375-455C-9EA6-DF929625EA0E}">
        <p15:presenceInfo xmlns:p15="http://schemas.microsoft.com/office/powerpoint/2012/main" userId="S::laura.ciporen@mheducation.com::567f631f-0624-4179-9d16-569ddce48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C"/>
    <a:srgbClr val="0079A4"/>
    <a:srgbClr val="009ED6"/>
    <a:srgbClr val="005A7A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6139" autoAdjust="0"/>
  </p:normalViewPr>
  <p:slideViewPr>
    <p:cSldViewPr snapToGrid="0" showGuides="1">
      <p:cViewPr varScale="1">
        <p:scale>
          <a:sx n="38" d="100"/>
          <a:sy n="38" d="100"/>
        </p:scale>
        <p:origin x="1160" y="32"/>
      </p:cViewPr>
      <p:guideLst>
        <p:guide pos="3264"/>
        <p:guide orient="horz" pos="2256"/>
        <p:guide pos="5640"/>
      </p:guideLst>
    </p:cSldViewPr>
  </p:slideViewPr>
  <p:outlineViewPr>
    <p:cViewPr>
      <p:scale>
        <a:sx n="33" d="100"/>
        <a:sy n="33" d="100"/>
      </p:scale>
      <p:origin x="0" y="-1363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5C3B8-DF6A-4363-A71C-1FB575177303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1EC21-83FD-4AF0-B117-AFF74164C9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E6A8FE-C056-4DC1-BA59-4FD31E81E611}"/>
              </a:ext>
            </a:extLst>
          </p:cNvPr>
          <p:cNvSpPr/>
          <p:nvPr userDrawn="1"/>
        </p:nvSpPr>
        <p:spPr>
          <a:xfrm>
            <a:off x="342900" y="2111793"/>
            <a:ext cx="3863458" cy="386345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D253F-227D-42CF-8F90-F47004F80DEE}"/>
              </a:ext>
            </a:extLst>
          </p:cNvPr>
          <p:cNvSpPr/>
          <p:nvPr userDrawn="1"/>
        </p:nvSpPr>
        <p:spPr>
          <a:xfrm>
            <a:off x="473716" y="2383972"/>
            <a:ext cx="3457621" cy="34576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F223C-E880-4B45-A984-2AA8B704804A}"/>
              </a:ext>
            </a:extLst>
          </p:cNvPr>
          <p:cNvSpPr/>
          <p:nvPr userDrawn="1"/>
        </p:nvSpPr>
        <p:spPr>
          <a:xfrm>
            <a:off x="604883" y="2904176"/>
            <a:ext cx="2844244" cy="2806808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3140014"/>
            <a:ext cx="2788920" cy="11576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261103"/>
            <a:ext cx="2788920" cy="6128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1792" y="5093208"/>
            <a:ext cx="2788920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8AC4EEC4-5547-4185-92E7-A6CAF888043F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0" y="6478438"/>
            <a:ext cx="9144000" cy="374266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00165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57300"/>
            <a:ext cx="4076700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15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6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 userDrawn="1">
          <p15:clr>
            <a:srgbClr val="FBAE40"/>
          </p15:clr>
        </p15:guide>
        <p15:guide id="5" pos="386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0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7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EEF3FA48-1642-44EC-9D9D-6F06269FB03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21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 descr="McGraw-Hill Education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9144000" cy="370936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66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0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410562"/>
            <a:ext cx="40767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145" y="1410562"/>
            <a:ext cx="4078224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3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48BEFF-BA62-4F57-A395-1841E3498099}"/>
              </a:ext>
            </a:extLst>
          </p:cNvPr>
          <p:cNvSpPr/>
          <p:nvPr userDrawn="1"/>
        </p:nvSpPr>
        <p:spPr>
          <a:xfrm>
            <a:off x="342900" y="2092349"/>
            <a:ext cx="3886200" cy="38861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D4D51A-7AF1-42A2-A701-D7F6FC385612}"/>
              </a:ext>
            </a:extLst>
          </p:cNvPr>
          <p:cNvSpPr/>
          <p:nvPr userDrawn="1"/>
        </p:nvSpPr>
        <p:spPr>
          <a:xfrm>
            <a:off x="495300" y="2362200"/>
            <a:ext cx="3429000" cy="3467100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1791" y="5096656"/>
            <a:ext cx="3043303" cy="5696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F4607C07-D864-4A1A-8061-D12997CC50CE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0" y="6478439"/>
            <a:ext cx="9144000" cy="379562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48906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175015-534D-4B45-9B93-A51D73A8606D}"/>
              </a:ext>
            </a:extLst>
          </p:cNvPr>
          <p:cNvSpPr/>
          <p:nvPr userDrawn="1"/>
        </p:nvSpPr>
        <p:spPr>
          <a:xfrm>
            <a:off x="0" y="1400176"/>
            <a:ext cx="9058275" cy="503513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D4D73-2E4C-4522-B139-2F8CECAF237C}"/>
              </a:ext>
            </a:extLst>
          </p:cNvPr>
          <p:cNvSpPr/>
          <p:nvPr userDrawn="1"/>
        </p:nvSpPr>
        <p:spPr>
          <a:xfrm>
            <a:off x="176801" y="1974951"/>
            <a:ext cx="8420697" cy="42558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FA30B7-862B-48DC-911D-C622F5174501}"/>
              </a:ext>
            </a:extLst>
          </p:cNvPr>
          <p:cNvSpPr/>
          <p:nvPr userDrawn="1"/>
        </p:nvSpPr>
        <p:spPr>
          <a:xfrm>
            <a:off x="357036" y="2451637"/>
            <a:ext cx="7784668" cy="3596560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782058" y="3986784"/>
            <a:ext cx="4297680" cy="517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777240" y="4718304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8064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A52EEEA-42E7-4D58-A515-BC82AF2F86AD}"/>
              </a:ext>
            </a:extLst>
          </p:cNvPr>
          <p:cNvSpPr/>
          <p:nvPr userDrawn="1"/>
        </p:nvSpPr>
        <p:spPr>
          <a:xfrm>
            <a:off x="0" y="1428750"/>
            <a:ext cx="9077325" cy="50583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EE661-1795-4CB3-A8FF-EDE257BB547C}"/>
              </a:ext>
            </a:extLst>
          </p:cNvPr>
          <p:cNvSpPr/>
          <p:nvPr userDrawn="1"/>
        </p:nvSpPr>
        <p:spPr>
          <a:xfrm>
            <a:off x="189110" y="1902549"/>
            <a:ext cx="8434348" cy="4352837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567378" y="2593298"/>
            <a:ext cx="6980170" cy="11305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567378" y="3807503"/>
            <a:ext cx="4542020" cy="7193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2310" y="466502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567378" y="4770769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23389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120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endix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6CA9270-FD0E-4B64-B0D8-24095E6A2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899" y="2366309"/>
            <a:ext cx="7696919" cy="526936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6E1DCB-9B8A-423D-B48B-2CCDE624B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3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r>
              <a:rPr lang="en-US" dirty="0"/>
              <a:t>1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00BCA5E8-39CF-4B97-B9D1-0E78871A2B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9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501497C-45D5-4DAB-90FA-03EA7A225A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4A79-40CC-487A-BC62-3F34B98C5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9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8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pos="264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/>
            </a:lvl1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3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 descr="McGraw-Hill Education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06" y="283845"/>
            <a:ext cx="999514" cy="999514"/>
          </a:xfrm>
          <a:prstGeom prst="rect">
            <a:avLst/>
          </a:prstGeom>
        </p:spPr>
      </p:pic>
      <p:sp>
        <p:nvSpPr>
          <p:cNvPr id="3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060273" y="337349"/>
            <a:ext cx="3873993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lang="en-US" sz="1050" spc="40" baseline="6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lang="en-US" sz="1600" spc="40" baseline="60000" dirty="0"/>
          </a:p>
        </p:txBody>
      </p:sp>
      <p:sp>
        <p:nvSpPr>
          <p:cNvPr id="5" name="Long Copyright"/>
          <p:cNvSpPr>
            <a:spLocks noGrp="1"/>
          </p:cNvSpPr>
          <p:nvPr>
            <p:ph type="ftr" sz="quarter" idx="3"/>
          </p:nvPr>
        </p:nvSpPr>
        <p:spPr>
          <a:xfrm>
            <a:off x="0" y="6478439"/>
            <a:ext cx="9144000" cy="37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5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04" r:id="rId5"/>
    <p:sldLayoutId id="2147483705" r:id="rId6"/>
    <p:sldLayoutId id="214748370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McGraw-Hill Education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9" r:id="rId3"/>
    <p:sldLayoutId id="2147483695" r:id="rId4"/>
    <p:sldLayoutId id="2147483696" r:id="rId5"/>
    <p:sldLayoutId id="2147483697" r:id="rId6"/>
    <p:sldLayoutId id="2147483710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 userDrawn="1">
          <p15:clr>
            <a:srgbClr val="F26B43"/>
          </p15:clr>
        </p15:guide>
        <p15:guide id="13" orient="horz" pos="360" userDrawn="1">
          <p15:clr>
            <a:srgbClr val="F26B43"/>
          </p15:clr>
        </p15:guide>
        <p15:guide id="14" orient="horz" pos="3936" userDrawn="1">
          <p15:clr>
            <a:srgbClr val="F26B43"/>
          </p15:clr>
        </p15:guide>
        <p15:guide id="15" pos="984" userDrawn="1">
          <p15:clr>
            <a:srgbClr val="F26B43"/>
          </p15:clr>
        </p15:guide>
        <p15:guide id="16" pos="5376" userDrawn="1">
          <p15:clr>
            <a:srgbClr val="F26B43"/>
          </p15:clr>
        </p15:guide>
        <p15:guide id="17" pos="2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5691"/>
            <a:ext cx="9144000" cy="362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36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McGraw-Hill Education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Seven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Managing Risk</a:t>
            </a:r>
          </a:p>
        </p:txBody>
      </p:sp>
      <p:pic>
        <p:nvPicPr>
          <p:cNvPr id="8" name="Picture Placeholder 7" descr="A picture containing water, riding, wave, man&#10;&#10;Description automatically generated">
            <a:extLst>
              <a:ext uri="{FF2B5EF4-FFF2-40B4-BE49-F238E27FC236}">
                <a16:creationId xmlns:a16="http://schemas.microsoft.com/office/drawing/2014/main" id="{C6747F22-FD86-4FCD-BFF9-0C0EA7F8789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" b="5810"/>
          <a:stretch>
            <a:fillRect/>
          </a:stretch>
        </p:blipFill>
        <p:spPr>
          <a:xfrm>
            <a:off x="4572000" y="1230619"/>
            <a:ext cx="4229100" cy="497645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994231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Risk Breakdown Structure (RBS)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7.3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389195-CE43-48D0-8C00-FEEBD6B2043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34693"/>
            <a:ext cx="8458200" cy="5232067"/>
          </a:xfrm>
        </p:spPr>
      </p:pic>
    </p:spTree>
    <p:extLst>
      <p:ext uri="{BB962C8B-B14F-4D97-AF65-F5344CB8AC3E}">
        <p14:creationId xmlns:p14="http://schemas.microsoft.com/office/powerpoint/2010/main" val="27589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Risk Profile for Product Development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5" descr="0704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6" y="1276350"/>
            <a:ext cx="7415808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7.4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7.3  Step 2: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Scenario analysis</a:t>
            </a:r>
            <a:r>
              <a:rPr lang="en-US" dirty="0"/>
              <a:t> assesses the significance of each risk event in terms of probability and impact.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Risk assessment form</a:t>
            </a:r>
            <a:r>
              <a:rPr lang="en-US" dirty="0"/>
              <a:t> evaluates the severity, probability of risk events and its detection difficulty.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Risk severity matrix</a:t>
            </a:r>
            <a:r>
              <a:rPr lang="en-US" dirty="0"/>
              <a:t> prioritizes which risks to address.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b="1" dirty="0"/>
              <a:t>Failure Mode and Effects Analysis (FMEA)</a:t>
            </a:r>
            <a:r>
              <a:rPr lang="en-US" dirty="0"/>
              <a:t> extends the risk severity matrix by including ease of detection in the equation:</a:t>
            </a:r>
          </a:p>
          <a:p>
            <a:pPr lvl="1" indent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Risk Value = Impact x Probability x Detection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Probability analysis</a:t>
            </a:r>
            <a:r>
              <a:rPr lang="en-US" dirty="0"/>
              <a:t> uses statistical techniques in assessing project risk.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Decision trees, net present value (NPV), program evaluation and review technique (PERT), PERT simulation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10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Defined Conditions for Impact Scales of a Risk on Major Project Objectives (examples for negative impacts only)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5" descr="07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60995"/>
            <a:ext cx="8137525" cy="43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7.5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5" descr="07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508125"/>
            <a:ext cx="8174037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7.6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1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Severity Matrix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14400" y="1173163"/>
            <a:ext cx="7359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 dirty="0"/>
              <a:t>Failure Mode and Effects Analysis (FMEA)</a:t>
            </a:r>
            <a:br>
              <a:rPr lang="en-US" sz="2000" b="1" dirty="0"/>
            </a:br>
            <a:r>
              <a:rPr lang="en-US" sz="2000" dirty="0"/>
              <a:t>Impact </a:t>
            </a:r>
            <a:r>
              <a:rPr lang="en-US" sz="2000" dirty="0">
                <a:cs typeface="Arial" panose="020B0604020202020204" pitchFamily="34" charset="0"/>
              </a:rPr>
              <a:t>× </a:t>
            </a:r>
            <a:r>
              <a:rPr lang="en-US" sz="2000" dirty="0"/>
              <a:t>Probability </a:t>
            </a:r>
            <a:r>
              <a:rPr lang="en-US" sz="2000" dirty="0">
                <a:cs typeface="Arial" panose="020B0604020202020204" pitchFamily="34" charset="0"/>
              </a:rPr>
              <a:t>×</a:t>
            </a:r>
            <a:r>
              <a:rPr lang="en-US" sz="2000" dirty="0"/>
              <a:t> Detection = Risk Value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80114"/>
              </p:ext>
            </p:extLst>
          </p:nvPr>
        </p:nvGraphicFramePr>
        <p:xfrm>
          <a:off x="1450633" y="1965976"/>
          <a:ext cx="4511025" cy="4226535"/>
        </p:xfrm>
        <a:graphic>
          <a:graphicData uri="http://schemas.openxmlformats.org/drawingml/2006/table">
            <a:tbl>
              <a:tblPr firstRow="1" bandRow="1"/>
              <a:tblGrid>
                <a:gridCol w="90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5307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307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User Backlash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Interface problems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307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307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System freezing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307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Hardware malfunc-tioning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150655" y="3915185"/>
            <a:ext cx="1645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Likelihood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17902" y="3703317"/>
            <a:ext cx="25424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Red zone (major risk)</a:t>
            </a:r>
          </a:p>
          <a:p>
            <a:r>
              <a:rPr lang="en-US" sz="1400" b="1" dirty="0"/>
              <a:t>Yellow zone (moderate risk)</a:t>
            </a:r>
          </a:p>
          <a:p>
            <a:r>
              <a:rPr lang="en-US" sz="1400" b="1" dirty="0"/>
              <a:t>Green zone (minor risk)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166984" y="2253000"/>
            <a:ext cx="27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390599" y="6204828"/>
            <a:ext cx="27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1173520" y="3150332"/>
            <a:ext cx="27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4480561" y="6206649"/>
            <a:ext cx="27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1177871" y="3990341"/>
            <a:ext cx="27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3613447" y="6204828"/>
            <a:ext cx="27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1166985" y="4800585"/>
            <a:ext cx="27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2742886" y="6204828"/>
            <a:ext cx="27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1166985" y="5636243"/>
            <a:ext cx="27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1780935" y="6178714"/>
            <a:ext cx="27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1</a:t>
            </a:r>
          </a:p>
        </p:txBody>
      </p:sp>
      <p:sp>
        <p:nvSpPr>
          <p:cNvPr id="24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7.7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7.4  Step 3: Risk Response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169773"/>
            <a:ext cx="8458200" cy="534635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Mitigating Risk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Reducing the likelihood that the event will occur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Reducing the impact that the adverse event would have on the project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Avoiding Risk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Changing the project plan to eliminate the risk or condition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Transferring Risk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Passing risk to another party</a:t>
            </a:r>
          </a:p>
          <a:p>
            <a:pPr marL="687388"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Examples:  Fixed-price contracts, insurance, Build-Own-Operate-Transfer (BOOT) provisions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Escalating Risk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Notifying the appropriate people within the organization of the threat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Retaining Risk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Making a conscious decision to accept the risk of an event occurring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3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 Contingency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120346"/>
            <a:ext cx="8458200" cy="54946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Contingency Plan Defined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an alternative plan that will be used if a possible foreseen risk event becomes a reality.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a plan of action that will reduce or mitigate the negative impact of the risk event.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not a part of the initial implementation plan and only goes into effect after the risk is recognized.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Risks of the absence of a contingency plan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Cause a manager to delay or postpone the decision to implement a remedy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Lead to panic and acceptance of the first remedy suggested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Make the decision making under pressure which can be dangerous and costly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4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Response Matrix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5" descr="0708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37641"/>
            <a:ext cx="8458200" cy="253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7.8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2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and Contingency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02567"/>
            <a:ext cx="8458200" cy="521470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Technical Risks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Backup strategies if chosen technology fails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Assess whether technical uncertainties can be resolved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Schedule Risks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Expedite or “crash” the project to get it back on track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Schedule activities in parallel or use start-to-start lag relationships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Use the best people for high-risk tasks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Cost Risks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Review price to avoid the trap of using one lump sum to cover price risks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Funding Risks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Evaluate the risk of reductions in funding—a cut in the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2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Now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6349E1-5F39-4CA6-B286-BB168674DEE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2" y="1570396"/>
            <a:ext cx="8560955" cy="4177447"/>
          </a:xfrm>
        </p:spPr>
      </p:pic>
    </p:spTree>
    <p:extLst>
      <p:ext uri="{BB962C8B-B14F-4D97-AF65-F5344CB8AC3E}">
        <p14:creationId xmlns:p14="http://schemas.microsoft.com/office/powerpoint/2010/main" val="2485889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7.6  Opportunity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037967"/>
            <a:ext cx="8458200" cy="555230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dirty="0"/>
              <a:t>An </a:t>
            </a:r>
            <a:r>
              <a:rPr lang="en-US" b="1" dirty="0">
                <a:solidFill>
                  <a:srgbClr val="C00000"/>
                </a:solidFill>
              </a:rPr>
              <a:t>opportunity</a:t>
            </a:r>
            <a:r>
              <a:rPr lang="en-US" dirty="0"/>
              <a:t> is an event that can have positive impact on project objectives.</a:t>
            </a: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Exploit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Seek to eliminate the uncertainty associated with an opportunity to ensure that it definitely happens</a:t>
            </a: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Share</a:t>
            </a:r>
            <a:endParaRPr lang="en-US" dirty="0"/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Allocate some or all of the ownership of an opportunity to another party who is best able to capture the opportunity for the benefit of the project</a:t>
            </a: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Enhance</a:t>
            </a:r>
            <a:endParaRPr lang="en-US" dirty="0"/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Take action to increase the probability and/or the positive impact of an opportunity</a:t>
            </a: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Escalate</a:t>
            </a:r>
            <a:endParaRPr lang="en-US" dirty="0"/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Notify the appropriate people within the organization of the opportunity</a:t>
            </a: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Accept</a:t>
            </a:r>
            <a:endParaRPr lang="en-US" dirty="0"/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Be willing to take advantage of the opportunity if it occurs, but not taking action to pursue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65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7.7  Contingency Funding and Time Buffers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021491"/>
            <a:ext cx="8458200" cy="56520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Contingency Funds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Are funds to cover project risks—identified and unknown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For control purposes, contingency funds are divided into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Contingency reserves—cover identified risks and allocated to specific segments or deliverables of the project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Management reserves—cover unidentified risks and are allocated to risks associated with the total project</a:t>
            </a: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Time Buffers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Are amounts of time used to cushion against potential delays in the project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Add to activities with severe risks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Add to merge activities that are prone to delays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Add to noncritical activities to reduce the likelihood that they will create another critical path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Add to activities that require scare resources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99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Estimate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001446" y="1599297"/>
            <a:ext cx="7141108" cy="2519623"/>
          </a:xfrm>
          <a:prstGeom prst="rect">
            <a:avLst/>
          </a:prstGeom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TABLE 7.1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73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7.4  Step 4: Risk Response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112109"/>
            <a:ext cx="8458200" cy="527221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Risk Register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Details all identified risks, including descriptions, category, probability of occurring, impact, responses, contingency plans, owners, and current status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Risk Control</a:t>
            </a:r>
            <a:r>
              <a:rPr lang="en-US" dirty="0"/>
              <a:t> involves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Executing the risk response strategy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Monitoring triggering events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Initiating contingency plans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Watching for new risks</a:t>
            </a:r>
          </a:p>
          <a:p>
            <a:pPr marL="1588" lvl="1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</a:rPr>
              <a:t>Establishing a Change Management System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Monitoring, tracking, and reporting risk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Fostering an open organization environment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Repeating risk identification/assessment exercises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Assigning and documenting responsibility for managing risk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15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7.9  Change Control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194329"/>
            <a:ext cx="8458200" cy="528884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Sources of Change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Project scope changes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Implementation of contingency plans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Improvement changes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Change Management Systems</a:t>
            </a:r>
          </a:p>
          <a:p>
            <a:pPr marL="457200" indent="-457200">
              <a:lnSpc>
                <a:spcPct val="16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Identify proposed changes</a:t>
            </a:r>
          </a:p>
          <a:p>
            <a:pPr marL="457200" indent="-457200">
              <a:lnSpc>
                <a:spcPct val="16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List expected effects of proposed change(s) on schedule and budget</a:t>
            </a:r>
          </a:p>
          <a:p>
            <a:pPr marL="457200" indent="-457200">
              <a:lnSpc>
                <a:spcPct val="16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Review, evaluate, and approve or disapprove of changes formally</a:t>
            </a:r>
          </a:p>
          <a:p>
            <a:pPr marL="457200" indent="-457200">
              <a:lnSpc>
                <a:spcPct val="16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Negotiate and resolve conflicts of change, condition, and cost</a:t>
            </a:r>
          </a:p>
          <a:p>
            <a:pPr marL="457200" indent="-457200">
              <a:lnSpc>
                <a:spcPct val="16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Communicate changes to parties affected</a:t>
            </a:r>
          </a:p>
          <a:p>
            <a:pPr marL="457200" indent="-457200">
              <a:lnSpc>
                <a:spcPct val="16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Assign responsibility for implementing change</a:t>
            </a:r>
          </a:p>
          <a:p>
            <a:pPr marL="457200" indent="-457200">
              <a:lnSpc>
                <a:spcPct val="16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Adjust master schedule and budget</a:t>
            </a:r>
          </a:p>
          <a:p>
            <a:pPr marL="457200" indent="-457200">
              <a:lnSpc>
                <a:spcPct val="16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Track all changes that are to be implemented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58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Control Process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892627" y="1178010"/>
            <a:ext cx="1355056" cy="5309287"/>
          </a:xfrm>
          <a:prstGeom prst="rect">
            <a:avLst/>
          </a:prstGeom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7.9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62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Change Control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Inconsequential changes are discouraged by the formal process.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Costs of changes are maintained in a log.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Integrity of the WBS and performance measures is maintained.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Allocation and use of contingency and management reserves are tracked.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Responsibility for implementation is clarified.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Effect of changes is visible to all parties involved.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Implementation of change is monitored.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Scope changes will be quickly reflected in baseline and performance measures.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44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Change Request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28" y="1150237"/>
            <a:ext cx="4206219" cy="531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7.10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2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A38C62-3E57-43E5-AE44-4EA40479E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36" y="1061591"/>
            <a:ext cx="6630555" cy="5491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Request Log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7.11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55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Avoiding risk</a:t>
            </a:r>
          </a:p>
          <a:p>
            <a:r>
              <a:rPr lang="en-US" dirty="0"/>
              <a:t>Change management system</a:t>
            </a:r>
          </a:p>
          <a:p>
            <a:r>
              <a:rPr lang="en-US" dirty="0"/>
              <a:t>Contingency plan</a:t>
            </a:r>
          </a:p>
          <a:p>
            <a:r>
              <a:rPr lang="en-US" dirty="0"/>
              <a:t>Contingency reserves</a:t>
            </a:r>
          </a:p>
          <a:p>
            <a:r>
              <a:rPr lang="en-US" dirty="0"/>
              <a:t>Escalating risk</a:t>
            </a:r>
          </a:p>
          <a:p>
            <a:r>
              <a:rPr lang="en-US" dirty="0"/>
              <a:t>Management reserves</a:t>
            </a:r>
          </a:p>
          <a:p>
            <a:r>
              <a:rPr lang="en-US" dirty="0"/>
              <a:t>Mitigating risk</a:t>
            </a:r>
          </a:p>
          <a:p>
            <a:r>
              <a:rPr lang="en-US" dirty="0"/>
              <a:t>Opportunity</a:t>
            </a:r>
          </a:p>
          <a:p>
            <a:r>
              <a:rPr lang="en-US" dirty="0"/>
              <a:t>Retaining risk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Risk</a:t>
            </a:r>
          </a:p>
          <a:p>
            <a:r>
              <a:rPr lang="en-US" dirty="0"/>
              <a:t>Risk breakdown structure (RBS)</a:t>
            </a:r>
          </a:p>
          <a:p>
            <a:r>
              <a:rPr lang="en-US" dirty="0"/>
              <a:t>Risk profile</a:t>
            </a:r>
          </a:p>
          <a:p>
            <a:r>
              <a:rPr lang="en-US" dirty="0"/>
              <a:t>Risk register</a:t>
            </a:r>
          </a:p>
          <a:p>
            <a:r>
              <a:rPr lang="en-US" dirty="0"/>
              <a:t>Risk severity matrix</a:t>
            </a:r>
          </a:p>
          <a:p>
            <a:r>
              <a:rPr lang="en-US" dirty="0"/>
              <a:t>Scenario analysis</a:t>
            </a:r>
          </a:p>
          <a:p>
            <a:r>
              <a:rPr lang="en-US" dirty="0"/>
              <a:t>Time buffer</a:t>
            </a:r>
          </a:p>
          <a:p>
            <a:r>
              <a:rPr lang="en-US" dirty="0"/>
              <a:t>Transferring risk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4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07-01	Describe the risk management process.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07-02	Understand how to identify project risks.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07-03	Assess the significance of different project risks.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07-04	Describe the five responses to managing risks.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07-05	Understand the role contingency plans play in the risk management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	process.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07-06	Understand opportunity management and describe the five 	approaches to responding to opportunities in a project.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07-07	Understand how contingency funds and time buffers are used to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	manage risks on a project.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07-08	Recognize the need for risk management being an ongoing activity.</a:t>
            </a:r>
          </a:p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dirty="0"/>
              <a:t>07-09	Describe the change control process.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24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EEF3FA48-1642-44EC-9D9D-6F06269FB03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40123" y="1691969"/>
            <a:ext cx="8341952" cy="63976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7525" indent="-2857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1363" indent="-2857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1550" indent="-2857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3600" dirty="0"/>
              <a:t>PERT and PERT Simulation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737256"/>
            <a:ext cx="8458200" cy="77152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640123" y="594391"/>
            <a:ext cx="0" cy="1920219"/>
          </a:xfrm>
          <a:prstGeom prst="lin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9757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PERT—Program Evaluation and Review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Assumes each activity duration has a range that statistically follows a beta distribution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Uses three time estimates for each activity: optimistic, pessimistic, and a most likely time estimate to represent activity durations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From these three time estimates, a weighted average time estimate and a variance is calculated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Knowing the weighted average and variances for each activity allows the project planner to compute the probability of meeting different project durations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longer the project duration is, the higher is the probability of meeting that duration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50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and Project Frequency Distributions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32</a:t>
            </a:fld>
            <a:endParaRPr lang="en-US" dirty="0"/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A7.1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B5574A1-9A3E-4A3F-BB96-E8969EA35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948773"/>
            <a:ext cx="8519227" cy="278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28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Time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/>
                  <a:t>The weighted average activity time is computed by the following formula: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en-US" dirty="0"/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en-US" dirty="0"/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/>
                  <a:t>where	</a:t>
                </a:r>
                <a:r>
                  <a:rPr lang="en-US" i="1" dirty="0"/>
                  <a:t>t</a:t>
                </a:r>
                <a:r>
                  <a:rPr lang="en-US" i="1" baseline="-25000" dirty="0"/>
                  <a:t>e</a:t>
                </a:r>
                <a:r>
                  <a:rPr lang="en-US" dirty="0"/>
                  <a:t> = weighted average activity time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/>
                  <a:t>	</a:t>
                </a:r>
                <a:r>
                  <a:rPr lang="en-US" i="1" dirty="0"/>
                  <a:t>a</a:t>
                </a:r>
                <a:r>
                  <a:rPr lang="en-US" dirty="0"/>
                  <a:t> = optimistic activity time (1 chance in 100 of completing the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/>
                  <a:t>	      activity earlier under </a:t>
                </a:r>
                <a:r>
                  <a:rPr lang="en-US" i="1" dirty="0"/>
                  <a:t>normal</a:t>
                </a:r>
                <a:r>
                  <a:rPr lang="en-US" dirty="0"/>
                  <a:t> conditions)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/>
                  <a:t>	</a:t>
                </a:r>
                <a:r>
                  <a:rPr lang="en-US" i="1" dirty="0"/>
                  <a:t>b</a:t>
                </a:r>
                <a:r>
                  <a:rPr lang="en-US" dirty="0"/>
                  <a:t> = pessimistic activity time (1 chance in 100 of completing the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/>
                  <a:t>	      activity later under </a:t>
                </a:r>
                <a:r>
                  <a:rPr lang="en-US" i="1" dirty="0"/>
                  <a:t>normal</a:t>
                </a:r>
                <a:r>
                  <a:rPr lang="en-US" dirty="0"/>
                  <a:t> conditions)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/>
                  <a:t>	</a:t>
                </a:r>
                <a:r>
                  <a:rPr lang="en-US" i="1" dirty="0"/>
                  <a:t>m</a:t>
                </a:r>
                <a:r>
                  <a:rPr lang="en-US" dirty="0"/>
                  <a:t> = most likely activity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 rotWithShape="0">
                <a:blip r:embed="rId2"/>
                <a:stretch>
                  <a:fillRect l="-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815352" y="2434882"/>
            <a:ext cx="731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C00000"/>
                </a:solidFill>
              </a:rPr>
              <a:t>(7.1)</a:t>
            </a:r>
          </a:p>
        </p:txBody>
      </p:sp>
    </p:spTree>
    <p:extLst>
      <p:ext uri="{BB962C8B-B14F-4D97-AF65-F5344CB8AC3E}">
        <p14:creationId xmlns:p14="http://schemas.microsoft.com/office/powerpoint/2010/main" val="3010684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Time Calculations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342900" y="1276709"/>
                <a:ext cx="8458200" cy="5291516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/>
                  <a:t>The variability in the activity time estimates is approximated by the following equations: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en-US" dirty="0"/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/>
                  <a:t>The standard deviation for the </a:t>
                </a:r>
                <a:r>
                  <a:rPr lang="en-US" i="1" dirty="0"/>
                  <a:t>activity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/>
                  <a:t>The standard deviation for the </a:t>
                </a:r>
                <a:r>
                  <a:rPr lang="en-US" i="1" dirty="0"/>
                  <a:t>project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above formula is just the square-root of the sum of the variances of all critical tasks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342900" y="1276709"/>
                <a:ext cx="8458200" cy="5291516"/>
              </a:xfrm>
              <a:blipFill rotWithShape="0">
                <a:blip r:embed="rId2"/>
                <a:stretch>
                  <a:fillRect l="-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724736" y="3530516"/>
            <a:ext cx="731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C00000"/>
                </a:solidFill>
              </a:rPr>
              <a:t>(7.2)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724736" y="5363435"/>
            <a:ext cx="731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C00000"/>
                </a:solidFill>
              </a:rPr>
              <a:t>(7.3)</a:t>
            </a:r>
          </a:p>
        </p:txBody>
      </p:sp>
    </p:spTree>
    <p:extLst>
      <p:ext uri="{BB962C8B-B14F-4D97-AF65-F5344CB8AC3E}">
        <p14:creationId xmlns:p14="http://schemas.microsoft.com/office/powerpoint/2010/main" val="2438088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Times and Variances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600220"/>
            <a:ext cx="8648700" cy="2981325"/>
          </a:xfrm>
          <a:prstGeom prst="rect">
            <a:avLst/>
          </a:prstGeom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TABLE A7.1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Completing the Project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60000"/>
                  </a:lnSpc>
                  <a:spcAft>
                    <a:spcPts val="0"/>
                  </a:spcAft>
                </a:pPr>
                <a:r>
                  <a:rPr lang="en-US" dirty="0"/>
                  <a:t>The equation below is used to compute the “</a:t>
                </a:r>
                <a:r>
                  <a:rPr lang="en-US" i="1" dirty="0"/>
                  <a:t>Z</a:t>
                </a:r>
                <a:r>
                  <a:rPr lang="en-US" dirty="0"/>
                  <a:t>” value found in statistical tables (</a:t>
                </a:r>
                <a:r>
                  <a:rPr lang="en-US" i="1" dirty="0"/>
                  <a:t>Z</a:t>
                </a:r>
                <a:r>
                  <a:rPr lang="en-US" dirty="0"/>
                  <a:t> = number of standard deviations from the mean), which, in turn, tells the probability of completing the project in the time specified.</a:t>
                </a:r>
              </a:p>
              <a:p>
                <a:pPr>
                  <a:lnSpc>
                    <a:spcPct val="16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lnSpc>
                    <a:spcPct val="160000"/>
                  </a:lnSpc>
                  <a:spcAft>
                    <a:spcPts val="0"/>
                  </a:spcAft>
                </a:pPr>
                <a:endParaRPr lang="en-US" dirty="0"/>
              </a:p>
              <a:p>
                <a:pPr>
                  <a:lnSpc>
                    <a:spcPct val="160000"/>
                  </a:lnSpc>
                  <a:spcAft>
                    <a:spcPts val="0"/>
                  </a:spcAft>
                </a:pPr>
                <a:r>
                  <a:rPr lang="en-US" dirty="0"/>
                  <a:t>where	</a:t>
                </a:r>
                <a:r>
                  <a:rPr lang="en-US" i="1" dirty="0"/>
                  <a:t>T</a:t>
                </a:r>
                <a:r>
                  <a:rPr lang="en-US" i="1" baseline="-25000" dirty="0"/>
                  <a:t>E</a:t>
                </a:r>
                <a:r>
                  <a:rPr lang="en-US" dirty="0"/>
                  <a:t> = critical path duration</a:t>
                </a:r>
              </a:p>
              <a:p>
                <a:pPr>
                  <a:lnSpc>
                    <a:spcPct val="160000"/>
                  </a:lnSpc>
                  <a:spcAft>
                    <a:spcPts val="0"/>
                  </a:spcAft>
                </a:pPr>
                <a:r>
                  <a:rPr lang="en-US" dirty="0"/>
                  <a:t>	</a:t>
                </a:r>
                <a:r>
                  <a:rPr lang="en-US" i="1" dirty="0"/>
                  <a:t>T</a:t>
                </a:r>
                <a:r>
                  <a:rPr lang="en-US" i="1" baseline="-25000" dirty="0"/>
                  <a:t>S</a:t>
                </a:r>
                <a:r>
                  <a:rPr lang="en-US" dirty="0"/>
                  <a:t> = scheduled project duration</a:t>
                </a:r>
              </a:p>
              <a:p>
                <a:pPr>
                  <a:lnSpc>
                    <a:spcPct val="160000"/>
                  </a:lnSpc>
                  <a:spcAft>
                    <a:spcPts val="0"/>
                  </a:spcAft>
                </a:pPr>
                <a:r>
                  <a:rPr lang="en-US" dirty="0"/>
                  <a:t>	</a:t>
                </a:r>
                <a:r>
                  <a:rPr lang="en-US" i="1" dirty="0"/>
                  <a:t>Z</a:t>
                </a:r>
                <a:r>
                  <a:rPr lang="en-US" dirty="0"/>
                  <a:t> = probability (of meeting scheduled duration)</a:t>
                </a:r>
              </a:p>
              <a:p>
                <a:pPr>
                  <a:lnSpc>
                    <a:spcPct val="160000"/>
                  </a:lnSpc>
                  <a:spcAft>
                    <a:spcPts val="0"/>
                  </a:spcAft>
                </a:pPr>
                <a:r>
                  <a:rPr lang="en-US" dirty="0"/>
                  <a:t>	      (see statistical Table A7.2)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648" b="-1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675308" y="3147456"/>
            <a:ext cx="731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C00000"/>
                </a:solidFill>
              </a:rPr>
              <a:t>(7.4)</a:t>
            </a:r>
          </a:p>
        </p:txBody>
      </p:sp>
    </p:spTree>
    <p:extLst>
      <p:ext uri="{BB962C8B-B14F-4D97-AF65-F5344CB8AC3E}">
        <p14:creationId xmlns:p14="http://schemas.microsoft.com/office/powerpoint/2010/main" val="3086476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37</a:t>
            </a:fld>
            <a:endParaRPr lang="en-US" dirty="0"/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A7.2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3C432B6-8DE0-46DA-8865-ADE2C371F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45" y="1364287"/>
            <a:ext cx="6170510" cy="50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34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Project Durations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866775" y="3055938"/>
            <a:ext cx="7410450" cy="3409950"/>
          </a:xfrm>
          <a:prstGeom prst="rect">
            <a:avLst/>
          </a:prstGeom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A7.3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365125" y="1277938"/>
            <a:ext cx="8231188" cy="3819525"/>
            <a:chOff x="230" y="805"/>
            <a:chExt cx="5185" cy="2406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" y="1229"/>
              <a:ext cx="1701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30" y="805"/>
              <a:ext cx="259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b="1" dirty="0"/>
                <a:t>Probability project is completed before scheduled time (</a:t>
              </a:r>
              <a:r>
                <a:rPr lang="en-US" sz="1600" b="1" i="1" dirty="0">
                  <a:latin typeface="Times New Roman" panose="02020603050405020304" pitchFamily="18" charset="0"/>
                </a:rPr>
                <a:t>T</a:t>
              </a:r>
              <a:r>
                <a:rPr lang="en-US" sz="1600" b="1" i="1" baseline="-25000" dirty="0">
                  <a:latin typeface="Times New Roman" panose="02020603050405020304" pitchFamily="18" charset="0"/>
                </a:rPr>
                <a:t>S</a:t>
              </a:r>
              <a:r>
                <a:rPr lang="en-US" sz="1600" b="1" dirty="0"/>
                <a:t>) of 67 units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226" y="815"/>
              <a:ext cx="218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b="1" dirty="0"/>
                <a:t>Probability project is completed by the 60</a:t>
              </a:r>
              <a:r>
                <a:rPr lang="en-US" sz="1600" b="1" baseline="30000" dirty="0"/>
                <a:t>th</a:t>
              </a:r>
              <a:r>
                <a:rPr lang="en-US" sz="1600" b="1" dirty="0"/>
                <a:t> unit time period (</a:t>
              </a:r>
              <a:r>
                <a:rPr lang="en-US" sz="1600" b="1" i="1" dirty="0">
                  <a:latin typeface="Times New Roman" panose="02020603050405020304" pitchFamily="18" charset="0"/>
                </a:rPr>
                <a:t>T</a:t>
              </a:r>
              <a:r>
                <a:rPr lang="en-US" sz="1600" b="1" i="1" baseline="-25000" dirty="0">
                  <a:latin typeface="Times New Roman" panose="02020603050405020304" pitchFamily="18" charset="0"/>
                </a:rPr>
                <a:t>S</a:t>
              </a:r>
              <a:r>
                <a:rPr lang="en-US" sz="1600" b="1" dirty="0"/>
                <a:t>)</a:t>
              </a:r>
            </a:p>
          </p:txBody>
        </p:sp>
        <p:pic>
          <p:nvPicPr>
            <p:cNvPr id="13" name="Picture 13" descr="a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52"/>
              <a:ext cx="1701" cy="1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69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Z</a:t>
            </a:r>
            <a:r>
              <a:rPr lang="en-US" dirty="0"/>
              <a:t> Values and Probabilities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39</a:t>
            </a:fld>
            <a:endParaRPr lang="en-US" dirty="0"/>
          </a:p>
        </p:txBody>
      </p:sp>
      <p:pic>
        <p:nvPicPr>
          <p:cNvPr id="7" name="Content Placeholder 6" descr="07a2t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2" y="1337924"/>
            <a:ext cx="7640116" cy="484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TABLE A7.2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9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7.1	Risk Management Process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7.2	Step 1:  Risk Identification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7.3	Step 2:  Risk Assessment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7.4	Step 3:  Risk Response Development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7.5	Contingency Planning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7.6	Opportunity Management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7.7	Contingency Funding and Time Buffers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7.8	Step 4:  Risk Response Control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7.9	Change Control Management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25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E3099-19E7-4F65-BE4F-763526BE7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22237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7.1  Risk Management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Risk Defined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An uncertain event or condition that if it occurs, has a positive or negative effect on project objectives.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No amount of planning can overcome or control risk.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Risk Management Defined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An attempt to recognize and manage potential and unforeseen trouble spots that may occur when the project is implemented.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can go wrong (risk event)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How to minimize the risk event’s impact (consequences)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can be done before an event occurs (anticipation)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to do when an event occurs (contingency plans)</a:t>
            </a:r>
          </a:p>
          <a:p>
            <a:pPr marL="687388" lvl="1">
              <a:buFontTx/>
              <a:buChar char="-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2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Event Graph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7.1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704850" y="1390650"/>
            <a:ext cx="77343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6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Risk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 proactive rather than reactive approach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Reduces surprises and negative consequences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Prepares the project manager to take appropriate action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Provides better control over the future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Improves chances of reaching project objectives on time, within budget, and of meeting required performance.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9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Risk Management Process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034963" y="1276350"/>
            <a:ext cx="3074073" cy="4972050"/>
          </a:xfrm>
          <a:prstGeom prst="rect">
            <a:avLst/>
          </a:prstGeom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7.2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7.2  Step 1: Risk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Generate a list of all the possible risks that could affect the project through brainstorming and other problem identifying techniques.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Focus on the events that could produce consequences, not on project objectives.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Use risk breakdown structure (RBS) in conjunction with work breakdown structure (WBS) to identify and analyze risks.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Identify the macro risks first then specific areas can be checked.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Use risk profile (a list of questions) to address traditional areas of uncertainty on a project.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1791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B5822631-C789-4209-A92D-60DE76681D32}"/>
    </a:ext>
  </a:extLst>
</a:theme>
</file>

<file path=ppt/theme/theme2.xml><?xml version="1.0" encoding="utf-8"?>
<a:theme xmlns:a="http://schemas.openxmlformats.org/drawingml/2006/main" name="MainContentSlide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A583025C-903C-437B-8894-B4D688C79810}"/>
    </a:ext>
  </a:extLst>
</a:theme>
</file>

<file path=ppt/theme/theme3.xml><?xml version="1.0" encoding="utf-8"?>
<a:theme xmlns:a="http://schemas.openxmlformats.org/drawingml/2006/main" name="Closing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433A7F97-21B1-47D0-8E89-8F076CA4DE50}"/>
    </a:ext>
  </a:extLst>
</a:theme>
</file>

<file path=ppt/theme/theme4.xml><?xml version="1.0" encoding="utf-8"?>
<a:theme xmlns:a="http://schemas.openxmlformats.org/drawingml/2006/main" name="ImageDescriptionAppendixSlide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96D38B68-5ABE-4D20-A7AF-597351431D7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Larson 8e PPT Template</Template>
  <TotalTime>400</TotalTime>
  <Words>1920</Words>
  <Application>Microsoft Office PowerPoint</Application>
  <PresentationFormat>On-screen Show (4:3)</PresentationFormat>
  <Paragraphs>302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Cambria Math</vt:lpstr>
      <vt:lpstr>Times New Roman</vt:lpstr>
      <vt:lpstr>Title Slides Master</vt:lpstr>
      <vt:lpstr>MainContentSlideMaster</vt:lpstr>
      <vt:lpstr>ClosingMaster</vt:lpstr>
      <vt:lpstr>ImageDescriptionAppendixSlideMaster</vt:lpstr>
      <vt:lpstr>Chapter Seven</vt:lpstr>
      <vt:lpstr>Where We Are Now</vt:lpstr>
      <vt:lpstr>Learning Objectives</vt:lpstr>
      <vt:lpstr>Chapter Outline</vt:lpstr>
      <vt:lpstr>7.1  Risk Management Process</vt:lpstr>
      <vt:lpstr>Risk Event Graph</vt:lpstr>
      <vt:lpstr>Benefits of Risk Management</vt:lpstr>
      <vt:lpstr>The Risk Management Process</vt:lpstr>
      <vt:lpstr>7.2  Step 1: Risk Identification</vt:lpstr>
      <vt:lpstr>The Risk Breakdown Structure (RBS)</vt:lpstr>
      <vt:lpstr>Partial Risk Profile for Product Development Project</vt:lpstr>
      <vt:lpstr>7.3  Step 2: Risk Assessment</vt:lpstr>
      <vt:lpstr>Defined Conditions for Impact Scales of a Risk on Major Project Objectives (examples for negative impacts only)</vt:lpstr>
      <vt:lpstr>Risk Assessment Form</vt:lpstr>
      <vt:lpstr>Risk Severity Matrix</vt:lpstr>
      <vt:lpstr>7.4  Step 3: Risk Response Development</vt:lpstr>
      <vt:lpstr>7.5  Contingency Planning</vt:lpstr>
      <vt:lpstr>Risk Response Matrix</vt:lpstr>
      <vt:lpstr>Risk and Contingency Planning</vt:lpstr>
      <vt:lpstr>7.6  Opportunity Management</vt:lpstr>
      <vt:lpstr>7.7  Contingency Funding and Time Buffers</vt:lpstr>
      <vt:lpstr>Budget Estimate</vt:lpstr>
      <vt:lpstr>7.4  Step 4: Risk Response Control</vt:lpstr>
      <vt:lpstr>7.9  Change Control Management</vt:lpstr>
      <vt:lpstr>Change Control Process</vt:lpstr>
      <vt:lpstr>Benefits of Change Control Systems</vt:lpstr>
      <vt:lpstr>Sample Change Request</vt:lpstr>
      <vt:lpstr>Change Request Log</vt:lpstr>
      <vt:lpstr>Key Terms</vt:lpstr>
      <vt:lpstr>PowerPoint Presentation</vt:lpstr>
      <vt:lpstr>PERT—Program Evaluation and Review Technique</vt:lpstr>
      <vt:lpstr>Activity and Project Frequency Distributions</vt:lpstr>
      <vt:lpstr>Activity Time Calculations</vt:lpstr>
      <vt:lpstr>Activity Time Calculations (Continued)</vt:lpstr>
      <vt:lpstr>Activity Times and Variances</vt:lpstr>
      <vt:lpstr>Probability of Completing the Project</vt:lpstr>
      <vt:lpstr>Hypothetical Network</vt:lpstr>
      <vt:lpstr>Possible Project Durations</vt:lpstr>
      <vt:lpstr>Z Values and Probabilities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Seven</dc:title>
  <dc:creator>Pinyarat S.</dc:creator>
  <cp:keywords>PPT</cp:keywords>
  <cp:lastModifiedBy>User</cp:lastModifiedBy>
  <cp:revision>2</cp:revision>
  <dcterms:created xsi:type="dcterms:W3CDTF">2019-06-06T18:23:24Z</dcterms:created>
  <dcterms:modified xsi:type="dcterms:W3CDTF">2025-04-07T13:43:11Z</dcterms:modified>
</cp:coreProperties>
</file>