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433" autoAdjust="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D4E6F0-DA1A-487A-B0D6-F774B03D1204}" type="datetimeFigureOut">
              <a:rPr lang="en-US" smtClean="0"/>
              <a:t>8/2/2024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743DE-66AF-4EC1-B123-3BAE072A7246}" type="slidenum">
              <a:rPr lang="en-US" smtClean="0"/>
              <a:t>‹#›</a:t>
            </a:fld>
            <a:endParaRPr lang="en-US"/>
          </a:p>
        </p:txBody>
      </p:sp>
    </p:spTree>
    <p:extLst>
      <p:ext uri="{BB962C8B-B14F-4D97-AF65-F5344CB8AC3E}">
        <p14:creationId xmlns:p14="http://schemas.microsoft.com/office/powerpoint/2010/main" val="1382899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200000"/>
              </a:lnSpc>
            </a:pPr>
            <a:r>
              <a:rPr lang="en-US" sz="1200" dirty="0" smtClean="0">
                <a:effectLst/>
                <a:latin typeface="Times New Roman" panose="02020603050405020304" pitchFamily="18" charset="0"/>
                <a:ea typeface="Times New Roman" panose="02020603050405020304" pitchFamily="18" charset="0"/>
              </a:rPr>
              <a:t>This presentation will cover how Target Corporation can expand internationally to India. It will start with a brief analysis of Target Corporation, focusing on its major strengths and limitations. Subsequently, the analysis will involve the external environment of India with the help of the Diamond of National Advantage model, exploring industry competition, demand, related and supporting industries, and factors of production. The presentation will also discuss factors that may enhance or limit Target's success, while relying on strengths, weaknesses, and Porter's Five Forces. Furthermore, it will assess the four major aspects that leaders need to embrace for international expansion and provide practical leadership recommendations for each. Last, the recommendation on whether Target should expand into India will be made alongside a justification of the same.</a:t>
            </a:r>
          </a:p>
          <a:p>
            <a:endParaRPr lang="en-US" dirty="0"/>
          </a:p>
        </p:txBody>
      </p:sp>
      <p:sp>
        <p:nvSpPr>
          <p:cNvPr id="4" name="Slide Number Placeholder 3"/>
          <p:cNvSpPr>
            <a:spLocks noGrp="1"/>
          </p:cNvSpPr>
          <p:nvPr>
            <p:ph type="sldNum" sz="quarter" idx="10"/>
          </p:nvPr>
        </p:nvSpPr>
        <p:spPr/>
        <p:txBody>
          <a:bodyPr/>
          <a:lstStyle/>
          <a:p>
            <a:fld id="{8A1743DE-66AF-4EC1-B123-3BAE072A7246}" type="slidenum">
              <a:rPr lang="en-US" smtClean="0"/>
              <a:t>2</a:t>
            </a:fld>
            <a:endParaRPr lang="en-US"/>
          </a:p>
        </p:txBody>
      </p:sp>
    </p:spTree>
    <p:extLst>
      <p:ext uri="{BB962C8B-B14F-4D97-AF65-F5344CB8AC3E}">
        <p14:creationId xmlns:p14="http://schemas.microsoft.com/office/powerpoint/2010/main" val="2176110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200000"/>
              </a:lnSpc>
            </a:pPr>
            <a:r>
              <a:rPr lang="en-US" sz="1200" dirty="0" smtClean="0">
                <a:effectLst/>
                <a:latin typeface="Times New Roman" panose="02020603050405020304" pitchFamily="18" charset="0"/>
                <a:ea typeface="Times New Roman" panose="02020603050405020304" pitchFamily="18" charset="0"/>
              </a:rPr>
              <a:t>India's economy is growing at a fast pace, and the middle class and consumer purchasing power are also on the rise, which is well suited for Target. The retail market is expected to grow due to rising urbanization and disposable incomes, which are complementary to Target's specialization in providing a wide range of affordable products. Regardless of the stiff competition, Target has a competitive advantage that stems from its well-developed brand image and effective supply chain management. Also, India has a relatively young and technologically literate populace that fits the concept of </a:t>
            </a:r>
            <a:r>
              <a:rPr lang="en-US" sz="1200" dirty="0" err="1" smtClean="0">
                <a:effectLst/>
                <a:latin typeface="Times New Roman" panose="02020603050405020304" pitchFamily="18" charset="0"/>
                <a:ea typeface="Times New Roman" panose="02020603050405020304" pitchFamily="18" charset="0"/>
              </a:rPr>
              <a:t>omni</a:t>
            </a:r>
            <a:r>
              <a:rPr lang="en-US" sz="1200" dirty="0" smtClean="0">
                <a:effectLst/>
                <a:latin typeface="Times New Roman" panose="02020603050405020304" pitchFamily="18" charset="0"/>
                <a:ea typeface="Times New Roman" panose="02020603050405020304" pitchFamily="18" charset="0"/>
              </a:rPr>
              <a:t>-channel retailing (</a:t>
            </a:r>
            <a:r>
              <a:rPr lang="en-US" sz="1200" dirty="0" smtClean="0">
                <a:solidFill>
                  <a:srgbClr val="000000"/>
                </a:solidFill>
                <a:effectLst/>
                <a:latin typeface="Times New Roman" panose="02020603050405020304" pitchFamily="18" charset="0"/>
                <a:ea typeface="Times New Roman" panose="02020603050405020304" pitchFamily="18" charset="0"/>
              </a:rPr>
              <a:t>Modi, 2023)</a:t>
            </a:r>
            <a:r>
              <a:rPr lang="en-US" sz="1200" dirty="0" smtClean="0">
                <a:effectLst/>
                <a:latin typeface="Times New Roman" panose="02020603050405020304" pitchFamily="18" charset="0"/>
                <a:ea typeface="Times New Roman" panose="02020603050405020304" pitchFamily="18" charset="0"/>
              </a:rPr>
              <a:t>. Lastly, Target needs to consider cultural differences and legal frameworks to unlock the potential of the large customer base and related industries in India and become a dominant player in this growing market.</a:t>
            </a:r>
          </a:p>
          <a:p>
            <a:endParaRPr lang="en-US" dirty="0"/>
          </a:p>
        </p:txBody>
      </p:sp>
      <p:sp>
        <p:nvSpPr>
          <p:cNvPr id="4" name="Slide Number Placeholder 3"/>
          <p:cNvSpPr>
            <a:spLocks noGrp="1"/>
          </p:cNvSpPr>
          <p:nvPr>
            <p:ph type="sldNum" sz="quarter" idx="10"/>
          </p:nvPr>
        </p:nvSpPr>
        <p:spPr/>
        <p:txBody>
          <a:bodyPr/>
          <a:lstStyle/>
          <a:p>
            <a:fld id="{8A1743DE-66AF-4EC1-B123-3BAE072A7246}" type="slidenum">
              <a:rPr lang="en-US" smtClean="0"/>
              <a:t>11</a:t>
            </a:fld>
            <a:endParaRPr lang="en-US"/>
          </a:p>
        </p:txBody>
      </p:sp>
    </p:spTree>
    <p:extLst>
      <p:ext uri="{BB962C8B-B14F-4D97-AF65-F5344CB8AC3E}">
        <p14:creationId xmlns:p14="http://schemas.microsoft.com/office/powerpoint/2010/main" val="3491689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200000"/>
              </a:lnSpc>
            </a:pPr>
            <a:r>
              <a:rPr lang="en-US" sz="1200" dirty="0" smtClean="0">
                <a:effectLst/>
                <a:latin typeface="Times New Roman" panose="02020603050405020304" pitchFamily="18" charset="0"/>
                <a:ea typeface="Times New Roman" panose="02020603050405020304" pitchFamily="18" charset="0"/>
              </a:rPr>
              <a:t>Target Corporation expansion to India is o</a:t>
            </a:r>
            <a:r>
              <a:rPr lang="en-US" sz="1200" dirty="0" smtClean="0">
                <a:effectLst/>
                <a:latin typeface="Times New Roman" panose="02020603050405020304" pitchFamily="18" charset="0"/>
                <a:ea typeface="Times New Roman" panose="02020603050405020304" pitchFamily="18" charset="0"/>
              </a:rPr>
              <a:t>ne of the most important opportunities</a:t>
            </a:r>
            <a:r>
              <a:rPr lang="en-US" sz="1200" dirty="0" smtClean="0">
                <a:effectLst/>
                <a:latin typeface="Times New Roman" panose="02020603050405020304" pitchFamily="18" charset="0"/>
                <a:ea typeface="Times New Roman" panose="02020603050405020304" pitchFamily="18" charset="0"/>
              </a:rPr>
              <a:t>. The retail environment in the country is characterized by a growing economy, urbanization, and a middle-class population – all of which can support Target's strengths and goals. Potential threats like high levels of competition, increasing regulations, and cultural differences are, however, manageable through proper organizational leadership adaptations and planning. By following a market-committed strategy where Target focuses on its areas of comparative advantage and tailors its efforts to the local environment, the company can build a solid and long-term business in India’s growing retail sector.</a:t>
            </a:r>
          </a:p>
          <a:p>
            <a:endParaRPr lang="en-US" dirty="0"/>
          </a:p>
        </p:txBody>
      </p:sp>
      <p:sp>
        <p:nvSpPr>
          <p:cNvPr id="4" name="Slide Number Placeholder 3"/>
          <p:cNvSpPr>
            <a:spLocks noGrp="1"/>
          </p:cNvSpPr>
          <p:nvPr>
            <p:ph type="sldNum" sz="quarter" idx="10"/>
          </p:nvPr>
        </p:nvSpPr>
        <p:spPr/>
        <p:txBody>
          <a:bodyPr/>
          <a:lstStyle/>
          <a:p>
            <a:fld id="{8A1743DE-66AF-4EC1-B123-3BAE072A7246}" type="slidenum">
              <a:rPr lang="en-US" smtClean="0"/>
              <a:t>12</a:t>
            </a:fld>
            <a:endParaRPr lang="en-US"/>
          </a:p>
        </p:txBody>
      </p:sp>
    </p:spTree>
    <p:extLst>
      <p:ext uri="{BB962C8B-B14F-4D97-AF65-F5344CB8AC3E}">
        <p14:creationId xmlns:p14="http://schemas.microsoft.com/office/powerpoint/2010/main" val="3374368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200000"/>
              </a:lnSpc>
            </a:pPr>
            <a:r>
              <a:rPr lang="en-US" sz="1200" dirty="0" smtClean="0">
                <a:effectLst/>
                <a:latin typeface="Times New Roman" panose="02020603050405020304" pitchFamily="18" charset="0"/>
                <a:ea typeface="Times New Roman" panose="02020603050405020304" pitchFamily="18" charset="0"/>
              </a:rPr>
              <a:t>The chosen market for the international expansion of Target Corporation is India. India provides a fast-expanding market with a burgeoning middle class and a rising purchasing power. The retail market is expected to grow rapidly because of the increasing urbanization and disposable income levels. Additionally, the large population in India means that the company will have access to a large pool of customers. The young population and government policies that support foreign direct investment in the country present a perfect environment for retail business expansion. In this context, Target could utilize these advantages to gain a good market foothold and attain long-term growth in this volatile market.</a:t>
            </a:r>
          </a:p>
          <a:p>
            <a:endParaRPr lang="en-US" dirty="0"/>
          </a:p>
        </p:txBody>
      </p:sp>
      <p:sp>
        <p:nvSpPr>
          <p:cNvPr id="4" name="Slide Number Placeholder 3"/>
          <p:cNvSpPr>
            <a:spLocks noGrp="1"/>
          </p:cNvSpPr>
          <p:nvPr>
            <p:ph type="sldNum" sz="quarter" idx="10"/>
          </p:nvPr>
        </p:nvSpPr>
        <p:spPr/>
        <p:txBody>
          <a:bodyPr/>
          <a:lstStyle/>
          <a:p>
            <a:fld id="{8A1743DE-66AF-4EC1-B123-3BAE072A7246}" type="slidenum">
              <a:rPr lang="en-US" smtClean="0"/>
              <a:t>3</a:t>
            </a:fld>
            <a:endParaRPr lang="en-US"/>
          </a:p>
        </p:txBody>
      </p:sp>
    </p:spTree>
    <p:extLst>
      <p:ext uri="{BB962C8B-B14F-4D97-AF65-F5344CB8AC3E}">
        <p14:creationId xmlns:p14="http://schemas.microsoft.com/office/powerpoint/2010/main" val="3435798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200000"/>
              </a:lnSpc>
              <a:spcBef>
                <a:spcPts val="0"/>
              </a:spcBef>
              <a:spcAft>
                <a:spcPts val="0"/>
              </a:spcAft>
            </a:pPr>
            <a:r>
              <a:rPr lang="en-US" sz="12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 competition in India's retail industry is intense, consisting of both domestic players as well as global players (</a:t>
            </a:r>
            <a:r>
              <a:rPr lang="en-US" sz="1200"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Sharma, 2024)</a:t>
            </a:r>
            <a:r>
              <a:rPr lang="en-US" sz="12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Its key competitors are domestic players like Reliance Retail, and Future Group and international players like Walmart and Amazon. This competitive environment fosters innovation and productivity, motivating companies to seek competitive advantage in terms of price, product offerings, and customer service. Even though there is extreme competition, there are still opportunities for entrants because the market is growing fast, and consumers have diverse tastes. Target has an excellent brand image and numerous products, which will allow the company to have a better position due to its better customer relations and extraordinary shopping experience.</a:t>
            </a:r>
            <a:endParaRPr lang="en-US" sz="1200"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8A1743DE-66AF-4EC1-B123-3BAE072A7246}" type="slidenum">
              <a:rPr lang="en-US" smtClean="0"/>
              <a:t>4</a:t>
            </a:fld>
            <a:endParaRPr lang="en-US"/>
          </a:p>
        </p:txBody>
      </p:sp>
    </p:spTree>
    <p:extLst>
      <p:ext uri="{BB962C8B-B14F-4D97-AF65-F5344CB8AC3E}">
        <p14:creationId xmlns:p14="http://schemas.microsoft.com/office/powerpoint/2010/main" val="3698527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200000"/>
              </a:lnSpc>
              <a:spcBef>
                <a:spcPts val="0"/>
              </a:spcBef>
              <a:spcAft>
                <a:spcPts val="0"/>
              </a:spcAft>
            </a:pPr>
            <a:r>
              <a:rPr lang="en-US" sz="12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The demand conditions in India are ideal for the expansion of retail businesses. Its population is over 1.4 billion, covering every segment of consumers, from the wealthy in urban centers to the growing middle and upper classes in rural areas. The tendency towards organized retailing is on the rise due to increased incomes, greater urbanization and a shift in consumer profile towards quality products and contemporary shopping experiences. The young and tech-savvy population is also contributing to the growth of e-commerce, which poses possibilities for Target to combine online and offline shopping (</a:t>
            </a:r>
            <a:r>
              <a:rPr lang="en-US" sz="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Modi, 2023)</a:t>
            </a:r>
            <a:r>
              <a:rPr lang="en-US" sz="12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Appreciation of the dynamics and heterogeneity of the consumers in India will be an essential aspect of Target’s strategy.</a:t>
            </a:r>
            <a:endParaRPr lang="en-US" sz="1200"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8A1743DE-66AF-4EC1-B123-3BAE072A7246}" type="slidenum">
              <a:rPr lang="en-US" smtClean="0"/>
              <a:t>5</a:t>
            </a:fld>
            <a:endParaRPr lang="en-US"/>
          </a:p>
        </p:txBody>
      </p:sp>
    </p:spTree>
    <p:extLst>
      <p:ext uri="{BB962C8B-B14F-4D97-AF65-F5344CB8AC3E}">
        <p14:creationId xmlns:p14="http://schemas.microsoft.com/office/powerpoint/2010/main" val="2543539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200000"/>
              </a:lnSpc>
              <a:spcBef>
                <a:spcPts val="0"/>
              </a:spcBef>
              <a:spcAft>
                <a:spcPts val="0"/>
              </a:spcAft>
            </a:pPr>
            <a:r>
              <a:rPr lang="en-US" sz="12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India has a well-developed network of related and supporting industries that are crucial for retail business. The country has a developed textile and apparel industry, which is important for Target's clothing line (</a:t>
            </a:r>
            <a:r>
              <a:rPr lang="en-US" sz="1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‌Das, 2023)</a:t>
            </a:r>
            <a:r>
              <a:rPr lang="en-US" sz="12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Also, the growing tech industry provides innovative retail technologies and online platforms. Logistics and supply chain networks are growing at a faster rate due to the implementation of </a:t>
            </a:r>
            <a:r>
              <a:rPr lang="en-US" sz="1200"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Goods and Services Tax</a:t>
            </a:r>
            <a:r>
              <a:rPr lang="en-US" sz="12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(GST) and improvements in transportation. All these developments improve the effectiveness of product delivery and stock supply. Through supplier relations, Target can better understand the needs of its local markets and utilize innovations in technology and logistics to improve its operations and market presence.</a:t>
            </a:r>
            <a:endParaRPr lang="en-US" sz="1200"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8A1743DE-66AF-4EC1-B123-3BAE072A7246}" type="slidenum">
              <a:rPr lang="en-US" smtClean="0"/>
              <a:t>6</a:t>
            </a:fld>
            <a:endParaRPr lang="en-US"/>
          </a:p>
        </p:txBody>
      </p:sp>
    </p:spTree>
    <p:extLst>
      <p:ext uri="{BB962C8B-B14F-4D97-AF65-F5344CB8AC3E}">
        <p14:creationId xmlns:p14="http://schemas.microsoft.com/office/powerpoint/2010/main" val="3512644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200000"/>
              </a:lnSpc>
              <a:spcBef>
                <a:spcPts val="0"/>
              </a:spcBef>
              <a:spcAft>
                <a:spcPts val="0"/>
              </a:spcAft>
            </a:pPr>
            <a:r>
              <a:rPr lang="en-US" sz="12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India's factor endowment offers a good starting point for retail development. The nation has a young and large population of employees, meaning that there is an availability of many employees for the retail business and other customer services. Further, India has abundant resources and a versatile agricultural industry, making it possible to offer a wide variety of products. The accessibility of skilled human capital for professions like IT, finance, and management also adds to the growth of the business climate. Furthermore, urban regions are well developed with modern facilities such as shopping centers and retail outlets to support Target's store expansion. All these factors work together to provide a </a:t>
            </a:r>
            <a:r>
              <a:rPr lang="en-US" sz="1200" dirty="0" err="1"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favourable</a:t>
            </a:r>
            <a:r>
              <a:rPr lang="en-US" sz="12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backdrop for Target to set up and expand its store operations in India.</a:t>
            </a:r>
            <a:endParaRPr lang="en-US" sz="1200"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8A1743DE-66AF-4EC1-B123-3BAE072A7246}" type="slidenum">
              <a:rPr lang="en-US" smtClean="0"/>
              <a:t>7</a:t>
            </a:fld>
            <a:endParaRPr lang="en-US"/>
          </a:p>
        </p:txBody>
      </p:sp>
    </p:spTree>
    <p:extLst>
      <p:ext uri="{BB962C8B-B14F-4D97-AF65-F5344CB8AC3E}">
        <p14:creationId xmlns:p14="http://schemas.microsoft.com/office/powerpoint/2010/main" val="3637073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200000"/>
              </a:lnSpc>
            </a:pPr>
            <a:r>
              <a:rPr lang="en-US" sz="1200" dirty="0" smtClean="0">
                <a:effectLst/>
                <a:latin typeface="Times New Roman" panose="02020603050405020304" pitchFamily="18" charset="0"/>
                <a:ea typeface="Times New Roman" panose="02020603050405020304" pitchFamily="18" charset="0"/>
              </a:rPr>
              <a:t>Several factors support Target's expansion into India. Target's strengths include a strong brand, effective supply chain system, and broad product portfolio, which fit the Indian retail market needs and the country's improving consumer buying power (Gupta, 2024). Though the competition intensity in India is high, it offers Target the chance to fight for its distinctive selling points and better customer satisfaction. India's </a:t>
            </a:r>
            <a:r>
              <a:rPr lang="en-US" sz="1200" dirty="0" err="1" smtClean="0">
                <a:effectLst/>
                <a:latin typeface="Times New Roman" panose="02020603050405020304" pitchFamily="18" charset="0"/>
                <a:ea typeface="Times New Roman" panose="02020603050405020304" pitchFamily="18" charset="0"/>
              </a:rPr>
              <a:t>favourable</a:t>
            </a:r>
            <a:r>
              <a:rPr lang="en-US" sz="1200" dirty="0" smtClean="0">
                <a:effectLst/>
                <a:latin typeface="Times New Roman" panose="02020603050405020304" pitchFamily="18" charset="0"/>
                <a:ea typeface="Times New Roman" panose="02020603050405020304" pitchFamily="18" charset="0"/>
              </a:rPr>
              <a:t> demand conditions, like a large population that is rapidly urbanizing and has increasing disposable income to spend on products, aligns with Target's strengths. Furthermore, the presence of related industries like the technology industry and improving logistics helps in efficient operation and market entry. These combined forces put Target in a </a:t>
            </a:r>
            <a:r>
              <a:rPr lang="en-US" sz="1200" dirty="0" err="1" smtClean="0">
                <a:effectLst/>
                <a:latin typeface="Times New Roman" panose="02020603050405020304" pitchFamily="18" charset="0"/>
                <a:ea typeface="Times New Roman" panose="02020603050405020304" pitchFamily="18" charset="0"/>
              </a:rPr>
              <a:t>favourable</a:t>
            </a:r>
            <a:r>
              <a:rPr lang="en-US" sz="1200" dirty="0" smtClean="0">
                <a:effectLst/>
                <a:latin typeface="Times New Roman" panose="02020603050405020304" pitchFamily="18" charset="0"/>
                <a:ea typeface="Times New Roman" panose="02020603050405020304" pitchFamily="18" charset="0"/>
              </a:rPr>
              <a:t> position to expand into the Indian market effectively.</a:t>
            </a:r>
          </a:p>
          <a:p>
            <a:endParaRPr lang="en-US" dirty="0"/>
          </a:p>
        </p:txBody>
      </p:sp>
      <p:sp>
        <p:nvSpPr>
          <p:cNvPr id="4" name="Slide Number Placeholder 3"/>
          <p:cNvSpPr>
            <a:spLocks noGrp="1"/>
          </p:cNvSpPr>
          <p:nvPr>
            <p:ph type="sldNum" sz="quarter" idx="10"/>
          </p:nvPr>
        </p:nvSpPr>
        <p:spPr/>
        <p:txBody>
          <a:bodyPr/>
          <a:lstStyle/>
          <a:p>
            <a:fld id="{8A1743DE-66AF-4EC1-B123-3BAE072A7246}" type="slidenum">
              <a:rPr lang="en-US" smtClean="0"/>
              <a:t>8</a:t>
            </a:fld>
            <a:endParaRPr lang="en-US"/>
          </a:p>
        </p:txBody>
      </p:sp>
    </p:spTree>
    <p:extLst>
      <p:ext uri="{BB962C8B-B14F-4D97-AF65-F5344CB8AC3E}">
        <p14:creationId xmlns:p14="http://schemas.microsoft.com/office/powerpoint/2010/main" val="3273964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200000"/>
              </a:lnSpc>
            </a:pPr>
            <a:r>
              <a:rPr lang="en-US" sz="1200" dirty="0" smtClean="0">
                <a:effectLst/>
                <a:latin typeface="Times New Roman" panose="02020603050405020304" pitchFamily="18" charset="0"/>
                <a:ea typeface="Times New Roman" panose="02020603050405020304" pitchFamily="18" charset="0"/>
              </a:rPr>
              <a:t>Several conditions could slow down Target's success in expanding into the Indian market. The high level of industry rivalry, marked by the existence of strong rivalry between domestic players and international retail chains, may prove to be a challenge (</a:t>
            </a:r>
            <a:r>
              <a:rPr lang="en-US" sz="1200" dirty="0" smtClean="0">
                <a:solidFill>
                  <a:srgbClr val="000000"/>
                </a:solidFill>
                <a:effectLst/>
                <a:latin typeface="Times New Roman" panose="02020603050405020304" pitchFamily="18" charset="0"/>
                <a:ea typeface="Times New Roman" panose="02020603050405020304" pitchFamily="18" charset="0"/>
              </a:rPr>
              <a:t>Sharma, 2024)</a:t>
            </a:r>
            <a:r>
              <a:rPr lang="en-US" sz="1200" dirty="0" smtClean="0">
                <a:effectLst/>
                <a:latin typeface="Times New Roman" panose="02020603050405020304" pitchFamily="18" charset="0"/>
                <a:ea typeface="Times New Roman" panose="02020603050405020304" pitchFamily="18" charset="0"/>
              </a:rPr>
              <a:t>. Also, India's regulatory structure, which has different state laws and protection laws, can act as an operational challenge. Cultural differences, as well as other consumers' needs and wants across the country, may pose challenges to market entry and product adaptation. Additionally, infrastructural challenges, including supply chain and transport challenges, may lead to inefficiencies and added expenses. These challenges raise the need for a sound market entry strategy to provide differentiated products, strong local alliances, and solid approaches to managing regulatory risks.</a:t>
            </a:r>
          </a:p>
          <a:p>
            <a:endParaRPr lang="en-US" dirty="0"/>
          </a:p>
        </p:txBody>
      </p:sp>
      <p:sp>
        <p:nvSpPr>
          <p:cNvPr id="4" name="Slide Number Placeholder 3"/>
          <p:cNvSpPr>
            <a:spLocks noGrp="1"/>
          </p:cNvSpPr>
          <p:nvPr>
            <p:ph type="sldNum" sz="quarter" idx="10"/>
          </p:nvPr>
        </p:nvSpPr>
        <p:spPr/>
        <p:txBody>
          <a:bodyPr/>
          <a:lstStyle/>
          <a:p>
            <a:fld id="{8A1743DE-66AF-4EC1-B123-3BAE072A7246}" type="slidenum">
              <a:rPr lang="en-US" smtClean="0"/>
              <a:t>9</a:t>
            </a:fld>
            <a:endParaRPr lang="en-US"/>
          </a:p>
        </p:txBody>
      </p:sp>
    </p:spTree>
    <p:extLst>
      <p:ext uri="{BB962C8B-B14F-4D97-AF65-F5344CB8AC3E}">
        <p14:creationId xmlns:p14="http://schemas.microsoft.com/office/powerpoint/2010/main" val="633201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200000"/>
              </a:lnSpc>
            </a:pPr>
            <a:r>
              <a:rPr lang="en-US" sz="1200" dirty="0" smtClean="0">
                <a:effectLst/>
                <a:latin typeface="Times New Roman" panose="02020603050405020304" pitchFamily="18" charset="0"/>
                <a:ea typeface="Times New Roman" panose="02020603050405020304" pitchFamily="18" charset="0"/>
              </a:rPr>
              <a:t>When Target expands to the Indian market, the company's leaders have to adapt to the new environment to succeed. First, they should have a global perspective that aligns global strategies with the local Indian market requirements (</a:t>
            </a:r>
            <a:r>
              <a:rPr lang="en-US" sz="1200" dirty="0" err="1" smtClean="0">
                <a:solidFill>
                  <a:srgbClr val="222222"/>
                </a:solidFill>
                <a:effectLst/>
                <a:latin typeface="Times New Roman" panose="02020603050405020304" pitchFamily="18" charset="0"/>
                <a:ea typeface="Times New Roman" panose="02020603050405020304" pitchFamily="18" charset="0"/>
              </a:rPr>
              <a:t>Burkus</a:t>
            </a:r>
            <a:r>
              <a:rPr lang="en-US" sz="1200" dirty="0" smtClean="0">
                <a:solidFill>
                  <a:srgbClr val="222222"/>
                </a:solidFill>
                <a:effectLst/>
                <a:latin typeface="Times New Roman" panose="02020603050405020304" pitchFamily="18" charset="0"/>
                <a:ea typeface="Times New Roman" panose="02020603050405020304" pitchFamily="18" charset="0"/>
              </a:rPr>
              <a:t>, 2012)</a:t>
            </a:r>
            <a:r>
              <a:rPr lang="en-US" sz="1200" dirty="0" smtClean="0">
                <a:effectLst/>
                <a:latin typeface="Times New Roman" panose="02020603050405020304" pitchFamily="18" charset="0"/>
                <a:ea typeface="Times New Roman" panose="02020603050405020304" pitchFamily="18" charset="0"/>
              </a:rPr>
              <a:t>. This can be done by training the executives in cultural diversity and global retail practices to suit the Indian market. Second, developing cultural consciousness is crucial. Target can ensure that its main leaders are exposed to India's cultural environment so that they can identify with the consumers. Third, decentralizing the decision-making process can enable Target to allow local managers, who understand the market better, to make decisions faster and more accurately (</a:t>
            </a:r>
            <a:r>
              <a:rPr lang="en-US" sz="1200" dirty="0" err="1" smtClean="0">
                <a:solidFill>
                  <a:srgbClr val="222222"/>
                </a:solidFill>
                <a:effectLst/>
                <a:latin typeface="Times New Roman" panose="02020603050405020304" pitchFamily="18" charset="0"/>
                <a:ea typeface="Times New Roman" panose="02020603050405020304" pitchFamily="18" charset="0"/>
              </a:rPr>
              <a:t>Burkus</a:t>
            </a:r>
            <a:r>
              <a:rPr lang="en-US" sz="1200" dirty="0" smtClean="0">
                <a:solidFill>
                  <a:srgbClr val="222222"/>
                </a:solidFill>
                <a:effectLst/>
                <a:latin typeface="Times New Roman" panose="02020603050405020304" pitchFamily="18" charset="0"/>
                <a:ea typeface="Times New Roman" panose="02020603050405020304" pitchFamily="18" charset="0"/>
              </a:rPr>
              <a:t>, 2012)</a:t>
            </a:r>
            <a:r>
              <a:rPr lang="en-US" sz="1200" dirty="0" smtClean="0">
                <a:effectLst/>
                <a:latin typeface="Times New Roman" panose="02020603050405020304" pitchFamily="18" charset="0"/>
                <a:ea typeface="Times New Roman" panose="02020603050405020304" pitchFamily="18" charset="0"/>
              </a:rPr>
              <a:t>. Lastly, Target’s leaders need to decide on the level of involvement by choosing an entry mode that fits its long-term objectives, whether it is a joint venture or direct investment, depending on its compatibility with the Indian retail sector.</a:t>
            </a:r>
          </a:p>
          <a:p>
            <a:endParaRPr lang="en-US" dirty="0"/>
          </a:p>
        </p:txBody>
      </p:sp>
      <p:sp>
        <p:nvSpPr>
          <p:cNvPr id="4" name="Slide Number Placeholder 3"/>
          <p:cNvSpPr>
            <a:spLocks noGrp="1"/>
          </p:cNvSpPr>
          <p:nvPr>
            <p:ph type="sldNum" sz="quarter" idx="10"/>
          </p:nvPr>
        </p:nvSpPr>
        <p:spPr/>
        <p:txBody>
          <a:bodyPr/>
          <a:lstStyle/>
          <a:p>
            <a:fld id="{8A1743DE-66AF-4EC1-B123-3BAE072A7246}" type="slidenum">
              <a:rPr lang="en-US" smtClean="0"/>
              <a:t>10</a:t>
            </a:fld>
            <a:endParaRPr lang="en-US"/>
          </a:p>
        </p:txBody>
      </p:sp>
    </p:spTree>
    <p:extLst>
      <p:ext uri="{BB962C8B-B14F-4D97-AF65-F5344CB8AC3E}">
        <p14:creationId xmlns:p14="http://schemas.microsoft.com/office/powerpoint/2010/main" val="120054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bstrategyhub.com/targets-swot-analysis/" TargetMode="External"/><Relationship Id="rId2" Type="http://schemas.openxmlformats.org/officeDocument/2006/relationships/hyperlink" Target="https://www.iiad.edu.in/the-circle/history-of-the-indian-textile-industry/" TargetMode="External"/><Relationship Id="rId1" Type="http://schemas.openxmlformats.org/officeDocument/2006/relationships/slideLayout" Target="../slideLayouts/slideLayout7.xml"/><Relationship Id="rId5" Type="http://schemas.openxmlformats.org/officeDocument/2006/relationships/hyperlink" Target="https://www.indianretailer.com/article/retail-business/retail/retail-industry-india-overview-retail-sector-market-size-growth" TargetMode="External"/><Relationship Id="rId4" Type="http://schemas.openxmlformats.org/officeDocument/2006/relationships/hyperlink" Target="https://www.educationnext.in/posts/how-indian-youth-can-make-the-best-of-the-rising-digital-ecosystem#:~:text=India's%20youth%20is%20the%20key,up%20tech%20and%20digital%20savv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1881" y="1021492"/>
            <a:ext cx="9333470" cy="4339650"/>
          </a:xfrm>
          <a:prstGeom prst="rect">
            <a:avLst/>
          </a:prstGeom>
          <a:noFill/>
        </p:spPr>
        <p:txBody>
          <a:bodyPr wrap="square" rtlCol="0">
            <a:spAutoFit/>
          </a:bodyPr>
          <a:lstStyle/>
          <a:p>
            <a:pPr algn="ctr">
              <a:lnSpc>
                <a:spcPct val="200000"/>
              </a:lnSpc>
            </a:pPr>
            <a:endParaRPr lang="en-US" b="1" dirty="0" smtClean="0">
              <a:latin typeface="Times New Roman" panose="02020603050405020304" pitchFamily="18" charset="0"/>
              <a:ea typeface="Times New Roman" panose="02020603050405020304" pitchFamily="18" charset="0"/>
            </a:endParaRPr>
          </a:p>
          <a:p>
            <a:pPr algn="ctr">
              <a:lnSpc>
                <a:spcPct val="200000"/>
              </a:lnSpc>
            </a:pPr>
            <a:r>
              <a:rPr lang="en-US" b="1" dirty="0" smtClean="0">
                <a:latin typeface="Times New Roman" panose="02020603050405020304" pitchFamily="18" charset="0"/>
                <a:ea typeface="Times New Roman" panose="02020603050405020304" pitchFamily="18" charset="0"/>
              </a:rPr>
              <a:t>Expanding </a:t>
            </a:r>
            <a:r>
              <a:rPr lang="en-US" b="1" dirty="0">
                <a:latin typeface="Times New Roman" panose="02020603050405020304" pitchFamily="18" charset="0"/>
                <a:ea typeface="Times New Roman" panose="02020603050405020304" pitchFamily="18" charset="0"/>
              </a:rPr>
              <a:t>the </a:t>
            </a:r>
            <a:r>
              <a:rPr lang="en-US" b="1" dirty="0" smtClean="0">
                <a:latin typeface="Times New Roman" panose="02020603050405020304" pitchFamily="18" charset="0"/>
                <a:ea typeface="Times New Roman" panose="02020603050405020304" pitchFamily="18" charset="0"/>
              </a:rPr>
              <a:t>Organization</a:t>
            </a:r>
          </a:p>
          <a:p>
            <a:pPr algn="ctr">
              <a:lnSpc>
                <a:spcPct val="200000"/>
              </a:lnSpc>
            </a:pPr>
            <a:endParaRPr lang="en-US" sz="1400" dirty="0" smtClean="0">
              <a:effectLst/>
              <a:latin typeface="Times New Roman" panose="02020603050405020304" pitchFamily="18" charset="0"/>
              <a:ea typeface="Times New Roman" panose="02020603050405020304" pitchFamily="18" charset="0"/>
            </a:endParaRPr>
          </a:p>
          <a:p>
            <a:pPr algn="ctr">
              <a:lnSpc>
                <a:spcPct val="200000"/>
              </a:lnSpc>
            </a:pPr>
            <a:r>
              <a:rPr lang="en-US" sz="1400" dirty="0" smtClean="0">
                <a:effectLst/>
                <a:latin typeface="Times New Roman" panose="02020603050405020304" pitchFamily="18" charset="0"/>
                <a:ea typeface="Times New Roman" panose="02020603050405020304" pitchFamily="18" charset="0"/>
              </a:rPr>
              <a:t>Name</a:t>
            </a:r>
          </a:p>
          <a:p>
            <a:pPr algn="ctr">
              <a:lnSpc>
                <a:spcPct val="200000"/>
              </a:lnSpc>
            </a:pPr>
            <a:r>
              <a:rPr lang="en-US" sz="1400" dirty="0" smtClean="0">
                <a:latin typeface="Times New Roman" panose="02020603050405020304" pitchFamily="18" charset="0"/>
                <a:ea typeface="Times New Roman" panose="02020603050405020304" pitchFamily="18" charset="0"/>
              </a:rPr>
              <a:t>Institution</a:t>
            </a:r>
          </a:p>
          <a:p>
            <a:pPr algn="ctr">
              <a:lnSpc>
                <a:spcPct val="200000"/>
              </a:lnSpc>
            </a:pPr>
            <a:r>
              <a:rPr lang="en-US" sz="1400" dirty="0" smtClean="0">
                <a:effectLst/>
                <a:latin typeface="Times New Roman" panose="02020603050405020304" pitchFamily="18" charset="0"/>
                <a:ea typeface="Times New Roman" panose="02020603050405020304" pitchFamily="18" charset="0"/>
              </a:rPr>
              <a:t>Course</a:t>
            </a:r>
          </a:p>
          <a:p>
            <a:pPr algn="ctr">
              <a:lnSpc>
                <a:spcPct val="200000"/>
              </a:lnSpc>
            </a:pPr>
            <a:r>
              <a:rPr lang="en-US" sz="1400" dirty="0" smtClean="0">
                <a:latin typeface="Times New Roman" panose="02020603050405020304" pitchFamily="18" charset="0"/>
                <a:ea typeface="Times New Roman" panose="02020603050405020304" pitchFamily="18" charset="0"/>
              </a:rPr>
              <a:t>Instructor</a:t>
            </a:r>
          </a:p>
          <a:p>
            <a:pPr algn="ctr">
              <a:lnSpc>
                <a:spcPct val="200000"/>
              </a:lnSpc>
            </a:pPr>
            <a:r>
              <a:rPr lang="en-US" sz="1400" dirty="0" smtClean="0">
                <a:effectLst/>
                <a:latin typeface="Times New Roman" panose="02020603050405020304" pitchFamily="18" charset="0"/>
                <a:ea typeface="Times New Roman" panose="02020603050405020304" pitchFamily="18" charset="0"/>
              </a:rPr>
              <a:t>Date</a:t>
            </a:r>
          </a:p>
          <a:p>
            <a:pPr algn="ctr">
              <a:lnSpc>
                <a:spcPct val="200000"/>
              </a:lnSpc>
            </a:pP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6831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gn="ctr">
              <a:lnSpc>
                <a:spcPct val="200000"/>
              </a:lnSpc>
            </a:pPr>
            <a:r>
              <a:rPr lang="en-US" sz="2800" b="1" dirty="0">
                <a:latin typeface="Times New Roman" panose="02020603050405020304" pitchFamily="18" charset="0"/>
                <a:ea typeface="Times New Roman" panose="02020603050405020304" pitchFamily="18" charset="0"/>
              </a:rPr>
              <a:t>Leadership actions</a:t>
            </a:r>
            <a:r>
              <a:rPr lang="en-US" sz="2800" dirty="0">
                <a:latin typeface="Times New Roman" panose="02020603050405020304" pitchFamily="18" charset="0"/>
                <a:ea typeface="Times New Roman" panose="02020603050405020304" pitchFamily="18" charset="0"/>
              </a:rPr>
              <a:t/>
            </a:r>
            <a:br>
              <a:rPr lang="en-US" sz="2800" dirty="0">
                <a:latin typeface="Times New Roman" panose="02020603050405020304" pitchFamily="18" charset="0"/>
                <a:ea typeface="Times New Roman" panose="02020603050405020304" pitchFamily="18" charset="0"/>
              </a:rPr>
            </a:br>
            <a:endParaRPr lang="en-US" sz="2800" dirty="0"/>
          </a:p>
        </p:txBody>
      </p:sp>
      <p:pic>
        <p:nvPicPr>
          <p:cNvPr id="6" name="Content Placeholder 5"/>
          <p:cNvPicPr>
            <a:picLocks noGrp="1" noChangeAspect="1"/>
          </p:cNvPicPr>
          <p:nvPr>
            <p:ph sz="half" idx="2"/>
          </p:nvPr>
        </p:nvPicPr>
        <p:blipFill>
          <a:blip r:embed="rId3"/>
          <a:stretch>
            <a:fillRect/>
          </a:stretch>
        </p:blipFill>
        <p:spPr>
          <a:xfrm>
            <a:off x="7191375" y="2487715"/>
            <a:ext cx="4313238" cy="3054146"/>
          </a:xfrm>
          <a:prstGeom prst="rect">
            <a:avLst/>
          </a:prstGeom>
        </p:spPr>
      </p:pic>
      <p:sp>
        <p:nvSpPr>
          <p:cNvPr id="5" name="Rectangle 1"/>
          <p:cNvSpPr>
            <a:spLocks noGrp="1" noChangeArrowheads="1"/>
          </p:cNvSpPr>
          <p:nvPr>
            <p:ph sz="half" idx="1"/>
          </p:nvPr>
        </p:nvSpPr>
        <p:spPr bwMode="auto">
          <a:xfrm>
            <a:off x="1781905" y="2014658"/>
            <a:ext cx="5014312"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Global perspective: Align strategies with Indian market needs</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Cultural consciousness: Train leaders in cultural diversity and practices</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Decentralization: Empower local managers for quick, market-responsive decisions</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Entry strategy: Choose between joint ventures or direct investment </a:t>
            </a:r>
          </a:p>
        </p:txBody>
      </p:sp>
    </p:spTree>
    <p:extLst>
      <p:ext uri="{BB962C8B-B14F-4D97-AF65-F5344CB8AC3E}">
        <p14:creationId xmlns:p14="http://schemas.microsoft.com/office/powerpoint/2010/main" val="1862498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gn="ctr">
              <a:lnSpc>
                <a:spcPct val="200000"/>
              </a:lnSpc>
            </a:pPr>
            <a:r>
              <a:rPr lang="en-US" sz="2800" b="1" dirty="0">
                <a:latin typeface="Times New Roman" panose="02020603050405020304" pitchFamily="18" charset="0"/>
                <a:ea typeface="Times New Roman" panose="02020603050405020304" pitchFamily="18" charset="0"/>
              </a:rPr>
              <a:t>Recommendation and </a:t>
            </a:r>
            <a:r>
              <a:rPr lang="en-US" sz="2800" b="1" dirty="0" smtClean="0">
                <a:latin typeface="Times New Roman" panose="02020603050405020304" pitchFamily="18" charset="0"/>
                <a:ea typeface="Times New Roman" panose="02020603050405020304" pitchFamily="18" charset="0"/>
              </a:rPr>
              <a:t>Rationale</a:t>
            </a:r>
            <a:r>
              <a:rPr lang="en-US" sz="2800" dirty="0">
                <a:latin typeface="Times New Roman" panose="02020603050405020304" pitchFamily="18" charset="0"/>
                <a:ea typeface="Times New Roman" panose="02020603050405020304" pitchFamily="18" charset="0"/>
              </a:rPr>
              <a:t/>
            </a:r>
            <a:br>
              <a:rPr lang="en-US" sz="2800" dirty="0">
                <a:latin typeface="Times New Roman" panose="02020603050405020304" pitchFamily="18" charset="0"/>
                <a:ea typeface="Times New Roman" panose="02020603050405020304" pitchFamily="18" charset="0"/>
              </a:rPr>
            </a:br>
            <a:endParaRPr lang="en-US" sz="2800" dirty="0"/>
          </a:p>
        </p:txBody>
      </p:sp>
      <p:sp>
        <p:nvSpPr>
          <p:cNvPr id="4" name="Rectangle 1"/>
          <p:cNvSpPr>
            <a:spLocks noGrp="1" noChangeArrowheads="1"/>
          </p:cNvSpPr>
          <p:nvPr>
            <p:ph idx="1"/>
          </p:nvPr>
        </p:nvSpPr>
        <p:spPr bwMode="auto">
          <a:xfrm>
            <a:off x="4172820" y="2371805"/>
            <a:ext cx="5751896"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India’s economic growth and rising middle class support Target’s entry</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Strong competitive advantage through brand and Omni-channel retailing</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Address cultural and regulatory challenges with strategic planning</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Recommendation: Expand to India with a tailored market strategy </a:t>
            </a:r>
          </a:p>
        </p:txBody>
      </p:sp>
    </p:spTree>
    <p:extLst>
      <p:ext uri="{BB962C8B-B14F-4D97-AF65-F5344CB8AC3E}">
        <p14:creationId xmlns:p14="http://schemas.microsoft.com/office/powerpoint/2010/main" val="809414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ctr">
              <a:lnSpc>
                <a:spcPct val="200000"/>
              </a:lnSpc>
            </a:pPr>
            <a:r>
              <a:rPr lang="en-US" sz="3100" b="1" dirty="0">
                <a:latin typeface="Times New Roman" panose="02020603050405020304" pitchFamily="18" charset="0"/>
                <a:ea typeface="Times New Roman" panose="02020603050405020304" pitchFamily="18" charset="0"/>
              </a:rPr>
              <a:t>Conclusion</a:t>
            </a:r>
            <a:r>
              <a:rPr lang="en-US" dirty="0">
                <a:latin typeface="Times New Roman" panose="02020603050405020304" pitchFamily="18" charset="0"/>
                <a:ea typeface="Times New Roman" panose="02020603050405020304" pitchFamily="18" charset="0"/>
              </a:rPr>
              <a:t/>
            </a:r>
            <a:br>
              <a:rPr lang="en-US" dirty="0">
                <a:latin typeface="Times New Roman" panose="02020603050405020304" pitchFamily="18" charset="0"/>
                <a:ea typeface="Times New Roman" panose="02020603050405020304" pitchFamily="18" charset="0"/>
              </a:rPr>
            </a:br>
            <a:endParaRPr lang="en-US" dirty="0"/>
          </a:p>
        </p:txBody>
      </p:sp>
      <p:pic>
        <p:nvPicPr>
          <p:cNvPr id="6" name="Content Placeholder 5"/>
          <p:cNvPicPr>
            <a:picLocks noGrp="1" noChangeAspect="1"/>
          </p:cNvPicPr>
          <p:nvPr>
            <p:ph sz="half" idx="2"/>
          </p:nvPr>
        </p:nvPicPr>
        <p:blipFill>
          <a:blip r:embed="rId3"/>
          <a:stretch>
            <a:fillRect/>
          </a:stretch>
        </p:blipFill>
        <p:spPr>
          <a:xfrm>
            <a:off x="7502895" y="2125663"/>
            <a:ext cx="3690197" cy="3778250"/>
          </a:xfrm>
          <a:prstGeom prst="rect">
            <a:avLst/>
          </a:prstGeom>
        </p:spPr>
      </p:pic>
      <p:sp>
        <p:nvSpPr>
          <p:cNvPr id="5" name="Rectangle 1"/>
          <p:cNvSpPr>
            <a:spLocks noGrp="1" noChangeArrowheads="1"/>
          </p:cNvSpPr>
          <p:nvPr>
            <p:ph sz="half" idx="1"/>
          </p:nvPr>
        </p:nvSpPr>
        <p:spPr bwMode="auto">
          <a:xfrm>
            <a:off x="1330535" y="1866777"/>
            <a:ext cx="4765465"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Ø"/>
              <a:tabLst/>
            </a:pP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Ø"/>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India provides a significant opportunity for Target's expansion</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Ø"/>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Challenges are manageable with proper leadership and strategy</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Ø"/>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Potential for long-term success through market commitment and adaptation </a:t>
            </a:r>
          </a:p>
        </p:txBody>
      </p:sp>
    </p:spTree>
    <p:extLst>
      <p:ext uri="{BB962C8B-B14F-4D97-AF65-F5344CB8AC3E}">
        <p14:creationId xmlns:p14="http://schemas.microsoft.com/office/powerpoint/2010/main" val="3326916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69156" y="778933"/>
            <a:ext cx="9945511" cy="4955203"/>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References</a:t>
            </a:r>
            <a:endParaRPr lang="en-US" dirty="0">
              <a:latin typeface="Times New Roman" panose="02020603050405020304" pitchFamily="18" charset="0"/>
              <a:cs typeface="Times New Roman" panose="02020603050405020304" pitchFamily="18" charset="0"/>
            </a:endParaRPr>
          </a:p>
          <a:p>
            <a:pPr marL="457200" marR="0" indent="-457200">
              <a:lnSpc>
                <a:spcPct val="200000"/>
              </a:lnSpc>
              <a:spcBef>
                <a:spcPts val="0"/>
              </a:spcBef>
              <a:spcAft>
                <a:spcPts val="0"/>
              </a:spcAft>
            </a:pPr>
            <a:r>
              <a:rPr lang="en-US" sz="1400" dirty="0" err="1">
                <a:solidFill>
                  <a:srgbClr val="222222"/>
                </a:solidFill>
                <a:latin typeface="Times New Roman" panose="02020603050405020304" pitchFamily="18" charset="0"/>
                <a:ea typeface="Times New Roman" panose="02020603050405020304" pitchFamily="18" charset="0"/>
              </a:rPr>
              <a:t>Burkus</a:t>
            </a:r>
            <a:r>
              <a:rPr lang="en-US" sz="1400" dirty="0">
                <a:solidFill>
                  <a:srgbClr val="222222"/>
                </a:solidFill>
                <a:latin typeface="Times New Roman" panose="02020603050405020304" pitchFamily="18" charset="0"/>
                <a:ea typeface="Times New Roman" panose="02020603050405020304" pitchFamily="18" charset="0"/>
              </a:rPr>
              <a:t>, D. (2012). Essay: Developing Global Leadership: A review of barriers and adjustments for international expansion. </a:t>
            </a:r>
            <a:r>
              <a:rPr lang="en-US" sz="1400" i="1" dirty="0">
                <a:solidFill>
                  <a:srgbClr val="222222"/>
                </a:solidFill>
                <a:latin typeface="Times New Roman" panose="02020603050405020304" pitchFamily="18" charset="0"/>
                <a:ea typeface="Times New Roman" panose="02020603050405020304" pitchFamily="18" charset="0"/>
              </a:rPr>
              <a:t>International Management Review</a:t>
            </a:r>
            <a:r>
              <a:rPr lang="en-US" sz="1400" dirty="0">
                <a:solidFill>
                  <a:srgbClr val="222222"/>
                </a:solidFill>
                <a:latin typeface="Times New Roman" panose="02020603050405020304" pitchFamily="18" charset="0"/>
                <a:ea typeface="Times New Roman" panose="02020603050405020304" pitchFamily="18" charset="0"/>
              </a:rPr>
              <a:t>, </a:t>
            </a:r>
            <a:r>
              <a:rPr lang="en-US" sz="1400" i="1" dirty="0">
                <a:solidFill>
                  <a:srgbClr val="222222"/>
                </a:solidFill>
                <a:latin typeface="Times New Roman" panose="02020603050405020304" pitchFamily="18" charset="0"/>
                <a:ea typeface="Times New Roman" panose="02020603050405020304" pitchFamily="18" charset="0"/>
              </a:rPr>
              <a:t>8</a:t>
            </a:r>
            <a:r>
              <a:rPr lang="en-US" sz="1400" dirty="0">
                <a:solidFill>
                  <a:srgbClr val="222222"/>
                </a:solidFill>
                <a:latin typeface="Times New Roman" panose="02020603050405020304" pitchFamily="18" charset="0"/>
                <a:ea typeface="Times New Roman" panose="02020603050405020304" pitchFamily="18" charset="0"/>
              </a:rPr>
              <a:t>(2), 83.</a:t>
            </a:r>
            <a:endParaRPr lang="en-US" sz="1400" dirty="0">
              <a:latin typeface="Times New Roman" panose="02020603050405020304" pitchFamily="18" charset="0"/>
              <a:ea typeface="Times New Roman" panose="02020603050405020304" pitchFamily="18" charset="0"/>
            </a:endParaRPr>
          </a:p>
          <a:p>
            <a:pPr marL="457200" marR="0" indent="-457200">
              <a:lnSpc>
                <a:spcPct val="200000"/>
              </a:lnSpc>
              <a:spcBef>
                <a:spcPts val="0"/>
              </a:spcBef>
              <a:spcAft>
                <a:spcPts val="0"/>
              </a:spcAft>
            </a:pPr>
            <a:r>
              <a:rPr lang="en-US" sz="1400" dirty="0">
                <a:solidFill>
                  <a:srgbClr val="000000"/>
                </a:solidFill>
                <a:latin typeface="Times New Roman" panose="02020603050405020304" pitchFamily="18" charset="0"/>
                <a:ea typeface="Times New Roman" panose="02020603050405020304" pitchFamily="18" charset="0"/>
              </a:rPr>
              <a:t>‌Das, A. (2023). </a:t>
            </a:r>
            <a:r>
              <a:rPr lang="en-US" sz="1400" dirty="0">
                <a:latin typeface="Times New Roman" panose="02020603050405020304" pitchFamily="18" charset="0"/>
                <a:ea typeface="Times New Roman" panose="02020603050405020304" pitchFamily="18" charset="0"/>
              </a:rPr>
              <a:t>History of the Indian textile industry. </a:t>
            </a:r>
            <a:r>
              <a:rPr lang="en-US" sz="1400" i="1" dirty="0">
                <a:latin typeface="Times New Roman" panose="02020603050405020304" pitchFamily="18" charset="0"/>
                <a:ea typeface="Times New Roman" panose="02020603050405020304" pitchFamily="18" charset="0"/>
              </a:rPr>
              <a:t>iiad.edu</a:t>
            </a:r>
            <a:r>
              <a:rPr lang="en-US" sz="1400" dirty="0">
                <a:latin typeface="Times New Roman" panose="02020603050405020304" pitchFamily="18" charset="0"/>
                <a:ea typeface="Times New Roman" panose="02020603050405020304" pitchFamily="18" charset="0"/>
              </a:rPr>
              <a:t> </a:t>
            </a:r>
            <a:r>
              <a:rPr lang="en-US" sz="1400" u="sng" dirty="0">
                <a:solidFill>
                  <a:srgbClr val="0563C1"/>
                </a:solidFill>
                <a:latin typeface="Times New Roman" panose="02020603050405020304" pitchFamily="18" charset="0"/>
                <a:ea typeface="Times New Roman" panose="02020603050405020304" pitchFamily="18" charset="0"/>
                <a:hlinkClick r:id="rId2"/>
              </a:rPr>
              <a:t>https://www.iiad.edu.in/the-circle/history-of-the-indian-textile-industry/</a:t>
            </a:r>
            <a:endParaRPr lang="en-US" sz="1400" dirty="0">
              <a:latin typeface="Times New Roman" panose="02020603050405020304" pitchFamily="18" charset="0"/>
              <a:ea typeface="Times New Roman" panose="02020603050405020304" pitchFamily="18" charset="0"/>
            </a:endParaRPr>
          </a:p>
          <a:p>
            <a:pPr marL="457200" marR="0" indent="-457200">
              <a:lnSpc>
                <a:spcPct val="200000"/>
              </a:lnSpc>
              <a:spcBef>
                <a:spcPts val="0"/>
              </a:spcBef>
              <a:spcAft>
                <a:spcPts val="0"/>
              </a:spcAft>
            </a:pPr>
            <a:r>
              <a:rPr lang="en-US" sz="1400" dirty="0">
                <a:latin typeface="Times New Roman" panose="02020603050405020304" pitchFamily="18" charset="0"/>
                <a:ea typeface="Times New Roman" panose="02020603050405020304" pitchFamily="18" charset="0"/>
              </a:rPr>
              <a:t>Gupta, S. (2024, March 18). Target’s SWOT 2024 | SWOT Analysis of Target. </a:t>
            </a:r>
            <a:r>
              <a:rPr lang="en-US" sz="1400" i="1" dirty="0">
                <a:latin typeface="Times New Roman" panose="02020603050405020304" pitchFamily="18" charset="0"/>
                <a:ea typeface="Times New Roman" panose="02020603050405020304" pitchFamily="18" charset="0"/>
              </a:rPr>
              <a:t>Business Strategy Hub</a:t>
            </a:r>
            <a:r>
              <a:rPr lang="en-US" sz="1400" dirty="0">
                <a:latin typeface="Times New Roman" panose="02020603050405020304" pitchFamily="18" charset="0"/>
                <a:ea typeface="Times New Roman" panose="02020603050405020304" pitchFamily="18" charset="0"/>
              </a:rPr>
              <a:t>. </a:t>
            </a:r>
            <a:r>
              <a:rPr lang="en-US" sz="1400" u="sng" dirty="0">
                <a:solidFill>
                  <a:srgbClr val="0563C1"/>
                </a:solidFill>
                <a:latin typeface="Times New Roman" panose="02020603050405020304" pitchFamily="18" charset="0"/>
                <a:ea typeface="Times New Roman" panose="02020603050405020304" pitchFamily="18" charset="0"/>
                <a:hlinkClick r:id="rId3"/>
              </a:rPr>
              <a:t>https://bstrategyhub.com/targets-swot-analysis/</a:t>
            </a:r>
            <a:endParaRPr lang="en-US" sz="1400" dirty="0">
              <a:latin typeface="Times New Roman" panose="02020603050405020304" pitchFamily="18" charset="0"/>
              <a:ea typeface="Times New Roman" panose="02020603050405020304" pitchFamily="18" charset="0"/>
            </a:endParaRPr>
          </a:p>
          <a:p>
            <a:pPr marL="457200" marR="0" indent="-457200">
              <a:lnSpc>
                <a:spcPct val="200000"/>
              </a:lnSpc>
              <a:spcBef>
                <a:spcPts val="0"/>
              </a:spcBef>
              <a:spcAft>
                <a:spcPts val="0"/>
              </a:spcAft>
            </a:pPr>
            <a:r>
              <a:rPr lang="en-US" sz="1400" dirty="0">
                <a:latin typeface="Times New Roman" panose="02020603050405020304" pitchFamily="18" charset="0"/>
                <a:ea typeface="Times New Roman" panose="02020603050405020304" pitchFamily="18" charset="0"/>
              </a:rPr>
              <a:t>Modi, P. (2023). How Indian youths can make the best of the rising digital ecosystem? </a:t>
            </a:r>
            <a:r>
              <a:rPr lang="en-US" sz="1400" i="1" dirty="0">
                <a:latin typeface="Times New Roman" panose="02020603050405020304" pitchFamily="18" charset="0"/>
                <a:ea typeface="Times New Roman" panose="02020603050405020304" pitchFamily="18" charset="0"/>
              </a:rPr>
              <a:t>educationnext.in</a:t>
            </a:r>
            <a:r>
              <a:rPr lang="en-US" sz="1400" dirty="0">
                <a:latin typeface="Times New Roman" panose="02020603050405020304" pitchFamily="18" charset="0"/>
                <a:ea typeface="Times New Roman" panose="02020603050405020304" pitchFamily="18" charset="0"/>
              </a:rPr>
              <a:t>. </a:t>
            </a:r>
            <a:r>
              <a:rPr lang="en-US" sz="1400" u="sng" dirty="0">
                <a:solidFill>
                  <a:srgbClr val="0563C1"/>
                </a:solidFill>
                <a:latin typeface="Times New Roman" panose="02020603050405020304" pitchFamily="18" charset="0"/>
                <a:ea typeface="Times New Roman" panose="02020603050405020304" pitchFamily="18" charset="0"/>
                <a:hlinkClick r:id="rId4"/>
              </a:rPr>
              <a:t>https://www.educationnext.in/posts/how-indian-youth-can-make-the-best-of-the-rising-digital-ecosystem#:~:text=India's%20youth%20is%20the%20key,up%20tech%20and%20digital%20savvy</a:t>
            </a:r>
            <a:endParaRPr lang="en-US" sz="1400" dirty="0">
              <a:latin typeface="Times New Roman" panose="02020603050405020304" pitchFamily="18" charset="0"/>
              <a:ea typeface="Times New Roman" panose="02020603050405020304" pitchFamily="18" charset="0"/>
            </a:endParaRPr>
          </a:p>
          <a:p>
            <a:pPr marL="457200" marR="0" indent="-457200">
              <a:lnSpc>
                <a:spcPct val="200000"/>
              </a:lnSpc>
              <a:spcBef>
                <a:spcPts val="0"/>
              </a:spcBef>
              <a:spcAft>
                <a:spcPts val="0"/>
              </a:spcAft>
            </a:pPr>
            <a:r>
              <a:rPr lang="en-US" sz="1400" dirty="0">
                <a:solidFill>
                  <a:srgbClr val="000000"/>
                </a:solidFill>
                <a:latin typeface="Times New Roman" panose="02020603050405020304" pitchFamily="18" charset="0"/>
                <a:ea typeface="Times New Roman" panose="02020603050405020304" pitchFamily="18" charset="0"/>
              </a:rPr>
              <a:t>Sharma, S. (2024). Retail Industry in India: Overview of Retail Sector, Market Size, Growth. </a:t>
            </a:r>
            <a:r>
              <a:rPr lang="en-US" sz="1400" i="1" dirty="0">
                <a:solidFill>
                  <a:srgbClr val="000000"/>
                </a:solidFill>
                <a:latin typeface="Times New Roman" panose="02020603050405020304" pitchFamily="18" charset="0"/>
                <a:ea typeface="Times New Roman" panose="02020603050405020304" pitchFamily="18" charset="0"/>
              </a:rPr>
              <a:t>Indian Retailer</a:t>
            </a:r>
            <a:r>
              <a:rPr lang="en-US" sz="1400" dirty="0">
                <a:solidFill>
                  <a:srgbClr val="000000"/>
                </a:solidFill>
                <a:latin typeface="Times New Roman" panose="02020603050405020304" pitchFamily="18" charset="0"/>
                <a:ea typeface="Times New Roman" panose="02020603050405020304" pitchFamily="18" charset="0"/>
              </a:rPr>
              <a:t>. </a:t>
            </a:r>
            <a:r>
              <a:rPr lang="en-US" sz="1400" u="sng" dirty="0">
                <a:solidFill>
                  <a:srgbClr val="0563C1"/>
                </a:solidFill>
                <a:latin typeface="Times New Roman" panose="02020603050405020304" pitchFamily="18" charset="0"/>
                <a:ea typeface="Times New Roman" panose="02020603050405020304" pitchFamily="18" charset="0"/>
                <a:hlinkClick r:id="rId5"/>
              </a:rPr>
              <a:t>https://www.indianretailer.com/article/retail-business/retail/retail-industry-india-overview-retail-sector-market-size-growth</a:t>
            </a:r>
            <a:endParaRPr lang="en-US" sz="14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082330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latin typeface="Times New Roman" panose="02020603050405020304" pitchFamily="18" charset="0"/>
                <a:cs typeface="Times New Roman" panose="02020603050405020304" pitchFamily="18" charset="0"/>
              </a:rPr>
              <a:t>Expanding the Organization</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pic>
        <p:nvPicPr>
          <p:cNvPr id="6" name="Content Placeholder 5"/>
          <p:cNvPicPr>
            <a:picLocks noGrp="1" noChangeAspect="1"/>
          </p:cNvPicPr>
          <p:nvPr>
            <p:ph sz="half" idx="2"/>
          </p:nvPr>
        </p:nvPicPr>
        <p:blipFill>
          <a:blip r:embed="rId3"/>
          <a:stretch>
            <a:fillRect/>
          </a:stretch>
        </p:blipFill>
        <p:spPr>
          <a:xfrm>
            <a:off x="7543006" y="2471738"/>
            <a:ext cx="3609975" cy="3086100"/>
          </a:xfrm>
          <a:prstGeom prst="rect">
            <a:avLst/>
          </a:prstGeom>
        </p:spPr>
      </p:pic>
      <p:sp>
        <p:nvSpPr>
          <p:cNvPr id="5" name="Rectangle 1"/>
          <p:cNvSpPr>
            <a:spLocks noGrp="1" noChangeArrowheads="1"/>
          </p:cNvSpPr>
          <p:nvPr>
            <p:ph sz="half" idx="1"/>
          </p:nvPr>
        </p:nvSpPr>
        <p:spPr bwMode="auto">
          <a:xfrm>
            <a:off x="1427677" y="2704144"/>
            <a:ext cx="5686172" cy="175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Brief overview of Target Corporation</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Objective: Explore expansion potential in India</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Outline: Strategic analysis, leadership recommendations, final decision </a:t>
            </a:r>
          </a:p>
        </p:txBody>
      </p:sp>
    </p:spTree>
    <p:extLst>
      <p:ext uri="{BB962C8B-B14F-4D97-AF65-F5344CB8AC3E}">
        <p14:creationId xmlns:p14="http://schemas.microsoft.com/office/powerpoint/2010/main" val="731830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gn="ctr">
              <a:lnSpc>
                <a:spcPct val="200000"/>
              </a:lnSpc>
            </a:pPr>
            <a:r>
              <a:rPr lang="en-US" sz="2800" b="1" dirty="0">
                <a:latin typeface="Times New Roman" panose="02020603050405020304" pitchFamily="18" charset="0"/>
                <a:ea typeface="Times New Roman" panose="02020603050405020304" pitchFamily="18" charset="0"/>
              </a:rPr>
              <a:t>Chosen Country</a:t>
            </a:r>
            <a:r>
              <a:rPr lang="en-US" sz="2800" dirty="0">
                <a:latin typeface="Times New Roman" panose="02020603050405020304" pitchFamily="18" charset="0"/>
                <a:ea typeface="Times New Roman" panose="02020603050405020304" pitchFamily="18" charset="0"/>
              </a:rPr>
              <a:t/>
            </a:r>
            <a:br>
              <a:rPr lang="en-US" sz="2800" dirty="0">
                <a:latin typeface="Times New Roman" panose="02020603050405020304" pitchFamily="18" charset="0"/>
                <a:ea typeface="Times New Roman" panose="02020603050405020304" pitchFamily="18" charset="0"/>
              </a:rPr>
            </a:br>
            <a:endParaRPr lang="en-US" sz="2800" dirty="0"/>
          </a:p>
        </p:txBody>
      </p:sp>
      <p:sp>
        <p:nvSpPr>
          <p:cNvPr id="4" name="Rectangle 1"/>
          <p:cNvSpPr>
            <a:spLocks noGrp="1" noChangeArrowheads="1"/>
          </p:cNvSpPr>
          <p:nvPr>
            <p:ph idx="1"/>
          </p:nvPr>
        </p:nvSpPr>
        <p:spPr bwMode="auto">
          <a:xfrm>
            <a:off x="3511849" y="2783542"/>
            <a:ext cx="4939044" cy="21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Fast-expanding market with a growing middle class</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Rising purchasing power and urbanization</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Government policies supporting foreign direct investment</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Large, young population offering long-term growth potential </a:t>
            </a:r>
          </a:p>
        </p:txBody>
      </p:sp>
    </p:spTree>
    <p:extLst>
      <p:ext uri="{BB962C8B-B14F-4D97-AF65-F5344CB8AC3E}">
        <p14:creationId xmlns:p14="http://schemas.microsoft.com/office/powerpoint/2010/main" val="2042691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20456"/>
            <a:ext cx="8911687" cy="1280890"/>
          </a:xfrm>
        </p:spPr>
        <p:txBody>
          <a:bodyPr>
            <a:normAutofit fontScale="90000"/>
          </a:bodyPr>
          <a:lstStyle/>
          <a:p>
            <a:pPr marL="0" marR="0" algn="ctr"/>
            <a:r>
              <a:rPr lang="en-US" sz="3100" b="1" dirty="0" smtClean="0">
                <a:latin typeface="Times New Roman" panose="02020603050405020304" pitchFamily="18" charset="0"/>
                <a:ea typeface="Times New Roman" panose="02020603050405020304" pitchFamily="18" charset="0"/>
              </a:rPr>
              <a:t>					</a:t>
            </a:r>
            <a:br>
              <a:rPr lang="en-US" sz="3100" b="1" dirty="0" smtClean="0">
                <a:latin typeface="Times New Roman" panose="02020603050405020304" pitchFamily="18" charset="0"/>
                <a:ea typeface="Times New Roman" panose="02020603050405020304" pitchFamily="18" charset="0"/>
              </a:rPr>
            </a:br>
            <a:r>
              <a:rPr lang="en-US" sz="3100" b="1" dirty="0" smtClean="0">
                <a:latin typeface="Times New Roman" panose="02020603050405020304" pitchFamily="18" charset="0"/>
                <a:ea typeface="Times New Roman" panose="02020603050405020304" pitchFamily="18" charset="0"/>
              </a:rPr>
              <a:t>Diamond </a:t>
            </a:r>
            <a:r>
              <a:rPr lang="en-US" sz="3100" b="1" dirty="0">
                <a:latin typeface="Times New Roman" panose="02020603050405020304" pitchFamily="18" charset="0"/>
                <a:ea typeface="Times New Roman" panose="02020603050405020304" pitchFamily="18" charset="0"/>
              </a:rPr>
              <a:t>of National </a:t>
            </a:r>
            <a:r>
              <a:rPr lang="en-US" sz="3100" b="1" dirty="0" smtClean="0">
                <a:latin typeface="Times New Roman" panose="02020603050405020304" pitchFamily="18" charset="0"/>
                <a:ea typeface="Times New Roman" panose="02020603050405020304" pitchFamily="18" charset="0"/>
              </a:rPr>
              <a:t>Advantage</a:t>
            </a:r>
            <a:r>
              <a:rPr lang="en-US" dirty="0" smtClean="0">
                <a:latin typeface="Times New Roman" panose="02020603050405020304" pitchFamily="18" charset="0"/>
                <a:ea typeface="Times New Roman" panose="02020603050405020304" pitchFamily="18" charset="0"/>
              </a:rPr>
              <a:t/>
            </a:r>
            <a:br>
              <a:rPr lang="en-US" dirty="0" smtClean="0">
                <a:latin typeface="Times New Roman" panose="02020603050405020304" pitchFamily="18" charset="0"/>
                <a:ea typeface="Times New Roman" panose="02020603050405020304" pitchFamily="18" charset="0"/>
              </a:rPr>
            </a:br>
            <a:r>
              <a:rPr lang="en-US" sz="2000" b="1" dirty="0" smtClean="0">
                <a:solidFill>
                  <a:srgbClr val="000000"/>
                </a:solidFill>
                <a:latin typeface="Times New Roman" panose="02020603050405020304" pitchFamily="18" charset="0"/>
                <a:ea typeface="Times New Roman" panose="02020603050405020304" pitchFamily="18" charset="0"/>
                <a:cs typeface="Arial" panose="020B0604020202020204" pitchFamily="34" charset="0"/>
              </a:rPr>
              <a:t>Industry </a:t>
            </a:r>
            <a:r>
              <a:rPr lang="en-US" sz="2000" b="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Rivalry</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r>
            <a:b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br>
            <a:endParaRPr lang="en-US" dirty="0"/>
          </a:p>
        </p:txBody>
      </p:sp>
      <p:pic>
        <p:nvPicPr>
          <p:cNvPr id="6" name="Content Placeholder 5"/>
          <p:cNvPicPr>
            <a:picLocks noGrp="1" noChangeAspect="1"/>
          </p:cNvPicPr>
          <p:nvPr>
            <p:ph sz="half" idx="2"/>
          </p:nvPr>
        </p:nvPicPr>
        <p:blipFill>
          <a:blip r:embed="rId3"/>
          <a:stretch>
            <a:fillRect/>
          </a:stretch>
        </p:blipFill>
        <p:spPr>
          <a:xfrm>
            <a:off x="7191375" y="2527611"/>
            <a:ext cx="4313238" cy="2974354"/>
          </a:xfrm>
          <a:prstGeom prst="rect">
            <a:avLst/>
          </a:prstGeom>
        </p:spPr>
      </p:pic>
      <p:sp>
        <p:nvSpPr>
          <p:cNvPr id="5" name="Rectangle 1"/>
          <p:cNvSpPr>
            <a:spLocks noGrp="1" noChangeArrowheads="1"/>
          </p:cNvSpPr>
          <p:nvPr>
            <p:ph sz="half" idx="1"/>
          </p:nvPr>
        </p:nvSpPr>
        <p:spPr bwMode="auto">
          <a:xfrm>
            <a:off x="1114790" y="2036447"/>
            <a:ext cx="5681426"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200000"/>
              </a:lnSpc>
              <a:spcBef>
                <a:spcPct val="0"/>
              </a:spcBef>
              <a:spcAft>
                <a:spcPct val="0"/>
              </a:spcAft>
              <a:buClrTx/>
              <a:buSzTx/>
              <a:buFontTx/>
              <a:buNone/>
              <a:tabLst/>
            </a:pP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Intense competition: Domestic players (Reliance Retail, Future Group), Global players (Walmart, Amazon)</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Market fosters innovation, competitive pricing, and superior customer service</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Target's advantage: Strong brand image and exceptional customer experience </a:t>
            </a:r>
          </a:p>
        </p:txBody>
      </p:sp>
    </p:spTree>
    <p:extLst>
      <p:ext uri="{BB962C8B-B14F-4D97-AF65-F5344CB8AC3E}">
        <p14:creationId xmlns:p14="http://schemas.microsoft.com/office/powerpoint/2010/main" val="3877623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gn="ctr">
              <a:lnSpc>
                <a:spcPct val="200000"/>
              </a:lnSpc>
              <a:spcBef>
                <a:spcPts val="0"/>
              </a:spcBef>
              <a:spcAft>
                <a:spcPts val="0"/>
              </a:spcAft>
            </a:pPr>
            <a:r>
              <a:rPr lang="en-US" sz="2800" b="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Demand Conditions</a:t>
            </a:r>
            <a:r>
              <a:rPr lang="en-US" sz="2800" dirty="0">
                <a:solidFill>
                  <a:srgbClr val="000000"/>
                </a:solidFill>
                <a:latin typeface="Times New Roman" panose="02020603050405020304" pitchFamily="18" charset="0"/>
                <a:ea typeface="Calibri" panose="020F0502020204030204" pitchFamily="34" charset="0"/>
                <a:cs typeface="Arial" panose="020B0604020202020204" pitchFamily="34" charset="0"/>
              </a:rPr>
              <a:t/>
            </a:r>
            <a:br>
              <a:rPr lang="en-US" sz="2800" dirty="0">
                <a:solidFill>
                  <a:srgbClr val="000000"/>
                </a:solidFill>
                <a:latin typeface="Times New Roman" panose="02020603050405020304" pitchFamily="18" charset="0"/>
                <a:ea typeface="Calibri" panose="020F0502020204030204" pitchFamily="34" charset="0"/>
                <a:cs typeface="Arial" panose="020B0604020202020204" pitchFamily="34" charset="0"/>
              </a:rPr>
            </a:br>
            <a:endParaRPr lang="en-US" sz="2800" dirty="0"/>
          </a:p>
        </p:txBody>
      </p:sp>
      <p:sp>
        <p:nvSpPr>
          <p:cNvPr id="4" name="Rectangle 1"/>
          <p:cNvSpPr>
            <a:spLocks noGrp="1" noChangeArrowheads="1"/>
          </p:cNvSpPr>
          <p:nvPr>
            <p:ph idx="1"/>
          </p:nvPr>
        </p:nvSpPr>
        <p:spPr bwMode="auto">
          <a:xfrm>
            <a:off x="3997883" y="2454029"/>
            <a:ext cx="5779083" cy="21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Population of over 1.4 billion with diverse consumer segments</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Growth in organized retailing driven by higher incomes and urbanization</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Young, tech-savvy population driving e-commerce growth</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Importance of understanding India's consumer dynamics </a:t>
            </a:r>
          </a:p>
        </p:txBody>
      </p:sp>
    </p:spTree>
    <p:extLst>
      <p:ext uri="{BB962C8B-B14F-4D97-AF65-F5344CB8AC3E}">
        <p14:creationId xmlns:p14="http://schemas.microsoft.com/office/powerpoint/2010/main" val="1325965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gn="ctr">
              <a:lnSpc>
                <a:spcPct val="200000"/>
              </a:lnSpc>
              <a:spcBef>
                <a:spcPts val="0"/>
              </a:spcBef>
              <a:spcAft>
                <a:spcPts val="0"/>
              </a:spcAft>
            </a:pPr>
            <a:r>
              <a:rPr lang="en-US" sz="2800" b="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Related and Supporting Industries</a:t>
            </a:r>
            <a:r>
              <a:rPr lang="en-US" sz="2800" dirty="0">
                <a:solidFill>
                  <a:srgbClr val="000000"/>
                </a:solidFill>
                <a:latin typeface="Times New Roman" panose="02020603050405020304" pitchFamily="18" charset="0"/>
                <a:ea typeface="Calibri" panose="020F0502020204030204" pitchFamily="34" charset="0"/>
                <a:cs typeface="Arial" panose="020B0604020202020204" pitchFamily="34" charset="0"/>
              </a:rPr>
              <a:t/>
            </a:r>
            <a:br>
              <a:rPr lang="en-US" sz="2800" dirty="0">
                <a:solidFill>
                  <a:srgbClr val="000000"/>
                </a:solidFill>
                <a:latin typeface="Times New Roman" panose="02020603050405020304" pitchFamily="18" charset="0"/>
                <a:ea typeface="Calibri" panose="020F0502020204030204" pitchFamily="34" charset="0"/>
                <a:cs typeface="Arial" panose="020B0604020202020204" pitchFamily="34" charset="0"/>
              </a:rPr>
            </a:br>
            <a:endParaRPr lang="en-US" sz="2800" dirty="0"/>
          </a:p>
        </p:txBody>
      </p:sp>
      <p:pic>
        <p:nvPicPr>
          <p:cNvPr id="6" name="Content Placeholder 5"/>
          <p:cNvPicPr>
            <a:picLocks noGrp="1" noChangeAspect="1"/>
          </p:cNvPicPr>
          <p:nvPr>
            <p:ph sz="half" idx="2"/>
          </p:nvPr>
        </p:nvPicPr>
        <p:blipFill>
          <a:blip r:embed="rId3"/>
          <a:stretch>
            <a:fillRect/>
          </a:stretch>
        </p:blipFill>
        <p:spPr>
          <a:xfrm>
            <a:off x="7571581" y="2562225"/>
            <a:ext cx="3552825" cy="2905125"/>
          </a:xfrm>
          <a:prstGeom prst="rect">
            <a:avLst/>
          </a:prstGeom>
        </p:spPr>
      </p:pic>
      <p:sp>
        <p:nvSpPr>
          <p:cNvPr id="5" name="Rectangle 1"/>
          <p:cNvSpPr>
            <a:spLocks noGrp="1" noChangeArrowheads="1"/>
          </p:cNvSpPr>
          <p:nvPr>
            <p:ph sz="half" idx="1"/>
          </p:nvPr>
        </p:nvSpPr>
        <p:spPr bwMode="auto">
          <a:xfrm>
            <a:off x="1056974" y="2503455"/>
            <a:ext cx="5880071" cy="21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Developed textile and apparel industry supporting Target's clothing line</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Growing tech industry providing innovative retail technologies</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Improved logistics and supply chain networks due to GST implementation</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Opportunities for supplier relationships and tech-driven retail operations </a:t>
            </a:r>
          </a:p>
        </p:txBody>
      </p:sp>
    </p:spTree>
    <p:extLst>
      <p:ext uri="{BB962C8B-B14F-4D97-AF65-F5344CB8AC3E}">
        <p14:creationId xmlns:p14="http://schemas.microsoft.com/office/powerpoint/2010/main" val="705990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gn="ctr">
              <a:lnSpc>
                <a:spcPct val="200000"/>
              </a:lnSpc>
              <a:spcBef>
                <a:spcPts val="0"/>
              </a:spcBef>
              <a:spcAft>
                <a:spcPts val="0"/>
              </a:spcAft>
            </a:pPr>
            <a:r>
              <a:rPr lang="en-US" sz="2800" b="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Factor Endowments</a:t>
            </a:r>
            <a:r>
              <a:rPr lang="en-US" sz="2800" dirty="0">
                <a:solidFill>
                  <a:srgbClr val="000000"/>
                </a:solidFill>
                <a:latin typeface="Times New Roman" panose="02020603050405020304" pitchFamily="18" charset="0"/>
                <a:ea typeface="Calibri" panose="020F0502020204030204" pitchFamily="34" charset="0"/>
                <a:cs typeface="Arial" panose="020B0604020202020204" pitchFamily="34" charset="0"/>
              </a:rPr>
              <a:t/>
            </a:r>
            <a:br>
              <a:rPr lang="en-US" sz="2800" dirty="0">
                <a:solidFill>
                  <a:srgbClr val="000000"/>
                </a:solidFill>
                <a:latin typeface="Times New Roman" panose="02020603050405020304" pitchFamily="18" charset="0"/>
                <a:ea typeface="Calibri" panose="020F0502020204030204" pitchFamily="34" charset="0"/>
                <a:cs typeface="Arial" panose="020B0604020202020204" pitchFamily="34" charset="0"/>
              </a:rPr>
            </a:br>
            <a:endParaRPr lang="en-US" sz="2800" dirty="0"/>
          </a:p>
        </p:txBody>
      </p:sp>
      <p:sp>
        <p:nvSpPr>
          <p:cNvPr id="4" name="Rectangle 1"/>
          <p:cNvSpPr>
            <a:spLocks noGrp="1" noChangeArrowheads="1"/>
          </p:cNvSpPr>
          <p:nvPr>
            <p:ph idx="1"/>
          </p:nvPr>
        </p:nvSpPr>
        <p:spPr bwMode="auto">
          <a:xfrm>
            <a:off x="3618942" y="2635261"/>
            <a:ext cx="5200463" cy="21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lnSpc>
                <a:spcPct val="200000"/>
              </a:lnSpc>
              <a:spcBef>
                <a:spcPct val="0"/>
              </a:spcBef>
              <a:spcAft>
                <a:spcPct val="0"/>
              </a:spcAft>
              <a:buClrTx/>
              <a:buFont typeface="Wingdings" panose="05000000000000000000" pitchFamily="2" charset="2"/>
              <a:buChar char="ü"/>
            </a:pP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Large, young workforce with strong customer service potential</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Abundant resources and versatile agricultural industry</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Skilled human capital in IT, finance, and management</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Urban regions with modern facilities supporting store expansion </a:t>
            </a:r>
          </a:p>
        </p:txBody>
      </p:sp>
    </p:spTree>
    <p:extLst>
      <p:ext uri="{BB962C8B-B14F-4D97-AF65-F5344CB8AC3E}">
        <p14:creationId xmlns:p14="http://schemas.microsoft.com/office/powerpoint/2010/main" val="3025275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gn="ctr">
              <a:lnSpc>
                <a:spcPct val="200000"/>
              </a:lnSpc>
              <a:spcBef>
                <a:spcPts val="0"/>
              </a:spcBef>
              <a:spcAft>
                <a:spcPts val="0"/>
              </a:spcAft>
            </a:pPr>
            <a:r>
              <a:rPr lang="en-US" sz="2800" b="1" dirty="0">
                <a:solidFill>
                  <a:srgbClr val="000000"/>
                </a:solidFill>
                <a:latin typeface="Times New Roman" panose="02020603050405020304" pitchFamily="18" charset="0"/>
                <a:ea typeface="Times New Roman" panose="02020603050405020304" pitchFamily="18" charset="0"/>
                <a:cs typeface="Arial" panose="020B0604020202020204" pitchFamily="34" charset="0"/>
              </a:rPr>
              <a:t>Factors Supporting Target</a:t>
            </a:r>
            <a:r>
              <a:rPr lang="en-US" sz="2800" dirty="0">
                <a:solidFill>
                  <a:srgbClr val="000000"/>
                </a:solidFill>
                <a:latin typeface="Times New Roman" panose="02020603050405020304" pitchFamily="18" charset="0"/>
                <a:ea typeface="Calibri" panose="020F0502020204030204" pitchFamily="34" charset="0"/>
                <a:cs typeface="Arial" panose="020B0604020202020204" pitchFamily="34" charset="0"/>
              </a:rPr>
              <a:t/>
            </a:r>
            <a:br>
              <a:rPr lang="en-US" sz="2800" dirty="0">
                <a:solidFill>
                  <a:srgbClr val="000000"/>
                </a:solidFill>
                <a:latin typeface="Times New Roman" panose="02020603050405020304" pitchFamily="18" charset="0"/>
                <a:ea typeface="Calibri" panose="020F0502020204030204" pitchFamily="34" charset="0"/>
                <a:cs typeface="Arial" panose="020B0604020202020204" pitchFamily="34" charset="0"/>
              </a:rPr>
            </a:br>
            <a:endParaRPr lang="en-US" sz="2800" dirty="0"/>
          </a:p>
        </p:txBody>
      </p:sp>
      <p:pic>
        <p:nvPicPr>
          <p:cNvPr id="6" name="Content Placeholder 5"/>
          <p:cNvPicPr>
            <a:picLocks noGrp="1" noChangeAspect="1"/>
          </p:cNvPicPr>
          <p:nvPr>
            <p:ph sz="half" idx="2"/>
          </p:nvPr>
        </p:nvPicPr>
        <p:blipFill>
          <a:blip r:embed="rId3"/>
          <a:stretch>
            <a:fillRect/>
          </a:stretch>
        </p:blipFill>
        <p:spPr>
          <a:xfrm>
            <a:off x="7643019" y="2586038"/>
            <a:ext cx="3409950" cy="2857500"/>
          </a:xfrm>
          <a:prstGeom prst="rect">
            <a:avLst/>
          </a:prstGeom>
        </p:spPr>
      </p:pic>
      <p:sp>
        <p:nvSpPr>
          <p:cNvPr id="5" name="Rectangle 1"/>
          <p:cNvSpPr>
            <a:spLocks noGrp="1" noChangeArrowheads="1"/>
          </p:cNvSpPr>
          <p:nvPr>
            <p:ph sz="half" idx="1"/>
          </p:nvPr>
        </p:nvSpPr>
        <p:spPr bwMode="auto">
          <a:xfrm>
            <a:off x="1320585" y="2495373"/>
            <a:ext cx="5485797"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Strong brand and supply chain system matching Indian market needs</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Large population with increasing disposable income</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Support from related industries like technology and logistics</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Alignment with Target’s strengths and market opportunities </a:t>
            </a:r>
          </a:p>
        </p:txBody>
      </p:sp>
    </p:spTree>
    <p:extLst>
      <p:ext uri="{BB962C8B-B14F-4D97-AF65-F5344CB8AC3E}">
        <p14:creationId xmlns:p14="http://schemas.microsoft.com/office/powerpoint/2010/main" val="975943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gn="ctr">
              <a:lnSpc>
                <a:spcPct val="200000"/>
              </a:lnSpc>
            </a:pPr>
            <a:r>
              <a:rPr lang="en-US" sz="2800" b="1" dirty="0">
                <a:latin typeface="Times New Roman" panose="02020603050405020304" pitchFamily="18" charset="0"/>
                <a:ea typeface="Times New Roman" panose="02020603050405020304" pitchFamily="18" charset="0"/>
              </a:rPr>
              <a:t>Factors Hindering Target</a:t>
            </a:r>
            <a:r>
              <a:rPr lang="en-US" sz="2800" dirty="0">
                <a:latin typeface="Times New Roman" panose="02020603050405020304" pitchFamily="18" charset="0"/>
                <a:ea typeface="Times New Roman" panose="02020603050405020304" pitchFamily="18" charset="0"/>
              </a:rPr>
              <a:t/>
            </a:r>
            <a:br>
              <a:rPr lang="en-US" sz="2800" dirty="0">
                <a:latin typeface="Times New Roman" panose="02020603050405020304" pitchFamily="18" charset="0"/>
                <a:ea typeface="Times New Roman" panose="02020603050405020304" pitchFamily="18" charset="0"/>
              </a:rPr>
            </a:br>
            <a:endParaRPr lang="en-US" sz="2800" dirty="0"/>
          </a:p>
        </p:txBody>
      </p:sp>
      <p:sp>
        <p:nvSpPr>
          <p:cNvPr id="4" name="Rectangle 1"/>
          <p:cNvSpPr>
            <a:spLocks noGrp="1" noChangeArrowheads="1"/>
          </p:cNvSpPr>
          <p:nvPr>
            <p:ph idx="1"/>
          </p:nvPr>
        </p:nvSpPr>
        <p:spPr bwMode="auto">
          <a:xfrm>
            <a:off x="4006120" y="2478741"/>
            <a:ext cx="4766048" cy="21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Intense competition from both domestic and global players</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Complex regulatory environment with varying state laws</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Cultural differences and diverse consumer preferences</a:t>
            </a:r>
          </a:p>
          <a:p>
            <a:pPr marR="0" lvl="0" algn="l"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Infrastructural challenges in supply chain and transport </a:t>
            </a:r>
          </a:p>
        </p:txBody>
      </p:sp>
    </p:spTree>
    <p:extLst>
      <p:ext uri="{BB962C8B-B14F-4D97-AF65-F5344CB8AC3E}">
        <p14:creationId xmlns:p14="http://schemas.microsoft.com/office/powerpoint/2010/main" val="211338515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33</TotalTime>
  <Words>1881</Words>
  <Application>Microsoft Office PowerPoint</Application>
  <PresentationFormat>Widescreen</PresentationFormat>
  <Paragraphs>99</Paragraphs>
  <Slides>13</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Times New Roman</vt:lpstr>
      <vt:lpstr>Wingdings</vt:lpstr>
      <vt:lpstr>Wingdings 3</vt:lpstr>
      <vt:lpstr>Wisp</vt:lpstr>
      <vt:lpstr>PowerPoint Presentation</vt:lpstr>
      <vt:lpstr>Expanding the Organization </vt:lpstr>
      <vt:lpstr>Chosen Country </vt:lpstr>
      <vt:lpstr>      Diamond of National Advantage Industry Rivalry </vt:lpstr>
      <vt:lpstr>Demand Conditions </vt:lpstr>
      <vt:lpstr>Related and Supporting Industries </vt:lpstr>
      <vt:lpstr>Factor Endowments </vt:lpstr>
      <vt:lpstr>Factors Supporting Target </vt:lpstr>
      <vt:lpstr>Factors Hindering Target </vt:lpstr>
      <vt:lpstr>Leadership actions </vt:lpstr>
      <vt:lpstr>Recommendation and Rationale </vt:lpstr>
      <vt:lpstr>Conclusion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43</cp:revision>
  <dcterms:created xsi:type="dcterms:W3CDTF">2024-08-02T12:29:17Z</dcterms:created>
  <dcterms:modified xsi:type="dcterms:W3CDTF">2024-08-02T13:02:38Z</dcterms:modified>
</cp:coreProperties>
</file>