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D2C8E-E055-4B6B-B40E-3CA5786900AA}"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BF543-38DE-4E69-83DB-375DA1212E98}" type="slidenum">
              <a:rPr lang="en-US" smtClean="0"/>
              <a:t>‹#›</a:t>
            </a:fld>
            <a:endParaRPr lang="en-US"/>
          </a:p>
        </p:txBody>
      </p:sp>
    </p:spTree>
    <p:extLst>
      <p:ext uri="{BB962C8B-B14F-4D97-AF65-F5344CB8AC3E}">
        <p14:creationId xmlns:p14="http://schemas.microsoft.com/office/powerpoint/2010/main" val="1588566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pPr>
            <a:r>
              <a:rPr lang="en-US" sz="1200" dirty="0" smtClean="0">
                <a:effectLst/>
                <a:latin typeface="Times New Roman" panose="02020603050405020304" pitchFamily="18" charset="0"/>
                <a:ea typeface="Times New Roman" panose="02020603050405020304" pitchFamily="18" charset="0"/>
              </a:rPr>
              <a:t>Descriptive ethical relativism and cultural relativism are two major forms of relativism that can be useful in gaining insight on professional ethics and handling people in various contexts. Descriptive ethical relativism holds the view that ethical principles and moral values are different across communities and cultures (Gomez, </a:t>
            </a:r>
            <a:r>
              <a:rPr lang="en-US" sz="1200" dirty="0" err="1" smtClean="0">
                <a:effectLst/>
                <a:latin typeface="Times New Roman" panose="02020603050405020304" pitchFamily="18" charset="0"/>
                <a:ea typeface="Times New Roman" panose="02020603050405020304" pitchFamily="18" charset="0"/>
              </a:rPr>
              <a:t>n.d</a:t>
            </a:r>
            <a:r>
              <a:rPr lang="en-US" sz="1200" dirty="0" smtClean="0">
                <a:effectLst/>
                <a:latin typeface="Times New Roman" panose="02020603050405020304" pitchFamily="18" charset="0"/>
                <a:ea typeface="Times New Roman" panose="02020603050405020304" pitchFamily="18" charset="0"/>
              </a:rPr>
              <a:t>). It affirms that all people do not share a common morality and attempts to explain these differences without making judgements about their correctness. On the contrary, cultural relativism take this idea further by positing that an individual’s beliefs and practices should be understood depending on their cultural influences (Gomez, </a:t>
            </a:r>
            <a:r>
              <a:rPr lang="en-US" sz="1200" dirty="0" err="1" smtClean="0">
                <a:effectLst/>
                <a:latin typeface="Times New Roman" panose="02020603050405020304" pitchFamily="18" charset="0"/>
                <a:ea typeface="Times New Roman" panose="02020603050405020304" pitchFamily="18" charset="0"/>
              </a:rPr>
              <a:t>n.d</a:t>
            </a:r>
            <a:r>
              <a:rPr lang="en-US" sz="1200" dirty="0" smtClean="0">
                <a:effectLst/>
                <a:latin typeface="Times New Roman" panose="02020603050405020304" pitchFamily="18" charset="0"/>
                <a:ea typeface="Times New Roman" panose="02020603050405020304" pitchFamily="18" charset="0"/>
              </a:rPr>
              <a:t>). This implies that what is acceptable in one culture may not be the same in another, and ethical systems should be assessed individually.</a:t>
            </a:r>
          </a:p>
          <a:p>
            <a:endParaRPr lang="en-US" dirty="0"/>
          </a:p>
        </p:txBody>
      </p:sp>
      <p:sp>
        <p:nvSpPr>
          <p:cNvPr id="4" name="Slide Number Placeholder 3"/>
          <p:cNvSpPr>
            <a:spLocks noGrp="1"/>
          </p:cNvSpPr>
          <p:nvPr>
            <p:ph type="sldNum" sz="quarter" idx="10"/>
          </p:nvPr>
        </p:nvSpPr>
        <p:spPr/>
        <p:txBody>
          <a:bodyPr/>
          <a:lstStyle/>
          <a:p>
            <a:fld id="{BF2BF543-38DE-4E69-83DB-375DA1212E98}" type="slidenum">
              <a:rPr lang="en-US" smtClean="0"/>
              <a:t>2</a:t>
            </a:fld>
            <a:endParaRPr lang="en-US"/>
          </a:p>
        </p:txBody>
      </p:sp>
    </p:spTree>
    <p:extLst>
      <p:ext uri="{BB962C8B-B14F-4D97-AF65-F5344CB8AC3E}">
        <p14:creationId xmlns:p14="http://schemas.microsoft.com/office/powerpoint/2010/main" val="19565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pPr>
            <a:r>
              <a:rPr lang="en-US" sz="1200" dirty="0" smtClean="0">
                <a:effectLst/>
                <a:latin typeface="Times New Roman" panose="02020603050405020304" pitchFamily="18" charset="0"/>
                <a:ea typeface="Times New Roman" panose="02020603050405020304" pitchFamily="18" charset="0"/>
              </a:rPr>
              <a:t>On a professional level, awareness of descriptive ethical relativism can improve interaction and cooperation where people possess different cultural and ethical standards. For example, in a multinational company, people from different cultures may have different perceptions and attitude towards organizational ethics like gifts, conflict-solving or organizational power structure. Accepting such distinctions without prejudice makes it easier to create a welcoming work culture for everyone. Such knowledge can help to establish policies and practices that are sensitive to different ethical beliefs and foster peaceful working relationships among individuals.</a:t>
            </a:r>
          </a:p>
          <a:p>
            <a:endParaRPr lang="en-US" dirty="0"/>
          </a:p>
        </p:txBody>
      </p:sp>
      <p:sp>
        <p:nvSpPr>
          <p:cNvPr id="4" name="Slide Number Placeholder 3"/>
          <p:cNvSpPr>
            <a:spLocks noGrp="1"/>
          </p:cNvSpPr>
          <p:nvPr>
            <p:ph type="sldNum" sz="quarter" idx="10"/>
          </p:nvPr>
        </p:nvSpPr>
        <p:spPr/>
        <p:txBody>
          <a:bodyPr/>
          <a:lstStyle/>
          <a:p>
            <a:fld id="{BF2BF543-38DE-4E69-83DB-375DA1212E98}" type="slidenum">
              <a:rPr lang="en-US" smtClean="0"/>
              <a:t>3</a:t>
            </a:fld>
            <a:endParaRPr lang="en-US"/>
          </a:p>
        </p:txBody>
      </p:sp>
    </p:spTree>
    <p:extLst>
      <p:ext uri="{BB962C8B-B14F-4D97-AF65-F5344CB8AC3E}">
        <p14:creationId xmlns:p14="http://schemas.microsoft.com/office/powerpoint/2010/main" val="355750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pPr>
            <a:r>
              <a:rPr lang="en-US" sz="1200" dirty="0" smtClean="0">
                <a:effectLst/>
                <a:latin typeface="Times New Roman" panose="02020603050405020304" pitchFamily="18" charset="0"/>
                <a:ea typeface="Times New Roman" panose="02020603050405020304" pitchFamily="18" charset="0"/>
              </a:rPr>
              <a:t>Cultural relativism can strongly influence the way people treat each other, especially in professions that require direct interaction, like medicine, teaching, or social work. For instance, it is important for health care givers to understand and acknowledge the cultural practices that patients have towards different medical procedures (</a:t>
            </a:r>
            <a:r>
              <a:rPr lang="en-US" sz="1200" dirty="0" err="1" smtClean="0">
                <a:effectLst/>
                <a:latin typeface="Times New Roman" panose="02020603050405020304" pitchFamily="18" charset="0"/>
                <a:ea typeface="Times New Roman" panose="02020603050405020304" pitchFamily="18" charset="0"/>
              </a:rPr>
              <a:t>Kaihlanen</a:t>
            </a:r>
            <a:r>
              <a:rPr lang="en-US" sz="1200" dirty="0" smtClean="0">
                <a:effectLst/>
                <a:latin typeface="Times New Roman" panose="02020603050405020304" pitchFamily="18" charset="0"/>
                <a:ea typeface="Times New Roman" panose="02020603050405020304" pitchFamily="18" charset="0"/>
              </a:rPr>
              <a:t> et al., 2019). This way a practitioner who comprehends cultural relativism will appreciate that when a patient declines some treatment due to cultural reasons this is not a sign of their lack of knowledge or their rebellious nature but rather a persons’ ethic. Such an understanding may enhance the patient-provider relationship and foster trust hence enabling improvement of culturally appropriate healthcare.</a:t>
            </a:r>
          </a:p>
          <a:p>
            <a:endParaRPr lang="en-US" dirty="0"/>
          </a:p>
        </p:txBody>
      </p:sp>
      <p:sp>
        <p:nvSpPr>
          <p:cNvPr id="4" name="Slide Number Placeholder 3"/>
          <p:cNvSpPr>
            <a:spLocks noGrp="1"/>
          </p:cNvSpPr>
          <p:nvPr>
            <p:ph type="sldNum" sz="quarter" idx="10"/>
          </p:nvPr>
        </p:nvSpPr>
        <p:spPr/>
        <p:txBody>
          <a:bodyPr/>
          <a:lstStyle/>
          <a:p>
            <a:fld id="{BF2BF543-38DE-4E69-83DB-375DA1212E98}" type="slidenum">
              <a:rPr lang="en-US" smtClean="0"/>
              <a:t>4</a:t>
            </a:fld>
            <a:endParaRPr lang="en-US"/>
          </a:p>
        </p:txBody>
      </p:sp>
    </p:spTree>
    <p:extLst>
      <p:ext uri="{BB962C8B-B14F-4D97-AF65-F5344CB8AC3E}">
        <p14:creationId xmlns:p14="http://schemas.microsoft.com/office/powerpoint/2010/main" val="355356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pPr>
            <a:r>
              <a:rPr lang="en-US" sz="1200" dirty="0" smtClean="0">
                <a:effectLst/>
                <a:latin typeface="Times New Roman" panose="02020603050405020304" pitchFamily="18" charset="0"/>
                <a:ea typeface="Times New Roman" panose="02020603050405020304" pitchFamily="18" charset="0"/>
              </a:rPr>
              <a:t> Understanding these forms of relativism assists in ethical decision-making by motivating professionals to look at the big picture when making decisions. Rather than applying one’s own ethical perspective on any situation, it is crucial to assess it from the perspective of the impacted parties. For instance, in the international business negotiation, awareness of the cultural and ethical perspectives of the partner country can help avoid misinterpretation and develop win-win situations. This approach honors the other party's cultural context and opens the doors for more ethical and efficient business dealings.</a:t>
            </a:r>
          </a:p>
          <a:p>
            <a:endParaRPr lang="en-US" dirty="0"/>
          </a:p>
        </p:txBody>
      </p:sp>
      <p:sp>
        <p:nvSpPr>
          <p:cNvPr id="4" name="Slide Number Placeholder 3"/>
          <p:cNvSpPr>
            <a:spLocks noGrp="1"/>
          </p:cNvSpPr>
          <p:nvPr>
            <p:ph type="sldNum" sz="quarter" idx="10"/>
          </p:nvPr>
        </p:nvSpPr>
        <p:spPr/>
        <p:txBody>
          <a:bodyPr/>
          <a:lstStyle/>
          <a:p>
            <a:fld id="{BF2BF543-38DE-4E69-83DB-375DA1212E98}" type="slidenum">
              <a:rPr lang="en-US" smtClean="0"/>
              <a:t>5</a:t>
            </a:fld>
            <a:endParaRPr lang="en-US"/>
          </a:p>
        </p:txBody>
      </p:sp>
    </p:spTree>
    <p:extLst>
      <p:ext uri="{BB962C8B-B14F-4D97-AF65-F5344CB8AC3E}">
        <p14:creationId xmlns:p14="http://schemas.microsoft.com/office/powerpoint/2010/main" val="9940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20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One example of practicing relativism in business environments is the use of CSR programs. An organization dealing with different countries is likely to adopt different policies in light of each country's cultural and ethical standards (</a:t>
            </a:r>
            <a:r>
              <a:rPr lang="en-US" sz="1200" dirty="0" err="1"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Martínez</a:t>
            </a:r>
            <a:r>
              <a:rPr lang="en-US" sz="120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et al., 2021). While in one country, it might be necessary to dedicate resources for sustainability, in another, supporting education and health systems might be more significant. Descriptive ethical relativism and cultural relativism can therefore help ensure that the company addresses the needs and values of each community hence respecting cultural norms and promoting positive ethical values globally and locally.</a:t>
            </a:r>
          </a:p>
          <a:p>
            <a:endParaRPr lang="en-US" dirty="0"/>
          </a:p>
        </p:txBody>
      </p:sp>
      <p:sp>
        <p:nvSpPr>
          <p:cNvPr id="4" name="Slide Number Placeholder 3"/>
          <p:cNvSpPr>
            <a:spLocks noGrp="1"/>
          </p:cNvSpPr>
          <p:nvPr>
            <p:ph type="sldNum" sz="quarter" idx="10"/>
          </p:nvPr>
        </p:nvSpPr>
        <p:spPr/>
        <p:txBody>
          <a:bodyPr/>
          <a:lstStyle/>
          <a:p>
            <a:fld id="{BF2BF543-38DE-4E69-83DB-375DA1212E98}" type="slidenum">
              <a:rPr lang="en-US" smtClean="0"/>
              <a:t>6</a:t>
            </a:fld>
            <a:endParaRPr lang="en-US"/>
          </a:p>
        </p:txBody>
      </p:sp>
    </p:spTree>
    <p:extLst>
      <p:ext uri="{BB962C8B-B14F-4D97-AF65-F5344CB8AC3E}">
        <p14:creationId xmlns:p14="http://schemas.microsoft.com/office/powerpoint/2010/main" val="453609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pPr>
            <a:r>
              <a:rPr lang="en-US" sz="1200" dirty="0" smtClean="0">
                <a:effectLst/>
                <a:latin typeface="Times New Roman" panose="02020603050405020304" pitchFamily="18" charset="0"/>
                <a:ea typeface="Times New Roman" panose="02020603050405020304" pitchFamily="18" charset="0"/>
              </a:rPr>
              <a:t>Finally, adoption of descriptive ethical relativism and cultural relativism leads to the development and appreciation of professional ethical relativism. It eliminates the possibility of a monolithic ethical code, motivating professionals to consider multiculturalism. This perspective is helpful in ethical decision-making as it enables professionals to take culture into consideration. Further, it enhances work-related interpersonal communication and appreciation of various ethical systems that people and companies experience. Understanding and accepting such differences ensures professionals develop engaged, respectful, and positive work settings and practices.</a:t>
            </a:r>
          </a:p>
          <a:p>
            <a:endParaRPr lang="en-US" dirty="0"/>
          </a:p>
        </p:txBody>
      </p:sp>
      <p:sp>
        <p:nvSpPr>
          <p:cNvPr id="4" name="Slide Number Placeholder 3"/>
          <p:cNvSpPr>
            <a:spLocks noGrp="1"/>
          </p:cNvSpPr>
          <p:nvPr>
            <p:ph type="sldNum" sz="quarter" idx="10"/>
          </p:nvPr>
        </p:nvSpPr>
        <p:spPr/>
        <p:txBody>
          <a:bodyPr/>
          <a:lstStyle/>
          <a:p>
            <a:fld id="{BF2BF543-38DE-4E69-83DB-375DA1212E98}" type="slidenum">
              <a:rPr lang="en-US" smtClean="0"/>
              <a:t>7</a:t>
            </a:fld>
            <a:endParaRPr lang="en-US"/>
          </a:p>
        </p:txBody>
      </p:sp>
    </p:spTree>
    <p:extLst>
      <p:ext uri="{BB962C8B-B14F-4D97-AF65-F5344CB8AC3E}">
        <p14:creationId xmlns:p14="http://schemas.microsoft.com/office/powerpoint/2010/main" val="1630097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7/16/2024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7/16/2024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86/s12912-019-0363-x" TargetMode="External"/><Relationship Id="rId2" Type="http://schemas.openxmlformats.org/officeDocument/2006/relationships/hyperlink" Target="https://library.achievingthedream.org/epccintroethics1/" TargetMode="External"/><Relationship Id="rId1" Type="http://schemas.openxmlformats.org/officeDocument/2006/relationships/slideLayout" Target="../slideLayouts/slideLayout7.xml"/><Relationship Id="rId4" Type="http://schemas.openxmlformats.org/officeDocument/2006/relationships/hyperlink" Target="https://doi.org/10.1016/j.bushor.2020.09.0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63827"/>
            <a:ext cx="10462054" cy="4216539"/>
          </a:xfrm>
          <a:prstGeom prst="rect">
            <a:avLst/>
          </a:prstGeom>
          <a:noFill/>
        </p:spPr>
        <p:txBody>
          <a:bodyPr wrap="square" rtlCol="0">
            <a:spAutoFit/>
          </a:bodyPr>
          <a:lstStyle/>
          <a:p>
            <a:pPr algn="ctr"/>
            <a:endParaRPr lang="en-US" dirty="0" smtClean="0">
              <a:solidFill>
                <a:srgbClr val="433C3A"/>
              </a:solidFill>
              <a:latin typeface="Times New Roman" panose="02020603050405020304" pitchFamily="18" charset="0"/>
              <a:cs typeface="Times New Roman" panose="02020603050405020304" pitchFamily="18" charset="0"/>
            </a:endParaRPr>
          </a:p>
          <a:p>
            <a:pPr algn="ctr"/>
            <a:endParaRPr lang="en-US" dirty="0">
              <a:solidFill>
                <a:srgbClr val="433C3A"/>
              </a:solidFill>
              <a:latin typeface="Times New Roman" panose="02020603050405020304" pitchFamily="18" charset="0"/>
              <a:cs typeface="Times New Roman" panose="02020603050405020304" pitchFamily="18" charset="0"/>
            </a:endParaRPr>
          </a:p>
          <a:p>
            <a:pPr algn="ctr">
              <a:lnSpc>
                <a:spcPct val="200000"/>
              </a:lnSpc>
            </a:pPr>
            <a:r>
              <a:rPr lang="en-US" b="1" dirty="0" smtClean="0">
                <a:solidFill>
                  <a:srgbClr val="433C3A"/>
                </a:solidFill>
                <a:latin typeface="Times New Roman" panose="02020603050405020304" pitchFamily="18" charset="0"/>
                <a:cs typeface="Times New Roman" panose="02020603050405020304" pitchFamily="18" charset="0"/>
              </a:rPr>
              <a:t>Ethics </a:t>
            </a:r>
            <a:r>
              <a:rPr lang="en-US" b="1" dirty="0">
                <a:solidFill>
                  <a:srgbClr val="433C3A"/>
                </a:solidFill>
                <a:latin typeface="Times New Roman" panose="02020603050405020304" pitchFamily="18" charset="0"/>
                <a:cs typeface="Times New Roman" panose="02020603050405020304" pitchFamily="18" charset="0"/>
              </a:rPr>
              <a:t>and </a:t>
            </a:r>
            <a:r>
              <a:rPr lang="en-US" b="1" dirty="0" smtClean="0">
                <a:solidFill>
                  <a:srgbClr val="433C3A"/>
                </a:solidFill>
                <a:latin typeface="Times New Roman" panose="02020603050405020304" pitchFamily="18" charset="0"/>
                <a:cs typeface="Times New Roman" panose="02020603050405020304" pitchFamily="18" charset="0"/>
              </a:rPr>
              <a:t>Relativism</a:t>
            </a:r>
          </a:p>
          <a:p>
            <a:pPr algn="ctr">
              <a:lnSpc>
                <a:spcPct val="200000"/>
              </a:lnSpc>
            </a:pPr>
            <a:endParaRPr lang="en-US" sz="1400" dirty="0" smtClean="0">
              <a:solidFill>
                <a:srgbClr val="433C3A"/>
              </a:solidFill>
              <a:latin typeface="Times New Roman" panose="02020603050405020304" pitchFamily="18" charset="0"/>
              <a:cs typeface="Times New Roman" panose="02020603050405020304" pitchFamily="18" charset="0"/>
            </a:endParaRPr>
          </a:p>
          <a:p>
            <a:pPr algn="ctr">
              <a:lnSpc>
                <a:spcPct val="200000"/>
              </a:lnSpc>
            </a:pPr>
            <a:endParaRPr lang="en-US" sz="1400" dirty="0">
              <a:solidFill>
                <a:srgbClr val="433C3A"/>
              </a:solidFill>
              <a:latin typeface="Times New Roman" panose="02020603050405020304" pitchFamily="18" charset="0"/>
              <a:cs typeface="Times New Roman" panose="02020603050405020304" pitchFamily="18" charset="0"/>
            </a:endParaRPr>
          </a:p>
          <a:p>
            <a:pPr algn="ctr">
              <a:lnSpc>
                <a:spcPct val="200000"/>
              </a:lnSpc>
            </a:pPr>
            <a:r>
              <a:rPr lang="en-US" sz="1400" dirty="0" smtClean="0">
                <a:solidFill>
                  <a:srgbClr val="433C3A"/>
                </a:solidFill>
                <a:latin typeface="Times New Roman" panose="02020603050405020304" pitchFamily="18" charset="0"/>
                <a:cs typeface="Times New Roman" panose="02020603050405020304" pitchFamily="18" charset="0"/>
              </a:rPr>
              <a:t>Nam</a:t>
            </a:r>
            <a:r>
              <a:rPr lang="en-US" sz="1400" dirty="0" smtClean="0">
                <a:latin typeface="Times New Roman" panose="02020603050405020304" pitchFamily="18" charset="0"/>
                <a:cs typeface="Times New Roman" panose="02020603050405020304" pitchFamily="18" charset="0"/>
              </a:rPr>
              <a:t>e</a:t>
            </a:r>
          </a:p>
          <a:p>
            <a:pPr algn="ctr">
              <a:lnSpc>
                <a:spcPct val="200000"/>
              </a:lnSpc>
            </a:pPr>
            <a:r>
              <a:rPr lang="en-US" sz="1400" dirty="0" smtClean="0">
                <a:solidFill>
                  <a:srgbClr val="433C3A"/>
                </a:solidFill>
                <a:latin typeface="Times New Roman" panose="02020603050405020304" pitchFamily="18" charset="0"/>
                <a:cs typeface="Times New Roman" panose="02020603050405020304" pitchFamily="18" charset="0"/>
              </a:rPr>
              <a:t>Institution</a:t>
            </a:r>
          </a:p>
          <a:p>
            <a:pPr algn="ctr">
              <a:lnSpc>
                <a:spcPct val="200000"/>
              </a:lnSpc>
            </a:pPr>
            <a:r>
              <a:rPr lang="en-US" sz="1400" dirty="0" smtClean="0">
                <a:solidFill>
                  <a:srgbClr val="433C3A"/>
                </a:solidFill>
                <a:latin typeface="Times New Roman" panose="02020603050405020304" pitchFamily="18" charset="0"/>
                <a:cs typeface="Times New Roman" panose="02020603050405020304" pitchFamily="18" charset="0"/>
              </a:rPr>
              <a:t>Course</a:t>
            </a:r>
          </a:p>
          <a:p>
            <a:pPr algn="ctr">
              <a:lnSpc>
                <a:spcPct val="200000"/>
              </a:lnSpc>
            </a:pPr>
            <a:r>
              <a:rPr lang="en-US" sz="1400" dirty="0" smtClean="0">
                <a:solidFill>
                  <a:srgbClr val="433C3A"/>
                </a:solidFill>
                <a:latin typeface="Times New Roman" panose="02020603050405020304" pitchFamily="18" charset="0"/>
                <a:cs typeface="Times New Roman" panose="02020603050405020304" pitchFamily="18" charset="0"/>
              </a:rPr>
              <a:t>Instructor</a:t>
            </a:r>
          </a:p>
          <a:p>
            <a:pPr algn="ctr">
              <a:lnSpc>
                <a:spcPct val="200000"/>
              </a:lnSpc>
            </a:pPr>
            <a:r>
              <a:rPr lang="en-US" sz="1400" dirty="0" smtClean="0">
                <a:solidFill>
                  <a:srgbClr val="433C3A"/>
                </a:solidFill>
                <a:latin typeface="Times New Roman" panose="02020603050405020304" pitchFamily="18" charset="0"/>
                <a:cs typeface="Times New Roman" panose="02020603050405020304" pitchFamily="18" charset="0"/>
              </a:rPr>
              <a:t>Date</a:t>
            </a:r>
          </a:p>
        </p:txBody>
      </p:sp>
    </p:spTree>
    <p:extLst>
      <p:ext uri="{BB962C8B-B14F-4D97-AF65-F5344CB8AC3E}">
        <p14:creationId xmlns:p14="http://schemas.microsoft.com/office/powerpoint/2010/main" val="56634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a:latin typeface="Times New Roman" panose="02020603050405020304" pitchFamily="18" charset="0"/>
                <a:cs typeface="Times New Roman" panose="02020603050405020304" pitchFamily="18" charset="0"/>
              </a:rPr>
              <a:t>Relativism in Professional Ethics</a:t>
            </a:r>
          </a:p>
        </p:txBody>
      </p:sp>
      <p:pic>
        <p:nvPicPr>
          <p:cNvPr id="7" name="Content Placeholder 6"/>
          <p:cNvPicPr>
            <a:picLocks noGrp="1" noChangeAspect="1"/>
          </p:cNvPicPr>
          <p:nvPr>
            <p:ph sz="half" idx="2"/>
          </p:nvPr>
        </p:nvPicPr>
        <p:blipFill>
          <a:blip r:embed="rId3"/>
          <a:stretch>
            <a:fillRect/>
          </a:stretch>
        </p:blipFill>
        <p:spPr>
          <a:xfrm>
            <a:off x="6802438" y="2998728"/>
            <a:ext cx="4097337" cy="2433756"/>
          </a:xfrm>
          <a:prstGeom prst="rect">
            <a:avLst/>
          </a:prstGeom>
        </p:spPr>
      </p:pic>
      <p:sp>
        <p:nvSpPr>
          <p:cNvPr id="5" name="Rectangle 4"/>
          <p:cNvSpPr/>
          <p:nvPr/>
        </p:nvSpPr>
        <p:spPr>
          <a:xfrm>
            <a:off x="6902328" y="5913936"/>
            <a:ext cx="1576072" cy="369332"/>
          </a:xfrm>
          <a:prstGeom prst="rect">
            <a:avLst/>
          </a:prstGeom>
        </p:spPr>
        <p:txBody>
          <a:bodyPr wrap="none">
            <a:spAutoFit/>
          </a:bodyPr>
          <a:lstStyle/>
          <a:p>
            <a:pPr lvl="0">
              <a:spcBef>
                <a:spcPct val="20000"/>
              </a:spcBef>
              <a:spcAft>
                <a:spcPts val="600"/>
              </a:spcAft>
              <a:buClr>
                <a:srgbClr val="83992A"/>
              </a:buClr>
              <a:buSzPct val="115000"/>
            </a:pPr>
            <a:r>
              <a:rPr lang="en-US" b="1" dirty="0">
                <a:solidFill>
                  <a:prstClr val="black">
                    <a:lumMod val="85000"/>
                    <a:lumOff val="15000"/>
                  </a:prstClr>
                </a:solidFill>
                <a:latin typeface="Times New Roman" panose="02020603050405020304" pitchFamily="18" charset="0"/>
                <a:ea typeface="Times New Roman" panose="02020603050405020304" pitchFamily="18" charset="0"/>
              </a:rPr>
              <a:t>(Gomez, </a:t>
            </a:r>
            <a:r>
              <a:rPr lang="en-US" b="1" dirty="0" err="1">
                <a:solidFill>
                  <a:prstClr val="black">
                    <a:lumMod val="85000"/>
                    <a:lumOff val="15000"/>
                  </a:prstClr>
                </a:solidFill>
                <a:latin typeface="Times New Roman" panose="02020603050405020304" pitchFamily="18" charset="0"/>
                <a:ea typeface="Times New Roman" panose="02020603050405020304" pitchFamily="18" charset="0"/>
              </a:rPr>
              <a:t>n.d</a:t>
            </a:r>
            <a:r>
              <a:rPr lang="en-US" b="1" dirty="0">
                <a:solidFill>
                  <a:prstClr val="black">
                    <a:lumMod val="85000"/>
                    <a:lumOff val="15000"/>
                  </a:prstClr>
                </a:solidFill>
                <a:latin typeface="Times New Roman" panose="02020603050405020304" pitchFamily="18" charset="0"/>
                <a:ea typeface="Times New Roman" panose="02020603050405020304" pitchFamily="18" charset="0"/>
              </a:rPr>
              <a:t>). </a:t>
            </a:r>
          </a:p>
        </p:txBody>
      </p:sp>
      <p:sp>
        <p:nvSpPr>
          <p:cNvPr id="6" name="Rectangle 1"/>
          <p:cNvSpPr>
            <a:spLocks noGrp="1" noChangeArrowheads="1"/>
          </p:cNvSpPr>
          <p:nvPr>
            <p:ph sz="half" idx="1"/>
          </p:nvPr>
        </p:nvSpPr>
        <p:spPr bwMode="auto">
          <a:xfrm>
            <a:off x="871159" y="2661112"/>
            <a:ext cx="585923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Descriptive Ethical Relativism: Different ethical principles across cultures.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Cultural Relativism: Beliefs, practices depend on cultural context.</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Ethics: Assessed individually based on culture.</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No universal morality shared globally.</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Understanding differences without judgment.</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Ethical systems vary by community. </a:t>
            </a:r>
          </a:p>
        </p:txBody>
      </p:sp>
    </p:spTree>
    <p:extLst>
      <p:ext uri="{BB962C8B-B14F-4D97-AF65-F5344CB8AC3E}">
        <p14:creationId xmlns:p14="http://schemas.microsoft.com/office/powerpoint/2010/main" val="187866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latin typeface="Times New Roman" panose="02020603050405020304" pitchFamily="18" charset="0"/>
                <a:ea typeface="Times New Roman" panose="02020603050405020304" pitchFamily="18" charset="0"/>
              </a:rPr>
              <a:t>Descriptive Ethical Relativism </a:t>
            </a:r>
            <a:endParaRPr lang="en-US" sz="1800" b="1" dirty="0"/>
          </a:p>
        </p:txBody>
      </p:sp>
      <p:sp>
        <p:nvSpPr>
          <p:cNvPr id="4" name="Rectangle 1"/>
          <p:cNvSpPr>
            <a:spLocks noGrp="1" noChangeArrowheads="1"/>
          </p:cNvSpPr>
          <p:nvPr>
            <p:ph idx="1"/>
          </p:nvPr>
        </p:nvSpPr>
        <p:spPr bwMode="auto">
          <a:xfrm>
            <a:off x="2816552" y="2696311"/>
            <a:ext cx="632744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Improve cooperation with different ethical standards.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Multinational companies: Varying perceptions of ethics.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Examples: Gifts, conflict-solving, power structures.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Accepting distinctions without prejudice.</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Welcoming work culture for everyone.</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Policies sensitive to diverse ethics. </a:t>
            </a:r>
          </a:p>
        </p:txBody>
      </p:sp>
    </p:spTree>
    <p:extLst>
      <p:ext uri="{BB962C8B-B14F-4D97-AF65-F5344CB8AC3E}">
        <p14:creationId xmlns:p14="http://schemas.microsoft.com/office/powerpoint/2010/main" val="102347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a:latin typeface="Times New Roman" panose="02020603050405020304" pitchFamily="18" charset="0"/>
                <a:cs typeface="Times New Roman" panose="02020603050405020304" pitchFamily="18" charset="0"/>
              </a:rPr>
              <a:t>Cultural Relativism in Direct Interaction Professions</a:t>
            </a:r>
          </a:p>
        </p:txBody>
      </p:sp>
      <p:pic>
        <p:nvPicPr>
          <p:cNvPr id="7" name="Content Placeholder 6"/>
          <p:cNvPicPr>
            <a:picLocks noGrp="1" noChangeAspect="1"/>
          </p:cNvPicPr>
          <p:nvPr>
            <p:ph sz="half" idx="2"/>
          </p:nvPr>
        </p:nvPicPr>
        <p:blipFill>
          <a:blip r:embed="rId3"/>
          <a:stretch>
            <a:fillRect/>
          </a:stretch>
        </p:blipFill>
        <p:spPr>
          <a:xfrm>
            <a:off x="6673850" y="3067844"/>
            <a:ext cx="3733800" cy="2295525"/>
          </a:xfrm>
          <a:prstGeom prst="rect">
            <a:avLst/>
          </a:prstGeom>
        </p:spPr>
      </p:pic>
      <p:sp>
        <p:nvSpPr>
          <p:cNvPr id="5" name="Rectangle 1"/>
          <p:cNvSpPr>
            <a:spLocks noGrp="1" noChangeArrowheads="1"/>
          </p:cNvSpPr>
          <p:nvPr>
            <p:ph sz="half" idx="1"/>
          </p:nvPr>
        </p:nvSpPr>
        <p:spPr bwMode="auto">
          <a:xfrm>
            <a:off x="982766" y="2661112"/>
            <a:ext cx="485410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Influences treatment in medicine, teaching, social work.</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Understand cultural practices in healthcare.</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Example: Patient declines treatment for cultural reasons.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Not lack of knowledge or rebellion.</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Enhances patient-provider relationship.</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Culturally appropriate healthcare improvement. </a:t>
            </a:r>
          </a:p>
        </p:txBody>
      </p:sp>
      <p:sp>
        <p:nvSpPr>
          <p:cNvPr id="6" name="Rectangle 5"/>
          <p:cNvSpPr/>
          <p:nvPr/>
        </p:nvSpPr>
        <p:spPr>
          <a:xfrm>
            <a:off x="5813911" y="5870448"/>
            <a:ext cx="2473754" cy="369332"/>
          </a:xfrm>
          <a:prstGeom prst="rect">
            <a:avLst/>
          </a:prstGeom>
        </p:spPr>
        <p:txBody>
          <a:bodyPr wrap="none">
            <a:spAutoFit/>
          </a:bodyPr>
          <a:lstStyle/>
          <a:p>
            <a:r>
              <a:rPr lang="en-US" b="1" dirty="0">
                <a:solidFill>
                  <a:prstClr val="black"/>
                </a:solidFill>
                <a:latin typeface="Times New Roman" panose="02020603050405020304" pitchFamily="18" charset="0"/>
                <a:ea typeface="Times New Roman" panose="02020603050405020304" pitchFamily="18" charset="0"/>
              </a:rPr>
              <a:t>(</a:t>
            </a:r>
            <a:r>
              <a:rPr lang="en-US" b="1" dirty="0" err="1">
                <a:solidFill>
                  <a:prstClr val="black"/>
                </a:solidFill>
                <a:latin typeface="Times New Roman" panose="02020603050405020304" pitchFamily="18" charset="0"/>
                <a:ea typeface="Times New Roman" panose="02020603050405020304" pitchFamily="18" charset="0"/>
              </a:rPr>
              <a:t>Kaihlanen</a:t>
            </a:r>
            <a:r>
              <a:rPr lang="en-US" b="1" dirty="0">
                <a:solidFill>
                  <a:prstClr val="black"/>
                </a:solidFill>
                <a:latin typeface="Times New Roman" panose="02020603050405020304" pitchFamily="18" charset="0"/>
                <a:ea typeface="Times New Roman" panose="02020603050405020304" pitchFamily="18" charset="0"/>
              </a:rPr>
              <a:t> et al., </a:t>
            </a:r>
            <a:r>
              <a:rPr lang="en-US" b="1" dirty="0" smtClean="0">
                <a:solidFill>
                  <a:prstClr val="black"/>
                </a:solidFill>
                <a:latin typeface="Times New Roman" panose="02020603050405020304" pitchFamily="18" charset="0"/>
                <a:ea typeface="Times New Roman" panose="02020603050405020304" pitchFamily="18" charset="0"/>
              </a:rPr>
              <a:t>2019)</a:t>
            </a:r>
            <a:endParaRPr lang="en-US" b="1" dirty="0"/>
          </a:p>
        </p:txBody>
      </p:sp>
    </p:spTree>
    <p:extLst>
      <p:ext uri="{BB962C8B-B14F-4D97-AF65-F5344CB8AC3E}">
        <p14:creationId xmlns:p14="http://schemas.microsoft.com/office/powerpoint/2010/main" val="8257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a:latin typeface="Times New Roman" panose="02020603050405020304" pitchFamily="18" charset="0"/>
                <a:cs typeface="Times New Roman" panose="02020603050405020304" pitchFamily="18" charset="0"/>
              </a:rPr>
              <a:t>Ethical Decision-Making and Relativism</a:t>
            </a:r>
          </a:p>
        </p:txBody>
      </p:sp>
      <p:sp>
        <p:nvSpPr>
          <p:cNvPr id="4" name="Rectangle 1"/>
          <p:cNvSpPr>
            <a:spLocks noGrp="1" noChangeArrowheads="1"/>
          </p:cNvSpPr>
          <p:nvPr>
            <p:ph idx="1"/>
          </p:nvPr>
        </p:nvSpPr>
        <p:spPr bwMode="auto">
          <a:xfrm>
            <a:off x="1295401" y="2662128"/>
            <a:ext cx="485757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Assess decisions from impacted parties' perspectives.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Example: international business negotiations.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Avoid misinterpretation of ethical perspectives.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Develop win-win situations.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Honor cultural context in decisions.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Ethical and efficient business dealings. </a:t>
            </a:r>
          </a:p>
        </p:txBody>
      </p:sp>
    </p:spTree>
    <p:extLst>
      <p:ext uri="{BB962C8B-B14F-4D97-AF65-F5344CB8AC3E}">
        <p14:creationId xmlns:p14="http://schemas.microsoft.com/office/powerpoint/2010/main" val="409782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1800" b="1" dirty="0">
                <a:latin typeface="Times New Roman" panose="02020603050405020304" pitchFamily="18" charset="0"/>
                <a:cs typeface="Times New Roman" panose="02020603050405020304" pitchFamily="18" charset="0"/>
              </a:rPr>
              <a:t>Relativism in Corporate Social Responsibility</a:t>
            </a:r>
            <a:endParaRPr lang="en-US" sz="1800" b="1"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3"/>
          <a:stretch>
            <a:fillRect/>
          </a:stretch>
        </p:blipFill>
        <p:spPr>
          <a:xfrm>
            <a:off x="6873875" y="2977356"/>
            <a:ext cx="3333750" cy="2476500"/>
          </a:xfrm>
          <a:prstGeom prst="rect">
            <a:avLst/>
          </a:prstGeom>
        </p:spPr>
      </p:pic>
      <p:sp>
        <p:nvSpPr>
          <p:cNvPr id="5" name="Rectangle 1"/>
          <p:cNvSpPr>
            <a:spLocks noGrp="1" noChangeArrowheads="1"/>
          </p:cNvSpPr>
          <p:nvPr>
            <p:ph sz="half" idx="1"/>
          </p:nvPr>
        </p:nvSpPr>
        <p:spPr bwMode="auto">
          <a:xfrm>
            <a:off x="1298448" y="2661112"/>
            <a:ext cx="469215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CSR programs tailored to cultural standards.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Different policies for different countries.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Sustainability in one, education in another.</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Addressing community needs and values.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Respecting cultural norms.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Promoting positive ethical values globally. </a:t>
            </a:r>
          </a:p>
        </p:txBody>
      </p:sp>
      <p:sp>
        <p:nvSpPr>
          <p:cNvPr id="6" name="Rectangle 5"/>
          <p:cNvSpPr/>
          <p:nvPr/>
        </p:nvSpPr>
        <p:spPr>
          <a:xfrm>
            <a:off x="6181344" y="6006269"/>
            <a:ext cx="2358338" cy="369332"/>
          </a:xfrm>
          <a:prstGeom prst="rect">
            <a:avLst/>
          </a:prstGeom>
        </p:spPr>
        <p:txBody>
          <a:bodyPr wrap="none">
            <a:spAutoFit/>
          </a:bodyPr>
          <a:lstStyle/>
          <a:p>
            <a: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en-US"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Martínez</a:t>
            </a:r>
            <a: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t> et al., </a:t>
            </a:r>
            <a:r>
              <a:rPr lang="en-US"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2021)</a:t>
            </a:r>
            <a:endParaRPr lang="en-US" b="1" dirty="0"/>
          </a:p>
        </p:txBody>
      </p:sp>
    </p:spTree>
    <p:extLst>
      <p:ext uri="{BB962C8B-B14F-4D97-AF65-F5344CB8AC3E}">
        <p14:creationId xmlns:p14="http://schemas.microsoft.com/office/powerpoint/2010/main" val="79646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a:latin typeface="Times New Roman" panose="02020603050405020304" pitchFamily="18" charset="0"/>
                <a:cs typeface="Times New Roman" panose="02020603050405020304" pitchFamily="18" charset="0"/>
              </a:rPr>
              <a:t>Professional Ethical Relativism</a:t>
            </a:r>
          </a:p>
        </p:txBody>
      </p:sp>
      <p:sp>
        <p:nvSpPr>
          <p:cNvPr id="4" name="Rectangle 1"/>
          <p:cNvSpPr>
            <a:spLocks noGrp="1" noChangeArrowheads="1"/>
          </p:cNvSpPr>
          <p:nvPr>
            <p:ph idx="1"/>
          </p:nvPr>
        </p:nvSpPr>
        <p:spPr bwMode="auto">
          <a:xfrm>
            <a:off x="3525853" y="2627945"/>
            <a:ext cx="519085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Develop appreciation for multiculturalism.</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Avoid monolithic ethical codes.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Consider culture in decision-making.</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Enhance work-related interpersonal communication.</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Appreciate various ethical systems.</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Respectful, positive work settings. </a:t>
            </a:r>
          </a:p>
        </p:txBody>
      </p:sp>
    </p:spTree>
    <p:extLst>
      <p:ext uri="{BB962C8B-B14F-4D97-AF65-F5344CB8AC3E}">
        <p14:creationId xmlns:p14="http://schemas.microsoft.com/office/powerpoint/2010/main" val="133038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871" y="779929"/>
            <a:ext cx="10287000" cy="4993931"/>
          </a:xfrm>
          <a:prstGeom prst="rect">
            <a:avLst/>
          </a:prstGeom>
          <a:noFill/>
        </p:spPr>
        <p:txBody>
          <a:bodyPr wrap="square" rtlCol="0">
            <a:spAutoFit/>
          </a:bodyPr>
          <a:lstStyle/>
          <a:p>
            <a:pPr algn="ctr">
              <a:lnSpc>
                <a:spcPct val="200000"/>
              </a:lnSpc>
            </a:pPr>
            <a:r>
              <a:rPr lang="en-US" b="1">
                <a:solidFill>
                  <a:srgbClr val="000000"/>
                </a:solidFill>
                <a:latin typeface="Times New Roman" panose="02020603050405020304" pitchFamily="18" charset="0"/>
                <a:ea typeface="Calibri" panose="020F0502020204030204" pitchFamily="34" charset="0"/>
                <a:cs typeface="Arial" panose="020B0604020202020204" pitchFamily="34" charset="0"/>
              </a:rPr>
              <a:t>References</a:t>
            </a:r>
            <a:endParaRPr lang="en-US">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57200" marR="0" indent="-457200">
              <a:lnSpc>
                <a:spcPct val="200000"/>
              </a:lnSpc>
              <a:spcBef>
                <a:spcPts val="0"/>
              </a:spcBef>
              <a:spcAft>
                <a:spcPts val="0"/>
              </a:spcAft>
            </a:pPr>
            <a:r>
              <a:rPr lang="en-US">
                <a:latin typeface="Times New Roman" panose="02020603050405020304" pitchFamily="18" charset="0"/>
                <a:ea typeface="Times New Roman" panose="02020603050405020304" pitchFamily="18" charset="0"/>
              </a:rPr>
              <a:t>Gomez, A, M. (n.d.). Introduction to ethics. </a:t>
            </a:r>
            <a:r>
              <a:rPr lang="en-US" i="1">
                <a:latin typeface="Times New Roman" panose="02020603050405020304" pitchFamily="18" charset="0"/>
                <a:ea typeface="Times New Roman" panose="02020603050405020304" pitchFamily="18" charset="0"/>
              </a:rPr>
              <a:t>Pressbooks.</a:t>
            </a:r>
            <a:r>
              <a:rPr lang="en-US">
                <a:latin typeface="Times New Roman" panose="02020603050405020304" pitchFamily="18" charset="0"/>
                <a:ea typeface="Times New Roman" panose="02020603050405020304" pitchFamily="18" charset="0"/>
              </a:rPr>
              <a:t> </a:t>
            </a:r>
            <a:r>
              <a:rPr lang="en-US" u="sng">
                <a:solidFill>
                  <a:srgbClr val="0563C1"/>
                </a:solidFill>
                <a:latin typeface="Times New Roman" panose="02020603050405020304" pitchFamily="18" charset="0"/>
                <a:ea typeface="Times New Roman" panose="02020603050405020304" pitchFamily="18" charset="0"/>
                <a:hlinkClick r:id="rId2"/>
              </a:rPr>
              <a:t>https://library.achievingthedream.org/epccintroethics1/</a:t>
            </a:r>
            <a:endParaRPr lang="en-US">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pPr>
            <a:r>
              <a:rPr lang="en-US">
                <a:latin typeface="Times New Roman" panose="02020603050405020304" pitchFamily="18" charset="0"/>
                <a:ea typeface="Times New Roman" panose="02020603050405020304" pitchFamily="18" charset="0"/>
              </a:rPr>
              <a:t>Kaihlanen, A. M., Hietapakka, L., &amp; Heponiemi, T. (2019). Increasing cultural awareness: Qualitative study of nurses’ perceptions about cultural competence training. </a:t>
            </a:r>
            <a:r>
              <a:rPr lang="en-US" i="1">
                <a:latin typeface="Times New Roman" panose="02020603050405020304" pitchFamily="18" charset="0"/>
                <a:ea typeface="Times New Roman" panose="02020603050405020304" pitchFamily="18" charset="0"/>
              </a:rPr>
              <a:t>BMC Nursing</a:t>
            </a:r>
            <a:r>
              <a:rPr lang="en-US">
                <a:latin typeface="Times New Roman" panose="02020603050405020304" pitchFamily="18" charset="0"/>
                <a:ea typeface="Times New Roman" panose="02020603050405020304" pitchFamily="18" charset="0"/>
              </a:rPr>
              <a:t>, </a:t>
            </a:r>
            <a:r>
              <a:rPr lang="en-US" i="1">
                <a:latin typeface="Times New Roman" panose="02020603050405020304" pitchFamily="18" charset="0"/>
                <a:ea typeface="Times New Roman" panose="02020603050405020304" pitchFamily="18" charset="0"/>
              </a:rPr>
              <a:t>18</a:t>
            </a:r>
            <a:r>
              <a:rPr lang="en-US">
                <a:latin typeface="Times New Roman" panose="02020603050405020304" pitchFamily="18" charset="0"/>
                <a:ea typeface="Times New Roman" panose="02020603050405020304" pitchFamily="18" charset="0"/>
              </a:rPr>
              <a:t>(1). </a:t>
            </a:r>
            <a:r>
              <a:rPr lang="en-US" u="sng">
                <a:solidFill>
                  <a:srgbClr val="0563C1"/>
                </a:solidFill>
                <a:latin typeface="Times New Roman" panose="02020603050405020304" pitchFamily="18" charset="0"/>
                <a:ea typeface="Times New Roman" panose="02020603050405020304" pitchFamily="18" charset="0"/>
                <a:hlinkClick r:id="rId3"/>
              </a:rPr>
              <a:t>https://doi.org/10.1186/s12912-019-0363-x</a:t>
            </a:r>
            <a:endParaRPr lang="en-US">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pPr>
            <a:r>
              <a:rPr lang="en-US">
                <a:latin typeface="Times New Roman" panose="02020603050405020304" pitchFamily="18" charset="0"/>
                <a:ea typeface="Times New Roman" panose="02020603050405020304" pitchFamily="18" charset="0"/>
              </a:rPr>
              <a:t>Martínez, C., Skeet, A. G., &amp; Sasia, P. M. (2021). Managing organizational ethics: How ethics becomes pervasive within organizations. </a:t>
            </a:r>
            <a:r>
              <a:rPr lang="en-US" i="1">
                <a:latin typeface="Times New Roman" panose="02020603050405020304" pitchFamily="18" charset="0"/>
                <a:ea typeface="Times New Roman" panose="02020603050405020304" pitchFamily="18" charset="0"/>
              </a:rPr>
              <a:t>Business Horizons</a:t>
            </a:r>
            <a:r>
              <a:rPr lang="en-US">
                <a:latin typeface="Times New Roman" panose="02020603050405020304" pitchFamily="18" charset="0"/>
                <a:ea typeface="Times New Roman" panose="02020603050405020304" pitchFamily="18" charset="0"/>
              </a:rPr>
              <a:t>, </a:t>
            </a:r>
            <a:r>
              <a:rPr lang="en-US" i="1">
                <a:latin typeface="Times New Roman" panose="02020603050405020304" pitchFamily="18" charset="0"/>
                <a:ea typeface="Times New Roman" panose="02020603050405020304" pitchFamily="18" charset="0"/>
              </a:rPr>
              <a:t>64</a:t>
            </a:r>
            <a:r>
              <a:rPr lang="en-US">
                <a:latin typeface="Times New Roman" panose="02020603050405020304" pitchFamily="18" charset="0"/>
                <a:ea typeface="Times New Roman" panose="02020603050405020304" pitchFamily="18" charset="0"/>
              </a:rPr>
              <a:t>(1), 83–92. </a:t>
            </a:r>
            <a:r>
              <a:rPr lang="en-US" u="sng">
                <a:solidFill>
                  <a:srgbClr val="0563C1"/>
                </a:solidFill>
                <a:latin typeface="Times New Roman" panose="02020603050405020304" pitchFamily="18" charset="0"/>
                <a:ea typeface="Times New Roman" panose="02020603050405020304" pitchFamily="18" charset="0"/>
                <a:hlinkClick r:id="rId4"/>
              </a:rPr>
              <a:t>https://doi.org/10.1016/j.bushor.2020.09.008</a:t>
            </a:r>
            <a:endParaRPr lang="en-US">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24262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TotalTime>
  <Words>1034</Words>
  <Application>Microsoft Office PowerPoint</Application>
  <PresentationFormat>Widescreen</PresentationFormat>
  <Paragraphs>77</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Garamond</vt:lpstr>
      <vt:lpstr>Times New Roman</vt:lpstr>
      <vt:lpstr>Wingdings</vt:lpstr>
      <vt:lpstr>Organic</vt:lpstr>
      <vt:lpstr>PowerPoint Presentation</vt:lpstr>
      <vt:lpstr>Relativism in Professional Ethics</vt:lpstr>
      <vt:lpstr>Descriptive Ethical Relativism </vt:lpstr>
      <vt:lpstr>Cultural Relativism in Direct Interaction Professions</vt:lpstr>
      <vt:lpstr>Ethical Decision-Making and Relativism</vt:lpstr>
      <vt:lpstr>Relativism in Corporate Social Responsibility</vt:lpstr>
      <vt:lpstr>Professional Ethical Relativism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28</cp:revision>
  <dcterms:created xsi:type="dcterms:W3CDTF">2024-07-16T16:19:16Z</dcterms:created>
  <dcterms:modified xsi:type="dcterms:W3CDTF">2024-07-16T16:40:42Z</dcterms:modified>
</cp:coreProperties>
</file>