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5" r:id="rId4"/>
    <p:sldId id="263" r:id="rId5"/>
    <p:sldId id="264" r:id="rId6"/>
    <p:sldId id="259" r:id="rId7"/>
    <p:sldId id="266" r:id="rId8"/>
    <p:sldId id="268" r:id="rId9"/>
    <p:sldId id="272" r:id="rId10"/>
    <p:sldId id="269" r:id="rId11"/>
    <p:sldId id="270" r:id="rId12"/>
    <p:sldId id="273" r:id="rId13"/>
    <p:sldId id="271" r:id="rId14"/>
    <p:sldId id="267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80792" autoAdjust="0"/>
  </p:normalViewPr>
  <p:slideViewPr>
    <p:cSldViewPr snapToGrid="0" snapToObjects="1">
      <p:cViewPr varScale="1">
        <p:scale>
          <a:sx n="34" d="100"/>
          <a:sy n="34" d="100"/>
        </p:scale>
        <p:origin x="10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49DE4-E3D3-4DD0-9F72-D720982940E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FAF7F29-28F4-49CB-99B6-CEA272FE4D07}">
      <dgm:prSet phldrT="[Texte]" custT="1"/>
      <dgm:spPr/>
      <dgm:t>
        <a:bodyPr/>
        <a:lstStyle/>
        <a:p>
          <a:r>
            <a:rPr lang="en-GB" sz="1600" b="1" dirty="0"/>
            <a:t>Leverage </a:t>
          </a:r>
        </a:p>
        <a:p>
          <a:r>
            <a:rPr lang="en-GB" sz="1400" b="0" dirty="0"/>
            <a:t>exploit</a:t>
          </a:r>
          <a:r>
            <a:rPr lang="en-GB" sz="1400" b="1" dirty="0"/>
            <a:t> </a:t>
          </a:r>
          <a:r>
            <a:rPr lang="en-GB" sz="1200" dirty="0"/>
            <a:t>buying power or </a:t>
          </a:r>
        </a:p>
        <a:p>
          <a:r>
            <a:rPr lang="en-GB" sz="1200" dirty="0"/>
            <a:t>develop partnerships</a:t>
          </a:r>
          <a:endParaRPr lang="fr-FR" sz="1200" dirty="0"/>
        </a:p>
      </dgm:t>
    </dgm:pt>
    <dgm:pt modelId="{BA61DDE2-5EA5-4756-85A9-EB76B78BD319}" type="parTrans" cxnId="{24790BAC-612C-477B-ADCD-2B8C094C073E}">
      <dgm:prSet/>
      <dgm:spPr/>
      <dgm:t>
        <a:bodyPr/>
        <a:lstStyle/>
        <a:p>
          <a:endParaRPr lang="fr-FR"/>
        </a:p>
      </dgm:t>
    </dgm:pt>
    <dgm:pt modelId="{8B1FB61F-4C91-43E5-B6C0-959FB0B7A070}" type="sibTrans" cxnId="{24790BAC-612C-477B-ADCD-2B8C094C073E}">
      <dgm:prSet/>
      <dgm:spPr/>
      <dgm:t>
        <a:bodyPr/>
        <a:lstStyle/>
        <a:p>
          <a:endParaRPr lang="fr-FR"/>
        </a:p>
      </dgm:t>
    </dgm:pt>
    <dgm:pt modelId="{0DB9FCE5-37A7-46FD-BFE4-30779CE26F05}">
      <dgm:prSet phldrT="[Texte]" custT="1"/>
      <dgm:spPr/>
      <dgm:t>
        <a:bodyPr/>
        <a:lstStyle/>
        <a:p>
          <a:r>
            <a:rPr lang="en-GB" sz="1600" b="1" dirty="0"/>
            <a:t>Strategic</a:t>
          </a:r>
          <a:r>
            <a:rPr lang="en-GB" sz="1200" dirty="0"/>
            <a:t> </a:t>
          </a:r>
        </a:p>
        <a:p>
          <a:r>
            <a:rPr lang="en-GB" sz="1200" dirty="0"/>
            <a:t>maximise, balance or diversify partnerships</a:t>
          </a:r>
          <a:endParaRPr lang="fr-FR" sz="1200" dirty="0"/>
        </a:p>
      </dgm:t>
    </dgm:pt>
    <dgm:pt modelId="{F7BB25BA-C10E-40E8-9B8E-DF9F90FB4F88}" type="parTrans" cxnId="{C76FD014-122F-4B5E-BC91-929D7AB0FCBC}">
      <dgm:prSet/>
      <dgm:spPr/>
      <dgm:t>
        <a:bodyPr/>
        <a:lstStyle/>
        <a:p>
          <a:endParaRPr lang="fr-FR"/>
        </a:p>
      </dgm:t>
    </dgm:pt>
    <dgm:pt modelId="{62771BA4-D7D3-43A6-98E2-72981FAD1E7E}" type="sibTrans" cxnId="{C76FD014-122F-4B5E-BC91-929D7AB0FCBC}">
      <dgm:prSet/>
      <dgm:spPr/>
      <dgm:t>
        <a:bodyPr/>
        <a:lstStyle/>
        <a:p>
          <a:endParaRPr lang="fr-FR"/>
        </a:p>
      </dgm:t>
    </dgm:pt>
    <dgm:pt modelId="{F3D2B852-5826-463F-BDD2-743A3C8019C7}">
      <dgm:prSet phldrT="[Texte]" custT="1"/>
      <dgm:spPr/>
      <dgm:t>
        <a:bodyPr/>
        <a:lstStyle/>
        <a:p>
          <a:r>
            <a:rPr lang="en-GB" sz="1600" b="1" dirty="0"/>
            <a:t>Non-critical</a:t>
          </a:r>
          <a:r>
            <a:rPr lang="en-GB" sz="1200" dirty="0"/>
            <a:t> purchase efficiency </a:t>
          </a:r>
        </a:p>
        <a:p>
          <a:r>
            <a:rPr lang="en-GB" sz="1200" dirty="0"/>
            <a:t>via </a:t>
          </a:r>
        </a:p>
        <a:p>
          <a:r>
            <a:rPr lang="en-GB" sz="1200" dirty="0"/>
            <a:t>systems buying; </a:t>
          </a:r>
        </a:p>
        <a:p>
          <a:r>
            <a:rPr lang="en-GB" sz="1200" dirty="0"/>
            <a:t>e-procurement</a:t>
          </a:r>
          <a:endParaRPr lang="fr-FR" sz="1200" dirty="0"/>
        </a:p>
      </dgm:t>
    </dgm:pt>
    <dgm:pt modelId="{9BAF1801-8F66-46A4-AC55-CBBAFA57A35C}" type="parTrans" cxnId="{7FAA742E-5ED7-47D4-9030-E89D81405A7E}">
      <dgm:prSet/>
      <dgm:spPr/>
      <dgm:t>
        <a:bodyPr/>
        <a:lstStyle/>
        <a:p>
          <a:endParaRPr lang="fr-FR"/>
        </a:p>
      </dgm:t>
    </dgm:pt>
    <dgm:pt modelId="{3D0527B4-501D-4D0C-9C37-A79F6B87ED7B}" type="sibTrans" cxnId="{7FAA742E-5ED7-47D4-9030-E89D81405A7E}">
      <dgm:prSet/>
      <dgm:spPr/>
      <dgm:t>
        <a:bodyPr/>
        <a:lstStyle/>
        <a:p>
          <a:endParaRPr lang="fr-FR"/>
        </a:p>
      </dgm:t>
    </dgm:pt>
    <dgm:pt modelId="{2FCD00C3-99CE-47EE-93F8-BF41F152ABEB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en-GB" sz="1600" b="1" dirty="0"/>
            <a:t>Bottleneck</a:t>
          </a:r>
          <a:r>
            <a:rPr lang="en-GB" sz="1200" dirty="0"/>
            <a:t> </a:t>
          </a:r>
        </a:p>
        <a:p>
          <a:pPr>
            <a:spcAft>
              <a:spcPts val="0"/>
            </a:spcAft>
          </a:pPr>
          <a:r>
            <a:rPr lang="en-GB" sz="1200" dirty="0"/>
            <a:t>supply security</a:t>
          </a:r>
        </a:p>
        <a:p>
          <a:pPr>
            <a:spcAft>
              <a:spcPts val="0"/>
            </a:spcAft>
          </a:pPr>
          <a:r>
            <a:rPr lang="en-GB" sz="1200" dirty="0"/>
            <a:t> via </a:t>
          </a:r>
        </a:p>
        <a:p>
          <a:pPr>
            <a:spcAft>
              <a:spcPts val="0"/>
            </a:spcAft>
          </a:pPr>
          <a:r>
            <a:rPr lang="en-GB" sz="1200" dirty="0"/>
            <a:t>long-term contracts; multiple suppliers/solutions; </a:t>
          </a:r>
        </a:p>
        <a:p>
          <a:pPr>
            <a:spcAft>
              <a:spcPts val="0"/>
            </a:spcAft>
          </a:pPr>
          <a:r>
            <a:rPr lang="en-GB" sz="1200" dirty="0"/>
            <a:t>broadening of specification</a:t>
          </a:r>
          <a:endParaRPr lang="fr-FR" sz="1200" dirty="0"/>
        </a:p>
      </dgm:t>
    </dgm:pt>
    <dgm:pt modelId="{B6BA5E83-91F6-40DB-9C81-407947AF81E0}" type="parTrans" cxnId="{10F85123-88F4-4E61-BE9C-096AF4262202}">
      <dgm:prSet/>
      <dgm:spPr/>
      <dgm:t>
        <a:bodyPr/>
        <a:lstStyle/>
        <a:p>
          <a:endParaRPr lang="fr-FR"/>
        </a:p>
      </dgm:t>
    </dgm:pt>
    <dgm:pt modelId="{6236ADEB-106C-47CB-B153-CF1B934949F2}" type="sibTrans" cxnId="{10F85123-88F4-4E61-BE9C-096AF4262202}">
      <dgm:prSet/>
      <dgm:spPr/>
      <dgm:t>
        <a:bodyPr/>
        <a:lstStyle/>
        <a:p>
          <a:endParaRPr lang="fr-FR"/>
        </a:p>
      </dgm:t>
    </dgm:pt>
    <dgm:pt modelId="{9C2C6DA0-66C0-4A22-9A02-93AE97A6D4FA}" type="pres">
      <dgm:prSet presAssocID="{73249DE4-E3D3-4DD0-9F72-D720982940E2}" presName="matrix" presStyleCnt="0">
        <dgm:presLayoutVars>
          <dgm:chMax val="1"/>
          <dgm:dir/>
          <dgm:resizeHandles val="exact"/>
        </dgm:presLayoutVars>
      </dgm:prSet>
      <dgm:spPr/>
    </dgm:pt>
    <dgm:pt modelId="{0E753356-7AC2-485C-ABF5-EECA157B3F4D}" type="pres">
      <dgm:prSet presAssocID="{73249DE4-E3D3-4DD0-9F72-D720982940E2}" presName="axisShape" presStyleLbl="bgShp" presStyleIdx="0" presStyleCnt="1" custScaleY="94317" custLinFactNeighborX="657"/>
      <dgm:spPr/>
    </dgm:pt>
    <dgm:pt modelId="{53E36514-977C-4528-8A61-8E76B2FCD035}" type="pres">
      <dgm:prSet presAssocID="{73249DE4-E3D3-4DD0-9F72-D720982940E2}" presName="rect1" presStyleLbl="node1" presStyleIdx="0" presStyleCnt="4" custScaleX="114075" custScaleY="106239" custLinFactNeighborX="1096" custLinFactNeighborY="0">
        <dgm:presLayoutVars>
          <dgm:chMax val="0"/>
          <dgm:chPref val="0"/>
          <dgm:bulletEnabled val="1"/>
        </dgm:presLayoutVars>
      </dgm:prSet>
      <dgm:spPr/>
    </dgm:pt>
    <dgm:pt modelId="{BF3F11ED-E24B-4585-B32E-A5D5251D989C}" type="pres">
      <dgm:prSet presAssocID="{73249DE4-E3D3-4DD0-9F72-D720982940E2}" presName="rect2" presStyleLbl="node1" presStyleIdx="1" presStyleCnt="4" custScaleX="104578" custScaleY="106239">
        <dgm:presLayoutVars>
          <dgm:chMax val="0"/>
          <dgm:chPref val="0"/>
          <dgm:bulletEnabled val="1"/>
        </dgm:presLayoutVars>
      </dgm:prSet>
      <dgm:spPr/>
    </dgm:pt>
    <dgm:pt modelId="{19A89EE2-4064-47A9-AF18-4FE0548DFFE2}" type="pres">
      <dgm:prSet presAssocID="{73249DE4-E3D3-4DD0-9F72-D720982940E2}" presName="rect3" presStyleLbl="node1" presStyleIdx="2" presStyleCnt="4" custScaleX="110560" custScaleY="108460" custLinFactNeighborX="-1096">
        <dgm:presLayoutVars>
          <dgm:chMax val="0"/>
          <dgm:chPref val="0"/>
          <dgm:bulletEnabled val="1"/>
        </dgm:presLayoutVars>
      </dgm:prSet>
      <dgm:spPr/>
    </dgm:pt>
    <dgm:pt modelId="{1C5D5A50-1E5D-4EF3-8B0B-A7CE56270F3D}" type="pres">
      <dgm:prSet presAssocID="{73249DE4-E3D3-4DD0-9F72-D720982940E2}" presName="rect4" presStyleLbl="node1" presStyleIdx="3" presStyleCnt="4" custScaleX="114441" custScaleY="104077" custLinFactNeighborX="4383" custLinFactNeighborY="311">
        <dgm:presLayoutVars>
          <dgm:chMax val="0"/>
          <dgm:chPref val="0"/>
          <dgm:bulletEnabled val="1"/>
        </dgm:presLayoutVars>
      </dgm:prSet>
      <dgm:spPr/>
    </dgm:pt>
  </dgm:ptLst>
  <dgm:cxnLst>
    <dgm:cxn modelId="{C76FD014-122F-4B5E-BC91-929D7AB0FCBC}" srcId="{73249DE4-E3D3-4DD0-9F72-D720982940E2}" destId="{0DB9FCE5-37A7-46FD-BFE4-30779CE26F05}" srcOrd="1" destOrd="0" parTransId="{F7BB25BA-C10E-40E8-9B8E-DF9F90FB4F88}" sibTransId="{62771BA4-D7D3-43A6-98E2-72981FAD1E7E}"/>
    <dgm:cxn modelId="{10F85123-88F4-4E61-BE9C-096AF4262202}" srcId="{73249DE4-E3D3-4DD0-9F72-D720982940E2}" destId="{2FCD00C3-99CE-47EE-93F8-BF41F152ABEB}" srcOrd="3" destOrd="0" parTransId="{B6BA5E83-91F6-40DB-9C81-407947AF81E0}" sibTransId="{6236ADEB-106C-47CB-B153-CF1B934949F2}"/>
    <dgm:cxn modelId="{7FAA742E-5ED7-47D4-9030-E89D81405A7E}" srcId="{73249DE4-E3D3-4DD0-9F72-D720982940E2}" destId="{F3D2B852-5826-463F-BDD2-743A3C8019C7}" srcOrd="2" destOrd="0" parTransId="{9BAF1801-8F66-46A4-AC55-CBBAFA57A35C}" sibTransId="{3D0527B4-501D-4D0C-9C37-A79F6B87ED7B}"/>
    <dgm:cxn modelId="{845AA95B-143A-42C8-8912-8B17F2F06F6C}" type="presOf" srcId="{0DB9FCE5-37A7-46FD-BFE4-30779CE26F05}" destId="{BF3F11ED-E24B-4585-B32E-A5D5251D989C}" srcOrd="0" destOrd="0" presId="urn:microsoft.com/office/officeart/2005/8/layout/matrix2"/>
    <dgm:cxn modelId="{95C14B48-C669-4D2A-8CC7-FA1761310F82}" type="presOf" srcId="{2FAF7F29-28F4-49CB-99B6-CEA272FE4D07}" destId="{53E36514-977C-4528-8A61-8E76B2FCD035}" srcOrd="0" destOrd="0" presId="urn:microsoft.com/office/officeart/2005/8/layout/matrix2"/>
    <dgm:cxn modelId="{24790BAC-612C-477B-ADCD-2B8C094C073E}" srcId="{73249DE4-E3D3-4DD0-9F72-D720982940E2}" destId="{2FAF7F29-28F4-49CB-99B6-CEA272FE4D07}" srcOrd="0" destOrd="0" parTransId="{BA61DDE2-5EA5-4756-85A9-EB76B78BD319}" sibTransId="{8B1FB61F-4C91-43E5-B6C0-959FB0B7A070}"/>
    <dgm:cxn modelId="{398996DF-2EA8-4298-94EC-E1D7FE0FCC60}" type="presOf" srcId="{73249DE4-E3D3-4DD0-9F72-D720982940E2}" destId="{9C2C6DA0-66C0-4A22-9A02-93AE97A6D4FA}" srcOrd="0" destOrd="0" presId="urn:microsoft.com/office/officeart/2005/8/layout/matrix2"/>
    <dgm:cxn modelId="{DDC2BEF4-2F8B-463C-BEEF-8C659703D1CE}" type="presOf" srcId="{2FCD00C3-99CE-47EE-93F8-BF41F152ABEB}" destId="{1C5D5A50-1E5D-4EF3-8B0B-A7CE56270F3D}" srcOrd="0" destOrd="0" presId="urn:microsoft.com/office/officeart/2005/8/layout/matrix2"/>
    <dgm:cxn modelId="{8E3EE8FC-15C3-4CC4-AFAF-02566517CE46}" type="presOf" srcId="{F3D2B852-5826-463F-BDD2-743A3C8019C7}" destId="{19A89EE2-4064-47A9-AF18-4FE0548DFFE2}" srcOrd="0" destOrd="0" presId="urn:microsoft.com/office/officeart/2005/8/layout/matrix2"/>
    <dgm:cxn modelId="{6621BF9F-856C-48D8-ABAD-4028232D8AB2}" type="presParOf" srcId="{9C2C6DA0-66C0-4A22-9A02-93AE97A6D4FA}" destId="{0E753356-7AC2-485C-ABF5-EECA157B3F4D}" srcOrd="0" destOrd="0" presId="urn:microsoft.com/office/officeart/2005/8/layout/matrix2"/>
    <dgm:cxn modelId="{6DD89DC9-A461-49FC-B1E2-6B18CB908D86}" type="presParOf" srcId="{9C2C6DA0-66C0-4A22-9A02-93AE97A6D4FA}" destId="{53E36514-977C-4528-8A61-8E76B2FCD035}" srcOrd="1" destOrd="0" presId="urn:microsoft.com/office/officeart/2005/8/layout/matrix2"/>
    <dgm:cxn modelId="{C41C0A87-2E3C-4EF5-93AB-4BF8160AC9DF}" type="presParOf" srcId="{9C2C6DA0-66C0-4A22-9A02-93AE97A6D4FA}" destId="{BF3F11ED-E24B-4585-B32E-A5D5251D989C}" srcOrd="2" destOrd="0" presId="urn:microsoft.com/office/officeart/2005/8/layout/matrix2"/>
    <dgm:cxn modelId="{8275158B-823F-483C-ADFF-39F4E7FEB9C2}" type="presParOf" srcId="{9C2C6DA0-66C0-4A22-9A02-93AE97A6D4FA}" destId="{19A89EE2-4064-47A9-AF18-4FE0548DFFE2}" srcOrd="3" destOrd="0" presId="urn:microsoft.com/office/officeart/2005/8/layout/matrix2"/>
    <dgm:cxn modelId="{4938FF57-D07C-45CB-B9DE-88D340D667F0}" type="presParOf" srcId="{9C2C6DA0-66C0-4A22-9A02-93AE97A6D4FA}" destId="{1C5D5A50-1E5D-4EF3-8B0B-A7CE56270F3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53356-7AC2-485C-ABF5-EECA157B3F4D}">
      <dsp:nvSpPr>
        <dsp:cNvPr id="0" name=""/>
        <dsp:cNvSpPr/>
      </dsp:nvSpPr>
      <dsp:spPr>
        <a:xfrm>
          <a:off x="673300" y="99372"/>
          <a:ext cx="3497179" cy="329843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36514-977C-4528-8A61-8E76B2FCD035}">
      <dsp:nvSpPr>
        <dsp:cNvPr id="0" name=""/>
        <dsp:cNvSpPr/>
      </dsp:nvSpPr>
      <dsp:spPr>
        <a:xfrm>
          <a:off x="794527" y="183678"/>
          <a:ext cx="1595762" cy="1486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Leverage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exploit</a:t>
          </a:r>
          <a:r>
            <a:rPr lang="en-GB" sz="1400" b="1" kern="1200" dirty="0"/>
            <a:t> </a:t>
          </a:r>
          <a:r>
            <a:rPr lang="en-GB" sz="1200" kern="1200" dirty="0"/>
            <a:t>buying power or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develop partnerships</a:t>
          </a:r>
          <a:endParaRPr lang="fr-FR" sz="1200" kern="1200" dirty="0"/>
        </a:p>
      </dsp:txBody>
      <dsp:txXfrm>
        <a:off x="867075" y="256226"/>
        <a:ext cx="1450666" cy="1341051"/>
      </dsp:txXfrm>
    </dsp:sp>
    <dsp:sp modelId="{BF3F11ED-E24B-4585-B32E-A5D5251D989C}">
      <dsp:nvSpPr>
        <dsp:cNvPr id="0" name=""/>
        <dsp:cNvSpPr/>
      </dsp:nvSpPr>
      <dsp:spPr>
        <a:xfrm>
          <a:off x="2489295" y="183678"/>
          <a:ext cx="1462911" cy="1486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Strategic</a:t>
          </a:r>
          <a:r>
            <a:rPr lang="en-GB" sz="12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maximise, balance or diversify partnerships</a:t>
          </a:r>
          <a:endParaRPr lang="fr-FR" sz="1200" kern="1200" dirty="0"/>
        </a:p>
      </dsp:txBody>
      <dsp:txXfrm>
        <a:off x="2560708" y="255091"/>
        <a:ext cx="1320085" cy="1343321"/>
      </dsp:txXfrm>
    </dsp:sp>
    <dsp:sp modelId="{19A89EE2-4064-47A9-AF18-4FE0548DFFE2}">
      <dsp:nvSpPr>
        <dsp:cNvPr id="0" name=""/>
        <dsp:cNvSpPr/>
      </dsp:nvSpPr>
      <dsp:spPr>
        <a:xfrm>
          <a:off x="788449" y="1811818"/>
          <a:ext cx="1546592" cy="1517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Non-critical</a:t>
          </a:r>
          <a:r>
            <a:rPr lang="en-GB" sz="1200" kern="1200" dirty="0"/>
            <a:t> purchase efficiency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via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systems buying;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e-procurement</a:t>
          </a:r>
          <a:endParaRPr lang="fr-FR" sz="1200" kern="1200" dirty="0"/>
        </a:p>
      </dsp:txBody>
      <dsp:txXfrm>
        <a:off x="862513" y="1885882"/>
        <a:ext cx="1398464" cy="1369088"/>
      </dsp:txXfrm>
    </dsp:sp>
    <dsp:sp modelId="{1C5D5A50-1E5D-4EF3-8B0B-A7CE56270F3D}">
      <dsp:nvSpPr>
        <dsp:cNvPr id="0" name=""/>
        <dsp:cNvSpPr/>
      </dsp:nvSpPr>
      <dsp:spPr>
        <a:xfrm>
          <a:off x="2481622" y="1846825"/>
          <a:ext cx="1600882" cy="1455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b="1" kern="1200" dirty="0"/>
            <a:t>Bottleneck</a:t>
          </a:r>
          <a:r>
            <a:rPr lang="en-GB" sz="12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kern="1200" dirty="0"/>
            <a:t>supply security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kern="1200" dirty="0"/>
            <a:t> via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kern="1200" dirty="0"/>
            <a:t>long-term contracts; multiple suppliers/solutions;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kern="1200" dirty="0"/>
            <a:t>broadening of specification</a:t>
          </a:r>
          <a:endParaRPr lang="fr-FR" sz="1200" kern="1200" dirty="0"/>
        </a:p>
      </dsp:txBody>
      <dsp:txXfrm>
        <a:off x="2552693" y="1917896"/>
        <a:ext cx="1458740" cy="1313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5C9EE-2FA0-4530-A79C-CBB09FDB7BB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D5A78-03E5-4CA8-B517-5E772C8B1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1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Profit impact</a:t>
            </a:r>
            <a:r>
              <a:rPr lang="en-US" dirty="0"/>
              <a:t> -  the extent to which items add significant value to the organization’s output either because they account for a large proportion of that output or because they have a significant impact on quality.  </a:t>
            </a:r>
          </a:p>
          <a:p>
            <a:r>
              <a:rPr lang="en-US" b="1" i="1" dirty="0"/>
              <a:t>Supply risk</a:t>
            </a:r>
            <a:r>
              <a:rPr lang="en-US" b="1" dirty="0"/>
              <a:t> - </a:t>
            </a:r>
            <a:r>
              <a:rPr lang="en-US" dirty="0"/>
              <a:t>the vulnerability of product availability, either because of scarcity of the item itself or supply chain instability, or because there are simply a limited number of suppliers.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D5A78-03E5-4CA8-B517-5E772C8B14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3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A190-16D9-A147-AEDB-25AB4FCE3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35F84-04D0-034E-A037-991DBBE9E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65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8B30-6C24-3A48-A208-7AD220EE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A72F1-3DD9-5141-9E31-FAF6D8C56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00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EDDF-0B37-B24B-8698-89A7167D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3BE4F-6FE8-8F42-BFBE-E5C06563E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70687-82F0-3E49-82C8-18543DCA9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83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548E-FB2C-9F4C-973E-95CDD485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D2A2C-DC03-C349-A0AF-326902964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DE240-2EBF-0F4D-850B-52ED57FC4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835E0-F3C8-EA4D-9E1A-45DBA2A1B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ADDA32-8599-4C42-89EE-1D5EEA515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041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929A-96BF-764F-98F2-00A33ABF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308C8-7C82-E444-86AB-E7C5EB667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B83DE-261A-124B-ABD3-867876DE5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50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BFC3-62EB-E245-8C6F-AEBF7150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2307C-0113-9544-9C75-9D8C0493B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CE7BF-B943-624E-A01D-375A5F222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7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White.jpg">
            <a:extLst>
              <a:ext uri="{FF2B5EF4-FFF2-40B4-BE49-F238E27FC236}">
                <a16:creationId xmlns:a16="http://schemas.microsoft.com/office/drawing/2014/main" id="{868392B7-4D33-0D46-AEA3-B17496CD9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>
          <a:xfrm>
            <a:off x="0" y="0"/>
            <a:ext cx="73152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02CF96-871D-3142-90E2-75E80BB5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51F79-AA2D-164B-AE29-5B888928E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ight Triangle 7">
            <a:extLst>
              <a:ext uri="{FF2B5EF4-FFF2-40B4-BE49-F238E27FC236}">
                <a16:creationId xmlns:a16="http://schemas.microsoft.com/office/drawing/2014/main" id="{6DA7260E-09A1-B84D-B696-E5669DFFAC3B}"/>
              </a:ext>
            </a:extLst>
          </p:cNvPr>
          <p:cNvSpPr/>
          <p:nvPr userDrawn="1"/>
        </p:nvSpPr>
        <p:spPr>
          <a:xfrm flipH="1">
            <a:off x="0" y="5625861"/>
            <a:ext cx="9297377" cy="1232139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D00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7">
            <a:extLst>
              <a:ext uri="{FF2B5EF4-FFF2-40B4-BE49-F238E27FC236}">
                <a16:creationId xmlns:a16="http://schemas.microsoft.com/office/drawing/2014/main" id="{BA74B6A3-3F6E-EB4B-B8E0-B3F6FA65B600}"/>
              </a:ext>
            </a:extLst>
          </p:cNvPr>
          <p:cNvSpPr/>
          <p:nvPr userDrawn="1"/>
        </p:nvSpPr>
        <p:spPr>
          <a:xfrm>
            <a:off x="5982677" y="5070764"/>
            <a:ext cx="6209323" cy="1787235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D00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89227" y="6095629"/>
            <a:ext cx="3181545" cy="5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TC Overlook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TC Overloo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TC Overloo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TC Overlook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TC Overlook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TC Overlook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loomberg.com/news/articles/2019-07-16/nestle-invents-new-way-to-make-chocolate-without-adding-suga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bgindonesia.com/en/manufacturing/sector/textiles_footwear.php" TargetMode="External"/><Relationship Id="rId3" Type="http://schemas.openxmlformats.org/officeDocument/2006/relationships/hyperlink" Target="https://en.wikipedia.org/wiki/Automotive_industry" TargetMode="External"/><Relationship Id="rId7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leap.com/research-project-success-factors-within-construction-industry-ghana-evidence-wide-horizon-ghana-limited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6829-38E3-0449-9839-A66F86B0E1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Ch. 2 Buyer Behavior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CFCF9-5FBB-B142-9D27-B592CE0F1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MKT 442</a:t>
            </a:r>
          </a:p>
        </p:txBody>
      </p:sp>
    </p:spTree>
    <p:extLst>
      <p:ext uri="{BB962C8B-B14F-4D97-AF65-F5344CB8AC3E}">
        <p14:creationId xmlns:p14="http://schemas.microsoft.com/office/powerpoint/2010/main" val="377982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555C-869B-4AC5-8344-E8CE8A95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C1861-9F97-4A1C-96DE-EEC3640A3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9186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Involved in the design and supply of </a:t>
            </a:r>
            <a:r>
              <a:rPr lang="en-US" b="1" dirty="0"/>
              <a:t>high-volume, standard products</a:t>
            </a:r>
            <a:r>
              <a:rPr lang="en-US" dirty="0"/>
              <a:t>. </a:t>
            </a:r>
          </a:p>
          <a:p>
            <a:r>
              <a:rPr lang="en-US" dirty="0"/>
              <a:t>Operational efficiency and low cost base are central</a:t>
            </a:r>
          </a:p>
          <a:p>
            <a:pPr lvl="1"/>
            <a:r>
              <a:rPr lang="en-US" dirty="0"/>
              <a:t>Efficiency - determined by equipment used and integration of production sections</a:t>
            </a:r>
          </a:p>
          <a:p>
            <a:pPr lvl="1"/>
            <a:r>
              <a:rPr lang="en-US" dirty="0"/>
              <a:t>Cost base - determined by materials and components used to make finished product</a:t>
            </a:r>
          </a:p>
          <a:p>
            <a:r>
              <a:rPr lang="en-US" dirty="0"/>
              <a:t>Maximize efficient use of resources - production activities = high degree of inflexibility → requiring supply of materials to be precise, regular and consistent</a:t>
            </a:r>
          </a:p>
          <a:p>
            <a:pPr lvl="1"/>
            <a:r>
              <a:rPr lang="en-US" dirty="0"/>
              <a:t>Company expects suppliers to adjust logistical and admin procedures to fit</a:t>
            </a:r>
          </a:p>
          <a:p>
            <a:pPr lvl="2"/>
            <a:r>
              <a:rPr lang="en-US" dirty="0"/>
              <a:t>ex. adjust to match JIT delivery</a:t>
            </a:r>
          </a:p>
          <a:p>
            <a:r>
              <a:rPr lang="en-US" dirty="0"/>
              <a:t>Also involves </a:t>
            </a:r>
            <a:r>
              <a:rPr lang="en-US" b="1" dirty="0"/>
              <a:t>regular introduction of new products</a:t>
            </a:r>
            <a:r>
              <a:rPr lang="en-US" dirty="0"/>
              <a:t> into target market</a:t>
            </a:r>
          </a:p>
          <a:p>
            <a:pPr lvl="1"/>
            <a:r>
              <a:rPr lang="en-US" dirty="0"/>
              <a:t>Key suppliers would need to contribute to new product development activities</a:t>
            </a:r>
          </a:p>
          <a:p>
            <a:pPr lvl="2"/>
            <a:r>
              <a:rPr lang="en-US" dirty="0"/>
              <a:t>Supplier would have regular contact with company tech </a:t>
            </a:r>
            <a:r>
              <a:rPr lang="en-US" dirty="0" err="1"/>
              <a:t>mgrs</a:t>
            </a:r>
            <a:r>
              <a:rPr lang="en-US" dirty="0"/>
              <a:t> during development</a:t>
            </a:r>
          </a:p>
          <a:p>
            <a:pPr lvl="3"/>
            <a:r>
              <a:rPr lang="en-US" dirty="0"/>
              <a:t>ex. Nestle </a:t>
            </a:r>
            <a:r>
              <a:rPr lang="en-US" dirty="0">
                <a:hlinkClick r:id="rId2"/>
              </a:rPr>
              <a:t>https://www.bloomberg.com/news/articles/2019-07-16/nestle-invents-new-way-to-make-chocolate-without-adding-sugar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E87F7-DEE6-4AD0-9DF9-D18E1AD15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143" y="4410801"/>
            <a:ext cx="3690857" cy="2447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5DF478-7BA1-4679-A8A3-8A83E70BB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386" y="2447199"/>
            <a:ext cx="4434614" cy="251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5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5382-E1CF-4169-9697-33491CD7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8381-DDCF-407B-906C-91DC3457C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0471" cy="4351338"/>
          </a:xfrm>
        </p:spPr>
        <p:txBody>
          <a:bodyPr/>
          <a:lstStyle/>
          <a:p>
            <a:r>
              <a:rPr lang="en-US" dirty="0"/>
              <a:t>Also high-volume production like Mass Production</a:t>
            </a:r>
          </a:p>
          <a:p>
            <a:r>
              <a:rPr lang="en-US" dirty="0"/>
              <a:t>Firm does not assemble finished products </a:t>
            </a:r>
          </a:p>
          <a:p>
            <a:r>
              <a:rPr lang="en-US" dirty="0"/>
              <a:t>Processing of raw materials for use in other supply chains</a:t>
            </a:r>
          </a:p>
          <a:p>
            <a:r>
              <a:rPr lang="en-US" dirty="0"/>
              <a:t>Volume and uninterrupted supply are essential</a:t>
            </a:r>
          </a:p>
          <a:p>
            <a:r>
              <a:rPr lang="en-US" dirty="0"/>
              <a:t>Equipment is a big expenditure, but not frequent - ex. Steel manufacturers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D4819-718C-41C6-AC5B-D0ADCC831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817" y="3429000"/>
            <a:ext cx="3642183" cy="2423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FD41BF-710E-4EC0-A79C-281971AA4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617" y="1437387"/>
            <a:ext cx="3642182" cy="24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2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6CCE-DB50-4B3B-B24C-E93426A7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26FAB-C3F8-44A7-8749-8F79AC9D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‘Go where your business goes’ - Identify your customer’s business strategy and align. </a:t>
            </a:r>
          </a:p>
          <a:p>
            <a:r>
              <a:rPr lang="en-US" dirty="0"/>
              <a:t>Product Leadership Strategy</a:t>
            </a:r>
          </a:p>
          <a:p>
            <a:pPr lvl="1"/>
            <a:r>
              <a:rPr lang="en-US" dirty="0"/>
              <a:t>Pursues </a:t>
            </a:r>
            <a:r>
              <a:rPr lang="en-US" b="1" dirty="0"/>
              <a:t>Innovation</a:t>
            </a:r>
            <a:r>
              <a:rPr lang="en-US" dirty="0"/>
              <a:t> in order to provide leading-edge products that consistently enhance value.</a:t>
            </a:r>
          </a:p>
          <a:p>
            <a:pPr lvl="1"/>
            <a:r>
              <a:rPr lang="en-US" dirty="0"/>
              <a:t>Requires companies with excellent technical and creative</a:t>
            </a:r>
          </a:p>
          <a:p>
            <a:pPr lvl="1"/>
            <a:r>
              <a:rPr lang="en-US" dirty="0"/>
              <a:t>Supplier involved in process is key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Operational Excellence</a:t>
            </a:r>
          </a:p>
          <a:p>
            <a:pPr lvl="1"/>
            <a:r>
              <a:rPr lang="en-US" dirty="0"/>
              <a:t>Provide reliable products with minimal inconvenience to customers at competitive prices</a:t>
            </a:r>
          </a:p>
          <a:p>
            <a:pPr lvl="1"/>
            <a:r>
              <a:rPr lang="en-US" dirty="0"/>
              <a:t>All about the $$$</a:t>
            </a:r>
          </a:p>
          <a:p>
            <a:pPr lvl="1"/>
            <a:r>
              <a:rPr lang="en-US" dirty="0"/>
              <a:t>Keep costs at a minimum</a:t>
            </a:r>
          </a:p>
          <a:p>
            <a:pPr lvl="1"/>
            <a:r>
              <a:rPr lang="en-US" dirty="0"/>
              <a:t>Rethink design and implementation to save $</a:t>
            </a:r>
          </a:p>
          <a:p>
            <a:pPr lvl="1"/>
            <a:r>
              <a:rPr lang="en-US" dirty="0"/>
              <a:t>Organized procurement to save $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Customer Intimacy</a:t>
            </a:r>
          </a:p>
          <a:p>
            <a:pPr lvl="1"/>
            <a:r>
              <a:rPr lang="en-US" dirty="0"/>
              <a:t>Develop adapted market offerings based on detailed understanding of customer requirements.</a:t>
            </a:r>
          </a:p>
          <a:p>
            <a:pPr lvl="1"/>
            <a:r>
              <a:rPr lang="en-US" dirty="0"/>
              <a:t>Have internal flexibility to respond quickly to shifts in demand</a:t>
            </a:r>
          </a:p>
          <a:p>
            <a:pPr lvl="1"/>
            <a:r>
              <a:rPr lang="en-US" dirty="0"/>
              <a:t>Suppliers provide equal response to changing customer needs</a:t>
            </a:r>
          </a:p>
        </p:txBody>
      </p:sp>
    </p:spTree>
    <p:extLst>
      <p:ext uri="{BB962C8B-B14F-4D97-AF65-F5344CB8AC3E}">
        <p14:creationId xmlns:p14="http://schemas.microsoft.com/office/powerpoint/2010/main" val="50166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CB08-3BBA-48C0-849A-C7AF6093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D3A33-93D6-4AAD-A665-8286DE84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4273"/>
            <a:ext cx="10515600" cy="226268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7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5947-2FB3-4D48-B3B3-E4E50FB1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454D0-E0D1-4122-A5D7-7CD90E552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D4EF1-CC9D-405F-8C3A-43AFCDFF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4600"/>
            <a:ext cx="3048000" cy="171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EE7C65-9DED-4CC6-8B04-52960AF4C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709" y="1295316"/>
            <a:ext cx="7936291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75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D2859-A5C4-4A47-8AF0-90C9E4F7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B277B-4E57-41AB-8477-CD9512C48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company’s approach to acquiring resources and capabilities from external supply markets.</a:t>
            </a:r>
          </a:p>
          <a:p>
            <a:r>
              <a:rPr lang="en-US" dirty="0"/>
              <a:t>Differ between industries and even within an organization - a company may have several </a:t>
            </a:r>
          </a:p>
          <a:p>
            <a:r>
              <a:rPr lang="en-US" dirty="0"/>
              <a:t>Mainly - buying, procurement, supply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7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2B762-76A8-40A8-A29E-47B6F488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6D7C-9469-4C22-95D9-D722B125D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Focus on achieving reductions in monetary value spent by company on goods and services. </a:t>
            </a:r>
          </a:p>
          <a:p>
            <a:r>
              <a:rPr lang="en-US" dirty="0"/>
              <a:t>Get the best deal or maximize power</a:t>
            </a:r>
          </a:p>
          <a:p>
            <a:r>
              <a:rPr lang="en-US" dirty="0"/>
              <a:t>Suppliers selected by ability to meet quality, availability AND lowest price</a:t>
            </a:r>
          </a:p>
          <a:p>
            <a:r>
              <a:rPr lang="en-US" dirty="0"/>
              <a:t>Company sets target price cap for suppliers</a:t>
            </a:r>
          </a:p>
          <a:p>
            <a:r>
              <a:rPr lang="en-US" dirty="0"/>
              <a:t>Negotiation power is key</a:t>
            </a:r>
          </a:p>
          <a:p>
            <a:pPr lvl="1"/>
            <a:r>
              <a:rPr lang="en-US" dirty="0"/>
              <a:t>tactics - centralize purchasing decision, consolidate company supply needs, leverage multiple sources of supply (competitor)</a:t>
            </a:r>
          </a:p>
          <a:p>
            <a:pPr lvl="1"/>
            <a:r>
              <a:rPr lang="en-US" dirty="0"/>
              <a:t>Short-term focus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76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F76F-F038-4E91-BA5C-398FBCEC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D99E7-A861-45B4-9608-364D5F6A9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“buy better” approach - rather than best deal, optimize purchase resource/increase productivity.</a:t>
            </a:r>
          </a:p>
          <a:p>
            <a:r>
              <a:rPr lang="en-US" dirty="0"/>
              <a:t>Often based on Total Cost of Ownership (TCO) - true cost of obtaining product including acquisition, possession, use, disposal. </a:t>
            </a:r>
          </a:p>
          <a:p>
            <a:r>
              <a:rPr lang="en-US" dirty="0"/>
              <a:t>Use over extended period - ex capital equipment, raw materials</a:t>
            </a:r>
          </a:p>
          <a:p>
            <a:r>
              <a:rPr lang="en-US" dirty="0"/>
              <a:t>Identify main cost drivers of different product categories is key</a:t>
            </a:r>
          </a:p>
          <a:p>
            <a:r>
              <a:rPr lang="en-US" dirty="0"/>
              <a:t>Set target cost (not target price) so suppliers can determine how to best fit</a:t>
            </a:r>
          </a:p>
          <a:p>
            <a:r>
              <a:rPr lang="en-US" dirty="0"/>
              <a:t>Requires willingness to share info to closely align </a:t>
            </a:r>
          </a:p>
          <a:p>
            <a:r>
              <a:rPr lang="en-US" dirty="0"/>
              <a:t>Longer-term perspective</a:t>
            </a:r>
          </a:p>
          <a:p>
            <a:r>
              <a:rPr lang="en-US" dirty="0"/>
              <a:t>ex. re-eval purchase and supply process, handling of goods, JIT delivery to reduce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2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C896-3CC8-4883-B95F-5D440142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Management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E5D5-2D17-4521-9311-9F3D1C70D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Effort to maximize value in the supply chain.</a:t>
            </a:r>
          </a:p>
          <a:p>
            <a:r>
              <a:rPr lang="en-US" dirty="0"/>
              <a:t>Activities might involve:</a:t>
            </a:r>
          </a:p>
          <a:p>
            <a:r>
              <a:rPr lang="en-US" dirty="0"/>
              <a:t>Assessing core competencies and key capabilities to determine what can be done themselves</a:t>
            </a:r>
          </a:p>
          <a:p>
            <a:r>
              <a:rPr lang="en-US" dirty="0"/>
              <a:t>Outsourcing</a:t>
            </a:r>
          </a:p>
          <a:p>
            <a:r>
              <a:rPr lang="en-US" dirty="0"/>
              <a:t>Purchase ‘product systems’ central to buying org operations or finished product</a:t>
            </a:r>
          </a:p>
          <a:p>
            <a:r>
              <a:rPr lang="en-US" dirty="0"/>
              <a:t>Restructuring supply markets to rely on smaller number of suppliers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7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E36F-232B-4BED-B649-44F1DCFE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Segmenting Purchase Categories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AD2B0-28C6-4ED4-8A09-264F9EBE2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Determine approach with supply markets - minimize supply risk and maximize buying power</a:t>
            </a:r>
          </a:p>
          <a:p>
            <a:endParaRPr lang="en-US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1F322E0-B6DB-42C9-9162-E73D14023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957711"/>
              </p:ext>
            </p:extLst>
          </p:nvPr>
        </p:nvGraphicFramePr>
        <p:xfrm>
          <a:off x="4286597" y="2406316"/>
          <a:ext cx="4797828" cy="3497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CB00DC4-C0B0-4125-9310-51BC3DBF363C}"/>
              </a:ext>
            </a:extLst>
          </p:cNvPr>
          <p:cNvSpPr txBox="1"/>
          <p:nvPr/>
        </p:nvSpPr>
        <p:spPr>
          <a:xfrm>
            <a:off x="4097911" y="5809397"/>
            <a:ext cx="517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/>
              <a:t>low</a:t>
            </a:r>
            <a:r>
              <a:rPr lang="en-GB" sz="2400" dirty="0"/>
              <a:t>                    </a:t>
            </a:r>
            <a:r>
              <a:rPr lang="en-GB" sz="2400" b="1" dirty="0"/>
              <a:t>supply risk                  </a:t>
            </a:r>
            <a:r>
              <a:rPr lang="en-GB" sz="2400" i="1" dirty="0"/>
              <a:t>high</a:t>
            </a:r>
            <a:endParaRPr lang="fr-FR" sz="2400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E8C549-2722-41C5-8E7C-68614A1B1822}"/>
              </a:ext>
            </a:extLst>
          </p:cNvPr>
          <p:cNvSpPr txBox="1"/>
          <p:nvPr/>
        </p:nvSpPr>
        <p:spPr>
          <a:xfrm>
            <a:off x="2870689" y="2796718"/>
            <a:ext cx="245444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/>
              <a:t>high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400" b="1" dirty="0"/>
              <a:t>profit impact</a:t>
            </a:r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000" i="1" dirty="0"/>
              <a:t>low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25382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64CF-1205-BC48-90CC-F9DDA58C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purchase…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04624-2DCA-7340-BBE9-BC2A51722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a recent purchase you have made – a significant one that took time to make your decision. Write down what that purchase was.</a:t>
            </a:r>
          </a:p>
          <a:p>
            <a:pPr lvl="1"/>
            <a:r>
              <a:rPr lang="en-US" dirty="0"/>
              <a:t>Now, think of the process you went through – from beginning to end – </a:t>
            </a:r>
          </a:p>
          <a:p>
            <a:pPr lvl="2"/>
            <a:r>
              <a:rPr lang="en-US" dirty="0"/>
              <a:t>How did you decide to start looking?</a:t>
            </a:r>
          </a:p>
          <a:p>
            <a:pPr lvl="2"/>
            <a:r>
              <a:rPr lang="en-US" dirty="0"/>
              <a:t>Where did you look?</a:t>
            </a:r>
          </a:p>
          <a:p>
            <a:pPr lvl="2"/>
            <a:r>
              <a:rPr lang="en-US" dirty="0"/>
              <a:t>What choices did you have, how did you compare?</a:t>
            </a:r>
          </a:p>
          <a:p>
            <a:pPr lvl="2"/>
            <a:r>
              <a:rPr lang="en-US" dirty="0"/>
              <a:t>What helped you decide?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82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0126-CFB9-4673-B18A-C956B251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Purchase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4F316-6722-46AD-AA73-0F8C5A89F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Decision-Making</a:t>
            </a:r>
          </a:p>
          <a:p>
            <a:r>
              <a:rPr lang="en-US" dirty="0"/>
              <a:t>Need/Problem Recognition</a:t>
            </a:r>
          </a:p>
          <a:p>
            <a:pPr lvl="1"/>
            <a:r>
              <a:rPr lang="en-US" dirty="0"/>
              <a:t>2 Factors: need to solve supply problem, or ways org can improve operational performance or new market opportunities</a:t>
            </a:r>
          </a:p>
          <a:p>
            <a:r>
              <a:rPr lang="en-US" dirty="0"/>
              <a:t>Product Specification</a:t>
            </a:r>
          </a:p>
          <a:p>
            <a:pPr lvl="1"/>
            <a:r>
              <a:rPr lang="en-US" dirty="0"/>
              <a:t>based on need: </a:t>
            </a:r>
          </a:p>
          <a:p>
            <a:pPr lvl="2"/>
            <a:r>
              <a:rPr lang="en-US" dirty="0"/>
              <a:t>Functional</a:t>
            </a:r>
          </a:p>
          <a:p>
            <a:pPr lvl="2"/>
            <a:r>
              <a:rPr lang="en-US" dirty="0"/>
              <a:t>Tech/material</a:t>
            </a:r>
          </a:p>
          <a:p>
            <a:pPr lvl="2"/>
            <a:r>
              <a:rPr lang="en-US" dirty="0"/>
              <a:t>Process</a:t>
            </a:r>
          </a:p>
          <a:p>
            <a:pPr lvl="2"/>
            <a:r>
              <a:rPr lang="en-US" dirty="0"/>
              <a:t>Performance</a:t>
            </a:r>
          </a:p>
          <a:p>
            <a:r>
              <a:rPr lang="en-US" dirty="0"/>
              <a:t>Supplier and Product Search</a:t>
            </a:r>
          </a:p>
          <a:p>
            <a:pPr lvl="1"/>
            <a:r>
              <a:rPr lang="en-US" dirty="0"/>
              <a:t>2 issues: product fit and the right organization</a:t>
            </a:r>
          </a:p>
          <a:p>
            <a:r>
              <a:rPr lang="en-US" dirty="0"/>
              <a:t>Evaluation of Proposals and Selection of Suppliers</a:t>
            </a:r>
          </a:p>
          <a:p>
            <a:pPr lvl="1"/>
            <a:r>
              <a:rPr lang="en-US" dirty="0"/>
              <a:t>based on criteria / assessment</a:t>
            </a:r>
          </a:p>
          <a:p>
            <a:r>
              <a:rPr lang="en-US" dirty="0"/>
              <a:t>Selection of Order Routine</a:t>
            </a:r>
          </a:p>
          <a:p>
            <a:pPr lvl="1"/>
            <a:r>
              <a:rPr lang="en-US" dirty="0"/>
              <a:t>negotiation - process, delivery and payment</a:t>
            </a:r>
          </a:p>
          <a:p>
            <a:r>
              <a:rPr lang="en-US" dirty="0"/>
              <a:t>Performance Feedback and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51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77A01-A6B3-48F0-AC4D-DB90CD58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424C2-021B-4FF1-A879-409C40EFE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New Task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Purchase decision is completely different than previous experiences. A “NEW” task that requires large amounts of information, consideration of alternative solutions and potential suppliers. </a:t>
            </a:r>
          </a:p>
          <a:p>
            <a:r>
              <a:rPr lang="en-US" dirty="0"/>
              <a:t>Judgmental Buying approach</a:t>
            </a:r>
          </a:p>
          <a:p>
            <a:pPr lvl="1"/>
            <a:r>
              <a:rPr lang="en-US" dirty="0"/>
              <a:t>highest uncertainty</a:t>
            </a:r>
          </a:p>
          <a:p>
            <a:pPr lvl="2"/>
            <a:r>
              <a:rPr lang="en-US" dirty="0"/>
              <a:t>possibly difficult to classify product, performance or specification</a:t>
            </a:r>
          </a:p>
          <a:p>
            <a:pPr lvl="2"/>
            <a:r>
              <a:rPr lang="en-US" dirty="0"/>
              <a:t>or solution is technically complex</a:t>
            </a:r>
          </a:p>
          <a:p>
            <a:pPr lvl="2"/>
            <a:r>
              <a:rPr lang="en-US" dirty="0"/>
              <a:t>typical evaluation tools cannot be used, so decision based on judgment of small group of managers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Strategic Buying approach</a:t>
            </a:r>
          </a:p>
          <a:p>
            <a:pPr lvl="1"/>
            <a:r>
              <a:rPr lang="en-US" dirty="0"/>
              <a:t>Decisions strategically important to business customer</a:t>
            </a:r>
          </a:p>
          <a:p>
            <a:pPr lvl="2"/>
            <a:r>
              <a:rPr lang="en-US" dirty="0"/>
              <a:t>Operational activities</a:t>
            </a:r>
          </a:p>
          <a:p>
            <a:pPr lvl="2"/>
            <a:r>
              <a:rPr lang="en-US" dirty="0"/>
              <a:t>significant financial outcome</a:t>
            </a:r>
          </a:p>
          <a:p>
            <a:pPr lvl="2"/>
            <a:r>
              <a:rPr lang="en-US" dirty="0"/>
              <a:t>need long-term perspective and corporate planning</a:t>
            </a:r>
          </a:p>
          <a:p>
            <a:pPr lvl="2"/>
            <a:r>
              <a:rPr lang="en-US" dirty="0"/>
              <a:t>requires invested effort in evaluating information, solutions, negotiation,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20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23C6B-A7E7-4758-8695-B98860A1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CA01D-3BDE-41AB-9C17-5B017405A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Modified Re-buy</a:t>
            </a:r>
            <a:endParaRPr lang="en-US" dirty="0"/>
          </a:p>
          <a:p>
            <a:r>
              <a:rPr lang="en-US" dirty="0"/>
              <a:t>Repeat business but some customer change</a:t>
            </a:r>
          </a:p>
          <a:p>
            <a:r>
              <a:rPr lang="en-US" dirty="0"/>
              <a:t>Simple modified rebuy</a:t>
            </a:r>
          </a:p>
          <a:p>
            <a:pPr lvl="1"/>
            <a:r>
              <a:rPr lang="en-US" dirty="0"/>
              <a:t>product, process, suppliers already familiar</a:t>
            </a:r>
          </a:p>
          <a:p>
            <a:r>
              <a:rPr lang="en-US" dirty="0"/>
              <a:t>Complex modified rebuy</a:t>
            </a:r>
          </a:p>
          <a:p>
            <a:pPr lvl="1"/>
            <a:r>
              <a:rPr lang="en-US" dirty="0"/>
              <a:t>some uncertainty and large choice of suppliers</a:t>
            </a:r>
          </a:p>
          <a:p>
            <a:pPr lvl="1"/>
            <a:r>
              <a:rPr lang="en-US" dirty="0"/>
              <a:t>requires search for large amount of info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63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ED7B-2D9D-4477-AFF7-21226545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4CB0-E673-4476-A459-553D8980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Straight Re-buy</a:t>
            </a:r>
            <a:endParaRPr lang="en-US" dirty="0"/>
          </a:p>
          <a:p>
            <a:r>
              <a:rPr lang="en-US" dirty="0"/>
              <a:t>Casual rebuy</a:t>
            </a:r>
          </a:p>
          <a:p>
            <a:pPr lvl="1"/>
            <a:r>
              <a:rPr lang="en-US" dirty="0"/>
              <a:t>low-value, low-importance items - purchase incidentally</a:t>
            </a:r>
          </a:p>
          <a:p>
            <a:pPr lvl="1"/>
            <a:r>
              <a:rPr lang="en-US" dirty="0"/>
              <a:t>little effort in decision</a:t>
            </a:r>
          </a:p>
          <a:p>
            <a:r>
              <a:rPr lang="en-US" dirty="0"/>
              <a:t>Routine, low-priority</a:t>
            </a:r>
          </a:p>
          <a:p>
            <a:pPr lvl="1"/>
            <a:r>
              <a:rPr lang="en-US" dirty="0"/>
              <a:t>products of some importance, more repetitive buying decision</a:t>
            </a:r>
          </a:p>
          <a:p>
            <a:pPr lvl="1"/>
            <a:r>
              <a:rPr lang="en-US" dirty="0"/>
              <a:t>perceive little distinction between competitor products</a:t>
            </a:r>
          </a:p>
          <a:p>
            <a:pPr lvl="1"/>
            <a:r>
              <a:rPr lang="en-US" dirty="0"/>
              <a:t>easy for e-procurement</a:t>
            </a:r>
          </a:p>
          <a:p>
            <a:r>
              <a:rPr lang="en-US" dirty="0"/>
              <a:t>Guidelines: </a:t>
            </a:r>
          </a:p>
          <a:p>
            <a:pPr lvl="1"/>
            <a:r>
              <a:rPr lang="en-US" dirty="0"/>
              <a:t>Ensure no switch</a:t>
            </a:r>
          </a:p>
          <a:p>
            <a:pPr lvl="1"/>
            <a:r>
              <a:rPr lang="en-US" dirty="0"/>
              <a:t>Regular contact</a:t>
            </a:r>
          </a:p>
          <a:p>
            <a:pPr lvl="1"/>
            <a:r>
              <a:rPr lang="en-US" dirty="0"/>
              <a:t>Look for ways to reduce effort/save</a:t>
            </a:r>
          </a:p>
        </p:txBody>
      </p:sp>
    </p:spTree>
    <p:extLst>
      <p:ext uri="{BB962C8B-B14F-4D97-AF65-F5344CB8AC3E}">
        <p14:creationId xmlns:p14="http://schemas.microsoft.com/office/powerpoint/2010/main" val="3464375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BCC0-B19A-4F2B-B50C-F20B7034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Buying Teams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ECF04-20B7-49BB-83EF-455CD9974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Decision-making unit (DMU)</a:t>
            </a:r>
          </a:p>
          <a:p>
            <a:r>
              <a:rPr lang="en-US" sz="1800"/>
              <a:t>Initiators</a:t>
            </a:r>
          </a:p>
          <a:p>
            <a:r>
              <a:rPr lang="en-US" sz="1800"/>
              <a:t>Decision makers (deciders)</a:t>
            </a:r>
          </a:p>
          <a:p>
            <a:pPr lvl="1"/>
            <a:r>
              <a:rPr lang="en-US" sz="1800"/>
              <a:t>actual purchase decision, may not have formal authority - can be difficult to identify </a:t>
            </a:r>
          </a:p>
          <a:p>
            <a:r>
              <a:rPr lang="en-US" sz="1800"/>
              <a:t>Buyers (purchasing managers)</a:t>
            </a:r>
          </a:p>
          <a:p>
            <a:pPr lvl="1"/>
            <a:r>
              <a:rPr lang="en-US" sz="1800"/>
              <a:t>select suppliers and manage buying process - influence parameters of decision</a:t>
            </a:r>
          </a:p>
          <a:p>
            <a:r>
              <a:rPr lang="en-US" sz="1800"/>
              <a:t>Influencers</a:t>
            </a:r>
          </a:p>
          <a:p>
            <a:r>
              <a:rPr lang="en-US" sz="1800"/>
              <a:t>Users</a:t>
            </a:r>
          </a:p>
          <a:p>
            <a:r>
              <a:rPr lang="en-US" sz="1800"/>
              <a:t>Gatekeepers</a:t>
            </a:r>
          </a:p>
          <a:p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3AD83-3644-44C5-B977-BEA4CBBE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751233"/>
            <a:ext cx="5181600" cy="2500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78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D52E-64D3-489A-A733-7748250B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E9086-51E1-44A1-B77C-174B1FC0F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D1582-A502-4AAE-BE3A-E55034801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3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7E88-6F35-4EE5-9DA9-76849DE3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does the purchase process work for different Business?</a:t>
            </a:r>
          </a:p>
        </p:txBody>
      </p:sp>
      <p:pic>
        <p:nvPicPr>
          <p:cNvPr id="7" name="Picture 6" descr="A picture containing building, indoor, yellow, several&#10;&#10;Description automatically generated">
            <a:extLst>
              <a:ext uri="{FF2B5EF4-FFF2-40B4-BE49-F238E27FC236}">
                <a16:creationId xmlns:a16="http://schemas.microsoft.com/office/drawing/2014/main" id="{ECE91FF4-AA30-44B8-87C2-4A025A5E8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73918" y="2190629"/>
            <a:ext cx="2469990" cy="1945117"/>
          </a:xfrm>
          <a:prstGeom prst="rect">
            <a:avLst/>
          </a:prstGeom>
        </p:spPr>
      </p:pic>
      <p:pic>
        <p:nvPicPr>
          <p:cNvPr id="5" name="Content Placeholder 4" descr="Mirror buildings">
            <a:extLst>
              <a:ext uri="{FF2B5EF4-FFF2-40B4-BE49-F238E27FC236}">
                <a16:creationId xmlns:a16="http://schemas.microsoft.com/office/drawing/2014/main" id="{DE5B5C41-85BB-4371-8806-B1999BB65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77321" y="3633128"/>
            <a:ext cx="2509005" cy="1672262"/>
          </a:xfrm>
        </p:spPr>
      </p:pic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562C3075-7FBB-479C-87B9-D6D672FC2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08914" y="2154317"/>
            <a:ext cx="2771124" cy="1583500"/>
          </a:xfrm>
          <a:prstGeom prst="rect">
            <a:avLst/>
          </a:prstGeom>
        </p:spPr>
      </p:pic>
      <p:pic>
        <p:nvPicPr>
          <p:cNvPr id="13" name="Picture 12" descr="A picture containing indoor, row, lined, several&#10;&#10;Description automatically generated">
            <a:extLst>
              <a:ext uri="{FF2B5EF4-FFF2-40B4-BE49-F238E27FC236}">
                <a16:creationId xmlns:a16="http://schemas.microsoft.com/office/drawing/2014/main" id="{0DB11514-BB44-4B84-8503-18F7FE6157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875303" y="3721889"/>
            <a:ext cx="2402018" cy="16153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6B85A1-534A-46DF-AF50-7543548F7D69}"/>
              </a:ext>
            </a:extLst>
          </p:cNvPr>
          <p:cNvSpPr txBox="1"/>
          <p:nvPr/>
        </p:nvSpPr>
        <p:spPr>
          <a:xfrm>
            <a:off x="4438908" y="5230132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://www.gbgindonesia.com/en/manufacturing/sector/textiles_footwear.php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358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EDF8A-0B41-461A-BB6F-FCCFF947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Buyer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71D7-C0F7-49C0-82D6-0BD9BF929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Buyer behavior is influenced by many factors – from cost, quality to perceived value, relationships, social or cultural needs. </a:t>
            </a:r>
          </a:p>
          <a:p>
            <a:r>
              <a:rPr lang="en-US" sz="2200" dirty="0"/>
              <a:t>2 types – Consumer and Business</a:t>
            </a:r>
          </a:p>
          <a:p>
            <a:pPr lvl="1"/>
            <a:r>
              <a:rPr lang="en-US" sz="2200" b="1" dirty="0"/>
              <a:t>Consumer Buyer Behavior </a:t>
            </a:r>
            <a:r>
              <a:rPr lang="en-US" sz="2200" dirty="0"/>
              <a:t>– buying products or services by individuals or households for personal consumption</a:t>
            </a:r>
          </a:p>
          <a:p>
            <a:pPr lvl="1"/>
            <a:r>
              <a:rPr lang="en-US" sz="2200" b="1" dirty="0"/>
              <a:t>Business (organizational) Buyer Behavior </a:t>
            </a:r>
            <a:r>
              <a:rPr lang="en-US" sz="2200" dirty="0"/>
              <a:t>– buying of goods or services from another business and used to manufacture or deliver other products.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BCBB248-30C0-42A1-8313-1683A89B09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627" r="6060" b="-3"/>
          <a:stretch/>
        </p:blipFill>
        <p:spPr>
          <a:xfrm>
            <a:off x="7971497" y="2153784"/>
            <a:ext cx="3037070" cy="2550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910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45F8-4E67-9046-93AF-C231369C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Consumer and Organizational Buyers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A6542-51BF-FF45-8E5B-5E2E59A68D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Purchase decision made based on individual or household consumption</a:t>
            </a:r>
          </a:p>
          <a:p>
            <a:r>
              <a:rPr lang="en-US" dirty="0"/>
              <a:t>Purchase decision made by brand, reputation or recommendation</a:t>
            </a:r>
          </a:p>
          <a:p>
            <a:r>
              <a:rPr lang="en-US" dirty="0"/>
              <a:t>Decision based on personal emotions</a:t>
            </a:r>
          </a:p>
          <a:p>
            <a:r>
              <a:rPr lang="en-US" dirty="0"/>
              <a:t>Decisions can be fast</a:t>
            </a:r>
          </a:p>
          <a:p>
            <a:r>
              <a:rPr lang="en-US" dirty="0"/>
              <a:t>Purchase for individual use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AACEC-33CE-5F4D-A33C-D7D1041D5C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Purchases made for meeting customer need or manufacturing of products</a:t>
            </a:r>
          </a:p>
          <a:p>
            <a:r>
              <a:rPr lang="en-US" dirty="0"/>
              <a:t>Decision made by several people</a:t>
            </a:r>
          </a:p>
          <a:p>
            <a:r>
              <a:rPr lang="en-US" dirty="0"/>
              <a:t>Decision made based on specialist knowledge and technical specifications</a:t>
            </a:r>
          </a:p>
          <a:p>
            <a:r>
              <a:rPr lang="en-US" dirty="0"/>
              <a:t>Decisions made rationally to meet criteria (not emotions)</a:t>
            </a:r>
          </a:p>
          <a:p>
            <a:r>
              <a:rPr lang="en-US" dirty="0"/>
              <a:t>Longer time for decision/more people involved</a:t>
            </a:r>
          </a:p>
          <a:p>
            <a:r>
              <a:rPr lang="en-US" dirty="0"/>
              <a:t>Products are complex and based on customer usage</a:t>
            </a:r>
          </a:p>
        </p:txBody>
      </p:sp>
    </p:spTree>
    <p:extLst>
      <p:ext uri="{BB962C8B-B14F-4D97-AF65-F5344CB8AC3E}">
        <p14:creationId xmlns:p14="http://schemas.microsoft.com/office/powerpoint/2010/main" val="332051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B6D6-0498-45E9-9566-F1FCC5CA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engage in business?</a:t>
            </a:r>
          </a:p>
        </p:txBody>
      </p:sp>
      <p:pic>
        <p:nvPicPr>
          <p:cNvPr id="1026" name="Picture 2" descr="Market Segmentation: All you need to know with Examples | Business Yield">
            <a:extLst>
              <a:ext uri="{FF2B5EF4-FFF2-40B4-BE49-F238E27FC236}">
                <a16:creationId xmlns:a16="http://schemas.microsoft.com/office/drawing/2014/main" id="{CB609035-93EC-4B42-B191-0A6659D6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7" y="1917915"/>
            <a:ext cx="5882643" cy="37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ket Segmentation: The No-Nonsense Guide (w/ Examples)">
            <a:extLst>
              <a:ext uri="{FF2B5EF4-FFF2-40B4-BE49-F238E27FC236}">
                <a16:creationId xmlns:a16="http://schemas.microsoft.com/office/drawing/2014/main" id="{746619C6-80FD-41DF-A4D7-4599AB2490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98" y="2245085"/>
            <a:ext cx="6149002" cy="30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0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5F6A-E894-4D97-BA80-4F14B6B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Industry? By nature of 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598D5-9F25-4C89-8D25-CDF8BBA37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the ‘technology’ associated with the business – “how does the customer[business] organize their activities in order to perform transformation processes that represent the essential components of their value-adding activities” (Woodward, 1965, as cited in Brennan, 2020)</a:t>
            </a:r>
          </a:p>
          <a:p>
            <a:r>
              <a:rPr lang="en-US" dirty="0"/>
              <a:t>Unit Production </a:t>
            </a:r>
          </a:p>
          <a:p>
            <a:r>
              <a:rPr lang="en-US" dirty="0"/>
              <a:t>Mass Production</a:t>
            </a:r>
          </a:p>
          <a:p>
            <a:r>
              <a:rPr lang="en-US" dirty="0"/>
              <a:t>Process Production </a:t>
            </a:r>
          </a:p>
        </p:txBody>
      </p:sp>
    </p:spTree>
    <p:extLst>
      <p:ext uri="{BB962C8B-B14F-4D97-AF65-F5344CB8AC3E}">
        <p14:creationId xmlns:p14="http://schemas.microsoft.com/office/powerpoint/2010/main" val="288020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46E7-B313-40E7-A5E3-4CFD755D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F3297-8B0D-4ADE-818C-F195ACD91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8" y="1825624"/>
            <a:ext cx="6256420" cy="43024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Involves the design and supply of products that are </a:t>
            </a:r>
            <a:r>
              <a:rPr lang="en-US" b="1" dirty="0"/>
              <a:t>tailored</a:t>
            </a:r>
            <a:r>
              <a:rPr lang="en-US" dirty="0"/>
              <a:t> to specific customer requirements. </a:t>
            </a:r>
          </a:p>
          <a:p>
            <a:r>
              <a:rPr lang="en-US" dirty="0"/>
              <a:t>Typically associated with major capital investment projects</a:t>
            </a:r>
          </a:p>
          <a:p>
            <a:r>
              <a:rPr lang="en-US" dirty="0"/>
              <a:t>Technological complexity and scale affect supply needs and purchasing behavior</a:t>
            </a:r>
          </a:p>
          <a:p>
            <a:r>
              <a:rPr lang="en-US" dirty="0"/>
              <a:t>Company also has to rely on design and production capabilities of suppliers that provide materials, components or equipment essential to finish project</a:t>
            </a:r>
          </a:p>
          <a:p>
            <a:r>
              <a:rPr lang="en-US" dirty="0"/>
              <a:t>Company typically requires involvement of suppliers in design and production/assembly phases and requires coordination to ensure completion and financing. </a:t>
            </a:r>
          </a:p>
          <a:p>
            <a:pPr lvl="1"/>
            <a:r>
              <a:rPr lang="en-US" dirty="0"/>
              <a:t>ex. Mitsubishi Heavy Industries Ltd. - Energy Division</a:t>
            </a:r>
          </a:p>
          <a:p>
            <a:pPr lvl="2"/>
            <a:r>
              <a:rPr lang="en-US" dirty="0"/>
              <a:t>competes for multi-million dollar projects - power generation installations and distribution systems</a:t>
            </a:r>
          </a:p>
          <a:p>
            <a:pPr lvl="2"/>
            <a:r>
              <a:rPr lang="en-US" dirty="0"/>
              <a:t>needs work with subcontractors to assemble finished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E214B-6838-493A-8D38-A3095CACC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484" y="825835"/>
            <a:ext cx="498375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57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7DC50A8-C54E-D44B-922D-AADA2DA40276}" vid="{0FD0AD32-0211-E74C-AE42-26030C2527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1464</Words>
  <Application>Microsoft Office PowerPoint</Application>
  <PresentationFormat>Widescreen</PresentationFormat>
  <Paragraphs>195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ATC Overlook</vt:lpstr>
      <vt:lpstr>ATC Overlook Medium</vt:lpstr>
      <vt:lpstr>Calibri</vt:lpstr>
      <vt:lpstr>Office Theme</vt:lpstr>
      <vt:lpstr>Ch. 2 Buyer Behavior</vt:lpstr>
      <vt:lpstr>Recent purchase…</vt:lpstr>
      <vt:lpstr>PowerPoint Presentation</vt:lpstr>
      <vt:lpstr>How does the purchase process work for different Business?</vt:lpstr>
      <vt:lpstr>Buyer Behavior</vt:lpstr>
      <vt:lpstr>Differences between Consumer and Organizational Buyers</vt:lpstr>
      <vt:lpstr>How to engage in business?</vt:lpstr>
      <vt:lpstr>By Industry? By nature of business?</vt:lpstr>
      <vt:lpstr>Unit Production</vt:lpstr>
      <vt:lpstr>Mass Production</vt:lpstr>
      <vt:lpstr>Process Production</vt:lpstr>
      <vt:lpstr>Business Strategy</vt:lpstr>
      <vt:lpstr>Activity</vt:lpstr>
      <vt:lpstr>PowerPoint Presentation</vt:lpstr>
      <vt:lpstr>Purchasing Orientation</vt:lpstr>
      <vt:lpstr>Buying Orientation</vt:lpstr>
      <vt:lpstr>Procurement Orientation</vt:lpstr>
      <vt:lpstr>Supply Management Orientation</vt:lpstr>
      <vt:lpstr>Segmenting Purchase Categories</vt:lpstr>
      <vt:lpstr>The Purchase Process</vt:lpstr>
      <vt:lpstr>Purchase Process</vt:lpstr>
      <vt:lpstr>PowerPoint Presentation</vt:lpstr>
      <vt:lpstr>PowerPoint Presentation</vt:lpstr>
      <vt:lpstr>Buying Teams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2 Buyer Behavior</dc:title>
  <dc:creator>Robert Kim</dc:creator>
  <cp:lastModifiedBy>User</cp:lastModifiedBy>
  <cp:revision>4</cp:revision>
  <dcterms:created xsi:type="dcterms:W3CDTF">2021-01-30T23:31:47Z</dcterms:created>
  <dcterms:modified xsi:type="dcterms:W3CDTF">2025-01-04T13:39:59Z</dcterms:modified>
</cp:coreProperties>
</file>