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34"/>
  </p:notesMasterIdLst>
  <p:sldIdLst>
    <p:sldId id="287" r:id="rId5"/>
    <p:sldId id="288" r:id="rId6"/>
    <p:sldId id="289" r:id="rId7"/>
    <p:sldId id="290" r:id="rId8"/>
    <p:sldId id="291" r:id="rId9"/>
    <p:sldId id="293" r:id="rId10"/>
    <p:sldId id="294" r:id="rId11"/>
    <p:sldId id="296" r:id="rId12"/>
    <p:sldId id="299" r:id="rId13"/>
    <p:sldId id="295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Agile Project Management</a:t>
            </a:r>
          </a:p>
        </p:txBody>
      </p:sp>
      <p:pic>
        <p:nvPicPr>
          <p:cNvPr id="7" name="Picture Placeholder 6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A436F9AF-8ACB-4E69-B2C1-9B3EC32C10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230619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028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15.2  Agile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Utilizes a rolling wave planning and scheduling project methodology.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continuously developed through a series of incremental iterations over time.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Iterations are short time frames (“time boxes”).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goal of each iteration is to develop a workable product that satisfies one or more desired product features to demonstrate to the customer and other key stakeholders.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 the end of each iteration, stakeholders and customers review progress and re-evaluate priorities to ensure alignment with customer needs and company goals.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Each new iteration subsumes the work of the previous iterations and adds new capabilities to the evolving product.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5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Iterative, Incremental Product Development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7275" t="21307" r="9776" b="28481"/>
          <a:stretch/>
        </p:blipFill>
        <p:spPr>
          <a:xfrm>
            <a:off x="612380" y="1512968"/>
            <a:ext cx="7922020" cy="3067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Iterative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Continuous integration, verification, and validation of the evolving product.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Frequent demonstration of progress to increase the likelihood that the end product will satisfy customer needs.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Early detection of defects and problems.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0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Methodologies Responding to the Challenges of Unpredictable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Scrum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Extreme Programming (XP)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Modeling Lean Development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RUP (Rational Unified Process)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Crystal Clear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Dynamic Systems Development Method (DSDM)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Rapid Product Development (RPD)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 on customer value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Iterative and incremental delivery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Experimentation and adaptation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Self-organization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Servant leadership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Continuous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5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15.3  Agile PM in Action: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62521"/>
            <a:ext cx="8458200" cy="5519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Scrum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holistic approach to developing new products, where the whole team “tries to go the distance as a unit, passing the ball back and forth.”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Begins with a high-level scope definition and ballpark time and cost estimates for the project.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Use product </a:t>
            </a:r>
            <a:r>
              <a:rPr lang="en-US" i="1" dirty="0"/>
              <a:t>features</a:t>
            </a:r>
            <a:r>
              <a:rPr lang="en-US" dirty="0"/>
              <a:t> as deliverables.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</a:t>
            </a:r>
            <a:r>
              <a:rPr lang="en-US" i="1" dirty="0"/>
              <a:t>feature</a:t>
            </a:r>
            <a:r>
              <a:rPr lang="en-US" dirty="0"/>
              <a:t> is defined as a piece of a product that delivers some useful functionality to a customer.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project team tackles the highest-priority feasible feature first.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Priorities are re-evaluated after each iteration.</a:t>
            </a:r>
          </a:p>
          <a:p>
            <a:pPr marL="860425" lvl="2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Iterations are called sprints and should last no longer than four weeks.</a:t>
            </a:r>
          </a:p>
          <a:p>
            <a:pPr marL="860425" lvl="2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goal of each sprint is to produce fully functional features.</a:t>
            </a:r>
          </a:p>
          <a:p>
            <a:pPr marL="687388"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Specific features are created according to four distinct phases: analysis, design, build, and test.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Development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1528417"/>
            <a:ext cx="8458200" cy="39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5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and Responsibilities in the Scrum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983411"/>
            <a:ext cx="8458200" cy="5690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Product Owner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Acts on behalf of customers/end users to represent their interests.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Works with the development team to refine features through stories and end users cases.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Ensures that the development team focuses their efforts on developing a product that will fulfill the business objective of the project.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Development Team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responsible for delivering the product.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typically made up of five to nine people with cross-functional skill sets.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Scrum Master (Project Manager)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Facilitates the scrum process and resolves impediments at the team and organization levels.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Acts as buffer between the team and outside interference but not the leader of team (the team leads itself!)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Helps the product owner with planning and try to keep the team energized.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Meetings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1622332"/>
            <a:ext cx="8458200" cy="1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Product Backlog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4549" t="25808" r="13672" b="25366"/>
          <a:stretch/>
        </p:blipFill>
        <p:spPr>
          <a:xfrm>
            <a:off x="547000" y="1466336"/>
            <a:ext cx="7987400" cy="30562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F6B8F-CA1C-47EA-BAE3-39A8DCBF89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21354"/>
            <a:ext cx="8458200" cy="4127082"/>
          </a:xfrm>
        </p:spPr>
      </p:pic>
    </p:spTree>
    <p:extLst>
      <p:ext uri="{BB962C8B-B14F-4D97-AF65-F5344CB8AC3E}">
        <p14:creationId xmlns:p14="http://schemas.microsoft.com/office/powerpoint/2010/main" val="186327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Sprint Backlog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19112" y="1540087"/>
            <a:ext cx="81057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Burndown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03390" y="1276350"/>
            <a:ext cx="6737220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5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Burndown Chart after Six Sprints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95150" y="1276350"/>
            <a:ext cx="7353699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15.4  Extreme Programming and Kanban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16363"/>
            <a:ext cx="8458200" cy="5590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Extreme Programming (XP)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more aggressive form of Scrum that organizes people to produce higher-quality software more efficiently.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Considers change a natural, even desirable aspect of software development projects and should be planned for, instead of eliminated.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Are test-driven development and paired programming.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founded on five values: communication, simplicity, feedback, courage and respect.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Kanban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a lean management methodology that has been adapted by Agile practitioners to help manage project work flow.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Consists of a whiteboard divided into three columns: Planned, Work in Progress, and Done.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based on the idea of a pull system—signaling when the team is ready for more work.</a:t>
            </a:r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Helps the team visualize the work flow on the project and focus their attention on the most critical 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8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15.5  Applying Agile PM to Large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Scaling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Involves several teams working on different features at the same time.</a:t>
            </a:r>
          </a:p>
          <a:p>
            <a:pPr marL="342900" indent="-342900">
              <a:buFontTx/>
              <a:buChar char="-"/>
            </a:pPr>
            <a:r>
              <a:rPr lang="en-US" dirty="0"/>
              <a:t>Needs to make sure that the different features being created work in harmony with each other—integration.</a:t>
            </a:r>
          </a:p>
          <a:p>
            <a:r>
              <a:rPr lang="en-US" b="1" dirty="0">
                <a:solidFill>
                  <a:srgbClr val="C00000"/>
                </a:solidFill>
              </a:rPr>
              <a:t>Staging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Requires significant up-front planning to manage the interdependences of different features that will be developed.</a:t>
            </a:r>
          </a:p>
          <a:p>
            <a:pPr marL="342900" indent="-342900">
              <a:buFontTx/>
              <a:buChar char="-"/>
            </a:pPr>
            <a:r>
              <a:rPr lang="en-US" dirty="0"/>
              <a:t>Involves developing protocols and defining roles for coordinating efforts and assuring compatibility.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Project Management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22166" y="1276350"/>
            <a:ext cx="5699667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15.6  Limitations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is not a simple methodology.  Adoption tends to evolve over time.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Many of the Agile principles, including self-organizing teams and intense collaboration, are incompatible with corporate cultures.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does not satisfy top management’s need for control.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skeptics warn that evolving requirements contribute to scope creep.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requires active customer involvement.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15.7  Hybrid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Agile PM is used up front to resolve key scope questions and define requirements.  Then traditional PM is applied to complete the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Incremental, experimentation is used to resolve technical issues, allowing for a formal implementation plan.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Many companies use hybrid models on large projects that combine waterfall and Agile methods.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Teams use Agile techniques on plan-driven projects.  Teams use shorter iterations and retrospectives to get critical customer feedback.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Kanban methods are used by traditional teams to visualize work and identify bottlenecks in the project schedule.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Agile Project Management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Extreme Programming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Feature</a:t>
            </a:r>
          </a:p>
          <a:p>
            <a:pPr marL="342900" indent="-342900">
              <a:buFontTx/>
              <a:buChar char="-"/>
            </a:pPr>
            <a:r>
              <a:rPr lang="en-US" dirty="0"/>
              <a:t>Hybrid model</a:t>
            </a:r>
          </a:p>
          <a:p>
            <a:pPr marL="342900" indent="-342900">
              <a:buFontTx/>
              <a:buChar char="-"/>
            </a:pPr>
            <a:r>
              <a:rPr lang="en-US" dirty="0"/>
              <a:t>Iterative, incremental development (IID)</a:t>
            </a:r>
          </a:p>
          <a:p>
            <a:pPr marL="342900" indent="-342900">
              <a:buFontTx/>
              <a:buChar char="-"/>
            </a:pPr>
            <a:r>
              <a:rPr lang="en-US" dirty="0"/>
              <a:t>Kanban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Product backlog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265538"/>
            <a:ext cx="4076700" cy="49911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Product owner</a:t>
            </a:r>
          </a:p>
          <a:p>
            <a:pPr marL="342900" indent="-342900">
              <a:buFontTx/>
              <a:buChar char="-"/>
            </a:pPr>
            <a:r>
              <a:rPr lang="en-US" dirty="0"/>
              <a:t>Release burndown chart</a:t>
            </a:r>
          </a:p>
          <a:p>
            <a:pPr marL="342900" indent="-342900">
              <a:buFontTx/>
              <a:buChar char="-"/>
            </a:pPr>
            <a:r>
              <a:rPr lang="en-US" dirty="0"/>
              <a:t>Scaling</a:t>
            </a:r>
          </a:p>
          <a:p>
            <a:pPr marL="342900" indent="-342900">
              <a:buFontTx/>
              <a:buChar char="-"/>
            </a:pPr>
            <a:r>
              <a:rPr lang="en-US" dirty="0"/>
              <a:t>Scrum master</a:t>
            </a:r>
          </a:p>
          <a:p>
            <a:pPr marL="342900" indent="-342900">
              <a:buFontTx/>
              <a:buChar char="-"/>
            </a:pPr>
            <a:r>
              <a:rPr lang="en-US" dirty="0"/>
              <a:t>Self-organizing team</a:t>
            </a:r>
          </a:p>
          <a:p>
            <a:pPr marL="342900" indent="-342900">
              <a:buFontTx/>
              <a:buChar char="-"/>
            </a:pPr>
            <a:r>
              <a:rPr lang="en-US" dirty="0"/>
              <a:t>Sprint backlog</a:t>
            </a:r>
          </a:p>
          <a:p>
            <a:pPr marL="342900" indent="-342900">
              <a:buFontTx/>
              <a:buChar char="-"/>
            </a:pPr>
            <a:r>
              <a:rPr lang="en-US" dirty="0"/>
              <a:t>Sprint burndown chart</a:t>
            </a:r>
          </a:p>
          <a:p>
            <a:pPr marL="342900" indent="-342900">
              <a:buFontTx/>
              <a:buChar char="-"/>
            </a:pPr>
            <a:r>
              <a:rPr lang="en-US" dirty="0"/>
              <a:t>Waterfall method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15-01	Recognize the conditions in which traditional project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management versus Agile Project Management should be used.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15-02	Understand the value of iterative, incremental development for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creating new products.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15-03	Identify core Agile principles.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15-04	Understand the basic methodology used in Scrum.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15-05	Understand the basic methodology used by Extreme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programming.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15-06	Know how to create and use a Kanban board.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15-07	Recognize the limitations of Agile Project Management.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15.1	Traditional versus Agile Methods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15.2	Agile PM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15.3	Agile PM in Action: Scrum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15.4	Extreme Programming and Kanban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15.5	Applying Agile PM to Large Projects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15.6	Limitations and Concerns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15.7	Hybrid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3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15.1  Traditional versus Agile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Traditional Project Management Approach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Concentrates on thorough, up front planning of the entire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Requires a high degree of predictability to be effective.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Agile Project Management (Agile PM)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Relies on iterative, incremental development (IID).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Is ideal for exploratory projects in which requirements need to be discovered and new technology tested.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/>
              <a:t>Focuses on active collaboration between the project team and customers representatives, breaking projects into small, functional pieces and adapting to changing requirements.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Waterfall Approach to Software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48" y="1245350"/>
            <a:ext cx="5946303" cy="495958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12 Guiding Principles for Agile 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46205"/>
            <a:ext cx="8458200" cy="56273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Our highest priority is to satisfy the customer through early and continuous delivery of valuable software.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Welcome changing requirements, even late in development.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Deliver working software frequently, from a couple of weeks to a couple of months, with a preference to the shorter timescale.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Businesspeople and developers must work together daily throughout the project.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Build projects around motivated individuals. Give them the environment and support they need and trust them to get the job done.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most efficient and effective method of conveying information to and within a development team is face-to-face conversation.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Working software is the primary measure of progress.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/>
              <a:t>Agile processes promote sustainable development. 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Continuous attention to technical excellence and good design enhances agility.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Simplicity—the art of maximizing the amount of work not done—is essential.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best architectures, requirements, and designs emerge from self-organizing teams. </a:t>
            </a:r>
          </a:p>
          <a:p>
            <a:pPr marL="457200" indent="-4572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At regular intervals, the team reflects on how to become more effective, then turns and adjusts its behavior accordingly.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15.2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AFC2BD-2AA3-47F6-932F-A4FCF65424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4" y="1357422"/>
            <a:ext cx="5237311" cy="4942098"/>
          </a:xfrm>
        </p:spPr>
      </p:pic>
    </p:spTree>
    <p:extLst>
      <p:ext uri="{BB962C8B-B14F-4D97-AF65-F5344CB8AC3E}">
        <p14:creationId xmlns:p14="http://schemas.microsoft.com/office/powerpoint/2010/main" val="370012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Traditional Project Management versus Agile Project Management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0684" t="36370" r="7439" b="23633"/>
          <a:stretch/>
        </p:blipFill>
        <p:spPr>
          <a:xfrm>
            <a:off x="699345" y="1548714"/>
            <a:ext cx="7835055" cy="24524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562099" y="6632982"/>
            <a:ext cx="69723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15.1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148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181</TotalTime>
  <Words>1482</Words>
  <Application>Microsoft Office PowerPoint</Application>
  <PresentationFormat>On-screen Show (4:3)</PresentationFormat>
  <Paragraphs>191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Title Slides Master</vt:lpstr>
      <vt:lpstr>MainContentSlideMaster</vt:lpstr>
      <vt:lpstr>ClosingMaster</vt:lpstr>
      <vt:lpstr>ImageDescriptionAppendixSlideMaster</vt:lpstr>
      <vt:lpstr>Chapter Fifteen</vt:lpstr>
      <vt:lpstr>Where We Are Now</vt:lpstr>
      <vt:lpstr>Learning Objectives</vt:lpstr>
      <vt:lpstr>Chapter Outline</vt:lpstr>
      <vt:lpstr>15.1  Traditional versus Agile Methods</vt:lpstr>
      <vt:lpstr>The Waterfall Approach to Software Development</vt:lpstr>
      <vt:lpstr>A Set of 12 Guiding Principles for Agile PM</vt:lpstr>
      <vt:lpstr>Project Uncertainty</vt:lpstr>
      <vt:lpstr>Traditional Project Management versus Agile Project Management</vt:lpstr>
      <vt:lpstr>15.2  Agile PM</vt:lpstr>
      <vt:lpstr>Iterative, Incremental Product Development</vt:lpstr>
      <vt:lpstr>Advantages of Iterative Development Process</vt:lpstr>
      <vt:lpstr>Other Methodologies Responding to the Challenges of Unpredictable Projects</vt:lpstr>
      <vt:lpstr>Agile Principles</vt:lpstr>
      <vt:lpstr>15.3  Agile PM in Action: Scrum</vt:lpstr>
      <vt:lpstr>Scrum Development Process</vt:lpstr>
      <vt:lpstr>Key Roles and Responsibilities in the Scrum Process</vt:lpstr>
      <vt:lpstr>Scrum Meetings</vt:lpstr>
      <vt:lpstr>Partial Product Backlog</vt:lpstr>
      <vt:lpstr>Partial Sprint Backlog</vt:lpstr>
      <vt:lpstr>Sprint Burndown Chart</vt:lpstr>
      <vt:lpstr>Release Burndown Chart after Six Sprints</vt:lpstr>
      <vt:lpstr>15.4  Extreme Programming and Kanban</vt:lpstr>
      <vt:lpstr>15.5  Applying Agile PM to Large Projects</vt:lpstr>
      <vt:lpstr>Hub Project Management Structure</vt:lpstr>
      <vt:lpstr>15.6  Limitations and Concerns</vt:lpstr>
      <vt:lpstr>15.7  Hybrid Models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Fifteen</dc:title>
  <dc:creator>Pinyarat S.</dc:creator>
  <cp:keywords>PPT</cp:keywords>
  <cp:lastModifiedBy>User</cp:lastModifiedBy>
  <cp:revision>1</cp:revision>
  <dcterms:created xsi:type="dcterms:W3CDTF">2019-06-06T18:43:36Z</dcterms:created>
  <dcterms:modified xsi:type="dcterms:W3CDTF">2024-12-19T12:14:44Z</dcterms:modified>
</cp:coreProperties>
</file>